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52" r:id="rId2"/>
    <p:sldMasterId id="2147483654" r:id="rId3"/>
  </p:sldMasterIdLst>
  <p:notesMasterIdLst>
    <p:notesMasterId r:id="rId23"/>
  </p:notesMasterIdLst>
  <p:sldIdLst>
    <p:sldId id="256" r:id="rId4"/>
    <p:sldId id="267" r:id="rId5"/>
    <p:sldId id="269" r:id="rId6"/>
    <p:sldId id="309" r:id="rId7"/>
    <p:sldId id="301" r:id="rId8"/>
    <p:sldId id="303" r:id="rId9"/>
    <p:sldId id="302" r:id="rId10"/>
    <p:sldId id="304" r:id="rId11"/>
    <p:sldId id="310" r:id="rId12"/>
    <p:sldId id="264" r:id="rId13"/>
    <p:sldId id="305" r:id="rId14"/>
    <p:sldId id="311" r:id="rId15"/>
    <p:sldId id="306" r:id="rId16"/>
    <p:sldId id="308" r:id="rId17"/>
    <p:sldId id="307" r:id="rId18"/>
    <p:sldId id="271" r:id="rId19"/>
    <p:sldId id="293" r:id="rId20"/>
    <p:sldId id="291" r:id="rId21"/>
    <p:sldId id="265" r:id="rId22"/>
  </p:sldIdLst>
  <p:sldSz cx="10693400" cy="7561263"/>
  <p:notesSz cx="6858000" cy="9144000"/>
  <p:defaultTextStyle>
    <a:defPPr>
      <a:defRPr lang="en-US"/>
    </a:defPPr>
    <a:lvl1pPr marL="0" algn="l" defTabSz="968463" rtl="0" eaLnBrk="1" latinLnBrk="0" hangingPunct="1">
      <a:defRPr sz="2000" kern="1200">
        <a:solidFill>
          <a:schemeClr val="tx1"/>
        </a:solidFill>
        <a:latin typeface="+mn-lt"/>
        <a:ea typeface="+mn-ea"/>
        <a:cs typeface="+mn-cs"/>
      </a:defRPr>
    </a:lvl1pPr>
    <a:lvl2pPr marL="484231" algn="l" defTabSz="968463" rtl="0" eaLnBrk="1" latinLnBrk="0" hangingPunct="1">
      <a:defRPr sz="2000" kern="1200">
        <a:solidFill>
          <a:schemeClr val="tx1"/>
        </a:solidFill>
        <a:latin typeface="+mn-lt"/>
        <a:ea typeface="+mn-ea"/>
        <a:cs typeface="+mn-cs"/>
      </a:defRPr>
    </a:lvl2pPr>
    <a:lvl3pPr marL="968463" algn="l" defTabSz="968463" rtl="0" eaLnBrk="1" latinLnBrk="0" hangingPunct="1">
      <a:defRPr sz="2000" kern="1200">
        <a:solidFill>
          <a:schemeClr val="tx1"/>
        </a:solidFill>
        <a:latin typeface="+mn-lt"/>
        <a:ea typeface="+mn-ea"/>
        <a:cs typeface="+mn-cs"/>
      </a:defRPr>
    </a:lvl3pPr>
    <a:lvl4pPr marL="1452695" algn="l" defTabSz="968463" rtl="0" eaLnBrk="1" latinLnBrk="0" hangingPunct="1">
      <a:defRPr sz="2000" kern="1200">
        <a:solidFill>
          <a:schemeClr val="tx1"/>
        </a:solidFill>
        <a:latin typeface="+mn-lt"/>
        <a:ea typeface="+mn-ea"/>
        <a:cs typeface="+mn-cs"/>
      </a:defRPr>
    </a:lvl4pPr>
    <a:lvl5pPr marL="1936927" algn="l" defTabSz="968463" rtl="0" eaLnBrk="1" latinLnBrk="0" hangingPunct="1">
      <a:defRPr sz="2000" kern="1200">
        <a:solidFill>
          <a:schemeClr val="tx1"/>
        </a:solidFill>
        <a:latin typeface="+mn-lt"/>
        <a:ea typeface="+mn-ea"/>
        <a:cs typeface="+mn-cs"/>
      </a:defRPr>
    </a:lvl5pPr>
    <a:lvl6pPr marL="2421158" algn="l" defTabSz="968463" rtl="0" eaLnBrk="1" latinLnBrk="0" hangingPunct="1">
      <a:defRPr sz="2000" kern="1200">
        <a:solidFill>
          <a:schemeClr val="tx1"/>
        </a:solidFill>
        <a:latin typeface="+mn-lt"/>
        <a:ea typeface="+mn-ea"/>
        <a:cs typeface="+mn-cs"/>
      </a:defRPr>
    </a:lvl6pPr>
    <a:lvl7pPr marL="2905390" algn="l" defTabSz="968463" rtl="0" eaLnBrk="1" latinLnBrk="0" hangingPunct="1">
      <a:defRPr sz="2000" kern="1200">
        <a:solidFill>
          <a:schemeClr val="tx1"/>
        </a:solidFill>
        <a:latin typeface="+mn-lt"/>
        <a:ea typeface="+mn-ea"/>
        <a:cs typeface="+mn-cs"/>
      </a:defRPr>
    </a:lvl7pPr>
    <a:lvl8pPr marL="3389622" algn="l" defTabSz="968463" rtl="0" eaLnBrk="1" latinLnBrk="0" hangingPunct="1">
      <a:defRPr sz="2000" kern="1200">
        <a:solidFill>
          <a:schemeClr val="tx1"/>
        </a:solidFill>
        <a:latin typeface="+mn-lt"/>
        <a:ea typeface="+mn-ea"/>
        <a:cs typeface="+mn-cs"/>
      </a:defRPr>
    </a:lvl8pPr>
    <a:lvl9pPr marL="3873853" algn="l" defTabSz="968463"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 Lorenz" initials="SL" lastIdx="1" clrIdx="0">
    <p:extLst>
      <p:ext uri="{19B8F6BF-5375-455C-9EA6-DF929625EA0E}">
        <p15:presenceInfo xmlns:p15="http://schemas.microsoft.com/office/powerpoint/2012/main" userId="S::Susan.Lorenz@cornwall.gov.uk::dbd83182-cfa7-438a-857f-0ad0f855b2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418"/>
    <a:srgbClr val="0087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332429-4026-4DD9-96D9-7F664E14F595}" v="57" dt="2023-09-27T12:39:57.5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1056" y="96"/>
      </p:cViewPr>
      <p:guideLst>
        <p:guide orient="horz" pos="238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9EAAC3-4E7B-48B7-A5EF-2FA35191A2FC}"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GB"/>
        </a:p>
      </dgm:t>
    </dgm:pt>
    <dgm:pt modelId="{273B5682-A6F8-4A35-8EB5-A5560106B2B5}">
      <dgm:prSet phldrT="[Text]" custT="1"/>
      <dgm:spPr/>
      <dgm:t>
        <a:bodyPr/>
        <a:lstStyle/>
        <a:p>
          <a:r>
            <a:rPr lang="en-GB" sz="1400" dirty="0"/>
            <a:t>Emma Phillips – Head of Service </a:t>
          </a:r>
        </a:p>
        <a:p>
          <a:r>
            <a:rPr lang="en-GB" sz="1400" dirty="0"/>
            <a:t>Chloe Phillips – Deputy HOS</a:t>
          </a:r>
        </a:p>
        <a:p>
          <a:r>
            <a:rPr lang="en-GB" sz="1400" dirty="0"/>
            <a:t>Clare Barden – Assistant HOS</a:t>
          </a:r>
        </a:p>
      </dgm:t>
    </dgm:pt>
    <dgm:pt modelId="{4E1FDE6A-8C90-4FC1-ABB9-3EAD9601905C}" type="parTrans" cxnId="{8B4626DB-9115-4D48-B6E5-7B807DB7B51D}">
      <dgm:prSet/>
      <dgm:spPr/>
      <dgm:t>
        <a:bodyPr/>
        <a:lstStyle/>
        <a:p>
          <a:endParaRPr lang="en-GB"/>
        </a:p>
      </dgm:t>
    </dgm:pt>
    <dgm:pt modelId="{EBA1D90A-4CC5-43D5-9928-434D8596D0BB}" type="sibTrans" cxnId="{8B4626DB-9115-4D48-B6E5-7B807DB7B51D}">
      <dgm:prSet custT="1"/>
      <dgm:spPr/>
      <dgm:t>
        <a:bodyPr/>
        <a:lstStyle/>
        <a:p>
          <a:r>
            <a:rPr lang="en-GB" sz="1800" dirty="0"/>
            <a:t>Leadership team</a:t>
          </a:r>
        </a:p>
      </dgm:t>
    </dgm:pt>
    <dgm:pt modelId="{40780852-6A52-415F-BAF4-A061CB38DB87}" type="asst">
      <dgm:prSet phldrT="[Text]" custT="1"/>
      <dgm:spPr/>
      <dgm:t>
        <a:bodyPr/>
        <a:lstStyle/>
        <a:p>
          <a:r>
            <a:rPr lang="en-GB" sz="1200" dirty="0"/>
            <a:t>Louise Buist- Early years</a:t>
          </a:r>
        </a:p>
        <a:p>
          <a:r>
            <a:rPr lang="en-GB" sz="1200" dirty="0"/>
            <a:t>Mel Frazier – Post16</a:t>
          </a:r>
        </a:p>
        <a:p>
          <a:r>
            <a:rPr lang="en-GB" sz="1200" dirty="0"/>
            <a:t>Claire Atkins – SEN</a:t>
          </a:r>
        </a:p>
        <a:p>
          <a:r>
            <a:rPr lang="en-GB" sz="1200" dirty="0"/>
            <a:t>Sarah Collings – Out of county </a:t>
          </a:r>
        </a:p>
        <a:p>
          <a:r>
            <a:rPr lang="en-GB" sz="1200" dirty="0"/>
            <a:t>Sarah Nation – PEP / PP+ </a:t>
          </a:r>
        </a:p>
        <a:p>
          <a:r>
            <a:rPr lang="en-GB" sz="1200" dirty="0"/>
            <a:t>Vicky Thornton – EWO </a:t>
          </a:r>
        </a:p>
        <a:p>
          <a:r>
            <a:rPr lang="en-GB" sz="1200" dirty="0"/>
            <a:t>Tracy Bowers – Headstart &amp; Creative projects</a:t>
          </a:r>
        </a:p>
        <a:p>
          <a:r>
            <a:rPr lang="en-GB" sz="600" dirty="0"/>
            <a:t> </a:t>
          </a:r>
        </a:p>
      </dgm:t>
    </dgm:pt>
    <dgm:pt modelId="{79364A6F-BCF7-456C-9773-B396E0030038}" type="parTrans" cxnId="{446FFB85-0733-4E7C-8C44-F7B2BE8F1386}">
      <dgm:prSet/>
      <dgm:spPr/>
      <dgm:t>
        <a:bodyPr/>
        <a:lstStyle/>
        <a:p>
          <a:endParaRPr lang="en-GB"/>
        </a:p>
      </dgm:t>
    </dgm:pt>
    <dgm:pt modelId="{A5C67EC5-1D90-4437-988C-0BE5A596C946}" type="sibTrans" cxnId="{446FFB85-0733-4E7C-8C44-F7B2BE8F1386}">
      <dgm:prSet custT="1"/>
      <dgm:spPr/>
      <dgm:t>
        <a:bodyPr/>
        <a:lstStyle/>
        <a:p>
          <a:r>
            <a:rPr lang="en-GB" sz="1800" dirty="0"/>
            <a:t>Area leads</a:t>
          </a:r>
        </a:p>
      </dgm:t>
    </dgm:pt>
    <dgm:pt modelId="{81F15121-9771-44C8-A44A-524A7FF92A69}">
      <dgm:prSet phldrT="[Text]" custT="1"/>
      <dgm:spPr/>
      <dgm:t>
        <a:bodyPr/>
        <a:lstStyle/>
        <a:p>
          <a:r>
            <a:rPr lang="en-GB" sz="1600" dirty="0"/>
            <a:t>Anne Binding</a:t>
          </a:r>
        </a:p>
      </dgm:t>
    </dgm:pt>
    <dgm:pt modelId="{9D2CD2C5-7C52-42E7-B725-141F84CFB167}" type="parTrans" cxnId="{58C3DBE5-C90E-420C-8D84-F0E94C442E49}">
      <dgm:prSet/>
      <dgm:spPr/>
      <dgm:t>
        <a:bodyPr/>
        <a:lstStyle/>
        <a:p>
          <a:endParaRPr lang="en-GB"/>
        </a:p>
      </dgm:t>
    </dgm:pt>
    <dgm:pt modelId="{92673EE9-1F69-4780-9E1A-C1CAA56163F5}" type="sibTrans" cxnId="{58C3DBE5-C90E-420C-8D84-F0E94C442E49}">
      <dgm:prSet custT="1"/>
      <dgm:spPr/>
      <dgm:t>
        <a:bodyPr/>
        <a:lstStyle/>
        <a:p>
          <a:r>
            <a:rPr lang="en-GB" sz="1600" dirty="0"/>
            <a:t>Extended duties – Safer in School</a:t>
          </a:r>
        </a:p>
      </dgm:t>
    </dgm:pt>
    <dgm:pt modelId="{B0396099-6D61-452B-8C66-F5FAF22B90EE}">
      <dgm:prSet phldrT="[Text]" custT="1"/>
      <dgm:spPr/>
      <dgm:t>
        <a:bodyPr/>
        <a:lstStyle/>
        <a:p>
          <a:r>
            <a:rPr lang="en-GB" sz="1600" dirty="0"/>
            <a:t>Helen Waring</a:t>
          </a:r>
        </a:p>
      </dgm:t>
    </dgm:pt>
    <dgm:pt modelId="{D658E1E1-06EB-4ED9-998C-7AAF3A815FF7}" type="parTrans" cxnId="{B00DB14E-490A-45A3-8ECC-70DFD8ADDAE4}">
      <dgm:prSet/>
      <dgm:spPr/>
      <dgm:t>
        <a:bodyPr/>
        <a:lstStyle/>
        <a:p>
          <a:endParaRPr lang="en-GB"/>
        </a:p>
      </dgm:t>
    </dgm:pt>
    <dgm:pt modelId="{59A660DE-BF52-4DD6-A51A-319EA8B425C8}" type="sibTrans" cxnId="{B00DB14E-490A-45A3-8ECC-70DFD8ADDAE4}">
      <dgm:prSet custT="1"/>
      <dgm:spPr/>
      <dgm:t>
        <a:bodyPr/>
        <a:lstStyle/>
        <a:p>
          <a:r>
            <a:rPr lang="en-GB" sz="1600" dirty="0"/>
            <a:t>PLAC &amp; Adoption lead</a:t>
          </a:r>
        </a:p>
      </dgm:t>
    </dgm:pt>
    <dgm:pt modelId="{EADD5519-FE3D-41C4-AD6D-3D04F8F58177}">
      <dgm:prSet phldrT="[Text]" custT="1"/>
      <dgm:spPr/>
      <dgm:t>
        <a:bodyPr/>
        <a:lstStyle/>
        <a:p>
          <a:endParaRPr lang="en-GB" sz="600" dirty="0"/>
        </a:p>
        <a:p>
          <a:r>
            <a:rPr lang="en-GB" sz="1200" dirty="0"/>
            <a:t>Sarah Moss</a:t>
          </a:r>
        </a:p>
        <a:p>
          <a:r>
            <a:rPr lang="en-GB" sz="1200" dirty="0"/>
            <a:t>Heather Thomas</a:t>
          </a:r>
        </a:p>
        <a:p>
          <a:r>
            <a:rPr lang="en-GB" sz="1200" dirty="0"/>
            <a:t>Jo Hodgetts</a:t>
          </a:r>
        </a:p>
        <a:p>
          <a:r>
            <a:rPr lang="en-GB" sz="1200" dirty="0"/>
            <a:t>3 x Vacant posts</a:t>
          </a:r>
        </a:p>
        <a:p>
          <a:endParaRPr lang="en-GB" sz="600" dirty="0"/>
        </a:p>
      </dgm:t>
    </dgm:pt>
    <dgm:pt modelId="{C54E8F94-509E-4A91-9A2B-C38CC5E1F332}" type="parTrans" cxnId="{DB7CDEC5-5CF5-428D-BB38-D97ECE84A027}">
      <dgm:prSet/>
      <dgm:spPr/>
      <dgm:t>
        <a:bodyPr/>
        <a:lstStyle/>
        <a:p>
          <a:endParaRPr lang="en-GB"/>
        </a:p>
      </dgm:t>
    </dgm:pt>
    <dgm:pt modelId="{8AB2A71F-1CA1-4663-9822-E021E0577B28}" type="sibTrans" cxnId="{DB7CDEC5-5CF5-428D-BB38-D97ECE84A027}">
      <dgm:prSet custT="1"/>
      <dgm:spPr/>
      <dgm:t>
        <a:bodyPr/>
        <a:lstStyle/>
        <a:p>
          <a:r>
            <a:rPr lang="en-GB" sz="1600" dirty="0"/>
            <a:t>Learning Advocates /</a:t>
          </a:r>
        </a:p>
        <a:p>
          <a:r>
            <a:rPr lang="en-GB" sz="1600" dirty="0"/>
            <a:t> Out reach support</a:t>
          </a:r>
        </a:p>
      </dgm:t>
    </dgm:pt>
    <dgm:pt modelId="{93727E2F-ED4C-4FF4-A012-F4532C8BA83D}" type="asst">
      <dgm:prSet custT="1"/>
      <dgm:spPr/>
      <dgm:t>
        <a:bodyPr/>
        <a:lstStyle/>
        <a:p>
          <a:r>
            <a:rPr lang="en-GB" sz="1400" dirty="0"/>
            <a:t>Aleister Moxham</a:t>
          </a:r>
        </a:p>
        <a:p>
          <a:r>
            <a:rPr lang="en-GB" sz="1400" dirty="0"/>
            <a:t>Alicia Gordon</a:t>
          </a:r>
        </a:p>
      </dgm:t>
    </dgm:pt>
    <dgm:pt modelId="{278F3CC6-70F9-4EFB-ABF8-7AF5B4D2CC22}" type="parTrans" cxnId="{54FC5534-7EA7-4EBA-B644-9ECA94EBF141}">
      <dgm:prSet/>
      <dgm:spPr/>
      <dgm:t>
        <a:bodyPr/>
        <a:lstStyle/>
        <a:p>
          <a:endParaRPr lang="en-GB"/>
        </a:p>
      </dgm:t>
    </dgm:pt>
    <dgm:pt modelId="{FC0B3AD0-A7EC-4F9F-830B-D753F29DBDAD}" type="sibTrans" cxnId="{54FC5534-7EA7-4EBA-B644-9ECA94EBF141}">
      <dgm:prSet custT="1"/>
      <dgm:spPr/>
      <dgm:t>
        <a:bodyPr/>
        <a:lstStyle/>
        <a:p>
          <a:r>
            <a:rPr lang="en-GB" sz="1800" dirty="0"/>
            <a:t>Support officers</a:t>
          </a:r>
        </a:p>
      </dgm:t>
    </dgm:pt>
    <dgm:pt modelId="{A6B5AD8D-2C51-4976-9E8A-BD767F4E30BE}">
      <dgm:prSet custT="1"/>
      <dgm:spPr/>
      <dgm:t>
        <a:bodyPr/>
        <a:lstStyle/>
        <a:p>
          <a:r>
            <a:rPr lang="en-GB" sz="1000" dirty="0"/>
            <a:t>Social Care</a:t>
          </a:r>
        </a:p>
        <a:p>
          <a:r>
            <a:rPr lang="en-GB" sz="1000" dirty="0"/>
            <a:t>Primary &amp; Secondary representation </a:t>
          </a:r>
        </a:p>
        <a:p>
          <a:r>
            <a:rPr lang="en-GB" sz="1000" dirty="0"/>
            <a:t>Care experienced person </a:t>
          </a:r>
        </a:p>
        <a:p>
          <a:r>
            <a:rPr lang="en-GB" sz="1000" dirty="0"/>
            <a:t>Foster carer</a:t>
          </a:r>
        </a:p>
        <a:p>
          <a:r>
            <a:rPr lang="en-GB" sz="1000" dirty="0"/>
            <a:t>Voluntary sector </a:t>
          </a:r>
        </a:p>
        <a:p>
          <a:r>
            <a:rPr lang="en-GB" sz="1000" dirty="0"/>
            <a:t>Head start </a:t>
          </a:r>
        </a:p>
      </dgm:t>
    </dgm:pt>
    <dgm:pt modelId="{4AA6557E-4773-4413-A1F5-376C7B045713}" type="parTrans" cxnId="{7D33A443-BC71-4756-AF6A-CEA40A8F5D32}">
      <dgm:prSet/>
      <dgm:spPr/>
      <dgm:t>
        <a:bodyPr/>
        <a:lstStyle/>
        <a:p>
          <a:endParaRPr lang="en-GB"/>
        </a:p>
      </dgm:t>
    </dgm:pt>
    <dgm:pt modelId="{2440577F-9183-447A-9537-8868A628DAE6}" type="sibTrans" cxnId="{7D33A443-BC71-4756-AF6A-CEA40A8F5D32}">
      <dgm:prSet custT="1"/>
      <dgm:spPr/>
      <dgm:t>
        <a:bodyPr/>
        <a:lstStyle/>
        <a:p>
          <a:r>
            <a:rPr lang="en-GB" sz="1600" dirty="0"/>
            <a:t>Support &amp; Challenge group</a:t>
          </a:r>
        </a:p>
      </dgm:t>
    </dgm:pt>
    <dgm:pt modelId="{DEBC0625-ECFA-4D37-90AA-238E69CACE16}" type="pres">
      <dgm:prSet presAssocID="{F29EAAC3-4E7B-48B7-A5EF-2FA35191A2FC}" presName="hierChild1" presStyleCnt="0">
        <dgm:presLayoutVars>
          <dgm:orgChart val="1"/>
          <dgm:chPref val="1"/>
          <dgm:dir/>
          <dgm:animOne val="branch"/>
          <dgm:animLvl val="lvl"/>
          <dgm:resizeHandles/>
        </dgm:presLayoutVars>
      </dgm:prSet>
      <dgm:spPr/>
    </dgm:pt>
    <dgm:pt modelId="{4CCBDE17-B281-490B-8906-00DEEF2E1B13}" type="pres">
      <dgm:prSet presAssocID="{273B5682-A6F8-4A35-8EB5-A5560106B2B5}" presName="hierRoot1" presStyleCnt="0">
        <dgm:presLayoutVars>
          <dgm:hierBranch val="init"/>
        </dgm:presLayoutVars>
      </dgm:prSet>
      <dgm:spPr/>
    </dgm:pt>
    <dgm:pt modelId="{8C268B98-70D4-483D-A5C2-07DA1643B547}" type="pres">
      <dgm:prSet presAssocID="{273B5682-A6F8-4A35-8EB5-A5560106B2B5}" presName="rootComposite1" presStyleCnt="0"/>
      <dgm:spPr/>
    </dgm:pt>
    <dgm:pt modelId="{2E311AD5-8585-4755-AA75-4941E3A92651}" type="pres">
      <dgm:prSet presAssocID="{273B5682-A6F8-4A35-8EB5-A5560106B2B5}" presName="rootText1" presStyleLbl="node0" presStyleIdx="0" presStyleCnt="2" custScaleX="158118" custLinFactNeighborX="-3810" custLinFactNeighborY="1414">
        <dgm:presLayoutVars>
          <dgm:chMax/>
          <dgm:chPref val="3"/>
        </dgm:presLayoutVars>
      </dgm:prSet>
      <dgm:spPr/>
    </dgm:pt>
    <dgm:pt modelId="{E2B5E0B7-EB1F-40FA-BAAA-5D0562C642EA}" type="pres">
      <dgm:prSet presAssocID="{273B5682-A6F8-4A35-8EB5-A5560106B2B5}" presName="titleText1" presStyleLbl="fgAcc0" presStyleIdx="0" presStyleCnt="2" custLinFactNeighborX="39662" custLinFactNeighborY="22722">
        <dgm:presLayoutVars>
          <dgm:chMax val="0"/>
          <dgm:chPref val="0"/>
        </dgm:presLayoutVars>
      </dgm:prSet>
      <dgm:spPr/>
    </dgm:pt>
    <dgm:pt modelId="{0CE088B5-68E7-4CEA-BC5C-C4457390ECDA}" type="pres">
      <dgm:prSet presAssocID="{273B5682-A6F8-4A35-8EB5-A5560106B2B5}" presName="rootConnector1" presStyleLbl="node1" presStyleIdx="0" presStyleCnt="3"/>
      <dgm:spPr/>
    </dgm:pt>
    <dgm:pt modelId="{76736934-016F-41B1-912B-4C41053044F8}" type="pres">
      <dgm:prSet presAssocID="{273B5682-A6F8-4A35-8EB5-A5560106B2B5}" presName="hierChild2" presStyleCnt="0"/>
      <dgm:spPr/>
    </dgm:pt>
    <dgm:pt modelId="{CC3F2783-EA78-4BEC-81CE-3746F549F4B7}" type="pres">
      <dgm:prSet presAssocID="{9D2CD2C5-7C52-42E7-B725-141F84CFB167}" presName="Name37" presStyleLbl="parChTrans1D2" presStyleIdx="0" presStyleCnt="5"/>
      <dgm:spPr/>
    </dgm:pt>
    <dgm:pt modelId="{6D8BD67C-6624-49E4-9393-B0DB8AEAD535}" type="pres">
      <dgm:prSet presAssocID="{81F15121-9771-44C8-A44A-524A7FF92A69}" presName="hierRoot2" presStyleCnt="0">
        <dgm:presLayoutVars>
          <dgm:hierBranch val="init"/>
        </dgm:presLayoutVars>
      </dgm:prSet>
      <dgm:spPr/>
    </dgm:pt>
    <dgm:pt modelId="{FF6B4121-568F-48BB-B918-55846F110601}" type="pres">
      <dgm:prSet presAssocID="{81F15121-9771-44C8-A44A-524A7FF92A69}" presName="rootComposite" presStyleCnt="0"/>
      <dgm:spPr/>
    </dgm:pt>
    <dgm:pt modelId="{F433D4EC-C649-431E-BF00-EB0C31EE4871}" type="pres">
      <dgm:prSet presAssocID="{81F15121-9771-44C8-A44A-524A7FF92A69}" presName="rootText" presStyleLbl="node1" presStyleIdx="0" presStyleCnt="3" custLinFactNeighborX="7598" custLinFactNeighborY="-71106">
        <dgm:presLayoutVars>
          <dgm:chMax/>
          <dgm:chPref val="3"/>
        </dgm:presLayoutVars>
      </dgm:prSet>
      <dgm:spPr/>
    </dgm:pt>
    <dgm:pt modelId="{7D7DF11C-586E-4E70-B65F-7910D7269FCF}" type="pres">
      <dgm:prSet presAssocID="{81F15121-9771-44C8-A44A-524A7FF92A69}" presName="titleText2" presStyleLbl="fgAcc1" presStyleIdx="0" presStyleCnt="3" custScaleX="114570" custScaleY="121844" custLinFactY="-100000" custLinFactNeighborX="1000" custLinFactNeighborY="-113236">
        <dgm:presLayoutVars>
          <dgm:chMax val="0"/>
          <dgm:chPref val="0"/>
        </dgm:presLayoutVars>
      </dgm:prSet>
      <dgm:spPr/>
    </dgm:pt>
    <dgm:pt modelId="{FDEE392E-E6D8-4120-9B2A-FF40FE5F99CC}" type="pres">
      <dgm:prSet presAssocID="{81F15121-9771-44C8-A44A-524A7FF92A69}" presName="rootConnector" presStyleLbl="node2" presStyleIdx="0" presStyleCnt="0"/>
      <dgm:spPr/>
    </dgm:pt>
    <dgm:pt modelId="{440674E2-CF5E-4984-9B1C-C562F2AB21F6}" type="pres">
      <dgm:prSet presAssocID="{81F15121-9771-44C8-A44A-524A7FF92A69}" presName="hierChild4" presStyleCnt="0"/>
      <dgm:spPr/>
    </dgm:pt>
    <dgm:pt modelId="{8652E74A-4D7F-4788-805C-EF34FED04E31}" type="pres">
      <dgm:prSet presAssocID="{81F15121-9771-44C8-A44A-524A7FF92A69}" presName="hierChild5" presStyleCnt="0"/>
      <dgm:spPr/>
    </dgm:pt>
    <dgm:pt modelId="{1D700B48-D230-47FF-B827-FDA03F1DC2EE}" type="pres">
      <dgm:prSet presAssocID="{D658E1E1-06EB-4ED9-998C-7AAF3A815FF7}" presName="Name37" presStyleLbl="parChTrans1D2" presStyleIdx="1" presStyleCnt="5"/>
      <dgm:spPr/>
    </dgm:pt>
    <dgm:pt modelId="{8696E39C-8C77-4B19-8A3B-B2794CD1130A}" type="pres">
      <dgm:prSet presAssocID="{B0396099-6D61-452B-8C66-F5FAF22B90EE}" presName="hierRoot2" presStyleCnt="0">
        <dgm:presLayoutVars>
          <dgm:hierBranch val="init"/>
        </dgm:presLayoutVars>
      </dgm:prSet>
      <dgm:spPr/>
    </dgm:pt>
    <dgm:pt modelId="{E2841A7F-693E-4892-9DC1-DD8C51E03349}" type="pres">
      <dgm:prSet presAssocID="{B0396099-6D61-452B-8C66-F5FAF22B90EE}" presName="rootComposite" presStyleCnt="0"/>
      <dgm:spPr/>
    </dgm:pt>
    <dgm:pt modelId="{F56CE46C-A1F6-4533-A954-0BC74E32DF6F}" type="pres">
      <dgm:prSet presAssocID="{B0396099-6D61-452B-8C66-F5FAF22B90EE}" presName="rootText" presStyleLbl="node1" presStyleIdx="1" presStyleCnt="3" custLinFactNeighborX="-15190" custLinFactNeighborY="-71106">
        <dgm:presLayoutVars>
          <dgm:chMax/>
          <dgm:chPref val="3"/>
        </dgm:presLayoutVars>
      </dgm:prSet>
      <dgm:spPr/>
    </dgm:pt>
    <dgm:pt modelId="{824E6B77-2B3D-47C5-9551-74312BC809C9}" type="pres">
      <dgm:prSet presAssocID="{B0396099-6D61-452B-8C66-F5FAF22B90EE}" presName="titleText2" presStyleLbl="fgAcc1" presStyleIdx="1" presStyleCnt="3" custScaleX="115538" custLinFactY="-100000" custLinFactNeighborX="2785" custLinFactNeighborY="-131423">
        <dgm:presLayoutVars>
          <dgm:chMax val="0"/>
          <dgm:chPref val="0"/>
        </dgm:presLayoutVars>
      </dgm:prSet>
      <dgm:spPr/>
    </dgm:pt>
    <dgm:pt modelId="{2C721F2D-16B3-4D8C-ABFD-2AC442C7D57E}" type="pres">
      <dgm:prSet presAssocID="{B0396099-6D61-452B-8C66-F5FAF22B90EE}" presName="rootConnector" presStyleLbl="node2" presStyleIdx="0" presStyleCnt="0"/>
      <dgm:spPr/>
    </dgm:pt>
    <dgm:pt modelId="{287E1723-F72A-48FD-AFA2-F6232E9B85AE}" type="pres">
      <dgm:prSet presAssocID="{B0396099-6D61-452B-8C66-F5FAF22B90EE}" presName="hierChild4" presStyleCnt="0"/>
      <dgm:spPr/>
    </dgm:pt>
    <dgm:pt modelId="{765D1538-41EA-47D5-B2DD-5C3E75A355EF}" type="pres">
      <dgm:prSet presAssocID="{B0396099-6D61-452B-8C66-F5FAF22B90EE}" presName="hierChild5" presStyleCnt="0"/>
      <dgm:spPr/>
    </dgm:pt>
    <dgm:pt modelId="{960EAD1B-66B8-4011-BCAB-533E1A9A1B4A}" type="pres">
      <dgm:prSet presAssocID="{C54E8F94-509E-4A91-9A2B-C38CC5E1F332}" presName="Name37" presStyleLbl="parChTrans1D2" presStyleIdx="2" presStyleCnt="5"/>
      <dgm:spPr/>
    </dgm:pt>
    <dgm:pt modelId="{716A71B6-1672-4A76-A0E0-C4FFE47D9EB6}" type="pres">
      <dgm:prSet presAssocID="{EADD5519-FE3D-41C4-AD6D-3D04F8F58177}" presName="hierRoot2" presStyleCnt="0">
        <dgm:presLayoutVars>
          <dgm:hierBranch val="init"/>
        </dgm:presLayoutVars>
      </dgm:prSet>
      <dgm:spPr/>
    </dgm:pt>
    <dgm:pt modelId="{5F764E56-F4A0-40B6-9875-350C368F4A89}" type="pres">
      <dgm:prSet presAssocID="{EADD5519-FE3D-41C4-AD6D-3D04F8F58177}" presName="rootComposite" presStyleCnt="0"/>
      <dgm:spPr/>
    </dgm:pt>
    <dgm:pt modelId="{EDFA2824-8363-42A7-8E2A-3CEDAB3D56B5}" type="pres">
      <dgm:prSet presAssocID="{EADD5519-FE3D-41C4-AD6D-3D04F8F58177}" presName="rootText" presStyleLbl="node1" presStyleIdx="2" presStyleCnt="3" custScaleX="140749" custScaleY="158333" custLinFactNeighborX="-21898" custLinFactNeighborY="-40603">
        <dgm:presLayoutVars>
          <dgm:chMax/>
          <dgm:chPref val="3"/>
        </dgm:presLayoutVars>
      </dgm:prSet>
      <dgm:spPr/>
    </dgm:pt>
    <dgm:pt modelId="{F2BBE778-6219-442A-8C06-E9C26D22D898}" type="pres">
      <dgm:prSet presAssocID="{EADD5519-FE3D-41C4-AD6D-3D04F8F58177}" presName="titleText2" presStyleLbl="fgAcc1" presStyleIdx="2" presStyleCnt="3" custScaleX="129224" custScaleY="137707" custLinFactNeighborX="73107" custLinFactNeighborY="-41852">
        <dgm:presLayoutVars>
          <dgm:chMax val="0"/>
          <dgm:chPref val="0"/>
        </dgm:presLayoutVars>
      </dgm:prSet>
      <dgm:spPr/>
    </dgm:pt>
    <dgm:pt modelId="{23BEE11C-A99B-4D89-BB61-70815C48C6DA}" type="pres">
      <dgm:prSet presAssocID="{EADD5519-FE3D-41C4-AD6D-3D04F8F58177}" presName="rootConnector" presStyleLbl="node2" presStyleIdx="0" presStyleCnt="0"/>
      <dgm:spPr/>
    </dgm:pt>
    <dgm:pt modelId="{FD545AD7-01C6-4E5F-A6CA-A15AA1506C80}" type="pres">
      <dgm:prSet presAssocID="{EADD5519-FE3D-41C4-AD6D-3D04F8F58177}" presName="hierChild4" presStyleCnt="0"/>
      <dgm:spPr/>
    </dgm:pt>
    <dgm:pt modelId="{E7732FBA-6A0B-4311-95FA-4A08B3F3DD94}" type="pres">
      <dgm:prSet presAssocID="{EADD5519-FE3D-41C4-AD6D-3D04F8F58177}" presName="hierChild5" presStyleCnt="0"/>
      <dgm:spPr/>
    </dgm:pt>
    <dgm:pt modelId="{AE26C083-D819-4813-8AC9-BC336AAC3CF9}" type="pres">
      <dgm:prSet presAssocID="{273B5682-A6F8-4A35-8EB5-A5560106B2B5}" presName="hierChild3" presStyleCnt="0"/>
      <dgm:spPr/>
    </dgm:pt>
    <dgm:pt modelId="{ED946825-CFEA-40C3-A029-E8E3034090EC}" type="pres">
      <dgm:prSet presAssocID="{79364A6F-BCF7-456C-9773-B396E0030038}" presName="Name96" presStyleLbl="parChTrans1D2" presStyleIdx="3" presStyleCnt="5"/>
      <dgm:spPr/>
    </dgm:pt>
    <dgm:pt modelId="{D2403D6D-BCEC-47FA-9D69-EF9904D3C551}" type="pres">
      <dgm:prSet presAssocID="{40780852-6A52-415F-BAF4-A061CB38DB87}" presName="hierRoot3" presStyleCnt="0">
        <dgm:presLayoutVars>
          <dgm:hierBranch val="init"/>
        </dgm:presLayoutVars>
      </dgm:prSet>
      <dgm:spPr/>
    </dgm:pt>
    <dgm:pt modelId="{485C5D51-6EDC-4D7F-8CD8-DFC83FD5FE55}" type="pres">
      <dgm:prSet presAssocID="{40780852-6A52-415F-BAF4-A061CB38DB87}" presName="rootComposite3" presStyleCnt="0"/>
      <dgm:spPr/>
    </dgm:pt>
    <dgm:pt modelId="{C9BC668A-230B-44C7-9DC6-A353BF8A8836}" type="pres">
      <dgm:prSet presAssocID="{40780852-6A52-415F-BAF4-A061CB38DB87}" presName="rootText3" presStyleLbl="asst1" presStyleIdx="0" presStyleCnt="2" custScaleX="171526" custScaleY="189314" custLinFactNeighborX="-12103" custLinFactNeighborY="-71744">
        <dgm:presLayoutVars>
          <dgm:chPref val="3"/>
        </dgm:presLayoutVars>
      </dgm:prSet>
      <dgm:spPr/>
    </dgm:pt>
    <dgm:pt modelId="{A83869BC-7E1A-40FC-AA5A-07873DA41D61}" type="pres">
      <dgm:prSet presAssocID="{40780852-6A52-415F-BAF4-A061CB38DB87}" presName="titleText3" presStyleLbl="fgAcc2" presStyleIdx="0" presStyleCnt="2" custLinFactNeighborX="22227" custLinFactNeighborY="-87788">
        <dgm:presLayoutVars>
          <dgm:chMax val="0"/>
          <dgm:chPref val="0"/>
        </dgm:presLayoutVars>
      </dgm:prSet>
      <dgm:spPr/>
    </dgm:pt>
    <dgm:pt modelId="{3908C1B7-0E83-4852-A681-80785F6F3BD6}" type="pres">
      <dgm:prSet presAssocID="{40780852-6A52-415F-BAF4-A061CB38DB87}" presName="rootConnector3" presStyleLbl="asst1" presStyleIdx="0" presStyleCnt="2"/>
      <dgm:spPr/>
    </dgm:pt>
    <dgm:pt modelId="{040B81D4-D037-4047-935D-F3F2D548BF98}" type="pres">
      <dgm:prSet presAssocID="{40780852-6A52-415F-BAF4-A061CB38DB87}" presName="hierChild6" presStyleCnt="0"/>
      <dgm:spPr/>
    </dgm:pt>
    <dgm:pt modelId="{DF33729C-2B38-4238-9C58-39093411E1E5}" type="pres">
      <dgm:prSet presAssocID="{40780852-6A52-415F-BAF4-A061CB38DB87}" presName="hierChild7" presStyleCnt="0"/>
      <dgm:spPr/>
    </dgm:pt>
    <dgm:pt modelId="{F8397983-6C20-4A0C-96F2-E238055A7192}" type="pres">
      <dgm:prSet presAssocID="{278F3CC6-70F9-4EFB-ABF8-7AF5B4D2CC22}" presName="Name96" presStyleLbl="parChTrans1D2" presStyleIdx="4" presStyleCnt="5"/>
      <dgm:spPr/>
    </dgm:pt>
    <dgm:pt modelId="{AB25DA5A-FF64-4145-9892-EC6B122047E9}" type="pres">
      <dgm:prSet presAssocID="{93727E2F-ED4C-4FF4-A012-F4532C8BA83D}" presName="hierRoot3" presStyleCnt="0">
        <dgm:presLayoutVars>
          <dgm:hierBranch val="init"/>
        </dgm:presLayoutVars>
      </dgm:prSet>
      <dgm:spPr/>
    </dgm:pt>
    <dgm:pt modelId="{87E46A20-AECF-43EB-B844-994BF004EC8D}" type="pres">
      <dgm:prSet presAssocID="{93727E2F-ED4C-4FF4-A012-F4532C8BA83D}" presName="rootComposite3" presStyleCnt="0"/>
      <dgm:spPr/>
    </dgm:pt>
    <dgm:pt modelId="{C765916E-CD83-4F04-ACED-7341E2CE4E53}" type="pres">
      <dgm:prSet presAssocID="{93727E2F-ED4C-4FF4-A012-F4532C8BA83D}" presName="rootText3" presStyleLbl="asst1" presStyleIdx="1" presStyleCnt="2" custScaleX="114456" custScaleY="56349" custLinFactNeighborX="-4835" custLinFactNeighborY="-36207">
        <dgm:presLayoutVars>
          <dgm:chPref val="3"/>
        </dgm:presLayoutVars>
      </dgm:prSet>
      <dgm:spPr/>
    </dgm:pt>
    <dgm:pt modelId="{2357A72F-E1F3-482D-B495-DC7F3E22CFC9}" type="pres">
      <dgm:prSet presAssocID="{93727E2F-ED4C-4FF4-A012-F4532C8BA83D}" presName="titleText3" presStyleLbl="fgAcc2" presStyleIdx="1" presStyleCnt="2" custScaleX="115862" custScaleY="99999" custLinFactY="-68925" custLinFactNeighborX="50998" custLinFactNeighborY="-100000">
        <dgm:presLayoutVars>
          <dgm:chMax val="0"/>
          <dgm:chPref val="0"/>
        </dgm:presLayoutVars>
      </dgm:prSet>
      <dgm:spPr/>
    </dgm:pt>
    <dgm:pt modelId="{DFCCD4C5-FA0D-4C0D-93E3-87D5C079208A}" type="pres">
      <dgm:prSet presAssocID="{93727E2F-ED4C-4FF4-A012-F4532C8BA83D}" presName="rootConnector3" presStyleLbl="asst1" presStyleIdx="1" presStyleCnt="2"/>
      <dgm:spPr/>
    </dgm:pt>
    <dgm:pt modelId="{E42AAB69-AB8A-4F0B-B402-180B09A18D39}" type="pres">
      <dgm:prSet presAssocID="{93727E2F-ED4C-4FF4-A012-F4532C8BA83D}" presName="hierChild6" presStyleCnt="0"/>
      <dgm:spPr/>
    </dgm:pt>
    <dgm:pt modelId="{C1F45773-E7BD-4745-B9F1-ECB7DD2D0BF6}" type="pres">
      <dgm:prSet presAssocID="{93727E2F-ED4C-4FF4-A012-F4532C8BA83D}" presName="hierChild7" presStyleCnt="0"/>
      <dgm:spPr/>
    </dgm:pt>
    <dgm:pt modelId="{60569380-4739-4D0F-A8BD-CF83F157271F}" type="pres">
      <dgm:prSet presAssocID="{A6B5AD8D-2C51-4976-9E8A-BD767F4E30BE}" presName="hierRoot1" presStyleCnt="0">
        <dgm:presLayoutVars>
          <dgm:hierBranch val="init"/>
        </dgm:presLayoutVars>
      </dgm:prSet>
      <dgm:spPr/>
    </dgm:pt>
    <dgm:pt modelId="{2EDE3537-E2F3-4093-919A-D2E493F3FEA1}" type="pres">
      <dgm:prSet presAssocID="{A6B5AD8D-2C51-4976-9E8A-BD767F4E30BE}" presName="rootComposite1" presStyleCnt="0"/>
      <dgm:spPr/>
    </dgm:pt>
    <dgm:pt modelId="{F3EA49AC-A28E-475C-9825-16845EC19C28}" type="pres">
      <dgm:prSet presAssocID="{A6B5AD8D-2C51-4976-9E8A-BD767F4E30BE}" presName="rootText1" presStyleLbl="node0" presStyleIdx="1" presStyleCnt="2" custScaleX="107896" custScaleY="127192" custLinFactY="100000" custLinFactNeighborX="-92262" custLinFactNeighborY="122269">
        <dgm:presLayoutVars>
          <dgm:chMax/>
          <dgm:chPref val="3"/>
        </dgm:presLayoutVars>
      </dgm:prSet>
      <dgm:spPr/>
    </dgm:pt>
    <dgm:pt modelId="{B5E1F7AE-3D78-44D3-A7F5-C8A2EF4D293D}" type="pres">
      <dgm:prSet presAssocID="{A6B5AD8D-2C51-4976-9E8A-BD767F4E30BE}" presName="titleText1" presStyleLbl="fgAcc0" presStyleIdx="1" presStyleCnt="2" custScaleX="145441" custScaleY="115218" custLinFactY="300000" custLinFactNeighborX="-9788" custLinFactNeighborY="341390">
        <dgm:presLayoutVars>
          <dgm:chMax val="0"/>
          <dgm:chPref val="0"/>
        </dgm:presLayoutVars>
      </dgm:prSet>
      <dgm:spPr/>
    </dgm:pt>
    <dgm:pt modelId="{635C1FF9-3256-4F65-9974-24F0CF1F4490}" type="pres">
      <dgm:prSet presAssocID="{A6B5AD8D-2C51-4976-9E8A-BD767F4E30BE}" presName="rootConnector1" presStyleLbl="node1" presStyleIdx="2" presStyleCnt="3"/>
      <dgm:spPr/>
    </dgm:pt>
    <dgm:pt modelId="{C4E2C18B-B8C2-4FCA-885A-FAEED6D0A534}" type="pres">
      <dgm:prSet presAssocID="{A6B5AD8D-2C51-4976-9E8A-BD767F4E30BE}" presName="hierChild2" presStyleCnt="0"/>
      <dgm:spPr/>
    </dgm:pt>
    <dgm:pt modelId="{2B4766AD-927F-4992-AD30-D3A56E0B8DDE}" type="pres">
      <dgm:prSet presAssocID="{A6B5AD8D-2C51-4976-9E8A-BD767F4E30BE}" presName="hierChild3" presStyleCnt="0"/>
      <dgm:spPr/>
    </dgm:pt>
  </dgm:ptLst>
  <dgm:cxnLst>
    <dgm:cxn modelId="{026C3C06-98FF-4F45-AC8A-A7A6CB53B5FB}" type="presOf" srcId="{EBA1D90A-4CC5-43D5-9928-434D8596D0BB}" destId="{E2B5E0B7-EB1F-40FA-BAAA-5D0562C642EA}" srcOrd="0" destOrd="0" presId="urn:microsoft.com/office/officeart/2008/layout/NameandTitleOrganizationalChart"/>
    <dgm:cxn modelId="{0B8BFC0B-B5F3-400F-ACCE-48F87C09A1EA}" type="presOf" srcId="{C54E8F94-509E-4A91-9A2B-C38CC5E1F332}" destId="{960EAD1B-66B8-4011-BCAB-533E1A9A1B4A}" srcOrd="0" destOrd="0" presId="urn:microsoft.com/office/officeart/2008/layout/NameandTitleOrganizationalChart"/>
    <dgm:cxn modelId="{A4DA251E-66FF-4D0A-95D5-C16D4DBF74E4}" type="presOf" srcId="{81F15121-9771-44C8-A44A-524A7FF92A69}" destId="{FDEE392E-E6D8-4120-9B2A-FF40FE5F99CC}" srcOrd="1" destOrd="0" presId="urn:microsoft.com/office/officeart/2008/layout/NameandTitleOrganizationalChart"/>
    <dgm:cxn modelId="{E083DF28-2771-47B0-8447-D8B0EC21174B}" type="presOf" srcId="{59A660DE-BF52-4DD6-A51A-319EA8B425C8}" destId="{824E6B77-2B3D-47C5-9551-74312BC809C9}" srcOrd="0" destOrd="0" presId="urn:microsoft.com/office/officeart/2008/layout/NameandTitleOrganizationalChart"/>
    <dgm:cxn modelId="{700D7D2F-4430-40C9-8CD3-30B9D9C4123F}" type="presOf" srcId="{8AB2A71F-1CA1-4663-9822-E021E0577B28}" destId="{F2BBE778-6219-442A-8C06-E9C26D22D898}" srcOrd="0" destOrd="0" presId="urn:microsoft.com/office/officeart/2008/layout/NameandTitleOrganizationalChart"/>
    <dgm:cxn modelId="{54FC5534-7EA7-4EBA-B644-9ECA94EBF141}" srcId="{273B5682-A6F8-4A35-8EB5-A5560106B2B5}" destId="{93727E2F-ED4C-4FF4-A012-F4532C8BA83D}" srcOrd="1" destOrd="0" parTransId="{278F3CC6-70F9-4EFB-ABF8-7AF5B4D2CC22}" sibTransId="{FC0B3AD0-A7EC-4F9F-830B-D753F29DBDAD}"/>
    <dgm:cxn modelId="{5A313D37-3E87-424B-83DF-9F92616AE666}" type="presOf" srcId="{B0396099-6D61-452B-8C66-F5FAF22B90EE}" destId="{F56CE46C-A1F6-4533-A954-0BC74E32DF6F}" srcOrd="0" destOrd="0" presId="urn:microsoft.com/office/officeart/2008/layout/NameandTitleOrganizationalChart"/>
    <dgm:cxn modelId="{8D62F337-66E3-4646-9CDF-30B3A8250B8C}" type="presOf" srcId="{9D2CD2C5-7C52-42E7-B725-141F84CFB167}" destId="{CC3F2783-EA78-4BEC-81CE-3746F549F4B7}" srcOrd="0" destOrd="0" presId="urn:microsoft.com/office/officeart/2008/layout/NameandTitleOrganizationalChart"/>
    <dgm:cxn modelId="{C8092740-3C00-4E31-A2CF-DAF697B9EDF0}" type="presOf" srcId="{FC0B3AD0-A7EC-4F9F-830B-D753F29DBDAD}" destId="{2357A72F-E1F3-482D-B495-DC7F3E22CFC9}" srcOrd="0" destOrd="0" presId="urn:microsoft.com/office/officeart/2008/layout/NameandTitleOrganizationalChart"/>
    <dgm:cxn modelId="{7D33A443-BC71-4756-AF6A-CEA40A8F5D32}" srcId="{F29EAAC3-4E7B-48B7-A5EF-2FA35191A2FC}" destId="{A6B5AD8D-2C51-4976-9E8A-BD767F4E30BE}" srcOrd="1" destOrd="0" parTransId="{4AA6557E-4773-4413-A1F5-376C7B045713}" sibTransId="{2440577F-9183-447A-9537-8868A628DAE6}"/>
    <dgm:cxn modelId="{0438CE6A-D7EC-42E5-8AF9-E92485ABB230}" type="presOf" srcId="{278F3CC6-70F9-4EFB-ABF8-7AF5B4D2CC22}" destId="{F8397983-6C20-4A0C-96F2-E238055A7192}" srcOrd="0" destOrd="0" presId="urn:microsoft.com/office/officeart/2008/layout/NameandTitleOrganizationalChart"/>
    <dgm:cxn modelId="{B00DB14E-490A-45A3-8ECC-70DFD8ADDAE4}" srcId="{273B5682-A6F8-4A35-8EB5-A5560106B2B5}" destId="{B0396099-6D61-452B-8C66-F5FAF22B90EE}" srcOrd="3" destOrd="0" parTransId="{D658E1E1-06EB-4ED9-998C-7AAF3A815FF7}" sibTransId="{59A660DE-BF52-4DD6-A51A-319EA8B425C8}"/>
    <dgm:cxn modelId="{B8853C70-7EED-4614-9489-55598CE8791F}" type="presOf" srcId="{40780852-6A52-415F-BAF4-A061CB38DB87}" destId="{C9BC668A-230B-44C7-9DC6-A353BF8A8836}" srcOrd="0" destOrd="0" presId="urn:microsoft.com/office/officeart/2008/layout/NameandTitleOrganizationalChart"/>
    <dgm:cxn modelId="{4B009470-6583-49C9-B8C8-88A5C0FA49AB}" type="presOf" srcId="{B0396099-6D61-452B-8C66-F5FAF22B90EE}" destId="{2C721F2D-16B3-4D8C-ABFD-2AC442C7D57E}" srcOrd="1" destOrd="0" presId="urn:microsoft.com/office/officeart/2008/layout/NameandTitleOrganizationalChart"/>
    <dgm:cxn modelId="{9AC1C950-6740-4C63-8B72-383B7D0A4F64}" type="presOf" srcId="{EADD5519-FE3D-41C4-AD6D-3D04F8F58177}" destId="{23BEE11C-A99B-4D89-BB61-70815C48C6DA}" srcOrd="1" destOrd="0" presId="urn:microsoft.com/office/officeart/2008/layout/NameandTitleOrganizationalChart"/>
    <dgm:cxn modelId="{C6623753-493B-4993-BBBA-770BC8BE5D19}" type="presOf" srcId="{2440577F-9183-447A-9537-8868A628DAE6}" destId="{B5E1F7AE-3D78-44D3-A7F5-C8A2EF4D293D}" srcOrd="0" destOrd="0" presId="urn:microsoft.com/office/officeart/2008/layout/NameandTitleOrganizationalChart"/>
    <dgm:cxn modelId="{446FFB85-0733-4E7C-8C44-F7B2BE8F1386}" srcId="{273B5682-A6F8-4A35-8EB5-A5560106B2B5}" destId="{40780852-6A52-415F-BAF4-A061CB38DB87}" srcOrd="0" destOrd="0" parTransId="{79364A6F-BCF7-456C-9773-B396E0030038}" sibTransId="{A5C67EC5-1D90-4437-988C-0BE5A596C946}"/>
    <dgm:cxn modelId="{34E4B79A-84C5-4B1B-B836-6D24DEE2E87B}" type="presOf" srcId="{92673EE9-1F69-4780-9E1A-C1CAA56163F5}" destId="{7D7DF11C-586E-4E70-B65F-7910D7269FCF}" srcOrd="0" destOrd="0" presId="urn:microsoft.com/office/officeart/2008/layout/NameandTitleOrganizationalChart"/>
    <dgm:cxn modelId="{8058BF9C-C5D0-4884-A661-33561DB55BD8}" type="presOf" srcId="{D658E1E1-06EB-4ED9-998C-7AAF3A815FF7}" destId="{1D700B48-D230-47FF-B827-FDA03F1DC2EE}" srcOrd="0" destOrd="0" presId="urn:microsoft.com/office/officeart/2008/layout/NameandTitleOrganizationalChart"/>
    <dgm:cxn modelId="{8455E59E-FFFB-4656-A770-10AFE6A4648B}" type="presOf" srcId="{81F15121-9771-44C8-A44A-524A7FF92A69}" destId="{F433D4EC-C649-431E-BF00-EB0C31EE4871}" srcOrd="0" destOrd="0" presId="urn:microsoft.com/office/officeart/2008/layout/NameandTitleOrganizationalChart"/>
    <dgm:cxn modelId="{04DC75A7-6FA2-43F7-B0A1-74072BC0D857}" type="presOf" srcId="{273B5682-A6F8-4A35-8EB5-A5560106B2B5}" destId="{2E311AD5-8585-4755-AA75-4941E3A92651}" srcOrd="0" destOrd="0" presId="urn:microsoft.com/office/officeart/2008/layout/NameandTitleOrganizationalChart"/>
    <dgm:cxn modelId="{5D12E1B4-3272-4277-879F-D078D3BA242E}" type="presOf" srcId="{F29EAAC3-4E7B-48B7-A5EF-2FA35191A2FC}" destId="{DEBC0625-ECFA-4D37-90AA-238E69CACE16}" srcOrd="0" destOrd="0" presId="urn:microsoft.com/office/officeart/2008/layout/NameandTitleOrganizationalChart"/>
    <dgm:cxn modelId="{7C26A5B6-BD5C-4427-932D-19B2D85C231C}" type="presOf" srcId="{79364A6F-BCF7-456C-9773-B396E0030038}" destId="{ED946825-CFEA-40C3-A029-E8E3034090EC}" srcOrd="0" destOrd="0" presId="urn:microsoft.com/office/officeart/2008/layout/NameandTitleOrganizationalChart"/>
    <dgm:cxn modelId="{A12C4DB9-1FB6-4ED4-8B5D-D32585AECEEB}" type="presOf" srcId="{EADD5519-FE3D-41C4-AD6D-3D04F8F58177}" destId="{EDFA2824-8363-42A7-8E2A-3CEDAB3D56B5}" srcOrd="0" destOrd="0" presId="urn:microsoft.com/office/officeart/2008/layout/NameandTitleOrganizationalChart"/>
    <dgm:cxn modelId="{F03A37C1-2FE4-4364-9E29-399C4A533D31}" type="presOf" srcId="{93727E2F-ED4C-4FF4-A012-F4532C8BA83D}" destId="{C765916E-CD83-4F04-ACED-7341E2CE4E53}" srcOrd="0" destOrd="0" presId="urn:microsoft.com/office/officeart/2008/layout/NameandTitleOrganizationalChart"/>
    <dgm:cxn modelId="{DB7CDEC5-5CF5-428D-BB38-D97ECE84A027}" srcId="{273B5682-A6F8-4A35-8EB5-A5560106B2B5}" destId="{EADD5519-FE3D-41C4-AD6D-3D04F8F58177}" srcOrd="4" destOrd="0" parTransId="{C54E8F94-509E-4A91-9A2B-C38CC5E1F332}" sibTransId="{8AB2A71F-1CA1-4663-9822-E021E0577B28}"/>
    <dgm:cxn modelId="{9E02D2C8-9FA7-4585-9348-139CAC4CABF3}" type="presOf" srcId="{93727E2F-ED4C-4FF4-A012-F4532C8BA83D}" destId="{DFCCD4C5-FA0D-4C0D-93E3-87D5C079208A}" srcOrd="1" destOrd="0" presId="urn:microsoft.com/office/officeart/2008/layout/NameandTitleOrganizationalChart"/>
    <dgm:cxn modelId="{81DD0BCB-7981-442C-BB63-D5996D270112}" type="presOf" srcId="{273B5682-A6F8-4A35-8EB5-A5560106B2B5}" destId="{0CE088B5-68E7-4CEA-BC5C-C4457390ECDA}" srcOrd="1" destOrd="0" presId="urn:microsoft.com/office/officeart/2008/layout/NameandTitleOrganizationalChart"/>
    <dgm:cxn modelId="{322D68D8-93D3-4C8C-9620-78C36C55DE87}" type="presOf" srcId="{40780852-6A52-415F-BAF4-A061CB38DB87}" destId="{3908C1B7-0E83-4852-A681-80785F6F3BD6}" srcOrd="1" destOrd="0" presId="urn:microsoft.com/office/officeart/2008/layout/NameandTitleOrganizationalChart"/>
    <dgm:cxn modelId="{8B4626DB-9115-4D48-B6E5-7B807DB7B51D}" srcId="{F29EAAC3-4E7B-48B7-A5EF-2FA35191A2FC}" destId="{273B5682-A6F8-4A35-8EB5-A5560106B2B5}" srcOrd="0" destOrd="0" parTransId="{4E1FDE6A-8C90-4FC1-ABB9-3EAD9601905C}" sibTransId="{EBA1D90A-4CC5-43D5-9928-434D8596D0BB}"/>
    <dgm:cxn modelId="{FA6FAFE3-B668-4BEB-AD30-6B0AE946EFF1}" type="presOf" srcId="{A6B5AD8D-2C51-4976-9E8A-BD767F4E30BE}" destId="{F3EA49AC-A28E-475C-9825-16845EC19C28}" srcOrd="0" destOrd="0" presId="urn:microsoft.com/office/officeart/2008/layout/NameandTitleOrganizationalChart"/>
    <dgm:cxn modelId="{D5F14EE5-AFB3-4527-9782-119C8B683D83}" type="presOf" srcId="{A6B5AD8D-2C51-4976-9E8A-BD767F4E30BE}" destId="{635C1FF9-3256-4F65-9974-24F0CF1F4490}" srcOrd="1" destOrd="0" presId="urn:microsoft.com/office/officeart/2008/layout/NameandTitleOrganizationalChart"/>
    <dgm:cxn modelId="{58C3DBE5-C90E-420C-8D84-F0E94C442E49}" srcId="{273B5682-A6F8-4A35-8EB5-A5560106B2B5}" destId="{81F15121-9771-44C8-A44A-524A7FF92A69}" srcOrd="2" destOrd="0" parTransId="{9D2CD2C5-7C52-42E7-B725-141F84CFB167}" sibTransId="{92673EE9-1F69-4780-9E1A-C1CAA56163F5}"/>
    <dgm:cxn modelId="{3FBA1EEC-7BC9-49E4-8A17-C97F7B81177E}" type="presOf" srcId="{A5C67EC5-1D90-4437-988C-0BE5A596C946}" destId="{A83869BC-7E1A-40FC-AA5A-07873DA41D61}" srcOrd="0" destOrd="0" presId="urn:microsoft.com/office/officeart/2008/layout/NameandTitleOrganizationalChart"/>
    <dgm:cxn modelId="{F455164E-9AC2-4827-B699-52C110C31E64}" type="presParOf" srcId="{DEBC0625-ECFA-4D37-90AA-238E69CACE16}" destId="{4CCBDE17-B281-490B-8906-00DEEF2E1B13}" srcOrd="0" destOrd="0" presId="urn:microsoft.com/office/officeart/2008/layout/NameandTitleOrganizationalChart"/>
    <dgm:cxn modelId="{9F6376CF-D945-4AB5-8B3F-BCC545BEFC96}" type="presParOf" srcId="{4CCBDE17-B281-490B-8906-00DEEF2E1B13}" destId="{8C268B98-70D4-483D-A5C2-07DA1643B547}" srcOrd="0" destOrd="0" presId="urn:microsoft.com/office/officeart/2008/layout/NameandTitleOrganizationalChart"/>
    <dgm:cxn modelId="{51862879-5378-4B94-AB3F-E02995FC9AD9}" type="presParOf" srcId="{8C268B98-70D4-483D-A5C2-07DA1643B547}" destId="{2E311AD5-8585-4755-AA75-4941E3A92651}" srcOrd="0" destOrd="0" presId="urn:microsoft.com/office/officeart/2008/layout/NameandTitleOrganizationalChart"/>
    <dgm:cxn modelId="{9D9ED120-C496-4D4F-868F-B8990BF12E1A}" type="presParOf" srcId="{8C268B98-70D4-483D-A5C2-07DA1643B547}" destId="{E2B5E0B7-EB1F-40FA-BAAA-5D0562C642EA}" srcOrd="1" destOrd="0" presId="urn:microsoft.com/office/officeart/2008/layout/NameandTitleOrganizationalChart"/>
    <dgm:cxn modelId="{E233359C-079B-4E73-B6CB-6DF65A2CC5DF}" type="presParOf" srcId="{8C268B98-70D4-483D-A5C2-07DA1643B547}" destId="{0CE088B5-68E7-4CEA-BC5C-C4457390ECDA}" srcOrd="2" destOrd="0" presId="urn:microsoft.com/office/officeart/2008/layout/NameandTitleOrganizationalChart"/>
    <dgm:cxn modelId="{5D7F50D9-9887-46D9-BD30-FCF91742E743}" type="presParOf" srcId="{4CCBDE17-B281-490B-8906-00DEEF2E1B13}" destId="{76736934-016F-41B1-912B-4C41053044F8}" srcOrd="1" destOrd="0" presId="urn:microsoft.com/office/officeart/2008/layout/NameandTitleOrganizationalChart"/>
    <dgm:cxn modelId="{81059FFE-3FB4-43A5-875B-BE7F22B4E589}" type="presParOf" srcId="{76736934-016F-41B1-912B-4C41053044F8}" destId="{CC3F2783-EA78-4BEC-81CE-3746F549F4B7}" srcOrd="0" destOrd="0" presId="urn:microsoft.com/office/officeart/2008/layout/NameandTitleOrganizationalChart"/>
    <dgm:cxn modelId="{04B2511C-DCA7-4ADA-8418-F18FD47C9060}" type="presParOf" srcId="{76736934-016F-41B1-912B-4C41053044F8}" destId="{6D8BD67C-6624-49E4-9393-B0DB8AEAD535}" srcOrd="1" destOrd="0" presId="urn:microsoft.com/office/officeart/2008/layout/NameandTitleOrganizationalChart"/>
    <dgm:cxn modelId="{67C9959F-1DF5-4BB3-9BE5-1DFD788B853E}" type="presParOf" srcId="{6D8BD67C-6624-49E4-9393-B0DB8AEAD535}" destId="{FF6B4121-568F-48BB-B918-55846F110601}" srcOrd="0" destOrd="0" presId="urn:microsoft.com/office/officeart/2008/layout/NameandTitleOrganizationalChart"/>
    <dgm:cxn modelId="{CDBE7E93-2000-4630-890E-4D637AE9367F}" type="presParOf" srcId="{FF6B4121-568F-48BB-B918-55846F110601}" destId="{F433D4EC-C649-431E-BF00-EB0C31EE4871}" srcOrd="0" destOrd="0" presId="urn:microsoft.com/office/officeart/2008/layout/NameandTitleOrganizationalChart"/>
    <dgm:cxn modelId="{50F1F849-27AF-4F44-8979-5EF866DBB4B4}" type="presParOf" srcId="{FF6B4121-568F-48BB-B918-55846F110601}" destId="{7D7DF11C-586E-4E70-B65F-7910D7269FCF}" srcOrd="1" destOrd="0" presId="urn:microsoft.com/office/officeart/2008/layout/NameandTitleOrganizationalChart"/>
    <dgm:cxn modelId="{AF47A025-EBC2-402C-A02B-6D55DB78B1E3}" type="presParOf" srcId="{FF6B4121-568F-48BB-B918-55846F110601}" destId="{FDEE392E-E6D8-4120-9B2A-FF40FE5F99CC}" srcOrd="2" destOrd="0" presId="urn:microsoft.com/office/officeart/2008/layout/NameandTitleOrganizationalChart"/>
    <dgm:cxn modelId="{092402C2-2A4D-48E8-84FD-4E15C0969F5D}" type="presParOf" srcId="{6D8BD67C-6624-49E4-9393-B0DB8AEAD535}" destId="{440674E2-CF5E-4984-9B1C-C562F2AB21F6}" srcOrd="1" destOrd="0" presId="urn:microsoft.com/office/officeart/2008/layout/NameandTitleOrganizationalChart"/>
    <dgm:cxn modelId="{EDC241D0-6427-433E-8474-D35A9048FF35}" type="presParOf" srcId="{6D8BD67C-6624-49E4-9393-B0DB8AEAD535}" destId="{8652E74A-4D7F-4788-805C-EF34FED04E31}" srcOrd="2" destOrd="0" presId="urn:microsoft.com/office/officeart/2008/layout/NameandTitleOrganizationalChart"/>
    <dgm:cxn modelId="{FE30470A-7C93-45AA-9986-EE95936F0E15}" type="presParOf" srcId="{76736934-016F-41B1-912B-4C41053044F8}" destId="{1D700B48-D230-47FF-B827-FDA03F1DC2EE}" srcOrd="2" destOrd="0" presId="urn:microsoft.com/office/officeart/2008/layout/NameandTitleOrganizationalChart"/>
    <dgm:cxn modelId="{8F2E7CBD-66D1-4252-A48F-9367AC04D25D}" type="presParOf" srcId="{76736934-016F-41B1-912B-4C41053044F8}" destId="{8696E39C-8C77-4B19-8A3B-B2794CD1130A}" srcOrd="3" destOrd="0" presId="urn:microsoft.com/office/officeart/2008/layout/NameandTitleOrganizationalChart"/>
    <dgm:cxn modelId="{CCA8D20D-63A6-4FE4-B573-7A118FCF0FCD}" type="presParOf" srcId="{8696E39C-8C77-4B19-8A3B-B2794CD1130A}" destId="{E2841A7F-693E-4892-9DC1-DD8C51E03349}" srcOrd="0" destOrd="0" presId="urn:microsoft.com/office/officeart/2008/layout/NameandTitleOrganizationalChart"/>
    <dgm:cxn modelId="{73BB91A3-7B78-4F77-985F-B701CE349E50}" type="presParOf" srcId="{E2841A7F-693E-4892-9DC1-DD8C51E03349}" destId="{F56CE46C-A1F6-4533-A954-0BC74E32DF6F}" srcOrd="0" destOrd="0" presId="urn:microsoft.com/office/officeart/2008/layout/NameandTitleOrganizationalChart"/>
    <dgm:cxn modelId="{D1894449-16DC-4547-B1FC-E3C4C74428E9}" type="presParOf" srcId="{E2841A7F-693E-4892-9DC1-DD8C51E03349}" destId="{824E6B77-2B3D-47C5-9551-74312BC809C9}" srcOrd="1" destOrd="0" presId="urn:microsoft.com/office/officeart/2008/layout/NameandTitleOrganizationalChart"/>
    <dgm:cxn modelId="{DB8C15C4-CEAD-4C3B-A37E-76FE01310D06}" type="presParOf" srcId="{E2841A7F-693E-4892-9DC1-DD8C51E03349}" destId="{2C721F2D-16B3-4D8C-ABFD-2AC442C7D57E}" srcOrd="2" destOrd="0" presId="urn:microsoft.com/office/officeart/2008/layout/NameandTitleOrganizationalChart"/>
    <dgm:cxn modelId="{DA321CA7-74A3-4EC1-A08B-B793AD9D1475}" type="presParOf" srcId="{8696E39C-8C77-4B19-8A3B-B2794CD1130A}" destId="{287E1723-F72A-48FD-AFA2-F6232E9B85AE}" srcOrd="1" destOrd="0" presId="urn:microsoft.com/office/officeart/2008/layout/NameandTitleOrganizationalChart"/>
    <dgm:cxn modelId="{634CF256-B139-4326-9B7F-117C62E1C607}" type="presParOf" srcId="{8696E39C-8C77-4B19-8A3B-B2794CD1130A}" destId="{765D1538-41EA-47D5-B2DD-5C3E75A355EF}" srcOrd="2" destOrd="0" presId="urn:microsoft.com/office/officeart/2008/layout/NameandTitleOrganizationalChart"/>
    <dgm:cxn modelId="{E9CC8665-5259-4DA6-952D-E0F457802682}" type="presParOf" srcId="{76736934-016F-41B1-912B-4C41053044F8}" destId="{960EAD1B-66B8-4011-BCAB-533E1A9A1B4A}" srcOrd="4" destOrd="0" presId="urn:microsoft.com/office/officeart/2008/layout/NameandTitleOrganizationalChart"/>
    <dgm:cxn modelId="{D75B6951-6732-4E93-AF3F-3C12683558B2}" type="presParOf" srcId="{76736934-016F-41B1-912B-4C41053044F8}" destId="{716A71B6-1672-4A76-A0E0-C4FFE47D9EB6}" srcOrd="5" destOrd="0" presId="urn:microsoft.com/office/officeart/2008/layout/NameandTitleOrganizationalChart"/>
    <dgm:cxn modelId="{C585BBC0-9046-4C0A-B3F0-C04A8F336672}" type="presParOf" srcId="{716A71B6-1672-4A76-A0E0-C4FFE47D9EB6}" destId="{5F764E56-F4A0-40B6-9875-350C368F4A89}" srcOrd="0" destOrd="0" presId="urn:microsoft.com/office/officeart/2008/layout/NameandTitleOrganizationalChart"/>
    <dgm:cxn modelId="{91F0264D-3BC5-4998-B4E5-28167239C45A}" type="presParOf" srcId="{5F764E56-F4A0-40B6-9875-350C368F4A89}" destId="{EDFA2824-8363-42A7-8E2A-3CEDAB3D56B5}" srcOrd="0" destOrd="0" presId="urn:microsoft.com/office/officeart/2008/layout/NameandTitleOrganizationalChart"/>
    <dgm:cxn modelId="{E8E91CA3-DEB4-4F82-AC34-D43FEBA220BC}" type="presParOf" srcId="{5F764E56-F4A0-40B6-9875-350C368F4A89}" destId="{F2BBE778-6219-442A-8C06-E9C26D22D898}" srcOrd="1" destOrd="0" presId="urn:microsoft.com/office/officeart/2008/layout/NameandTitleOrganizationalChart"/>
    <dgm:cxn modelId="{AD2C7EF0-5F37-4898-9357-1FD24ADF4E26}" type="presParOf" srcId="{5F764E56-F4A0-40B6-9875-350C368F4A89}" destId="{23BEE11C-A99B-4D89-BB61-70815C48C6DA}" srcOrd="2" destOrd="0" presId="urn:microsoft.com/office/officeart/2008/layout/NameandTitleOrganizationalChart"/>
    <dgm:cxn modelId="{9AA61D00-EBA4-4F09-98FD-B31D7813A7B2}" type="presParOf" srcId="{716A71B6-1672-4A76-A0E0-C4FFE47D9EB6}" destId="{FD545AD7-01C6-4E5F-A6CA-A15AA1506C80}" srcOrd="1" destOrd="0" presId="urn:microsoft.com/office/officeart/2008/layout/NameandTitleOrganizationalChart"/>
    <dgm:cxn modelId="{E66A2D3B-ECE9-419D-9600-CB92CE8FE909}" type="presParOf" srcId="{716A71B6-1672-4A76-A0E0-C4FFE47D9EB6}" destId="{E7732FBA-6A0B-4311-95FA-4A08B3F3DD94}" srcOrd="2" destOrd="0" presId="urn:microsoft.com/office/officeart/2008/layout/NameandTitleOrganizationalChart"/>
    <dgm:cxn modelId="{9EA280DA-1B04-4812-90B3-04BAF114576B}" type="presParOf" srcId="{4CCBDE17-B281-490B-8906-00DEEF2E1B13}" destId="{AE26C083-D819-4813-8AC9-BC336AAC3CF9}" srcOrd="2" destOrd="0" presId="urn:microsoft.com/office/officeart/2008/layout/NameandTitleOrganizationalChart"/>
    <dgm:cxn modelId="{55D6E9D4-BAED-47E8-B632-3921C8F55B0B}" type="presParOf" srcId="{AE26C083-D819-4813-8AC9-BC336AAC3CF9}" destId="{ED946825-CFEA-40C3-A029-E8E3034090EC}" srcOrd="0" destOrd="0" presId="urn:microsoft.com/office/officeart/2008/layout/NameandTitleOrganizationalChart"/>
    <dgm:cxn modelId="{429F623C-DE22-42B7-80CE-DF5F33E7FBD7}" type="presParOf" srcId="{AE26C083-D819-4813-8AC9-BC336AAC3CF9}" destId="{D2403D6D-BCEC-47FA-9D69-EF9904D3C551}" srcOrd="1" destOrd="0" presId="urn:microsoft.com/office/officeart/2008/layout/NameandTitleOrganizationalChart"/>
    <dgm:cxn modelId="{FABAB60B-9B9A-41A8-A72F-DC3D8E422A87}" type="presParOf" srcId="{D2403D6D-BCEC-47FA-9D69-EF9904D3C551}" destId="{485C5D51-6EDC-4D7F-8CD8-DFC83FD5FE55}" srcOrd="0" destOrd="0" presId="urn:microsoft.com/office/officeart/2008/layout/NameandTitleOrganizationalChart"/>
    <dgm:cxn modelId="{74C98403-16B1-44AA-89FE-2C08A5D6C49A}" type="presParOf" srcId="{485C5D51-6EDC-4D7F-8CD8-DFC83FD5FE55}" destId="{C9BC668A-230B-44C7-9DC6-A353BF8A8836}" srcOrd="0" destOrd="0" presId="urn:microsoft.com/office/officeart/2008/layout/NameandTitleOrganizationalChart"/>
    <dgm:cxn modelId="{3D5F6EAD-553A-4016-BE8B-039C7ABD0B58}" type="presParOf" srcId="{485C5D51-6EDC-4D7F-8CD8-DFC83FD5FE55}" destId="{A83869BC-7E1A-40FC-AA5A-07873DA41D61}" srcOrd="1" destOrd="0" presId="urn:microsoft.com/office/officeart/2008/layout/NameandTitleOrganizationalChart"/>
    <dgm:cxn modelId="{7C418F12-975E-429E-B4A9-B15AC13B102D}" type="presParOf" srcId="{485C5D51-6EDC-4D7F-8CD8-DFC83FD5FE55}" destId="{3908C1B7-0E83-4852-A681-80785F6F3BD6}" srcOrd="2" destOrd="0" presId="urn:microsoft.com/office/officeart/2008/layout/NameandTitleOrganizationalChart"/>
    <dgm:cxn modelId="{FD26918B-E530-4ED9-9597-407AD7764D7F}" type="presParOf" srcId="{D2403D6D-BCEC-47FA-9D69-EF9904D3C551}" destId="{040B81D4-D037-4047-935D-F3F2D548BF98}" srcOrd="1" destOrd="0" presId="urn:microsoft.com/office/officeart/2008/layout/NameandTitleOrganizationalChart"/>
    <dgm:cxn modelId="{43ECCD5E-A6E4-4DD2-A3A1-4C7CCFB4E420}" type="presParOf" srcId="{D2403D6D-BCEC-47FA-9D69-EF9904D3C551}" destId="{DF33729C-2B38-4238-9C58-39093411E1E5}" srcOrd="2" destOrd="0" presId="urn:microsoft.com/office/officeart/2008/layout/NameandTitleOrganizationalChart"/>
    <dgm:cxn modelId="{D36C0F5F-E808-47DB-88EA-BC012ABB94C2}" type="presParOf" srcId="{AE26C083-D819-4813-8AC9-BC336AAC3CF9}" destId="{F8397983-6C20-4A0C-96F2-E238055A7192}" srcOrd="2" destOrd="0" presId="urn:microsoft.com/office/officeart/2008/layout/NameandTitleOrganizationalChart"/>
    <dgm:cxn modelId="{CC1E6AB9-9145-4677-8D07-15D46F2EB474}" type="presParOf" srcId="{AE26C083-D819-4813-8AC9-BC336AAC3CF9}" destId="{AB25DA5A-FF64-4145-9892-EC6B122047E9}" srcOrd="3" destOrd="0" presId="urn:microsoft.com/office/officeart/2008/layout/NameandTitleOrganizationalChart"/>
    <dgm:cxn modelId="{2BFD1B04-277C-4C55-B73C-FEA100AC1A83}" type="presParOf" srcId="{AB25DA5A-FF64-4145-9892-EC6B122047E9}" destId="{87E46A20-AECF-43EB-B844-994BF004EC8D}" srcOrd="0" destOrd="0" presId="urn:microsoft.com/office/officeart/2008/layout/NameandTitleOrganizationalChart"/>
    <dgm:cxn modelId="{E050593A-168B-4445-B093-42C2E180AB4A}" type="presParOf" srcId="{87E46A20-AECF-43EB-B844-994BF004EC8D}" destId="{C765916E-CD83-4F04-ACED-7341E2CE4E53}" srcOrd="0" destOrd="0" presId="urn:microsoft.com/office/officeart/2008/layout/NameandTitleOrganizationalChart"/>
    <dgm:cxn modelId="{BC3EC671-6BEE-4284-B762-640952505124}" type="presParOf" srcId="{87E46A20-AECF-43EB-B844-994BF004EC8D}" destId="{2357A72F-E1F3-482D-B495-DC7F3E22CFC9}" srcOrd="1" destOrd="0" presId="urn:microsoft.com/office/officeart/2008/layout/NameandTitleOrganizationalChart"/>
    <dgm:cxn modelId="{6D4331AB-04CD-499B-8EAF-19E66D5E37A7}" type="presParOf" srcId="{87E46A20-AECF-43EB-B844-994BF004EC8D}" destId="{DFCCD4C5-FA0D-4C0D-93E3-87D5C079208A}" srcOrd="2" destOrd="0" presId="urn:microsoft.com/office/officeart/2008/layout/NameandTitleOrganizationalChart"/>
    <dgm:cxn modelId="{07DBC609-7CCF-4F7F-88F1-83DD70C6D159}" type="presParOf" srcId="{AB25DA5A-FF64-4145-9892-EC6B122047E9}" destId="{E42AAB69-AB8A-4F0B-B402-180B09A18D39}" srcOrd="1" destOrd="0" presId="urn:microsoft.com/office/officeart/2008/layout/NameandTitleOrganizationalChart"/>
    <dgm:cxn modelId="{2BEF432D-39DD-4D45-AE27-B5F838E4AAC7}" type="presParOf" srcId="{AB25DA5A-FF64-4145-9892-EC6B122047E9}" destId="{C1F45773-E7BD-4745-B9F1-ECB7DD2D0BF6}" srcOrd="2" destOrd="0" presId="urn:microsoft.com/office/officeart/2008/layout/NameandTitleOrganizationalChart"/>
    <dgm:cxn modelId="{8608952D-160E-45D6-B1A4-73B3EFD7555B}" type="presParOf" srcId="{DEBC0625-ECFA-4D37-90AA-238E69CACE16}" destId="{60569380-4739-4D0F-A8BD-CF83F157271F}" srcOrd="1" destOrd="0" presId="urn:microsoft.com/office/officeart/2008/layout/NameandTitleOrganizationalChart"/>
    <dgm:cxn modelId="{7CC340B9-D668-4301-8864-A7661CDA26D8}" type="presParOf" srcId="{60569380-4739-4D0F-A8BD-CF83F157271F}" destId="{2EDE3537-E2F3-4093-919A-D2E493F3FEA1}" srcOrd="0" destOrd="0" presId="urn:microsoft.com/office/officeart/2008/layout/NameandTitleOrganizationalChart"/>
    <dgm:cxn modelId="{5E6BDB4E-1EDC-485A-8E76-8E1A530BA809}" type="presParOf" srcId="{2EDE3537-E2F3-4093-919A-D2E493F3FEA1}" destId="{F3EA49AC-A28E-475C-9825-16845EC19C28}" srcOrd="0" destOrd="0" presId="urn:microsoft.com/office/officeart/2008/layout/NameandTitleOrganizationalChart"/>
    <dgm:cxn modelId="{2302168B-0790-467E-B540-F49CCCBEAB9F}" type="presParOf" srcId="{2EDE3537-E2F3-4093-919A-D2E493F3FEA1}" destId="{B5E1F7AE-3D78-44D3-A7F5-C8A2EF4D293D}" srcOrd="1" destOrd="0" presId="urn:microsoft.com/office/officeart/2008/layout/NameandTitleOrganizationalChart"/>
    <dgm:cxn modelId="{781F1183-A275-49C6-8FE3-B4579270E2FE}" type="presParOf" srcId="{2EDE3537-E2F3-4093-919A-D2E493F3FEA1}" destId="{635C1FF9-3256-4F65-9974-24F0CF1F4490}" srcOrd="2" destOrd="0" presId="urn:microsoft.com/office/officeart/2008/layout/NameandTitleOrganizationalChart"/>
    <dgm:cxn modelId="{3B78B9B9-78D5-4DAF-810A-0CB6311B38BC}" type="presParOf" srcId="{60569380-4739-4D0F-A8BD-CF83F157271F}" destId="{C4E2C18B-B8C2-4FCA-885A-FAEED6D0A534}" srcOrd="1" destOrd="0" presId="urn:microsoft.com/office/officeart/2008/layout/NameandTitleOrganizationalChart"/>
    <dgm:cxn modelId="{128F8B35-3A23-4BB9-A00B-23A60415EA2F}" type="presParOf" srcId="{60569380-4739-4D0F-A8BD-CF83F157271F}" destId="{2B4766AD-927F-4992-AD30-D3A56E0B8DDE}"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397983-6C20-4A0C-96F2-E238055A7192}">
      <dsp:nvSpPr>
        <dsp:cNvPr id="0" name=""/>
        <dsp:cNvSpPr/>
      </dsp:nvSpPr>
      <dsp:spPr>
        <a:xfrm>
          <a:off x="4358650" y="1019149"/>
          <a:ext cx="214372" cy="704316"/>
        </a:xfrm>
        <a:custGeom>
          <a:avLst/>
          <a:gdLst/>
          <a:ahLst/>
          <a:cxnLst/>
          <a:rect l="0" t="0" r="0" b="0"/>
          <a:pathLst>
            <a:path>
              <a:moveTo>
                <a:pt x="0" y="0"/>
              </a:moveTo>
              <a:lnTo>
                <a:pt x="0" y="704316"/>
              </a:lnTo>
              <a:lnTo>
                <a:pt x="214372" y="7043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946825-CFEA-40C3-A029-E8E3034090EC}">
      <dsp:nvSpPr>
        <dsp:cNvPr id="0" name=""/>
        <dsp:cNvSpPr/>
      </dsp:nvSpPr>
      <dsp:spPr>
        <a:xfrm>
          <a:off x="3963603" y="1019149"/>
          <a:ext cx="395047" cy="795873"/>
        </a:xfrm>
        <a:custGeom>
          <a:avLst/>
          <a:gdLst/>
          <a:ahLst/>
          <a:cxnLst/>
          <a:rect l="0" t="0" r="0" b="0"/>
          <a:pathLst>
            <a:path>
              <a:moveTo>
                <a:pt x="395047" y="0"/>
              </a:moveTo>
              <a:lnTo>
                <a:pt x="395047" y="795873"/>
              </a:lnTo>
              <a:lnTo>
                <a:pt x="0" y="7958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0EAD1B-66B8-4011-BCAB-533E1A9A1B4A}">
      <dsp:nvSpPr>
        <dsp:cNvPr id="0" name=""/>
        <dsp:cNvSpPr/>
      </dsp:nvSpPr>
      <dsp:spPr>
        <a:xfrm>
          <a:off x="4358650" y="1019149"/>
          <a:ext cx="2355085" cy="2527276"/>
        </a:xfrm>
        <a:custGeom>
          <a:avLst/>
          <a:gdLst/>
          <a:ahLst/>
          <a:cxnLst/>
          <a:rect l="0" t="0" r="0" b="0"/>
          <a:pathLst>
            <a:path>
              <a:moveTo>
                <a:pt x="0" y="0"/>
              </a:moveTo>
              <a:lnTo>
                <a:pt x="0" y="2293029"/>
              </a:lnTo>
              <a:lnTo>
                <a:pt x="2355085" y="2293029"/>
              </a:lnTo>
              <a:lnTo>
                <a:pt x="2355085" y="25272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700B48-D230-47FF-B827-FDA03F1DC2EE}">
      <dsp:nvSpPr>
        <dsp:cNvPr id="0" name=""/>
        <dsp:cNvSpPr/>
      </dsp:nvSpPr>
      <dsp:spPr>
        <a:xfrm>
          <a:off x="3711798" y="1019149"/>
          <a:ext cx="646852" cy="2221051"/>
        </a:xfrm>
        <a:custGeom>
          <a:avLst/>
          <a:gdLst/>
          <a:ahLst/>
          <a:cxnLst/>
          <a:rect l="0" t="0" r="0" b="0"/>
          <a:pathLst>
            <a:path>
              <a:moveTo>
                <a:pt x="646852" y="0"/>
              </a:moveTo>
              <a:lnTo>
                <a:pt x="646852" y="1986804"/>
              </a:lnTo>
              <a:lnTo>
                <a:pt x="0" y="1986804"/>
              </a:lnTo>
              <a:lnTo>
                <a:pt x="0" y="222105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3F2783-EA78-4BEC-81CE-3746F549F4B7}">
      <dsp:nvSpPr>
        <dsp:cNvPr id="0" name=""/>
        <dsp:cNvSpPr/>
      </dsp:nvSpPr>
      <dsp:spPr>
        <a:xfrm>
          <a:off x="1425151" y="1019149"/>
          <a:ext cx="2933499" cy="2221051"/>
        </a:xfrm>
        <a:custGeom>
          <a:avLst/>
          <a:gdLst/>
          <a:ahLst/>
          <a:cxnLst/>
          <a:rect l="0" t="0" r="0" b="0"/>
          <a:pathLst>
            <a:path>
              <a:moveTo>
                <a:pt x="2933499" y="0"/>
              </a:moveTo>
              <a:lnTo>
                <a:pt x="2933499" y="1986804"/>
              </a:lnTo>
              <a:lnTo>
                <a:pt x="0" y="1986804"/>
              </a:lnTo>
              <a:lnTo>
                <a:pt x="0" y="222105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311AD5-8585-4755-AA75-4941E3A92651}">
      <dsp:nvSpPr>
        <dsp:cNvPr id="0" name=""/>
        <dsp:cNvSpPr/>
      </dsp:nvSpPr>
      <dsp:spPr>
        <a:xfrm>
          <a:off x="2825712" y="15231"/>
          <a:ext cx="3065875" cy="10039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141664" numCol="1" spcCol="1270" anchor="ctr" anchorCtr="0">
          <a:noAutofit/>
        </a:bodyPr>
        <a:lstStyle/>
        <a:p>
          <a:pPr marL="0" lvl="0" indent="0" algn="ctr" defTabSz="622300">
            <a:lnSpc>
              <a:spcPct val="90000"/>
            </a:lnSpc>
            <a:spcBef>
              <a:spcPct val="0"/>
            </a:spcBef>
            <a:spcAft>
              <a:spcPct val="35000"/>
            </a:spcAft>
            <a:buNone/>
          </a:pPr>
          <a:r>
            <a:rPr lang="en-GB" sz="1400" kern="1200" dirty="0"/>
            <a:t>Emma Phillips – Head of Service </a:t>
          </a:r>
        </a:p>
        <a:p>
          <a:pPr marL="0" lvl="0" indent="0" algn="ctr" defTabSz="622300">
            <a:lnSpc>
              <a:spcPct val="90000"/>
            </a:lnSpc>
            <a:spcBef>
              <a:spcPct val="0"/>
            </a:spcBef>
            <a:spcAft>
              <a:spcPct val="35000"/>
            </a:spcAft>
            <a:buNone/>
          </a:pPr>
          <a:r>
            <a:rPr lang="en-GB" sz="1400" kern="1200" dirty="0"/>
            <a:t>Chloe Phillips – Deputy HOS</a:t>
          </a:r>
        </a:p>
        <a:p>
          <a:pPr marL="0" lvl="0" indent="0" algn="ctr" defTabSz="622300">
            <a:lnSpc>
              <a:spcPct val="90000"/>
            </a:lnSpc>
            <a:spcBef>
              <a:spcPct val="0"/>
            </a:spcBef>
            <a:spcAft>
              <a:spcPct val="35000"/>
            </a:spcAft>
            <a:buNone/>
          </a:pPr>
          <a:r>
            <a:rPr lang="en-GB" sz="1400" kern="1200" dirty="0"/>
            <a:t>Clare Barden – Assistant HOS</a:t>
          </a:r>
        </a:p>
      </dsp:txBody>
      <dsp:txXfrm>
        <a:off x="2825712" y="15231"/>
        <a:ext cx="3065875" cy="1003917"/>
      </dsp:txXfrm>
    </dsp:sp>
    <dsp:sp modelId="{E2B5E0B7-EB1F-40FA-BAAA-5D0562C642EA}">
      <dsp:nvSpPr>
        <dsp:cNvPr id="0" name=""/>
        <dsp:cNvSpPr/>
      </dsp:nvSpPr>
      <dsp:spPr>
        <a:xfrm>
          <a:off x="4542966" y="857897"/>
          <a:ext cx="1745081" cy="33463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GB" sz="1800" kern="1200" dirty="0"/>
            <a:t>Leadership team</a:t>
          </a:r>
        </a:p>
      </dsp:txBody>
      <dsp:txXfrm>
        <a:off x="4542966" y="857897"/>
        <a:ext cx="1745081" cy="334639"/>
      </dsp:txXfrm>
    </dsp:sp>
    <dsp:sp modelId="{F433D4EC-C649-431E-BF00-EB0C31EE4871}">
      <dsp:nvSpPr>
        <dsp:cNvPr id="0" name=""/>
        <dsp:cNvSpPr/>
      </dsp:nvSpPr>
      <dsp:spPr>
        <a:xfrm>
          <a:off x="455661" y="3240201"/>
          <a:ext cx="1938979" cy="10039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41664" numCol="1" spcCol="1270" anchor="ctr" anchorCtr="0">
          <a:noAutofit/>
        </a:bodyPr>
        <a:lstStyle/>
        <a:p>
          <a:pPr marL="0" lvl="0" indent="0" algn="ctr" defTabSz="711200">
            <a:lnSpc>
              <a:spcPct val="90000"/>
            </a:lnSpc>
            <a:spcBef>
              <a:spcPct val="0"/>
            </a:spcBef>
            <a:spcAft>
              <a:spcPct val="35000"/>
            </a:spcAft>
            <a:buNone/>
          </a:pPr>
          <a:r>
            <a:rPr lang="en-GB" sz="1600" kern="1200" dirty="0"/>
            <a:t>Anne Binding</a:t>
          </a:r>
        </a:p>
      </dsp:txBody>
      <dsp:txXfrm>
        <a:off x="455661" y="3240201"/>
        <a:ext cx="1938979" cy="1003917"/>
      </dsp:txXfrm>
    </dsp:sp>
    <dsp:sp modelId="{7D7DF11C-586E-4E70-B65F-7910D7269FCF}">
      <dsp:nvSpPr>
        <dsp:cNvPr id="0" name=""/>
        <dsp:cNvSpPr/>
      </dsp:nvSpPr>
      <dsp:spPr>
        <a:xfrm>
          <a:off x="586455" y="3984751"/>
          <a:ext cx="1999339" cy="40773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r" defTabSz="711200">
            <a:lnSpc>
              <a:spcPct val="90000"/>
            </a:lnSpc>
            <a:spcBef>
              <a:spcPct val="0"/>
            </a:spcBef>
            <a:spcAft>
              <a:spcPct val="35000"/>
            </a:spcAft>
            <a:buNone/>
          </a:pPr>
          <a:r>
            <a:rPr lang="en-GB" sz="1600" kern="1200" dirty="0"/>
            <a:t>Extended duties – Safer in School</a:t>
          </a:r>
        </a:p>
      </dsp:txBody>
      <dsp:txXfrm>
        <a:off x="586455" y="3984751"/>
        <a:ext cx="1999339" cy="407737"/>
      </dsp:txXfrm>
    </dsp:sp>
    <dsp:sp modelId="{F56CE46C-A1F6-4533-A954-0BC74E32DF6F}">
      <dsp:nvSpPr>
        <dsp:cNvPr id="0" name=""/>
        <dsp:cNvSpPr/>
      </dsp:nvSpPr>
      <dsp:spPr>
        <a:xfrm>
          <a:off x="2742308" y="3240201"/>
          <a:ext cx="1938979" cy="10039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41664" numCol="1" spcCol="1270" anchor="ctr" anchorCtr="0">
          <a:noAutofit/>
        </a:bodyPr>
        <a:lstStyle/>
        <a:p>
          <a:pPr marL="0" lvl="0" indent="0" algn="ctr" defTabSz="711200">
            <a:lnSpc>
              <a:spcPct val="90000"/>
            </a:lnSpc>
            <a:spcBef>
              <a:spcPct val="0"/>
            </a:spcBef>
            <a:spcAft>
              <a:spcPct val="35000"/>
            </a:spcAft>
            <a:buNone/>
          </a:pPr>
          <a:r>
            <a:rPr lang="en-GB" sz="1600" kern="1200" dirty="0"/>
            <a:t>Helen Waring</a:t>
          </a:r>
        </a:p>
      </dsp:txBody>
      <dsp:txXfrm>
        <a:off x="2742308" y="3240201"/>
        <a:ext cx="1938979" cy="1003917"/>
      </dsp:txXfrm>
    </dsp:sp>
    <dsp:sp modelId="{824E6B77-2B3D-47C5-9551-74312BC809C9}">
      <dsp:nvSpPr>
        <dsp:cNvPr id="0" name=""/>
        <dsp:cNvSpPr/>
      </dsp:nvSpPr>
      <dsp:spPr>
        <a:xfrm>
          <a:off x="3337660" y="3960439"/>
          <a:ext cx="2016232" cy="33463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r" defTabSz="711200">
            <a:lnSpc>
              <a:spcPct val="90000"/>
            </a:lnSpc>
            <a:spcBef>
              <a:spcPct val="0"/>
            </a:spcBef>
            <a:spcAft>
              <a:spcPct val="35000"/>
            </a:spcAft>
            <a:buNone/>
          </a:pPr>
          <a:r>
            <a:rPr lang="en-GB" sz="1600" kern="1200" dirty="0"/>
            <a:t>PLAC &amp; Adoption lead</a:t>
          </a:r>
        </a:p>
      </dsp:txBody>
      <dsp:txXfrm>
        <a:off x="3337660" y="3960439"/>
        <a:ext cx="2016232" cy="334639"/>
      </dsp:txXfrm>
    </dsp:sp>
    <dsp:sp modelId="{EDFA2824-8363-42A7-8E2A-3CEDAB3D56B5}">
      <dsp:nvSpPr>
        <dsp:cNvPr id="0" name=""/>
        <dsp:cNvSpPr/>
      </dsp:nvSpPr>
      <dsp:spPr>
        <a:xfrm>
          <a:off x="5349189" y="3546426"/>
          <a:ext cx="2729094" cy="15895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141664" numCol="1" spcCol="1270" anchor="ctr" anchorCtr="0">
          <a:noAutofit/>
        </a:bodyPr>
        <a:lstStyle/>
        <a:p>
          <a:pPr marL="0" lvl="0" indent="0" algn="ctr" defTabSz="266700">
            <a:lnSpc>
              <a:spcPct val="90000"/>
            </a:lnSpc>
            <a:spcBef>
              <a:spcPct val="0"/>
            </a:spcBef>
            <a:spcAft>
              <a:spcPct val="35000"/>
            </a:spcAft>
            <a:buNone/>
          </a:pPr>
          <a:endParaRPr lang="en-GB" sz="600" kern="1200" dirty="0"/>
        </a:p>
        <a:p>
          <a:pPr marL="0" lvl="0" indent="0" algn="ctr" defTabSz="266700">
            <a:lnSpc>
              <a:spcPct val="90000"/>
            </a:lnSpc>
            <a:spcBef>
              <a:spcPct val="0"/>
            </a:spcBef>
            <a:spcAft>
              <a:spcPct val="35000"/>
            </a:spcAft>
            <a:buNone/>
          </a:pPr>
          <a:r>
            <a:rPr lang="en-GB" sz="1200" kern="1200" dirty="0"/>
            <a:t>Sarah Moss</a:t>
          </a:r>
        </a:p>
        <a:p>
          <a:pPr marL="0" lvl="0" indent="0" algn="ctr" defTabSz="266700">
            <a:lnSpc>
              <a:spcPct val="90000"/>
            </a:lnSpc>
            <a:spcBef>
              <a:spcPct val="0"/>
            </a:spcBef>
            <a:spcAft>
              <a:spcPct val="35000"/>
            </a:spcAft>
            <a:buNone/>
          </a:pPr>
          <a:r>
            <a:rPr lang="en-GB" sz="1200" kern="1200" dirty="0"/>
            <a:t>Heather Thomas</a:t>
          </a:r>
        </a:p>
        <a:p>
          <a:pPr marL="0" lvl="0" indent="0" algn="ctr" defTabSz="266700">
            <a:lnSpc>
              <a:spcPct val="90000"/>
            </a:lnSpc>
            <a:spcBef>
              <a:spcPct val="0"/>
            </a:spcBef>
            <a:spcAft>
              <a:spcPct val="35000"/>
            </a:spcAft>
            <a:buNone/>
          </a:pPr>
          <a:r>
            <a:rPr lang="en-GB" sz="1200" kern="1200" dirty="0"/>
            <a:t>Jo Hodgetts</a:t>
          </a:r>
        </a:p>
        <a:p>
          <a:pPr marL="0" lvl="0" indent="0" algn="ctr" defTabSz="266700">
            <a:lnSpc>
              <a:spcPct val="90000"/>
            </a:lnSpc>
            <a:spcBef>
              <a:spcPct val="0"/>
            </a:spcBef>
            <a:spcAft>
              <a:spcPct val="35000"/>
            </a:spcAft>
            <a:buNone/>
          </a:pPr>
          <a:r>
            <a:rPr lang="en-GB" sz="1200" kern="1200" dirty="0"/>
            <a:t>3 x Vacant posts</a:t>
          </a:r>
        </a:p>
        <a:p>
          <a:pPr marL="0" lvl="0" indent="0" algn="ctr" defTabSz="266700">
            <a:lnSpc>
              <a:spcPct val="90000"/>
            </a:lnSpc>
            <a:spcBef>
              <a:spcPct val="0"/>
            </a:spcBef>
            <a:spcAft>
              <a:spcPct val="35000"/>
            </a:spcAft>
            <a:buNone/>
          </a:pPr>
          <a:endParaRPr lang="en-GB" sz="600" kern="1200" dirty="0"/>
        </a:p>
      </dsp:txBody>
      <dsp:txXfrm>
        <a:off x="5349189" y="3546426"/>
        <a:ext cx="2729094" cy="1589532"/>
      </dsp:txXfrm>
    </dsp:sp>
    <dsp:sp modelId="{F2BBE778-6219-442A-8C06-E9C26D22D898}">
      <dsp:nvSpPr>
        <dsp:cNvPr id="0" name=""/>
        <dsp:cNvSpPr/>
      </dsp:nvSpPr>
      <dsp:spPr>
        <a:xfrm>
          <a:off x="7093151" y="4824534"/>
          <a:ext cx="2255064" cy="46082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r" defTabSz="711200">
            <a:lnSpc>
              <a:spcPct val="90000"/>
            </a:lnSpc>
            <a:spcBef>
              <a:spcPct val="0"/>
            </a:spcBef>
            <a:spcAft>
              <a:spcPct val="35000"/>
            </a:spcAft>
            <a:buNone/>
          </a:pPr>
          <a:r>
            <a:rPr lang="en-GB" sz="1600" kern="1200" dirty="0"/>
            <a:t>Learning Advocates /</a:t>
          </a:r>
        </a:p>
        <a:p>
          <a:pPr marL="0" lvl="0" indent="0" algn="r" defTabSz="711200">
            <a:lnSpc>
              <a:spcPct val="90000"/>
            </a:lnSpc>
            <a:spcBef>
              <a:spcPct val="0"/>
            </a:spcBef>
            <a:spcAft>
              <a:spcPct val="35000"/>
            </a:spcAft>
            <a:buNone/>
          </a:pPr>
          <a:r>
            <a:rPr lang="en-GB" sz="1600" kern="1200" dirty="0"/>
            <a:t> Out reach support</a:t>
          </a:r>
        </a:p>
      </dsp:txBody>
      <dsp:txXfrm>
        <a:off x="7093151" y="4824534"/>
        <a:ext cx="2255064" cy="460821"/>
      </dsp:txXfrm>
    </dsp:sp>
    <dsp:sp modelId="{C9BC668A-230B-44C7-9DC6-A353BF8A8836}">
      <dsp:nvSpPr>
        <dsp:cNvPr id="0" name=""/>
        <dsp:cNvSpPr/>
      </dsp:nvSpPr>
      <dsp:spPr>
        <a:xfrm>
          <a:off x="637749" y="864744"/>
          <a:ext cx="3325853" cy="19005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141664" numCol="1" spcCol="1270" anchor="ctr" anchorCtr="0">
          <a:noAutofit/>
        </a:bodyPr>
        <a:lstStyle/>
        <a:p>
          <a:pPr marL="0" lvl="0" indent="0" algn="ctr" defTabSz="533400">
            <a:lnSpc>
              <a:spcPct val="90000"/>
            </a:lnSpc>
            <a:spcBef>
              <a:spcPct val="0"/>
            </a:spcBef>
            <a:spcAft>
              <a:spcPct val="35000"/>
            </a:spcAft>
            <a:buNone/>
          </a:pPr>
          <a:r>
            <a:rPr lang="en-GB" sz="1200" kern="1200" dirty="0"/>
            <a:t>Louise Buist- Early years</a:t>
          </a:r>
        </a:p>
        <a:p>
          <a:pPr marL="0" lvl="0" indent="0" algn="ctr" defTabSz="533400">
            <a:lnSpc>
              <a:spcPct val="90000"/>
            </a:lnSpc>
            <a:spcBef>
              <a:spcPct val="0"/>
            </a:spcBef>
            <a:spcAft>
              <a:spcPct val="35000"/>
            </a:spcAft>
            <a:buNone/>
          </a:pPr>
          <a:r>
            <a:rPr lang="en-GB" sz="1200" kern="1200" dirty="0"/>
            <a:t>Mel Frazier – Post16</a:t>
          </a:r>
        </a:p>
        <a:p>
          <a:pPr marL="0" lvl="0" indent="0" algn="ctr" defTabSz="533400">
            <a:lnSpc>
              <a:spcPct val="90000"/>
            </a:lnSpc>
            <a:spcBef>
              <a:spcPct val="0"/>
            </a:spcBef>
            <a:spcAft>
              <a:spcPct val="35000"/>
            </a:spcAft>
            <a:buNone/>
          </a:pPr>
          <a:r>
            <a:rPr lang="en-GB" sz="1200" kern="1200" dirty="0"/>
            <a:t>Claire Atkins – SEN</a:t>
          </a:r>
        </a:p>
        <a:p>
          <a:pPr marL="0" lvl="0" indent="0" algn="ctr" defTabSz="533400">
            <a:lnSpc>
              <a:spcPct val="90000"/>
            </a:lnSpc>
            <a:spcBef>
              <a:spcPct val="0"/>
            </a:spcBef>
            <a:spcAft>
              <a:spcPct val="35000"/>
            </a:spcAft>
            <a:buNone/>
          </a:pPr>
          <a:r>
            <a:rPr lang="en-GB" sz="1200" kern="1200" dirty="0"/>
            <a:t>Sarah Collings – Out of county </a:t>
          </a:r>
        </a:p>
        <a:p>
          <a:pPr marL="0" lvl="0" indent="0" algn="ctr" defTabSz="533400">
            <a:lnSpc>
              <a:spcPct val="90000"/>
            </a:lnSpc>
            <a:spcBef>
              <a:spcPct val="0"/>
            </a:spcBef>
            <a:spcAft>
              <a:spcPct val="35000"/>
            </a:spcAft>
            <a:buNone/>
          </a:pPr>
          <a:r>
            <a:rPr lang="en-GB" sz="1200" kern="1200" dirty="0"/>
            <a:t>Sarah Nation – PEP / PP+ </a:t>
          </a:r>
        </a:p>
        <a:p>
          <a:pPr marL="0" lvl="0" indent="0" algn="ctr" defTabSz="533400">
            <a:lnSpc>
              <a:spcPct val="90000"/>
            </a:lnSpc>
            <a:spcBef>
              <a:spcPct val="0"/>
            </a:spcBef>
            <a:spcAft>
              <a:spcPct val="35000"/>
            </a:spcAft>
            <a:buNone/>
          </a:pPr>
          <a:r>
            <a:rPr lang="en-GB" sz="1200" kern="1200" dirty="0"/>
            <a:t>Vicky Thornton – EWO </a:t>
          </a:r>
        </a:p>
        <a:p>
          <a:pPr marL="0" lvl="0" indent="0" algn="ctr" defTabSz="533400">
            <a:lnSpc>
              <a:spcPct val="90000"/>
            </a:lnSpc>
            <a:spcBef>
              <a:spcPct val="0"/>
            </a:spcBef>
            <a:spcAft>
              <a:spcPct val="35000"/>
            </a:spcAft>
            <a:buNone/>
          </a:pPr>
          <a:r>
            <a:rPr lang="en-GB" sz="1200" kern="1200" dirty="0"/>
            <a:t>Tracy Bowers – Headstart &amp; Creative projects</a:t>
          </a:r>
        </a:p>
        <a:p>
          <a:pPr marL="0" lvl="0" indent="0" algn="ctr" defTabSz="533400">
            <a:lnSpc>
              <a:spcPct val="90000"/>
            </a:lnSpc>
            <a:spcBef>
              <a:spcPct val="0"/>
            </a:spcBef>
            <a:spcAft>
              <a:spcPct val="35000"/>
            </a:spcAft>
            <a:buNone/>
          </a:pPr>
          <a:r>
            <a:rPr lang="en-GB" sz="600" kern="1200" dirty="0"/>
            <a:t> </a:t>
          </a:r>
        </a:p>
      </dsp:txBody>
      <dsp:txXfrm>
        <a:off x="637749" y="864744"/>
        <a:ext cx="3325853" cy="1900556"/>
      </dsp:txXfrm>
    </dsp:sp>
    <dsp:sp modelId="{A83869BC-7E1A-40FC-AA5A-07873DA41D61}">
      <dsp:nvSpPr>
        <dsp:cNvPr id="0" name=""/>
        <dsp:cNvSpPr/>
      </dsp:nvSpPr>
      <dsp:spPr>
        <a:xfrm>
          <a:off x="2341536" y="2520366"/>
          <a:ext cx="1745081" cy="33463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GB" sz="1800" kern="1200" dirty="0"/>
            <a:t>Area leads</a:t>
          </a:r>
        </a:p>
      </dsp:txBody>
      <dsp:txXfrm>
        <a:off x="2341536" y="2520366"/>
        <a:ext cx="1745081" cy="334639"/>
      </dsp:txXfrm>
    </dsp:sp>
    <dsp:sp modelId="{C765916E-CD83-4F04-ACED-7341E2CE4E53}">
      <dsp:nvSpPr>
        <dsp:cNvPr id="0" name=""/>
        <dsp:cNvSpPr/>
      </dsp:nvSpPr>
      <dsp:spPr>
        <a:xfrm>
          <a:off x="4573023" y="1440616"/>
          <a:ext cx="2219278" cy="5656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141664" numCol="1" spcCol="1270" anchor="ctr" anchorCtr="0">
          <a:noAutofit/>
        </a:bodyPr>
        <a:lstStyle/>
        <a:p>
          <a:pPr marL="0" lvl="0" indent="0" algn="ctr" defTabSz="622300">
            <a:lnSpc>
              <a:spcPct val="90000"/>
            </a:lnSpc>
            <a:spcBef>
              <a:spcPct val="0"/>
            </a:spcBef>
            <a:spcAft>
              <a:spcPct val="35000"/>
            </a:spcAft>
            <a:buNone/>
          </a:pPr>
          <a:r>
            <a:rPr lang="en-GB" sz="1400" kern="1200" dirty="0"/>
            <a:t>Aleister Moxham</a:t>
          </a:r>
        </a:p>
        <a:p>
          <a:pPr marL="0" lvl="0" indent="0" algn="ctr" defTabSz="622300">
            <a:lnSpc>
              <a:spcPct val="90000"/>
            </a:lnSpc>
            <a:spcBef>
              <a:spcPct val="0"/>
            </a:spcBef>
            <a:spcAft>
              <a:spcPct val="35000"/>
            </a:spcAft>
            <a:buNone/>
          </a:pPr>
          <a:r>
            <a:rPr lang="en-GB" sz="1400" kern="1200" dirty="0"/>
            <a:t>Alicia Gordon</a:t>
          </a:r>
        </a:p>
      </dsp:txBody>
      <dsp:txXfrm>
        <a:off x="4573023" y="1440616"/>
        <a:ext cx="2219278" cy="565697"/>
      </dsp:txXfrm>
    </dsp:sp>
    <dsp:sp modelId="{2357A72F-E1F3-482D-B495-DC7F3E22CFC9}">
      <dsp:nvSpPr>
        <dsp:cNvPr id="0" name=""/>
        <dsp:cNvSpPr/>
      </dsp:nvSpPr>
      <dsp:spPr>
        <a:xfrm>
          <a:off x="5946272" y="1800532"/>
          <a:ext cx="2021886" cy="33463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GB" sz="1800" kern="1200" dirty="0"/>
            <a:t>Support officers</a:t>
          </a:r>
        </a:p>
      </dsp:txBody>
      <dsp:txXfrm>
        <a:off x="5946272" y="1800532"/>
        <a:ext cx="2021886" cy="334635"/>
      </dsp:txXfrm>
    </dsp:sp>
    <dsp:sp modelId="{F3EA49AC-A28E-475C-9825-16845EC19C28}">
      <dsp:nvSpPr>
        <dsp:cNvPr id="0" name=""/>
        <dsp:cNvSpPr/>
      </dsp:nvSpPr>
      <dsp:spPr>
        <a:xfrm>
          <a:off x="4645017" y="2232434"/>
          <a:ext cx="2092081" cy="12769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141664" numCol="1" spcCol="1270" anchor="ctr" anchorCtr="0">
          <a:noAutofit/>
        </a:bodyPr>
        <a:lstStyle/>
        <a:p>
          <a:pPr marL="0" lvl="0" indent="0" algn="ctr" defTabSz="444500">
            <a:lnSpc>
              <a:spcPct val="90000"/>
            </a:lnSpc>
            <a:spcBef>
              <a:spcPct val="0"/>
            </a:spcBef>
            <a:spcAft>
              <a:spcPct val="35000"/>
            </a:spcAft>
            <a:buNone/>
          </a:pPr>
          <a:r>
            <a:rPr lang="en-GB" sz="1000" kern="1200" dirty="0"/>
            <a:t>Social Care</a:t>
          </a:r>
        </a:p>
        <a:p>
          <a:pPr marL="0" lvl="0" indent="0" algn="ctr" defTabSz="444500">
            <a:lnSpc>
              <a:spcPct val="90000"/>
            </a:lnSpc>
            <a:spcBef>
              <a:spcPct val="0"/>
            </a:spcBef>
            <a:spcAft>
              <a:spcPct val="35000"/>
            </a:spcAft>
            <a:buNone/>
          </a:pPr>
          <a:r>
            <a:rPr lang="en-GB" sz="1000" kern="1200" dirty="0"/>
            <a:t>Primary &amp; Secondary representation </a:t>
          </a:r>
        </a:p>
        <a:p>
          <a:pPr marL="0" lvl="0" indent="0" algn="ctr" defTabSz="444500">
            <a:lnSpc>
              <a:spcPct val="90000"/>
            </a:lnSpc>
            <a:spcBef>
              <a:spcPct val="0"/>
            </a:spcBef>
            <a:spcAft>
              <a:spcPct val="35000"/>
            </a:spcAft>
            <a:buNone/>
          </a:pPr>
          <a:r>
            <a:rPr lang="en-GB" sz="1000" kern="1200" dirty="0"/>
            <a:t>Care experienced person </a:t>
          </a:r>
        </a:p>
        <a:p>
          <a:pPr marL="0" lvl="0" indent="0" algn="ctr" defTabSz="444500">
            <a:lnSpc>
              <a:spcPct val="90000"/>
            </a:lnSpc>
            <a:spcBef>
              <a:spcPct val="0"/>
            </a:spcBef>
            <a:spcAft>
              <a:spcPct val="35000"/>
            </a:spcAft>
            <a:buNone/>
          </a:pPr>
          <a:r>
            <a:rPr lang="en-GB" sz="1000" kern="1200" dirty="0"/>
            <a:t>Foster carer</a:t>
          </a:r>
        </a:p>
        <a:p>
          <a:pPr marL="0" lvl="0" indent="0" algn="ctr" defTabSz="444500">
            <a:lnSpc>
              <a:spcPct val="90000"/>
            </a:lnSpc>
            <a:spcBef>
              <a:spcPct val="0"/>
            </a:spcBef>
            <a:spcAft>
              <a:spcPct val="35000"/>
            </a:spcAft>
            <a:buNone/>
          </a:pPr>
          <a:r>
            <a:rPr lang="en-GB" sz="1000" kern="1200" dirty="0"/>
            <a:t>Voluntary sector </a:t>
          </a:r>
        </a:p>
        <a:p>
          <a:pPr marL="0" lvl="0" indent="0" algn="ctr" defTabSz="444500">
            <a:lnSpc>
              <a:spcPct val="90000"/>
            </a:lnSpc>
            <a:spcBef>
              <a:spcPct val="0"/>
            </a:spcBef>
            <a:spcAft>
              <a:spcPct val="35000"/>
            </a:spcAft>
            <a:buNone/>
          </a:pPr>
          <a:r>
            <a:rPr lang="en-GB" sz="1000" kern="1200" dirty="0"/>
            <a:t>Head start </a:t>
          </a:r>
        </a:p>
      </dsp:txBody>
      <dsp:txXfrm>
        <a:off x="4645017" y="2232434"/>
        <a:ext cx="2092081" cy="1276902"/>
      </dsp:txXfrm>
    </dsp:sp>
    <dsp:sp modelId="{B5E1F7AE-3D78-44D3-A7F5-C8A2EF4D293D}">
      <dsp:nvSpPr>
        <dsp:cNvPr id="0" name=""/>
        <dsp:cNvSpPr/>
      </dsp:nvSpPr>
      <dsp:spPr>
        <a:xfrm>
          <a:off x="6331005" y="3039233"/>
          <a:ext cx="2538063" cy="38556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r" defTabSz="711200">
            <a:lnSpc>
              <a:spcPct val="90000"/>
            </a:lnSpc>
            <a:spcBef>
              <a:spcPct val="0"/>
            </a:spcBef>
            <a:spcAft>
              <a:spcPct val="35000"/>
            </a:spcAft>
            <a:buNone/>
          </a:pPr>
          <a:r>
            <a:rPr lang="en-GB" sz="1600" kern="1200" dirty="0"/>
            <a:t>Support &amp; Challenge group</a:t>
          </a:r>
        </a:p>
      </dsp:txBody>
      <dsp:txXfrm>
        <a:off x="6331005" y="3039233"/>
        <a:ext cx="2538063" cy="385564"/>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53FD59-9757-4FC2-A0F4-92CD15F3AE97}" type="datetimeFigureOut">
              <a:rPr lang="en-GB" smtClean="0"/>
              <a:t>28/09/2023</a:t>
            </a:fld>
            <a:endParaRPr lang="en-GB"/>
          </a:p>
        </p:txBody>
      </p:sp>
      <p:sp>
        <p:nvSpPr>
          <p:cNvPr id="4" name="Slide Image Placeholder 3"/>
          <p:cNvSpPr>
            <a:spLocks noGrp="1" noRot="1" noChangeAspect="1"/>
          </p:cNvSpPr>
          <p:nvPr>
            <p:ph type="sldImg" idx="2"/>
          </p:nvPr>
        </p:nvSpPr>
        <p:spPr>
          <a:xfrm>
            <a:off x="1004888" y="685800"/>
            <a:ext cx="4848225"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CBA6D5-0B23-4168-BD0A-E2F4B3956292}" type="slidenum">
              <a:rPr lang="en-GB" smtClean="0"/>
              <a:t>‹#›</a:t>
            </a:fld>
            <a:endParaRPr lang="en-GB"/>
          </a:p>
        </p:txBody>
      </p:sp>
    </p:spTree>
    <p:extLst>
      <p:ext uri="{BB962C8B-B14F-4D97-AF65-F5344CB8AC3E}">
        <p14:creationId xmlns:p14="http://schemas.microsoft.com/office/powerpoint/2010/main" val="553586064"/>
      </p:ext>
    </p:extLst>
  </p:cSld>
  <p:clrMap bg1="lt1" tx1="dk1" bg2="lt2" tx2="dk2" accent1="accent1" accent2="accent2" accent3="accent3" accent4="accent4" accent5="accent5" accent6="accent6" hlink="hlink" folHlink="folHlink"/>
  <p:notesStyle>
    <a:lvl1pPr marL="0" algn="l" defTabSz="968463" rtl="0" eaLnBrk="1" latinLnBrk="0" hangingPunct="1">
      <a:defRPr sz="1200" kern="1200">
        <a:solidFill>
          <a:schemeClr val="tx1"/>
        </a:solidFill>
        <a:latin typeface="+mn-lt"/>
        <a:ea typeface="+mn-ea"/>
        <a:cs typeface="+mn-cs"/>
      </a:defRPr>
    </a:lvl1pPr>
    <a:lvl2pPr marL="484231" algn="l" defTabSz="968463" rtl="0" eaLnBrk="1" latinLnBrk="0" hangingPunct="1">
      <a:defRPr sz="1200" kern="1200">
        <a:solidFill>
          <a:schemeClr val="tx1"/>
        </a:solidFill>
        <a:latin typeface="+mn-lt"/>
        <a:ea typeface="+mn-ea"/>
        <a:cs typeface="+mn-cs"/>
      </a:defRPr>
    </a:lvl2pPr>
    <a:lvl3pPr marL="968463" algn="l" defTabSz="968463" rtl="0" eaLnBrk="1" latinLnBrk="0" hangingPunct="1">
      <a:defRPr sz="1200" kern="1200">
        <a:solidFill>
          <a:schemeClr val="tx1"/>
        </a:solidFill>
        <a:latin typeface="+mn-lt"/>
        <a:ea typeface="+mn-ea"/>
        <a:cs typeface="+mn-cs"/>
      </a:defRPr>
    </a:lvl3pPr>
    <a:lvl4pPr marL="1452695" algn="l" defTabSz="968463" rtl="0" eaLnBrk="1" latinLnBrk="0" hangingPunct="1">
      <a:defRPr sz="1200" kern="1200">
        <a:solidFill>
          <a:schemeClr val="tx1"/>
        </a:solidFill>
        <a:latin typeface="+mn-lt"/>
        <a:ea typeface="+mn-ea"/>
        <a:cs typeface="+mn-cs"/>
      </a:defRPr>
    </a:lvl4pPr>
    <a:lvl5pPr marL="1936927" algn="l" defTabSz="968463" rtl="0" eaLnBrk="1" latinLnBrk="0" hangingPunct="1">
      <a:defRPr sz="1200" kern="1200">
        <a:solidFill>
          <a:schemeClr val="tx1"/>
        </a:solidFill>
        <a:latin typeface="+mn-lt"/>
        <a:ea typeface="+mn-ea"/>
        <a:cs typeface="+mn-cs"/>
      </a:defRPr>
    </a:lvl5pPr>
    <a:lvl6pPr marL="2421158" algn="l" defTabSz="968463" rtl="0" eaLnBrk="1" latinLnBrk="0" hangingPunct="1">
      <a:defRPr sz="1200" kern="1200">
        <a:solidFill>
          <a:schemeClr val="tx1"/>
        </a:solidFill>
        <a:latin typeface="+mn-lt"/>
        <a:ea typeface="+mn-ea"/>
        <a:cs typeface="+mn-cs"/>
      </a:defRPr>
    </a:lvl6pPr>
    <a:lvl7pPr marL="2905390" algn="l" defTabSz="968463" rtl="0" eaLnBrk="1" latinLnBrk="0" hangingPunct="1">
      <a:defRPr sz="1200" kern="1200">
        <a:solidFill>
          <a:schemeClr val="tx1"/>
        </a:solidFill>
        <a:latin typeface="+mn-lt"/>
        <a:ea typeface="+mn-ea"/>
        <a:cs typeface="+mn-cs"/>
      </a:defRPr>
    </a:lvl7pPr>
    <a:lvl8pPr marL="3389622" algn="l" defTabSz="968463" rtl="0" eaLnBrk="1" latinLnBrk="0" hangingPunct="1">
      <a:defRPr sz="1200" kern="1200">
        <a:solidFill>
          <a:schemeClr val="tx1"/>
        </a:solidFill>
        <a:latin typeface="+mn-lt"/>
        <a:ea typeface="+mn-ea"/>
        <a:cs typeface="+mn-cs"/>
      </a:defRPr>
    </a:lvl8pPr>
    <a:lvl9pPr marL="3873853" algn="l" defTabSz="9684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endParaRPr lang="en-GB">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A0CBA6D5-0B23-4168-BD0A-E2F4B3956292}" type="slidenum">
              <a:rPr lang="en-GB" smtClean="0"/>
              <a:t>1</a:t>
            </a:fld>
            <a:endParaRPr lang="en-GB"/>
          </a:p>
        </p:txBody>
      </p:sp>
    </p:spTree>
    <p:extLst>
      <p:ext uri="{BB962C8B-B14F-4D97-AF65-F5344CB8AC3E}">
        <p14:creationId xmlns:p14="http://schemas.microsoft.com/office/powerpoint/2010/main" val="2746483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018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1674292" y="2700511"/>
            <a:ext cx="7560839" cy="3096344"/>
          </a:xfrm>
          <a:prstGeom prst="rect">
            <a:avLst/>
          </a:prstGeom>
        </p:spPr>
        <p:txBody>
          <a:bodyPr/>
          <a:lstStyle>
            <a:lvl1pPr algn="l">
              <a:defRPr sz="50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3558298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810196" y="375222"/>
            <a:ext cx="9348217" cy="813121"/>
          </a:xfrm>
          <a:prstGeom prst="rect">
            <a:avLst/>
          </a:prstGeom>
        </p:spPr>
        <p:txBody>
          <a:bodyPr vert="horz" lIns="91440" tIns="45720" rIns="91440" bIns="45720" rtlCol="0" anchor="t" anchorCtr="0">
            <a:normAutofit/>
          </a:bodyPr>
          <a:lstStyle/>
          <a:p>
            <a:r>
              <a:rPr lang="en-US" dirty="0"/>
              <a:t>Click to edit Master title style</a:t>
            </a:r>
            <a:endParaRPr lang="en-GB" dirty="0"/>
          </a:p>
        </p:txBody>
      </p:sp>
    </p:spTree>
    <p:extLst>
      <p:ext uri="{BB962C8B-B14F-4D97-AF65-F5344CB8AC3E}">
        <p14:creationId xmlns:p14="http://schemas.microsoft.com/office/powerpoint/2010/main" val="27864611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06041" y="3296646"/>
            <a:ext cx="4337239" cy="3939756"/>
          </a:xfrm>
          <a:prstGeom prst="rect">
            <a:avLst/>
          </a:prstGeom>
        </p:spPr>
      </p:pic>
      <p:pic>
        <p:nvPicPr>
          <p:cNvPr id="34" name="Picture 3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5134" y="569399"/>
            <a:ext cx="6885822" cy="1392747"/>
          </a:xfrm>
          <a:prstGeom prst="rect">
            <a:avLst/>
          </a:prstGeom>
        </p:spPr>
      </p:pic>
      <p:grpSp>
        <p:nvGrpSpPr>
          <p:cNvPr id="10" name="Group 9"/>
          <p:cNvGrpSpPr/>
          <p:nvPr userDrawn="1"/>
        </p:nvGrpSpPr>
        <p:grpSpPr>
          <a:xfrm>
            <a:off x="735932" y="6798432"/>
            <a:ext cx="3098600" cy="366575"/>
            <a:chOff x="525463" y="6951663"/>
            <a:chExt cx="2844801" cy="336550"/>
          </a:xfrm>
          <a:solidFill>
            <a:srgbClr val="0087CD"/>
          </a:solidFill>
        </p:grpSpPr>
        <p:sp>
          <p:nvSpPr>
            <p:cNvPr id="11" name="Freeform 5"/>
            <p:cNvSpPr>
              <a:spLocks/>
            </p:cNvSpPr>
            <p:nvPr userDrawn="1"/>
          </p:nvSpPr>
          <p:spPr bwMode="auto">
            <a:xfrm>
              <a:off x="617538" y="7005638"/>
              <a:ext cx="130175" cy="225425"/>
            </a:xfrm>
            <a:custGeom>
              <a:avLst/>
              <a:gdLst>
                <a:gd name="T0" fmla="*/ 0 w 82"/>
                <a:gd name="T1" fmla="*/ 65 h 142"/>
                <a:gd name="T2" fmla="*/ 32 w 82"/>
                <a:gd name="T3" fmla="*/ 71 h 142"/>
                <a:gd name="T4" fmla="*/ 5 w 82"/>
                <a:gd name="T5" fmla="*/ 130 h 142"/>
                <a:gd name="T6" fmla="*/ 30 w 82"/>
                <a:gd name="T7" fmla="*/ 142 h 142"/>
                <a:gd name="T8" fmla="*/ 56 w 82"/>
                <a:gd name="T9" fmla="*/ 80 h 142"/>
                <a:gd name="T10" fmla="*/ 82 w 82"/>
                <a:gd name="T11" fmla="*/ 101 h 142"/>
                <a:gd name="T12" fmla="*/ 76 w 82"/>
                <a:gd name="T13" fmla="*/ 0 h 142"/>
                <a:gd name="T14" fmla="*/ 0 w 82"/>
                <a:gd name="T15" fmla="*/ 65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42">
                  <a:moveTo>
                    <a:pt x="0" y="65"/>
                  </a:moveTo>
                  <a:lnTo>
                    <a:pt x="32" y="71"/>
                  </a:lnTo>
                  <a:lnTo>
                    <a:pt x="5" y="130"/>
                  </a:lnTo>
                  <a:lnTo>
                    <a:pt x="30" y="142"/>
                  </a:lnTo>
                  <a:lnTo>
                    <a:pt x="56" y="80"/>
                  </a:lnTo>
                  <a:lnTo>
                    <a:pt x="82" y="101"/>
                  </a:lnTo>
                  <a:lnTo>
                    <a:pt x="76" y="0"/>
                  </a:lnTo>
                  <a:lnTo>
                    <a:pt x="0"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6"/>
            <p:cNvSpPr>
              <a:spLocks noEditPoints="1"/>
            </p:cNvSpPr>
            <p:nvPr userDrawn="1"/>
          </p:nvSpPr>
          <p:spPr bwMode="auto">
            <a:xfrm>
              <a:off x="525463" y="6951663"/>
              <a:ext cx="328613" cy="336550"/>
            </a:xfrm>
            <a:custGeom>
              <a:avLst/>
              <a:gdLst>
                <a:gd name="T0" fmla="*/ 56 w 111"/>
                <a:gd name="T1" fmla="*/ 111 h 111"/>
                <a:gd name="T2" fmla="*/ 0 w 111"/>
                <a:gd name="T3" fmla="*/ 55 h 111"/>
                <a:gd name="T4" fmla="*/ 56 w 111"/>
                <a:gd name="T5" fmla="*/ 0 h 111"/>
                <a:gd name="T6" fmla="*/ 111 w 111"/>
                <a:gd name="T7" fmla="*/ 55 h 111"/>
                <a:gd name="T8" fmla="*/ 56 w 111"/>
                <a:gd name="T9" fmla="*/ 111 h 111"/>
                <a:gd name="T10" fmla="*/ 56 w 111"/>
                <a:gd name="T11" fmla="*/ 6 h 111"/>
                <a:gd name="T12" fmla="*/ 6 w 111"/>
                <a:gd name="T13" fmla="*/ 55 h 111"/>
                <a:gd name="T14" fmla="*/ 56 w 111"/>
                <a:gd name="T15" fmla="*/ 105 h 111"/>
                <a:gd name="T16" fmla="*/ 105 w 111"/>
                <a:gd name="T17" fmla="*/ 55 h 111"/>
                <a:gd name="T18" fmla="*/ 56 w 111"/>
                <a:gd name="T19" fmla="*/ 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11">
                  <a:moveTo>
                    <a:pt x="56" y="111"/>
                  </a:moveTo>
                  <a:cubicBezTo>
                    <a:pt x="25" y="111"/>
                    <a:pt x="0" y="86"/>
                    <a:pt x="0" y="55"/>
                  </a:cubicBezTo>
                  <a:cubicBezTo>
                    <a:pt x="0" y="25"/>
                    <a:pt x="25" y="0"/>
                    <a:pt x="56" y="0"/>
                  </a:cubicBezTo>
                  <a:cubicBezTo>
                    <a:pt x="86" y="0"/>
                    <a:pt x="111" y="25"/>
                    <a:pt x="111" y="55"/>
                  </a:cubicBezTo>
                  <a:cubicBezTo>
                    <a:pt x="111" y="86"/>
                    <a:pt x="86" y="111"/>
                    <a:pt x="56" y="111"/>
                  </a:cubicBezTo>
                  <a:close/>
                  <a:moveTo>
                    <a:pt x="56" y="6"/>
                  </a:moveTo>
                  <a:cubicBezTo>
                    <a:pt x="28" y="6"/>
                    <a:pt x="6" y="28"/>
                    <a:pt x="6" y="55"/>
                  </a:cubicBezTo>
                  <a:cubicBezTo>
                    <a:pt x="6" y="83"/>
                    <a:pt x="28" y="105"/>
                    <a:pt x="56" y="105"/>
                  </a:cubicBezTo>
                  <a:cubicBezTo>
                    <a:pt x="83" y="105"/>
                    <a:pt x="105" y="83"/>
                    <a:pt x="105" y="55"/>
                  </a:cubicBezTo>
                  <a:cubicBezTo>
                    <a:pt x="105" y="28"/>
                    <a:pt x="83" y="6"/>
                    <a:pt x="5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7"/>
            <p:cNvSpPr>
              <a:spLocks/>
            </p:cNvSpPr>
            <p:nvPr userDrawn="1"/>
          </p:nvSpPr>
          <p:spPr bwMode="auto">
            <a:xfrm>
              <a:off x="973138"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8"/>
            <p:cNvSpPr>
              <a:spLocks/>
            </p:cNvSpPr>
            <p:nvPr userDrawn="1"/>
          </p:nvSpPr>
          <p:spPr bwMode="auto">
            <a:xfrm>
              <a:off x="11684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9"/>
            <p:cNvSpPr>
              <a:spLocks/>
            </p:cNvSpPr>
            <p:nvPr userDrawn="1"/>
          </p:nvSpPr>
          <p:spPr bwMode="auto">
            <a:xfrm>
              <a:off x="1363663"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Oval 10"/>
            <p:cNvSpPr>
              <a:spLocks noChangeArrowheads="1"/>
            </p:cNvSpPr>
            <p:nvPr userDrawn="1"/>
          </p:nvSpPr>
          <p:spPr bwMode="auto">
            <a:xfrm>
              <a:off x="1558926" y="7138988"/>
              <a:ext cx="42863"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11"/>
            <p:cNvSpPr>
              <a:spLocks/>
            </p:cNvSpPr>
            <p:nvPr userDrawn="1"/>
          </p:nvSpPr>
          <p:spPr bwMode="auto">
            <a:xfrm>
              <a:off x="1622426" y="7054851"/>
              <a:ext cx="103188" cy="133350"/>
            </a:xfrm>
            <a:custGeom>
              <a:avLst/>
              <a:gdLst>
                <a:gd name="T0" fmla="*/ 22 w 35"/>
                <a:gd name="T1" fmla="*/ 0 h 44"/>
                <a:gd name="T2" fmla="*/ 34 w 35"/>
                <a:gd name="T3" fmla="*/ 5 h 44"/>
                <a:gd name="T4" fmla="*/ 29 w 35"/>
                <a:gd name="T5" fmla="*/ 12 h 44"/>
                <a:gd name="T6" fmla="*/ 23 w 35"/>
                <a:gd name="T7" fmla="*/ 10 h 44"/>
                <a:gd name="T8" fmla="*/ 13 w 35"/>
                <a:gd name="T9" fmla="*/ 22 h 44"/>
                <a:gd name="T10" fmla="*/ 22 w 35"/>
                <a:gd name="T11" fmla="*/ 34 h 44"/>
                <a:gd name="T12" fmla="*/ 30 w 35"/>
                <a:gd name="T13" fmla="*/ 30 h 44"/>
                <a:gd name="T14" fmla="*/ 35 w 35"/>
                <a:gd name="T15" fmla="*/ 38 h 44"/>
                <a:gd name="T16" fmla="*/ 21 w 35"/>
                <a:gd name="T17" fmla="*/ 44 h 44"/>
                <a:gd name="T18" fmla="*/ 0 w 35"/>
                <a:gd name="T19" fmla="*/ 22 h 44"/>
                <a:gd name="T20" fmla="*/ 22 w 35"/>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4">
                  <a:moveTo>
                    <a:pt x="22" y="0"/>
                  </a:moveTo>
                  <a:cubicBezTo>
                    <a:pt x="27" y="0"/>
                    <a:pt x="31" y="2"/>
                    <a:pt x="34" y="5"/>
                  </a:cubicBezTo>
                  <a:cubicBezTo>
                    <a:pt x="29" y="12"/>
                    <a:pt x="29" y="12"/>
                    <a:pt x="29" y="12"/>
                  </a:cubicBezTo>
                  <a:cubicBezTo>
                    <a:pt x="26" y="11"/>
                    <a:pt x="25" y="10"/>
                    <a:pt x="23" y="10"/>
                  </a:cubicBezTo>
                  <a:cubicBezTo>
                    <a:pt x="17" y="10"/>
                    <a:pt x="13" y="14"/>
                    <a:pt x="13" y="22"/>
                  </a:cubicBezTo>
                  <a:cubicBezTo>
                    <a:pt x="13" y="29"/>
                    <a:pt x="17" y="34"/>
                    <a:pt x="22" y="34"/>
                  </a:cubicBezTo>
                  <a:cubicBezTo>
                    <a:pt x="25" y="34"/>
                    <a:pt x="28" y="32"/>
                    <a:pt x="30" y="30"/>
                  </a:cubicBezTo>
                  <a:cubicBezTo>
                    <a:pt x="35" y="38"/>
                    <a:pt x="35" y="38"/>
                    <a:pt x="35" y="38"/>
                  </a:cubicBezTo>
                  <a:cubicBezTo>
                    <a:pt x="31" y="42"/>
                    <a:pt x="25" y="44"/>
                    <a:pt x="21" y="44"/>
                  </a:cubicBezTo>
                  <a:cubicBezTo>
                    <a:pt x="9" y="44"/>
                    <a:pt x="0" y="36"/>
                    <a:pt x="0" y="22"/>
                  </a:cubicBezTo>
                  <a:cubicBezTo>
                    <a:pt x="0" y="8"/>
                    <a:pt x="10" y="0"/>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2"/>
            <p:cNvSpPr>
              <a:spLocks noEditPoints="1"/>
            </p:cNvSpPr>
            <p:nvPr userDrawn="1"/>
          </p:nvSpPr>
          <p:spPr bwMode="auto">
            <a:xfrm>
              <a:off x="1735138" y="7054851"/>
              <a:ext cx="120650" cy="133350"/>
            </a:xfrm>
            <a:custGeom>
              <a:avLst/>
              <a:gdLst>
                <a:gd name="T0" fmla="*/ 20 w 41"/>
                <a:gd name="T1" fmla="*/ 0 h 44"/>
                <a:gd name="T2" fmla="*/ 41 w 41"/>
                <a:gd name="T3" fmla="*/ 22 h 44"/>
                <a:gd name="T4" fmla="*/ 20 w 41"/>
                <a:gd name="T5" fmla="*/ 44 h 44"/>
                <a:gd name="T6" fmla="*/ 0 w 41"/>
                <a:gd name="T7" fmla="*/ 22 h 44"/>
                <a:gd name="T8" fmla="*/ 20 w 41"/>
                <a:gd name="T9" fmla="*/ 0 h 44"/>
                <a:gd name="T10" fmla="*/ 20 w 41"/>
                <a:gd name="T11" fmla="*/ 34 h 44"/>
                <a:gd name="T12" fmla="*/ 28 w 41"/>
                <a:gd name="T13" fmla="*/ 22 h 44"/>
                <a:gd name="T14" fmla="*/ 20 w 41"/>
                <a:gd name="T15" fmla="*/ 10 h 44"/>
                <a:gd name="T16" fmla="*/ 13 w 41"/>
                <a:gd name="T17" fmla="*/ 22 h 44"/>
                <a:gd name="T18" fmla="*/ 20 w 41"/>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20" y="0"/>
                  </a:moveTo>
                  <a:cubicBezTo>
                    <a:pt x="31" y="0"/>
                    <a:pt x="41" y="8"/>
                    <a:pt x="41" y="22"/>
                  </a:cubicBezTo>
                  <a:cubicBezTo>
                    <a:pt x="41" y="36"/>
                    <a:pt x="31" y="44"/>
                    <a:pt x="20" y="44"/>
                  </a:cubicBezTo>
                  <a:cubicBezTo>
                    <a:pt x="10" y="44"/>
                    <a:pt x="0" y="36"/>
                    <a:pt x="0" y="22"/>
                  </a:cubicBezTo>
                  <a:cubicBezTo>
                    <a:pt x="0" y="8"/>
                    <a:pt x="10" y="0"/>
                    <a:pt x="20" y="0"/>
                  </a:cubicBezTo>
                  <a:close/>
                  <a:moveTo>
                    <a:pt x="20" y="34"/>
                  </a:moveTo>
                  <a:cubicBezTo>
                    <a:pt x="25" y="34"/>
                    <a:pt x="28" y="29"/>
                    <a:pt x="28" y="22"/>
                  </a:cubicBezTo>
                  <a:cubicBezTo>
                    <a:pt x="28" y="14"/>
                    <a:pt x="25" y="10"/>
                    <a:pt x="20" y="10"/>
                  </a:cubicBezTo>
                  <a:cubicBezTo>
                    <a:pt x="15" y="10"/>
                    <a:pt x="13" y="14"/>
                    <a:pt x="13" y="22"/>
                  </a:cubicBezTo>
                  <a:cubicBezTo>
                    <a:pt x="13" y="29"/>
                    <a:pt x="15" y="34"/>
                    <a:pt x="2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13"/>
            <p:cNvSpPr>
              <a:spLocks/>
            </p:cNvSpPr>
            <p:nvPr userDrawn="1"/>
          </p:nvSpPr>
          <p:spPr bwMode="auto">
            <a:xfrm>
              <a:off x="1879601" y="7054851"/>
              <a:ext cx="82550" cy="130175"/>
            </a:xfrm>
            <a:custGeom>
              <a:avLst/>
              <a:gdLst>
                <a:gd name="T0" fmla="*/ 0 w 28"/>
                <a:gd name="T1" fmla="*/ 1 h 43"/>
                <a:gd name="T2" fmla="*/ 10 w 28"/>
                <a:gd name="T3" fmla="*/ 1 h 43"/>
                <a:gd name="T4" fmla="*/ 11 w 28"/>
                <a:gd name="T5" fmla="*/ 8 h 43"/>
                <a:gd name="T6" fmla="*/ 11 w 28"/>
                <a:gd name="T7" fmla="*/ 8 h 43"/>
                <a:gd name="T8" fmla="*/ 23 w 28"/>
                <a:gd name="T9" fmla="*/ 0 h 43"/>
                <a:gd name="T10" fmla="*/ 28 w 28"/>
                <a:gd name="T11" fmla="*/ 1 h 43"/>
                <a:gd name="T12" fmla="*/ 26 w 28"/>
                <a:gd name="T13" fmla="*/ 11 h 43"/>
                <a:gd name="T14" fmla="*/ 21 w 28"/>
                <a:gd name="T15" fmla="*/ 11 h 43"/>
                <a:gd name="T16" fmla="*/ 12 w 28"/>
                <a:gd name="T17" fmla="*/ 18 h 43"/>
                <a:gd name="T18" fmla="*/ 12 w 28"/>
                <a:gd name="T19" fmla="*/ 43 h 43"/>
                <a:gd name="T20" fmla="*/ 0 w 28"/>
                <a:gd name="T21" fmla="*/ 43 h 43"/>
                <a:gd name="T22" fmla="*/ 0 w 28"/>
                <a:gd name="T23"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3">
                  <a:moveTo>
                    <a:pt x="0" y="1"/>
                  </a:moveTo>
                  <a:cubicBezTo>
                    <a:pt x="10" y="1"/>
                    <a:pt x="10" y="1"/>
                    <a:pt x="10" y="1"/>
                  </a:cubicBezTo>
                  <a:cubicBezTo>
                    <a:pt x="11" y="8"/>
                    <a:pt x="11" y="8"/>
                    <a:pt x="11" y="8"/>
                  </a:cubicBezTo>
                  <a:cubicBezTo>
                    <a:pt x="11" y="8"/>
                    <a:pt x="11" y="8"/>
                    <a:pt x="11" y="8"/>
                  </a:cubicBezTo>
                  <a:cubicBezTo>
                    <a:pt x="14" y="3"/>
                    <a:pt x="19" y="0"/>
                    <a:pt x="23" y="0"/>
                  </a:cubicBezTo>
                  <a:cubicBezTo>
                    <a:pt x="25" y="0"/>
                    <a:pt x="27" y="0"/>
                    <a:pt x="28" y="1"/>
                  </a:cubicBezTo>
                  <a:cubicBezTo>
                    <a:pt x="26" y="11"/>
                    <a:pt x="26" y="11"/>
                    <a:pt x="26" y="11"/>
                  </a:cubicBezTo>
                  <a:cubicBezTo>
                    <a:pt x="24" y="11"/>
                    <a:pt x="23" y="11"/>
                    <a:pt x="21" y="11"/>
                  </a:cubicBezTo>
                  <a:cubicBezTo>
                    <a:pt x="18" y="11"/>
                    <a:pt x="14" y="13"/>
                    <a:pt x="12" y="18"/>
                  </a:cubicBezTo>
                  <a:cubicBezTo>
                    <a:pt x="12" y="43"/>
                    <a:pt x="12" y="43"/>
                    <a:pt x="12" y="43"/>
                  </a:cubicBezTo>
                  <a:cubicBezTo>
                    <a:pt x="0" y="43"/>
                    <a:pt x="0" y="43"/>
                    <a:pt x="0" y="43"/>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4"/>
            <p:cNvSpPr>
              <a:spLocks/>
            </p:cNvSpPr>
            <p:nvPr userDrawn="1"/>
          </p:nvSpPr>
          <p:spPr bwMode="auto">
            <a:xfrm>
              <a:off x="1978026" y="7054851"/>
              <a:ext cx="112713" cy="130175"/>
            </a:xfrm>
            <a:custGeom>
              <a:avLst/>
              <a:gdLst>
                <a:gd name="T0" fmla="*/ 0 w 38"/>
                <a:gd name="T1" fmla="*/ 1 h 43"/>
                <a:gd name="T2" fmla="*/ 10 w 38"/>
                <a:gd name="T3" fmla="*/ 1 h 43"/>
                <a:gd name="T4" fmla="*/ 11 w 38"/>
                <a:gd name="T5" fmla="*/ 6 h 43"/>
                <a:gd name="T6" fmla="*/ 12 w 38"/>
                <a:gd name="T7" fmla="*/ 6 h 43"/>
                <a:gd name="T8" fmla="*/ 25 w 38"/>
                <a:gd name="T9" fmla="*/ 0 h 43"/>
                <a:gd name="T10" fmla="*/ 38 w 38"/>
                <a:gd name="T11" fmla="*/ 17 h 43"/>
                <a:gd name="T12" fmla="*/ 38 w 38"/>
                <a:gd name="T13" fmla="*/ 43 h 43"/>
                <a:gd name="T14" fmla="*/ 26 w 38"/>
                <a:gd name="T15" fmla="*/ 43 h 43"/>
                <a:gd name="T16" fmla="*/ 26 w 38"/>
                <a:gd name="T17" fmla="*/ 18 h 43"/>
                <a:gd name="T18" fmla="*/ 20 w 38"/>
                <a:gd name="T19" fmla="*/ 10 h 43"/>
                <a:gd name="T20" fmla="*/ 13 w 38"/>
                <a:gd name="T21" fmla="*/ 14 h 43"/>
                <a:gd name="T22" fmla="*/ 13 w 38"/>
                <a:gd name="T23" fmla="*/ 43 h 43"/>
                <a:gd name="T24" fmla="*/ 0 w 38"/>
                <a:gd name="T25" fmla="*/ 43 h 43"/>
                <a:gd name="T26" fmla="*/ 0 w 38"/>
                <a:gd name="T27"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3">
                  <a:moveTo>
                    <a:pt x="0" y="1"/>
                  </a:moveTo>
                  <a:cubicBezTo>
                    <a:pt x="10" y="1"/>
                    <a:pt x="10" y="1"/>
                    <a:pt x="10" y="1"/>
                  </a:cubicBezTo>
                  <a:cubicBezTo>
                    <a:pt x="11" y="6"/>
                    <a:pt x="11" y="6"/>
                    <a:pt x="11" y="6"/>
                  </a:cubicBezTo>
                  <a:cubicBezTo>
                    <a:pt x="12" y="6"/>
                    <a:pt x="12" y="6"/>
                    <a:pt x="12" y="6"/>
                  </a:cubicBezTo>
                  <a:cubicBezTo>
                    <a:pt x="15" y="3"/>
                    <a:pt x="19" y="0"/>
                    <a:pt x="25" y="0"/>
                  </a:cubicBezTo>
                  <a:cubicBezTo>
                    <a:pt x="34" y="0"/>
                    <a:pt x="38" y="6"/>
                    <a:pt x="38" y="17"/>
                  </a:cubicBezTo>
                  <a:cubicBezTo>
                    <a:pt x="38" y="43"/>
                    <a:pt x="38" y="43"/>
                    <a:pt x="38" y="43"/>
                  </a:cubicBezTo>
                  <a:cubicBezTo>
                    <a:pt x="26" y="43"/>
                    <a:pt x="26" y="43"/>
                    <a:pt x="26" y="43"/>
                  </a:cubicBezTo>
                  <a:cubicBezTo>
                    <a:pt x="26" y="18"/>
                    <a:pt x="26" y="18"/>
                    <a:pt x="26" y="18"/>
                  </a:cubicBezTo>
                  <a:cubicBezTo>
                    <a:pt x="26" y="12"/>
                    <a:pt x="24" y="10"/>
                    <a:pt x="20" y="10"/>
                  </a:cubicBezTo>
                  <a:cubicBezTo>
                    <a:pt x="17" y="10"/>
                    <a:pt x="15" y="12"/>
                    <a:pt x="13" y="14"/>
                  </a:cubicBezTo>
                  <a:cubicBezTo>
                    <a:pt x="13" y="43"/>
                    <a:pt x="13" y="43"/>
                    <a:pt x="13" y="43"/>
                  </a:cubicBezTo>
                  <a:cubicBezTo>
                    <a:pt x="0" y="43"/>
                    <a:pt x="0" y="43"/>
                    <a:pt x="0" y="43"/>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15"/>
            <p:cNvSpPr>
              <a:spLocks/>
            </p:cNvSpPr>
            <p:nvPr userDrawn="1"/>
          </p:nvSpPr>
          <p:spPr bwMode="auto">
            <a:xfrm>
              <a:off x="21082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16"/>
            <p:cNvSpPr>
              <a:spLocks noEditPoints="1"/>
            </p:cNvSpPr>
            <p:nvPr userDrawn="1"/>
          </p:nvSpPr>
          <p:spPr bwMode="auto">
            <a:xfrm>
              <a:off x="2303463" y="7054851"/>
              <a:ext cx="106363" cy="133350"/>
            </a:xfrm>
            <a:custGeom>
              <a:avLst/>
              <a:gdLst>
                <a:gd name="T0" fmla="*/ 23 w 36"/>
                <a:gd name="T1" fmla="*/ 16 h 44"/>
                <a:gd name="T2" fmla="*/ 17 w 36"/>
                <a:gd name="T3" fmla="*/ 10 h 44"/>
                <a:gd name="T4" fmla="*/ 6 w 36"/>
                <a:gd name="T5" fmla="*/ 13 h 44"/>
                <a:gd name="T6" fmla="*/ 1 w 36"/>
                <a:gd name="T7" fmla="*/ 5 h 44"/>
                <a:gd name="T8" fmla="*/ 19 w 36"/>
                <a:gd name="T9" fmla="*/ 0 h 44"/>
                <a:gd name="T10" fmla="*/ 36 w 36"/>
                <a:gd name="T11" fmla="*/ 19 h 44"/>
                <a:gd name="T12" fmla="*/ 36 w 36"/>
                <a:gd name="T13" fmla="*/ 43 h 44"/>
                <a:gd name="T14" fmla="*/ 26 w 36"/>
                <a:gd name="T15" fmla="*/ 43 h 44"/>
                <a:gd name="T16" fmla="*/ 25 w 36"/>
                <a:gd name="T17" fmla="*/ 38 h 44"/>
                <a:gd name="T18" fmla="*/ 24 w 36"/>
                <a:gd name="T19" fmla="*/ 38 h 44"/>
                <a:gd name="T20" fmla="*/ 12 w 36"/>
                <a:gd name="T21" fmla="*/ 44 h 44"/>
                <a:gd name="T22" fmla="*/ 0 w 36"/>
                <a:gd name="T23" fmla="*/ 31 h 44"/>
                <a:gd name="T24" fmla="*/ 23 w 36"/>
                <a:gd name="T25" fmla="*/ 16 h 44"/>
                <a:gd name="T26" fmla="*/ 16 w 36"/>
                <a:gd name="T27" fmla="*/ 34 h 44"/>
                <a:gd name="T28" fmla="*/ 23 w 36"/>
                <a:gd name="T29" fmla="*/ 30 h 44"/>
                <a:gd name="T30" fmla="*/ 23 w 36"/>
                <a:gd name="T31" fmla="*/ 23 h 44"/>
                <a:gd name="T32" fmla="*/ 12 w 36"/>
                <a:gd name="T33" fmla="*/ 30 h 44"/>
                <a:gd name="T34" fmla="*/ 16 w 36"/>
                <a:gd name="T35"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4">
                  <a:moveTo>
                    <a:pt x="23" y="16"/>
                  </a:moveTo>
                  <a:cubicBezTo>
                    <a:pt x="23" y="12"/>
                    <a:pt x="21" y="10"/>
                    <a:pt x="17" y="10"/>
                  </a:cubicBezTo>
                  <a:cubicBezTo>
                    <a:pt x="13" y="10"/>
                    <a:pt x="10" y="11"/>
                    <a:pt x="6" y="13"/>
                  </a:cubicBezTo>
                  <a:cubicBezTo>
                    <a:pt x="1" y="5"/>
                    <a:pt x="1" y="5"/>
                    <a:pt x="1" y="5"/>
                  </a:cubicBezTo>
                  <a:cubicBezTo>
                    <a:pt x="7" y="2"/>
                    <a:pt x="13" y="0"/>
                    <a:pt x="19" y="0"/>
                  </a:cubicBezTo>
                  <a:cubicBezTo>
                    <a:pt x="30" y="0"/>
                    <a:pt x="36" y="6"/>
                    <a:pt x="36" y="19"/>
                  </a:cubicBezTo>
                  <a:cubicBezTo>
                    <a:pt x="36" y="43"/>
                    <a:pt x="36" y="43"/>
                    <a:pt x="36" y="43"/>
                  </a:cubicBezTo>
                  <a:cubicBezTo>
                    <a:pt x="26" y="43"/>
                    <a:pt x="26" y="43"/>
                    <a:pt x="26" y="43"/>
                  </a:cubicBezTo>
                  <a:cubicBezTo>
                    <a:pt x="25" y="38"/>
                    <a:pt x="25" y="38"/>
                    <a:pt x="25" y="38"/>
                  </a:cubicBezTo>
                  <a:cubicBezTo>
                    <a:pt x="24" y="38"/>
                    <a:pt x="24" y="38"/>
                    <a:pt x="24" y="38"/>
                  </a:cubicBezTo>
                  <a:cubicBezTo>
                    <a:pt x="21" y="41"/>
                    <a:pt x="17" y="44"/>
                    <a:pt x="12" y="44"/>
                  </a:cubicBezTo>
                  <a:cubicBezTo>
                    <a:pt x="5" y="44"/>
                    <a:pt x="0" y="38"/>
                    <a:pt x="0" y="31"/>
                  </a:cubicBezTo>
                  <a:cubicBezTo>
                    <a:pt x="0" y="22"/>
                    <a:pt x="7" y="17"/>
                    <a:pt x="23" y="16"/>
                  </a:cubicBezTo>
                  <a:close/>
                  <a:moveTo>
                    <a:pt x="16" y="34"/>
                  </a:moveTo>
                  <a:cubicBezTo>
                    <a:pt x="19" y="34"/>
                    <a:pt x="21" y="33"/>
                    <a:pt x="23" y="30"/>
                  </a:cubicBezTo>
                  <a:cubicBezTo>
                    <a:pt x="23" y="23"/>
                    <a:pt x="23" y="23"/>
                    <a:pt x="23" y="23"/>
                  </a:cubicBezTo>
                  <a:cubicBezTo>
                    <a:pt x="14" y="24"/>
                    <a:pt x="12" y="27"/>
                    <a:pt x="12" y="30"/>
                  </a:cubicBezTo>
                  <a:cubicBezTo>
                    <a:pt x="12" y="33"/>
                    <a:pt x="13" y="34"/>
                    <a:pt x="1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7"/>
            <p:cNvSpPr>
              <a:spLocks/>
            </p:cNvSpPr>
            <p:nvPr userDrawn="1"/>
          </p:nvSpPr>
          <p:spPr bwMode="auto">
            <a:xfrm>
              <a:off x="2439988" y="7005638"/>
              <a:ext cx="50800" cy="182563"/>
            </a:xfrm>
            <a:custGeom>
              <a:avLst/>
              <a:gdLst>
                <a:gd name="T0" fmla="*/ 0 w 17"/>
                <a:gd name="T1" fmla="*/ 0 h 60"/>
                <a:gd name="T2" fmla="*/ 12 w 17"/>
                <a:gd name="T3" fmla="*/ 0 h 60"/>
                <a:gd name="T4" fmla="*/ 12 w 17"/>
                <a:gd name="T5" fmla="*/ 46 h 60"/>
                <a:gd name="T6" fmla="*/ 14 w 17"/>
                <a:gd name="T7" fmla="*/ 50 h 60"/>
                <a:gd name="T8" fmla="*/ 16 w 17"/>
                <a:gd name="T9" fmla="*/ 49 h 60"/>
                <a:gd name="T10" fmla="*/ 17 w 17"/>
                <a:gd name="T11" fmla="*/ 59 h 60"/>
                <a:gd name="T12" fmla="*/ 11 w 17"/>
                <a:gd name="T13" fmla="*/ 60 h 60"/>
                <a:gd name="T14" fmla="*/ 0 w 17"/>
                <a:gd name="T15" fmla="*/ 46 h 60"/>
                <a:gd name="T16" fmla="*/ 0 w 17"/>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0">
                  <a:moveTo>
                    <a:pt x="0" y="0"/>
                  </a:moveTo>
                  <a:cubicBezTo>
                    <a:pt x="12" y="0"/>
                    <a:pt x="12" y="0"/>
                    <a:pt x="12" y="0"/>
                  </a:cubicBezTo>
                  <a:cubicBezTo>
                    <a:pt x="12" y="46"/>
                    <a:pt x="12" y="46"/>
                    <a:pt x="12" y="46"/>
                  </a:cubicBezTo>
                  <a:cubicBezTo>
                    <a:pt x="12" y="49"/>
                    <a:pt x="13" y="50"/>
                    <a:pt x="14" y="50"/>
                  </a:cubicBezTo>
                  <a:cubicBezTo>
                    <a:pt x="15" y="50"/>
                    <a:pt x="15" y="50"/>
                    <a:pt x="16" y="49"/>
                  </a:cubicBezTo>
                  <a:cubicBezTo>
                    <a:pt x="17" y="59"/>
                    <a:pt x="17" y="59"/>
                    <a:pt x="17" y="59"/>
                  </a:cubicBezTo>
                  <a:cubicBezTo>
                    <a:pt x="16" y="59"/>
                    <a:pt x="14" y="60"/>
                    <a:pt x="11" y="60"/>
                  </a:cubicBezTo>
                  <a:cubicBezTo>
                    <a:pt x="3" y="60"/>
                    <a:pt x="0" y="54"/>
                    <a:pt x="0" y="4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8"/>
            <p:cNvSpPr>
              <a:spLocks/>
            </p:cNvSpPr>
            <p:nvPr userDrawn="1"/>
          </p:nvSpPr>
          <p:spPr bwMode="auto">
            <a:xfrm>
              <a:off x="2508251" y="7005638"/>
              <a:ext cx="52388" cy="182563"/>
            </a:xfrm>
            <a:custGeom>
              <a:avLst/>
              <a:gdLst>
                <a:gd name="T0" fmla="*/ 0 w 18"/>
                <a:gd name="T1" fmla="*/ 0 h 60"/>
                <a:gd name="T2" fmla="*/ 13 w 18"/>
                <a:gd name="T3" fmla="*/ 0 h 60"/>
                <a:gd name="T4" fmla="*/ 13 w 18"/>
                <a:gd name="T5" fmla="*/ 46 h 60"/>
                <a:gd name="T6" fmla="*/ 15 w 18"/>
                <a:gd name="T7" fmla="*/ 50 h 60"/>
                <a:gd name="T8" fmla="*/ 17 w 18"/>
                <a:gd name="T9" fmla="*/ 49 h 60"/>
                <a:gd name="T10" fmla="*/ 18 w 18"/>
                <a:gd name="T11" fmla="*/ 59 h 60"/>
                <a:gd name="T12" fmla="*/ 12 w 18"/>
                <a:gd name="T13" fmla="*/ 60 h 60"/>
                <a:gd name="T14" fmla="*/ 0 w 18"/>
                <a:gd name="T15" fmla="*/ 46 h 60"/>
                <a:gd name="T16" fmla="*/ 0 w 18"/>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0">
                  <a:moveTo>
                    <a:pt x="0" y="0"/>
                  </a:moveTo>
                  <a:cubicBezTo>
                    <a:pt x="13" y="0"/>
                    <a:pt x="13" y="0"/>
                    <a:pt x="13" y="0"/>
                  </a:cubicBezTo>
                  <a:cubicBezTo>
                    <a:pt x="13" y="46"/>
                    <a:pt x="13" y="46"/>
                    <a:pt x="13" y="46"/>
                  </a:cubicBezTo>
                  <a:cubicBezTo>
                    <a:pt x="13" y="49"/>
                    <a:pt x="14" y="50"/>
                    <a:pt x="15" y="50"/>
                  </a:cubicBezTo>
                  <a:cubicBezTo>
                    <a:pt x="16" y="50"/>
                    <a:pt x="16" y="50"/>
                    <a:pt x="17" y="49"/>
                  </a:cubicBezTo>
                  <a:cubicBezTo>
                    <a:pt x="18" y="59"/>
                    <a:pt x="18" y="59"/>
                    <a:pt x="18" y="59"/>
                  </a:cubicBezTo>
                  <a:cubicBezTo>
                    <a:pt x="17" y="59"/>
                    <a:pt x="15" y="60"/>
                    <a:pt x="12" y="60"/>
                  </a:cubicBezTo>
                  <a:cubicBezTo>
                    <a:pt x="3" y="60"/>
                    <a:pt x="0" y="54"/>
                    <a:pt x="0" y="4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Oval 19"/>
            <p:cNvSpPr>
              <a:spLocks noChangeArrowheads="1"/>
            </p:cNvSpPr>
            <p:nvPr userDrawn="1"/>
          </p:nvSpPr>
          <p:spPr bwMode="auto">
            <a:xfrm>
              <a:off x="2581276" y="7138988"/>
              <a:ext cx="44450"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20"/>
            <p:cNvSpPr>
              <a:spLocks noEditPoints="1"/>
            </p:cNvSpPr>
            <p:nvPr userDrawn="1"/>
          </p:nvSpPr>
          <p:spPr bwMode="auto">
            <a:xfrm>
              <a:off x="2646363" y="7054851"/>
              <a:ext cx="122238" cy="180975"/>
            </a:xfrm>
            <a:custGeom>
              <a:avLst/>
              <a:gdLst>
                <a:gd name="T0" fmla="*/ 6 w 41"/>
                <a:gd name="T1" fmla="*/ 41 h 60"/>
                <a:gd name="T2" fmla="*/ 6 w 41"/>
                <a:gd name="T3" fmla="*/ 41 h 60"/>
                <a:gd name="T4" fmla="*/ 3 w 41"/>
                <a:gd name="T5" fmla="*/ 34 h 60"/>
                <a:gd name="T6" fmla="*/ 7 w 41"/>
                <a:gd name="T7" fmla="*/ 26 h 60"/>
                <a:gd name="T8" fmla="*/ 7 w 41"/>
                <a:gd name="T9" fmla="*/ 26 h 60"/>
                <a:gd name="T10" fmla="*/ 2 w 41"/>
                <a:gd name="T11" fmla="*/ 15 h 60"/>
                <a:gd name="T12" fmla="*/ 19 w 41"/>
                <a:gd name="T13" fmla="*/ 0 h 60"/>
                <a:gd name="T14" fmla="*/ 25 w 41"/>
                <a:gd name="T15" fmla="*/ 1 h 60"/>
                <a:gd name="T16" fmla="*/ 41 w 41"/>
                <a:gd name="T17" fmla="*/ 1 h 60"/>
                <a:gd name="T18" fmla="*/ 41 w 41"/>
                <a:gd name="T19" fmla="*/ 10 h 60"/>
                <a:gd name="T20" fmla="*/ 34 w 41"/>
                <a:gd name="T21" fmla="*/ 10 h 60"/>
                <a:gd name="T22" fmla="*/ 35 w 41"/>
                <a:gd name="T23" fmla="*/ 15 h 60"/>
                <a:gd name="T24" fmla="*/ 19 w 41"/>
                <a:gd name="T25" fmla="*/ 29 h 60"/>
                <a:gd name="T26" fmla="*/ 14 w 41"/>
                <a:gd name="T27" fmla="*/ 28 h 60"/>
                <a:gd name="T28" fmla="*/ 12 w 41"/>
                <a:gd name="T29" fmla="*/ 32 h 60"/>
                <a:gd name="T30" fmla="*/ 19 w 41"/>
                <a:gd name="T31" fmla="*/ 35 h 60"/>
                <a:gd name="T32" fmla="*/ 25 w 41"/>
                <a:gd name="T33" fmla="*/ 35 h 60"/>
                <a:gd name="T34" fmla="*/ 41 w 41"/>
                <a:gd name="T35" fmla="*/ 45 h 60"/>
                <a:gd name="T36" fmla="*/ 18 w 41"/>
                <a:gd name="T37" fmla="*/ 60 h 60"/>
                <a:gd name="T38" fmla="*/ 0 w 41"/>
                <a:gd name="T39" fmla="*/ 50 h 60"/>
                <a:gd name="T40" fmla="*/ 6 w 41"/>
                <a:gd name="T41" fmla="*/ 41 h 60"/>
                <a:gd name="T42" fmla="*/ 20 w 41"/>
                <a:gd name="T43" fmla="*/ 52 h 60"/>
                <a:gd name="T44" fmla="*/ 29 w 41"/>
                <a:gd name="T45" fmla="*/ 47 h 60"/>
                <a:gd name="T46" fmla="*/ 23 w 41"/>
                <a:gd name="T47" fmla="*/ 44 h 60"/>
                <a:gd name="T48" fmla="*/ 19 w 41"/>
                <a:gd name="T49" fmla="*/ 44 h 60"/>
                <a:gd name="T50" fmla="*/ 13 w 41"/>
                <a:gd name="T51" fmla="*/ 44 h 60"/>
                <a:gd name="T52" fmla="*/ 11 w 41"/>
                <a:gd name="T53" fmla="*/ 48 h 60"/>
                <a:gd name="T54" fmla="*/ 20 w 41"/>
                <a:gd name="T55" fmla="*/ 52 h 60"/>
                <a:gd name="T56" fmla="*/ 25 w 41"/>
                <a:gd name="T57" fmla="*/ 15 h 60"/>
                <a:gd name="T58" fmla="*/ 19 w 41"/>
                <a:gd name="T59" fmla="*/ 8 h 60"/>
                <a:gd name="T60" fmla="*/ 13 w 41"/>
                <a:gd name="T61" fmla="*/ 15 h 60"/>
                <a:gd name="T62" fmla="*/ 19 w 41"/>
                <a:gd name="T63" fmla="*/ 22 h 60"/>
                <a:gd name="T64" fmla="*/ 25 w 41"/>
                <a:gd name="T65" fmla="*/ 1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60">
                  <a:moveTo>
                    <a:pt x="6" y="41"/>
                  </a:moveTo>
                  <a:cubicBezTo>
                    <a:pt x="6" y="41"/>
                    <a:pt x="6" y="41"/>
                    <a:pt x="6" y="41"/>
                  </a:cubicBezTo>
                  <a:cubicBezTo>
                    <a:pt x="4" y="39"/>
                    <a:pt x="3" y="37"/>
                    <a:pt x="3" y="34"/>
                  </a:cubicBezTo>
                  <a:cubicBezTo>
                    <a:pt x="3" y="31"/>
                    <a:pt x="5" y="28"/>
                    <a:pt x="7" y="26"/>
                  </a:cubicBezTo>
                  <a:cubicBezTo>
                    <a:pt x="7" y="26"/>
                    <a:pt x="7" y="26"/>
                    <a:pt x="7" y="26"/>
                  </a:cubicBezTo>
                  <a:cubicBezTo>
                    <a:pt x="4" y="24"/>
                    <a:pt x="2" y="20"/>
                    <a:pt x="2" y="15"/>
                  </a:cubicBezTo>
                  <a:cubicBezTo>
                    <a:pt x="2" y="5"/>
                    <a:pt x="10" y="0"/>
                    <a:pt x="19" y="0"/>
                  </a:cubicBezTo>
                  <a:cubicBezTo>
                    <a:pt x="21" y="0"/>
                    <a:pt x="23" y="0"/>
                    <a:pt x="25" y="1"/>
                  </a:cubicBezTo>
                  <a:cubicBezTo>
                    <a:pt x="41" y="1"/>
                    <a:pt x="41" y="1"/>
                    <a:pt x="41" y="1"/>
                  </a:cubicBezTo>
                  <a:cubicBezTo>
                    <a:pt x="41" y="10"/>
                    <a:pt x="41" y="10"/>
                    <a:pt x="41" y="10"/>
                  </a:cubicBezTo>
                  <a:cubicBezTo>
                    <a:pt x="34" y="10"/>
                    <a:pt x="34" y="10"/>
                    <a:pt x="34" y="10"/>
                  </a:cubicBezTo>
                  <a:cubicBezTo>
                    <a:pt x="35" y="11"/>
                    <a:pt x="35" y="13"/>
                    <a:pt x="35" y="15"/>
                  </a:cubicBezTo>
                  <a:cubicBezTo>
                    <a:pt x="35" y="25"/>
                    <a:pt x="28" y="29"/>
                    <a:pt x="19" y="29"/>
                  </a:cubicBezTo>
                  <a:cubicBezTo>
                    <a:pt x="17" y="29"/>
                    <a:pt x="16" y="29"/>
                    <a:pt x="14" y="28"/>
                  </a:cubicBezTo>
                  <a:cubicBezTo>
                    <a:pt x="13" y="29"/>
                    <a:pt x="12" y="30"/>
                    <a:pt x="12" y="32"/>
                  </a:cubicBezTo>
                  <a:cubicBezTo>
                    <a:pt x="12" y="34"/>
                    <a:pt x="14" y="35"/>
                    <a:pt x="19" y="35"/>
                  </a:cubicBezTo>
                  <a:cubicBezTo>
                    <a:pt x="25" y="35"/>
                    <a:pt x="25" y="35"/>
                    <a:pt x="25" y="35"/>
                  </a:cubicBezTo>
                  <a:cubicBezTo>
                    <a:pt x="36" y="35"/>
                    <a:pt x="41" y="38"/>
                    <a:pt x="41" y="45"/>
                  </a:cubicBezTo>
                  <a:cubicBezTo>
                    <a:pt x="41" y="54"/>
                    <a:pt x="32" y="60"/>
                    <a:pt x="18" y="60"/>
                  </a:cubicBezTo>
                  <a:cubicBezTo>
                    <a:pt x="8" y="60"/>
                    <a:pt x="0" y="57"/>
                    <a:pt x="0" y="50"/>
                  </a:cubicBezTo>
                  <a:cubicBezTo>
                    <a:pt x="0" y="46"/>
                    <a:pt x="3" y="43"/>
                    <a:pt x="6" y="41"/>
                  </a:cubicBezTo>
                  <a:close/>
                  <a:moveTo>
                    <a:pt x="20" y="52"/>
                  </a:moveTo>
                  <a:cubicBezTo>
                    <a:pt x="25" y="52"/>
                    <a:pt x="29" y="50"/>
                    <a:pt x="29" y="47"/>
                  </a:cubicBezTo>
                  <a:cubicBezTo>
                    <a:pt x="29" y="45"/>
                    <a:pt x="27" y="44"/>
                    <a:pt x="23" y="44"/>
                  </a:cubicBezTo>
                  <a:cubicBezTo>
                    <a:pt x="19" y="44"/>
                    <a:pt x="19" y="44"/>
                    <a:pt x="19" y="44"/>
                  </a:cubicBezTo>
                  <a:cubicBezTo>
                    <a:pt x="16" y="44"/>
                    <a:pt x="14" y="44"/>
                    <a:pt x="13" y="44"/>
                  </a:cubicBezTo>
                  <a:cubicBezTo>
                    <a:pt x="11" y="45"/>
                    <a:pt x="11" y="46"/>
                    <a:pt x="11" y="48"/>
                  </a:cubicBezTo>
                  <a:cubicBezTo>
                    <a:pt x="11" y="51"/>
                    <a:pt x="14" y="52"/>
                    <a:pt x="20" y="52"/>
                  </a:cubicBezTo>
                  <a:close/>
                  <a:moveTo>
                    <a:pt x="25" y="15"/>
                  </a:moveTo>
                  <a:cubicBezTo>
                    <a:pt x="25" y="11"/>
                    <a:pt x="22" y="8"/>
                    <a:pt x="19" y="8"/>
                  </a:cubicBezTo>
                  <a:cubicBezTo>
                    <a:pt x="16" y="8"/>
                    <a:pt x="13" y="10"/>
                    <a:pt x="13" y="15"/>
                  </a:cubicBezTo>
                  <a:cubicBezTo>
                    <a:pt x="13" y="19"/>
                    <a:pt x="16" y="22"/>
                    <a:pt x="19" y="22"/>
                  </a:cubicBezTo>
                  <a:cubicBezTo>
                    <a:pt x="22" y="22"/>
                    <a:pt x="25" y="19"/>
                    <a:pt x="2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21"/>
            <p:cNvSpPr>
              <a:spLocks noEditPoints="1"/>
            </p:cNvSpPr>
            <p:nvPr userDrawn="1"/>
          </p:nvSpPr>
          <p:spPr bwMode="auto">
            <a:xfrm>
              <a:off x="2779713" y="7054851"/>
              <a:ext cx="119063" cy="133350"/>
            </a:xfrm>
            <a:custGeom>
              <a:avLst/>
              <a:gdLst>
                <a:gd name="T0" fmla="*/ 20 w 40"/>
                <a:gd name="T1" fmla="*/ 0 h 44"/>
                <a:gd name="T2" fmla="*/ 40 w 40"/>
                <a:gd name="T3" fmla="*/ 22 h 44"/>
                <a:gd name="T4" fmla="*/ 20 w 40"/>
                <a:gd name="T5" fmla="*/ 44 h 44"/>
                <a:gd name="T6" fmla="*/ 0 w 40"/>
                <a:gd name="T7" fmla="*/ 22 h 44"/>
                <a:gd name="T8" fmla="*/ 20 w 40"/>
                <a:gd name="T9" fmla="*/ 0 h 44"/>
                <a:gd name="T10" fmla="*/ 20 w 40"/>
                <a:gd name="T11" fmla="*/ 34 h 44"/>
                <a:gd name="T12" fmla="*/ 28 w 40"/>
                <a:gd name="T13" fmla="*/ 22 h 44"/>
                <a:gd name="T14" fmla="*/ 20 w 40"/>
                <a:gd name="T15" fmla="*/ 10 h 44"/>
                <a:gd name="T16" fmla="*/ 12 w 40"/>
                <a:gd name="T17" fmla="*/ 22 h 44"/>
                <a:gd name="T18" fmla="*/ 20 w 40"/>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0"/>
                  </a:moveTo>
                  <a:cubicBezTo>
                    <a:pt x="30" y="0"/>
                    <a:pt x="40" y="8"/>
                    <a:pt x="40" y="22"/>
                  </a:cubicBezTo>
                  <a:cubicBezTo>
                    <a:pt x="40" y="36"/>
                    <a:pt x="30" y="44"/>
                    <a:pt x="20" y="44"/>
                  </a:cubicBezTo>
                  <a:cubicBezTo>
                    <a:pt x="9" y="44"/>
                    <a:pt x="0" y="36"/>
                    <a:pt x="0" y="22"/>
                  </a:cubicBezTo>
                  <a:cubicBezTo>
                    <a:pt x="0" y="8"/>
                    <a:pt x="9" y="0"/>
                    <a:pt x="20" y="0"/>
                  </a:cubicBezTo>
                  <a:close/>
                  <a:moveTo>
                    <a:pt x="20" y="34"/>
                  </a:moveTo>
                  <a:cubicBezTo>
                    <a:pt x="25" y="34"/>
                    <a:pt x="28" y="29"/>
                    <a:pt x="28" y="22"/>
                  </a:cubicBezTo>
                  <a:cubicBezTo>
                    <a:pt x="28" y="14"/>
                    <a:pt x="25" y="10"/>
                    <a:pt x="20" y="10"/>
                  </a:cubicBezTo>
                  <a:cubicBezTo>
                    <a:pt x="15" y="10"/>
                    <a:pt x="12" y="14"/>
                    <a:pt x="12" y="22"/>
                  </a:cubicBezTo>
                  <a:cubicBezTo>
                    <a:pt x="12" y="29"/>
                    <a:pt x="15" y="34"/>
                    <a:pt x="2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22"/>
            <p:cNvSpPr>
              <a:spLocks/>
            </p:cNvSpPr>
            <p:nvPr userDrawn="1"/>
          </p:nvSpPr>
          <p:spPr bwMode="auto">
            <a:xfrm>
              <a:off x="2908301" y="7058026"/>
              <a:ext cx="123825" cy="127000"/>
            </a:xfrm>
            <a:custGeom>
              <a:avLst/>
              <a:gdLst>
                <a:gd name="T0" fmla="*/ 0 w 42"/>
                <a:gd name="T1" fmla="*/ 0 h 42"/>
                <a:gd name="T2" fmla="*/ 12 w 42"/>
                <a:gd name="T3" fmla="*/ 0 h 42"/>
                <a:gd name="T4" fmla="*/ 17 w 42"/>
                <a:gd name="T5" fmla="*/ 20 h 42"/>
                <a:gd name="T6" fmla="*/ 21 w 42"/>
                <a:gd name="T7" fmla="*/ 32 h 42"/>
                <a:gd name="T8" fmla="*/ 21 w 42"/>
                <a:gd name="T9" fmla="*/ 32 h 42"/>
                <a:gd name="T10" fmla="*/ 24 w 42"/>
                <a:gd name="T11" fmla="*/ 20 h 42"/>
                <a:gd name="T12" fmla="*/ 30 w 42"/>
                <a:gd name="T13" fmla="*/ 0 h 42"/>
                <a:gd name="T14" fmla="*/ 42 w 42"/>
                <a:gd name="T15" fmla="*/ 0 h 42"/>
                <a:gd name="T16" fmla="*/ 28 w 42"/>
                <a:gd name="T17" fmla="*/ 42 h 42"/>
                <a:gd name="T18" fmla="*/ 14 w 42"/>
                <a:gd name="T19" fmla="*/ 42 h 42"/>
                <a:gd name="T20" fmla="*/ 0 w 42"/>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0" y="0"/>
                  </a:moveTo>
                  <a:cubicBezTo>
                    <a:pt x="12" y="0"/>
                    <a:pt x="12" y="0"/>
                    <a:pt x="12" y="0"/>
                  </a:cubicBezTo>
                  <a:cubicBezTo>
                    <a:pt x="17" y="20"/>
                    <a:pt x="17" y="20"/>
                    <a:pt x="17" y="20"/>
                  </a:cubicBezTo>
                  <a:cubicBezTo>
                    <a:pt x="19" y="24"/>
                    <a:pt x="20" y="28"/>
                    <a:pt x="21" y="32"/>
                  </a:cubicBezTo>
                  <a:cubicBezTo>
                    <a:pt x="21" y="32"/>
                    <a:pt x="21" y="32"/>
                    <a:pt x="21" y="32"/>
                  </a:cubicBezTo>
                  <a:cubicBezTo>
                    <a:pt x="22" y="28"/>
                    <a:pt x="23" y="24"/>
                    <a:pt x="24" y="20"/>
                  </a:cubicBezTo>
                  <a:cubicBezTo>
                    <a:pt x="30" y="0"/>
                    <a:pt x="30" y="0"/>
                    <a:pt x="30" y="0"/>
                  </a:cubicBezTo>
                  <a:cubicBezTo>
                    <a:pt x="42" y="0"/>
                    <a:pt x="42" y="0"/>
                    <a:pt x="42" y="0"/>
                  </a:cubicBezTo>
                  <a:cubicBezTo>
                    <a:pt x="28" y="42"/>
                    <a:pt x="28" y="42"/>
                    <a:pt x="28" y="42"/>
                  </a:cubicBezTo>
                  <a:cubicBezTo>
                    <a:pt x="14" y="42"/>
                    <a:pt x="14" y="42"/>
                    <a:pt x="14"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Oval 23"/>
            <p:cNvSpPr>
              <a:spLocks noChangeArrowheads="1"/>
            </p:cNvSpPr>
            <p:nvPr userDrawn="1"/>
          </p:nvSpPr>
          <p:spPr bwMode="auto">
            <a:xfrm>
              <a:off x="3038476" y="7138988"/>
              <a:ext cx="44450"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24"/>
            <p:cNvSpPr>
              <a:spLocks/>
            </p:cNvSpPr>
            <p:nvPr userDrawn="1"/>
          </p:nvSpPr>
          <p:spPr bwMode="auto">
            <a:xfrm>
              <a:off x="3109913" y="7058026"/>
              <a:ext cx="109538" cy="130175"/>
            </a:xfrm>
            <a:custGeom>
              <a:avLst/>
              <a:gdLst>
                <a:gd name="T0" fmla="*/ 0 w 37"/>
                <a:gd name="T1" fmla="*/ 0 h 43"/>
                <a:gd name="T2" fmla="*/ 12 w 37"/>
                <a:gd name="T3" fmla="*/ 0 h 43"/>
                <a:gd name="T4" fmla="*/ 12 w 37"/>
                <a:gd name="T5" fmla="*/ 24 h 43"/>
                <a:gd name="T6" fmla="*/ 17 w 37"/>
                <a:gd name="T7" fmla="*/ 32 h 43"/>
                <a:gd name="T8" fmla="*/ 25 w 37"/>
                <a:gd name="T9" fmla="*/ 27 h 43"/>
                <a:gd name="T10" fmla="*/ 25 w 37"/>
                <a:gd name="T11" fmla="*/ 0 h 43"/>
                <a:gd name="T12" fmla="*/ 37 w 37"/>
                <a:gd name="T13" fmla="*/ 0 h 43"/>
                <a:gd name="T14" fmla="*/ 37 w 37"/>
                <a:gd name="T15" fmla="*/ 42 h 43"/>
                <a:gd name="T16" fmla="*/ 27 w 37"/>
                <a:gd name="T17" fmla="*/ 42 h 43"/>
                <a:gd name="T18" fmla="*/ 26 w 37"/>
                <a:gd name="T19" fmla="*/ 36 h 43"/>
                <a:gd name="T20" fmla="*/ 26 w 37"/>
                <a:gd name="T21" fmla="*/ 36 h 43"/>
                <a:gd name="T22" fmla="*/ 13 w 37"/>
                <a:gd name="T23" fmla="*/ 43 h 43"/>
                <a:gd name="T24" fmla="*/ 0 w 37"/>
                <a:gd name="T25" fmla="*/ 26 h 43"/>
                <a:gd name="T26" fmla="*/ 0 w 37"/>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43">
                  <a:moveTo>
                    <a:pt x="0" y="0"/>
                  </a:moveTo>
                  <a:cubicBezTo>
                    <a:pt x="12" y="0"/>
                    <a:pt x="12" y="0"/>
                    <a:pt x="12" y="0"/>
                  </a:cubicBezTo>
                  <a:cubicBezTo>
                    <a:pt x="12" y="24"/>
                    <a:pt x="12" y="24"/>
                    <a:pt x="12" y="24"/>
                  </a:cubicBezTo>
                  <a:cubicBezTo>
                    <a:pt x="12" y="30"/>
                    <a:pt x="14" y="32"/>
                    <a:pt x="17" y="32"/>
                  </a:cubicBezTo>
                  <a:cubicBezTo>
                    <a:pt x="21" y="32"/>
                    <a:pt x="22" y="31"/>
                    <a:pt x="25" y="27"/>
                  </a:cubicBezTo>
                  <a:cubicBezTo>
                    <a:pt x="25" y="0"/>
                    <a:pt x="25" y="0"/>
                    <a:pt x="25" y="0"/>
                  </a:cubicBezTo>
                  <a:cubicBezTo>
                    <a:pt x="37" y="0"/>
                    <a:pt x="37" y="0"/>
                    <a:pt x="37" y="0"/>
                  </a:cubicBezTo>
                  <a:cubicBezTo>
                    <a:pt x="37" y="42"/>
                    <a:pt x="37" y="42"/>
                    <a:pt x="37" y="42"/>
                  </a:cubicBezTo>
                  <a:cubicBezTo>
                    <a:pt x="27" y="42"/>
                    <a:pt x="27" y="42"/>
                    <a:pt x="27" y="42"/>
                  </a:cubicBezTo>
                  <a:cubicBezTo>
                    <a:pt x="26" y="36"/>
                    <a:pt x="26" y="36"/>
                    <a:pt x="26" y="36"/>
                  </a:cubicBezTo>
                  <a:cubicBezTo>
                    <a:pt x="26" y="36"/>
                    <a:pt x="26" y="36"/>
                    <a:pt x="26" y="36"/>
                  </a:cubicBezTo>
                  <a:cubicBezTo>
                    <a:pt x="22" y="40"/>
                    <a:pt x="19" y="43"/>
                    <a:pt x="13" y="43"/>
                  </a:cubicBezTo>
                  <a:cubicBezTo>
                    <a:pt x="4" y="43"/>
                    <a:pt x="0" y="36"/>
                    <a:pt x="0" y="2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25"/>
            <p:cNvSpPr>
              <a:spLocks/>
            </p:cNvSpPr>
            <p:nvPr userDrawn="1"/>
          </p:nvSpPr>
          <p:spPr bwMode="auto">
            <a:xfrm>
              <a:off x="3251201" y="7005638"/>
              <a:ext cx="119063" cy="179388"/>
            </a:xfrm>
            <a:custGeom>
              <a:avLst/>
              <a:gdLst>
                <a:gd name="T0" fmla="*/ 0 w 75"/>
                <a:gd name="T1" fmla="*/ 0 h 113"/>
                <a:gd name="T2" fmla="*/ 23 w 75"/>
                <a:gd name="T3" fmla="*/ 0 h 113"/>
                <a:gd name="T4" fmla="*/ 23 w 75"/>
                <a:gd name="T5" fmla="*/ 63 h 113"/>
                <a:gd name="T6" fmla="*/ 23 w 75"/>
                <a:gd name="T7" fmla="*/ 63 h 113"/>
                <a:gd name="T8" fmla="*/ 47 w 75"/>
                <a:gd name="T9" fmla="*/ 33 h 113"/>
                <a:gd name="T10" fmla="*/ 73 w 75"/>
                <a:gd name="T11" fmla="*/ 33 h 113"/>
                <a:gd name="T12" fmla="*/ 45 w 75"/>
                <a:gd name="T13" fmla="*/ 65 h 113"/>
                <a:gd name="T14" fmla="*/ 75 w 75"/>
                <a:gd name="T15" fmla="*/ 113 h 113"/>
                <a:gd name="T16" fmla="*/ 49 w 75"/>
                <a:gd name="T17" fmla="*/ 113 h 113"/>
                <a:gd name="T18" fmla="*/ 32 w 75"/>
                <a:gd name="T19" fmla="*/ 80 h 113"/>
                <a:gd name="T20" fmla="*/ 23 w 75"/>
                <a:gd name="T21" fmla="*/ 92 h 113"/>
                <a:gd name="T22" fmla="*/ 23 w 75"/>
                <a:gd name="T23" fmla="*/ 113 h 113"/>
                <a:gd name="T24" fmla="*/ 0 w 75"/>
                <a:gd name="T25" fmla="*/ 113 h 113"/>
                <a:gd name="T26" fmla="*/ 0 w 75"/>
                <a:gd name="T2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13">
                  <a:moveTo>
                    <a:pt x="0" y="0"/>
                  </a:moveTo>
                  <a:lnTo>
                    <a:pt x="23" y="0"/>
                  </a:lnTo>
                  <a:lnTo>
                    <a:pt x="23" y="63"/>
                  </a:lnTo>
                  <a:lnTo>
                    <a:pt x="23" y="63"/>
                  </a:lnTo>
                  <a:lnTo>
                    <a:pt x="47" y="33"/>
                  </a:lnTo>
                  <a:lnTo>
                    <a:pt x="73" y="33"/>
                  </a:lnTo>
                  <a:lnTo>
                    <a:pt x="45" y="65"/>
                  </a:lnTo>
                  <a:lnTo>
                    <a:pt x="75" y="113"/>
                  </a:lnTo>
                  <a:lnTo>
                    <a:pt x="49" y="113"/>
                  </a:lnTo>
                  <a:lnTo>
                    <a:pt x="32" y="80"/>
                  </a:lnTo>
                  <a:lnTo>
                    <a:pt x="23" y="92"/>
                  </a:lnTo>
                  <a:lnTo>
                    <a:pt x="23" y="113"/>
                  </a:lnTo>
                  <a:lnTo>
                    <a:pt x="0" y="11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MSIPCMContentMarking" descr="{&quot;HashCode&quot;:-2130211288,&quot;Placement&quot;:&quot;Header&quot;,&quot;Top&quot;:0.0,&quot;Left&quot;:652.990051,&quot;SlideWidth&quot;:842,&quot;SlideHeight&quot;:595}">
            <a:extLst>
              <a:ext uri="{FF2B5EF4-FFF2-40B4-BE49-F238E27FC236}">
                <a16:creationId xmlns:a16="http://schemas.microsoft.com/office/drawing/2014/main" id="{45A04207-6EF2-456B-B925-6F5801046389}"/>
              </a:ext>
            </a:extLst>
          </p:cNvPr>
          <p:cNvSpPr txBox="1"/>
          <p:nvPr userDrawn="1"/>
        </p:nvSpPr>
        <p:spPr>
          <a:xfrm>
            <a:off x="8292974" y="0"/>
            <a:ext cx="240042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FF8C00"/>
                </a:solidFill>
                <a:latin typeface="Calibri" panose="020F0502020204030204" pitchFamily="34" charset="0"/>
              </a:rPr>
              <a:t>Information Classification: CONTROLLED</a:t>
            </a:r>
          </a:p>
        </p:txBody>
      </p:sp>
    </p:spTree>
    <p:extLst>
      <p:ext uri="{BB962C8B-B14F-4D97-AF65-F5344CB8AC3E}">
        <p14:creationId xmlns:p14="http://schemas.microsoft.com/office/powerpoint/2010/main" val="2368784912"/>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68463" rtl="0" eaLnBrk="1" latinLnBrk="0" hangingPunct="1">
        <a:spcBef>
          <a:spcPct val="0"/>
        </a:spcBef>
        <a:buNone/>
        <a:defRPr sz="4700" kern="1200">
          <a:solidFill>
            <a:schemeClr val="tx1"/>
          </a:solidFill>
          <a:latin typeface="+mj-lt"/>
          <a:ea typeface="+mj-ea"/>
          <a:cs typeface="+mj-cs"/>
        </a:defRPr>
      </a:lvl1pPr>
    </p:titleStyle>
    <p:bodyStyle>
      <a:lvl1pPr marL="363174" indent="-363174" algn="l" defTabSz="968463"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1pPr>
      <a:lvl2pPr marL="786876" indent="-302644" algn="l" defTabSz="968463"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2pPr>
      <a:lvl3pPr marL="1210579" indent="-242116" algn="l" defTabSz="968463"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3pPr>
      <a:lvl4pPr marL="1694812"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179043"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663274"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147506"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631738"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115970"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968463" rtl="0" eaLnBrk="1" latinLnBrk="0" hangingPunct="1">
        <a:defRPr sz="2000" kern="1200">
          <a:solidFill>
            <a:schemeClr val="tx1"/>
          </a:solidFill>
          <a:latin typeface="+mn-lt"/>
          <a:ea typeface="+mn-ea"/>
          <a:cs typeface="+mn-cs"/>
        </a:defRPr>
      </a:lvl1pPr>
      <a:lvl2pPr marL="484231" algn="l" defTabSz="968463" rtl="0" eaLnBrk="1" latinLnBrk="0" hangingPunct="1">
        <a:defRPr sz="2000" kern="1200">
          <a:solidFill>
            <a:schemeClr val="tx1"/>
          </a:solidFill>
          <a:latin typeface="+mn-lt"/>
          <a:ea typeface="+mn-ea"/>
          <a:cs typeface="+mn-cs"/>
        </a:defRPr>
      </a:lvl2pPr>
      <a:lvl3pPr marL="968463" algn="l" defTabSz="968463" rtl="0" eaLnBrk="1" latinLnBrk="0" hangingPunct="1">
        <a:defRPr sz="2000" kern="1200">
          <a:solidFill>
            <a:schemeClr val="tx1"/>
          </a:solidFill>
          <a:latin typeface="+mn-lt"/>
          <a:ea typeface="+mn-ea"/>
          <a:cs typeface="+mn-cs"/>
        </a:defRPr>
      </a:lvl3pPr>
      <a:lvl4pPr marL="1452695" algn="l" defTabSz="968463" rtl="0" eaLnBrk="1" latinLnBrk="0" hangingPunct="1">
        <a:defRPr sz="2000" kern="1200">
          <a:solidFill>
            <a:schemeClr val="tx1"/>
          </a:solidFill>
          <a:latin typeface="+mn-lt"/>
          <a:ea typeface="+mn-ea"/>
          <a:cs typeface="+mn-cs"/>
        </a:defRPr>
      </a:lvl4pPr>
      <a:lvl5pPr marL="1936927" algn="l" defTabSz="968463" rtl="0" eaLnBrk="1" latinLnBrk="0" hangingPunct="1">
        <a:defRPr sz="2000" kern="1200">
          <a:solidFill>
            <a:schemeClr val="tx1"/>
          </a:solidFill>
          <a:latin typeface="+mn-lt"/>
          <a:ea typeface="+mn-ea"/>
          <a:cs typeface="+mn-cs"/>
        </a:defRPr>
      </a:lvl5pPr>
      <a:lvl6pPr marL="2421158" algn="l" defTabSz="968463" rtl="0" eaLnBrk="1" latinLnBrk="0" hangingPunct="1">
        <a:defRPr sz="2000" kern="1200">
          <a:solidFill>
            <a:schemeClr val="tx1"/>
          </a:solidFill>
          <a:latin typeface="+mn-lt"/>
          <a:ea typeface="+mn-ea"/>
          <a:cs typeface="+mn-cs"/>
        </a:defRPr>
      </a:lvl6pPr>
      <a:lvl7pPr marL="2905390" algn="l" defTabSz="968463" rtl="0" eaLnBrk="1" latinLnBrk="0" hangingPunct="1">
        <a:defRPr sz="2000" kern="1200">
          <a:solidFill>
            <a:schemeClr val="tx1"/>
          </a:solidFill>
          <a:latin typeface="+mn-lt"/>
          <a:ea typeface="+mn-ea"/>
          <a:cs typeface="+mn-cs"/>
        </a:defRPr>
      </a:lvl7pPr>
      <a:lvl8pPr marL="3389622" algn="l" defTabSz="968463" rtl="0" eaLnBrk="1" latinLnBrk="0" hangingPunct="1">
        <a:defRPr sz="2000" kern="1200">
          <a:solidFill>
            <a:schemeClr val="tx1"/>
          </a:solidFill>
          <a:latin typeface="+mn-lt"/>
          <a:ea typeface="+mn-ea"/>
          <a:cs typeface="+mn-cs"/>
        </a:defRPr>
      </a:lvl8pPr>
      <a:lvl9pPr marL="3873853" algn="l" defTabSz="968463"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0693400" cy="7561263"/>
          </a:xfrm>
          <a:prstGeom prst="rect">
            <a:avLst/>
          </a:prstGeom>
          <a:solidFill>
            <a:srgbClr val="008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8" name="Group 27"/>
          <p:cNvGrpSpPr/>
          <p:nvPr userDrawn="1"/>
        </p:nvGrpSpPr>
        <p:grpSpPr>
          <a:xfrm>
            <a:off x="525463" y="6951663"/>
            <a:ext cx="2844801" cy="336550"/>
            <a:chOff x="525463" y="6951663"/>
            <a:chExt cx="2844801" cy="336550"/>
          </a:xfrm>
        </p:grpSpPr>
        <p:sp>
          <p:nvSpPr>
            <p:cNvPr id="4" name="Freeform 5"/>
            <p:cNvSpPr>
              <a:spLocks/>
            </p:cNvSpPr>
            <p:nvPr userDrawn="1"/>
          </p:nvSpPr>
          <p:spPr bwMode="auto">
            <a:xfrm>
              <a:off x="617538" y="7005638"/>
              <a:ext cx="130175" cy="225425"/>
            </a:xfrm>
            <a:custGeom>
              <a:avLst/>
              <a:gdLst>
                <a:gd name="T0" fmla="*/ 0 w 82"/>
                <a:gd name="T1" fmla="*/ 65 h 142"/>
                <a:gd name="T2" fmla="*/ 32 w 82"/>
                <a:gd name="T3" fmla="*/ 71 h 142"/>
                <a:gd name="T4" fmla="*/ 5 w 82"/>
                <a:gd name="T5" fmla="*/ 130 h 142"/>
                <a:gd name="T6" fmla="*/ 30 w 82"/>
                <a:gd name="T7" fmla="*/ 142 h 142"/>
                <a:gd name="T8" fmla="*/ 56 w 82"/>
                <a:gd name="T9" fmla="*/ 80 h 142"/>
                <a:gd name="T10" fmla="*/ 82 w 82"/>
                <a:gd name="T11" fmla="*/ 101 h 142"/>
                <a:gd name="T12" fmla="*/ 76 w 82"/>
                <a:gd name="T13" fmla="*/ 0 h 142"/>
                <a:gd name="T14" fmla="*/ 0 w 82"/>
                <a:gd name="T15" fmla="*/ 65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42">
                  <a:moveTo>
                    <a:pt x="0" y="65"/>
                  </a:moveTo>
                  <a:lnTo>
                    <a:pt x="32" y="71"/>
                  </a:lnTo>
                  <a:lnTo>
                    <a:pt x="5" y="130"/>
                  </a:lnTo>
                  <a:lnTo>
                    <a:pt x="30" y="142"/>
                  </a:lnTo>
                  <a:lnTo>
                    <a:pt x="56" y="80"/>
                  </a:lnTo>
                  <a:lnTo>
                    <a:pt x="82" y="101"/>
                  </a:lnTo>
                  <a:lnTo>
                    <a:pt x="76" y="0"/>
                  </a:lnTo>
                  <a:lnTo>
                    <a:pt x="0"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 name="Freeform 6"/>
            <p:cNvSpPr>
              <a:spLocks noEditPoints="1"/>
            </p:cNvSpPr>
            <p:nvPr userDrawn="1"/>
          </p:nvSpPr>
          <p:spPr bwMode="auto">
            <a:xfrm>
              <a:off x="525463" y="6951663"/>
              <a:ext cx="328613" cy="336550"/>
            </a:xfrm>
            <a:custGeom>
              <a:avLst/>
              <a:gdLst>
                <a:gd name="T0" fmla="*/ 56 w 111"/>
                <a:gd name="T1" fmla="*/ 111 h 111"/>
                <a:gd name="T2" fmla="*/ 0 w 111"/>
                <a:gd name="T3" fmla="*/ 55 h 111"/>
                <a:gd name="T4" fmla="*/ 56 w 111"/>
                <a:gd name="T5" fmla="*/ 0 h 111"/>
                <a:gd name="T6" fmla="*/ 111 w 111"/>
                <a:gd name="T7" fmla="*/ 55 h 111"/>
                <a:gd name="T8" fmla="*/ 56 w 111"/>
                <a:gd name="T9" fmla="*/ 111 h 111"/>
                <a:gd name="T10" fmla="*/ 56 w 111"/>
                <a:gd name="T11" fmla="*/ 6 h 111"/>
                <a:gd name="T12" fmla="*/ 6 w 111"/>
                <a:gd name="T13" fmla="*/ 55 h 111"/>
                <a:gd name="T14" fmla="*/ 56 w 111"/>
                <a:gd name="T15" fmla="*/ 105 h 111"/>
                <a:gd name="T16" fmla="*/ 105 w 111"/>
                <a:gd name="T17" fmla="*/ 55 h 111"/>
                <a:gd name="T18" fmla="*/ 56 w 111"/>
                <a:gd name="T19" fmla="*/ 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11">
                  <a:moveTo>
                    <a:pt x="56" y="111"/>
                  </a:moveTo>
                  <a:cubicBezTo>
                    <a:pt x="25" y="111"/>
                    <a:pt x="0" y="86"/>
                    <a:pt x="0" y="55"/>
                  </a:cubicBezTo>
                  <a:cubicBezTo>
                    <a:pt x="0" y="25"/>
                    <a:pt x="25" y="0"/>
                    <a:pt x="56" y="0"/>
                  </a:cubicBezTo>
                  <a:cubicBezTo>
                    <a:pt x="86" y="0"/>
                    <a:pt x="111" y="25"/>
                    <a:pt x="111" y="55"/>
                  </a:cubicBezTo>
                  <a:cubicBezTo>
                    <a:pt x="111" y="86"/>
                    <a:pt x="86" y="111"/>
                    <a:pt x="56" y="111"/>
                  </a:cubicBezTo>
                  <a:close/>
                  <a:moveTo>
                    <a:pt x="56" y="6"/>
                  </a:moveTo>
                  <a:cubicBezTo>
                    <a:pt x="28" y="6"/>
                    <a:pt x="6" y="28"/>
                    <a:pt x="6" y="55"/>
                  </a:cubicBezTo>
                  <a:cubicBezTo>
                    <a:pt x="6" y="83"/>
                    <a:pt x="28" y="105"/>
                    <a:pt x="56" y="105"/>
                  </a:cubicBezTo>
                  <a:cubicBezTo>
                    <a:pt x="83" y="105"/>
                    <a:pt x="105" y="83"/>
                    <a:pt x="105" y="55"/>
                  </a:cubicBezTo>
                  <a:cubicBezTo>
                    <a:pt x="105" y="28"/>
                    <a:pt x="83" y="6"/>
                    <a:pt x="56"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 name="Freeform 7"/>
            <p:cNvSpPr>
              <a:spLocks/>
            </p:cNvSpPr>
            <p:nvPr userDrawn="1"/>
          </p:nvSpPr>
          <p:spPr bwMode="auto">
            <a:xfrm>
              <a:off x="973138"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Freeform 8"/>
            <p:cNvSpPr>
              <a:spLocks/>
            </p:cNvSpPr>
            <p:nvPr userDrawn="1"/>
          </p:nvSpPr>
          <p:spPr bwMode="auto">
            <a:xfrm>
              <a:off x="11684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Freeform 9"/>
            <p:cNvSpPr>
              <a:spLocks/>
            </p:cNvSpPr>
            <p:nvPr userDrawn="1"/>
          </p:nvSpPr>
          <p:spPr bwMode="auto">
            <a:xfrm>
              <a:off x="1363663"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Oval 10"/>
            <p:cNvSpPr>
              <a:spLocks noChangeArrowheads="1"/>
            </p:cNvSpPr>
            <p:nvPr userDrawn="1"/>
          </p:nvSpPr>
          <p:spPr bwMode="auto">
            <a:xfrm>
              <a:off x="1558926" y="7138988"/>
              <a:ext cx="42863"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3" name="Freeform 11"/>
            <p:cNvSpPr>
              <a:spLocks/>
            </p:cNvSpPr>
            <p:nvPr userDrawn="1"/>
          </p:nvSpPr>
          <p:spPr bwMode="auto">
            <a:xfrm>
              <a:off x="1622426" y="7054851"/>
              <a:ext cx="103188" cy="133350"/>
            </a:xfrm>
            <a:custGeom>
              <a:avLst/>
              <a:gdLst>
                <a:gd name="T0" fmla="*/ 22 w 35"/>
                <a:gd name="T1" fmla="*/ 0 h 44"/>
                <a:gd name="T2" fmla="*/ 34 w 35"/>
                <a:gd name="T3" fmla="*/ 5 h 44"/>
                <a:gd name="T4" fmla="*/ 29 w 35"/>
                <a:gd name="T5" fmla="*/ 12 h 44"/>
                <a:gd name="T6" fmla="*/ 23 w 35"/>
                <a:gd name="T7" fmla="*/ 10 h 44"/>
                <a:gd name="T8" fmla="*/ 13 w 35"/>
                <a:gd name="T9" fmla="*/ 22 h 44"/>
                <a:gd name="T10" fmla="*/ 22 w 35"/>
                <a:gd name="T11" fmla="*/ 34 h 44"/>
                <a:gd name="T12" fmla="*/ 30 w 35"/>
                <a:gd name="T13" fmla="*/ 30 h 44"/>
                <a:gd name="T14" fmla="*/ 35 w 35"/>
                <a:gd name="T15" fmla="*/ 38 h 44"/>
                <a:gd name="T16" fmla="*/ 21 w 35"/>
                <a:gd name="T17" fmla="*/ 44 h 44"/>
                <a:gd name="T18" fmla="*/ 0 w 35"/>
                <a:gd name="T19" fmla="*/ 22 h 44"/>
                <a:gd name="T20" fmla="*/ 22 w 35"/>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4">
                  <a:moveTo>
                    <a:pt x="22" y="0"/>
                  </a:moveTo>
                  <a:cubicBezTo>
                    <a:pt x="27" y="0"/>
                    <a:pt x="31" y="2"/>
                    <a:pt x="34" y="5"/>
                  </a:cubicBezTo>
                  <a:cubicBezTo>
                    <a:pt x="29" y="12"/>
                    <a:pt x="29" y="12"/>
                    <a:pt x="29" y="12"/>
                  </a:cubicBezTo>
                  <a:cubicBezTo>
                    <a:pt x="26" y="11"/>
                    <a:pt x="25" y="10"/>
                    <a:pt x="23" y="10"/>
                  </a:cubicBezTo>
                  <a:cubicBezTo>
                    <a:pt x="17" y="10"/>
                    <a:pt x="13" y="14"/>
                    <a:pt x="13" y="22"/>
                  </a:cubicBezTo>
                  <a:cubicBezTo>
                    <a:pt x="13" y="29"/>
                    <a:pt x="17" y="34"/>
                    <a:pt x="22" y="34"/>
                  </a:cubicBezTo>
                  <a:cubicBezTo>
                    <a:pt x="25" y="34"/>
                    <a:pt x="28" y="32"/>
                    <a:pt x="30" y="30"/>
                  </a:cubicBezTo>
                  <a:cubicBezTo>
                    <a:pt x="35" y="38"/>
                    <a:pt x="35" y="38"/>
                    <a:pt x="35" y="38"/>
                  </a:cubicBezTo>
                  <a:cubicBezTo>
                    <a:pt x="31" y="42"/>
                    <a:pt x="25" y="44"/>
                    <a:pt x="21" y="44"/>
                  </a:cubicBezTo>
                  <a:cubicBezTo>
                    <a:pt x="9" y="44"/>
                    <a:pt x="0" y="36"/>
                    <a:pt x="0" y="22"/>
                  </a:cubicBezTo>
                  <a:cubicBezTo>
                    <a:pt x="0" y="8"/>
                    <a:pt x="10" y="0"/>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Freeform 12"/>
            <p:cNvSpPr>
              <a:spLocks noEditPoints="1"/>
            </p:cNvSpPr>
            <p:nvPr userDrawn="1"/>
          </p:nvSpPr>
          <p:spPr bwMode="auto">
            <a:xfrm>
              <a:off x="1735138" y="7054851"/>
              <a:ext cx="120650" cy="133350"/>
            </a:xfrm>
            <a:custGeom>
              <a:avLst/>
              <a:gdLst>
                <a:gd name="T0" fmla="*/ 20 w 41"/>
                <a:gd name="T1" fmla="*/ 0 h 44"/>
                <a:gd name="T2" fmla="*/ 41 w 41"/>
                <a:gd name="T3" fmla="*/ 22 h 44"/>
                <a:gd name="T4" fmla="*/ 20 w 41"/>
                <a:gd name="T5" fmla="*/ 44 h 44"/>
                <a:gd name="T6" fmla="*/ 0 w 41"/>
                <a:gd name="T7" fmla="*/ 22 h 44"/>
                <a:gd name="T8" fmla="*/ 20 w 41"/>
                <a:gd name="T9" fmla="*/ 0 h 44"/>
                <a:gd name="T10" fmla="*/ 20 w 41"/>
                <a:gd name="T11" fmla="*/ 34 h 44"/>
                <a:gd name="T12" fmla="*/ 28 w 41"/>
                <a:gd name="T13" fmla="*/ 22 h 44"/>
                <a:gd name="T14" fmla="*/ 20 w 41"/>
                <a:gd name="T15" fmla="*/ 10 h 44"/>
                <a:gd name="T16" fmla="*/ 13 w 41"/>
                <a:gd name="T17" fmla="*/ 22 h 44"/>
                <a:gd name="T18" fmla="*/ 20 w 41"/>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20" y="0"/>
                  </a:moveTo>
                  <a:cubicBezTo>
                    <a:pt x="31" y="0"/>
                    <a:pt x="41" y="8"/>
                    <a:pt x="41" y="22"/>
                  </a:cubicBezTo>
                  <a:cubicBezTo>
                    <a:pt x="41" y="36"/>
                    <a:pt x="31" y="44"/>
                    <a:pt x="20" y="44"/>
                  </a:cubicBezTo>
                  <a:cubicBezTo>
                    <a:pt x="10" y="44"/>
                    <a:pt x="0" y="36"/>
                    <a:pt x="0" y="22"/>
                  </a:cubicBezTo>
                  <a:cubicBezTo>
                    <a:pt x="0" y="8"/>
                    <a:pt x="10" y="0"/>
                    <a:pt x="20" y="0"/>
                  </a:cubicBezTo>
                  <a:close/>
                  <a:moveTo>
                    <a:pt x="20" y="34"/>
                  </a:moveTo>
                  <a:cubicBezTo>
                    <a:pt x="25" y="34"/>
                    <a:pt x="28" y="29"/>
                    <a:pt x="28" y="22"/>
                  </a:cubicBezTo>
                  <a:cubicBezTo>
                    <a:pt x="28" y="14"/>
                    <a:pt x="25" y="10"/>
                    <a:pt x="20" y="10"/>
                  </a:cubicBezTo>
                  <a:cubicBezTo>
                    <a:pt x="15" y="10"/>
                    <a:pt x="13" y="14"/>
                    <a:pt x="13" y="22"/>
                  </a:cubicBezTo>
                  <a:cubicBezTo>
                    <a:pt x="13" y="29"/>
                    <a:pt x="15" y="34"/>
                    <a:pt x="20"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Freeform 13"/>
            <p:cNvSpPr>
              <a:spLocks/>
            </p:cNvSpPr>
            <p:nvPr userDrawn="1"/>
          </p:nvSpPr>
          <p:spPr bwMode="auto">
            <a:xfrm>
              <a:off x="1879601" y="7054851"/>
              <a:ext cx="82550" cy="130175"/>
            </a:xfrm>
            <a:custGeom>
              <a:avLst/>
              <a:gdLst>
                <a:gd name="T0" fmla="*/ 0 w 28"/>
                <a:gd name="T1" fmla="*/ 1 h 43"/>
                <a:gd name="T2" fmla="*/ 10 w 28"/>
                <a:gd name="T3" fmla="*/ 1 h 43"/>
                <a:gd name="T4" fmla="*/ 11 w 28"/>
                <a:gd name="T5" fmla="*/ 8 h 43"/>
                <a:gd name="T6" fmla="*/ 11 w 28"/>
                <a:gd name="T7" fmla="*/ 8 h 43"/>
                <a:gd name="T8" fmla="*/ 23 w 28"/>
                <a:gd name="T9" fmla="*/ 0 h 43"/>
                <a:gd name="T10" fmla="*/ 28 w 28"/>
                <a:gd name="T11" fmla="*/ 1 h 43"/>
                <a:gd name="T12" fmla="*/ 26 w 28"/>
                <a:gd name="T13" fmla="*/ 11 h 43"/>
                <a:gd name="T14" fmla="*/ 21 w 28"/>
                <a:gd name="T15" fmla="*/ 11 h 43"/>
                <a:gd name="T16" fmla="*/ 12 w 28"/>
                <a:gd name="T17" fmla="*/ 18 h 43"/>
                <a:gd name="T18" fmla="*/ 12 w 28"/>
                <a:gd name="T19" fmla="*/ 43 h 43"/>
                <a:gd name="T20" fmla="*/ 0 w 28"/>
                <a:gd name="T21" fmla="*/ 43 h 43"/>
                <a:gd name="T22" fmla="*/ 0 w 28"/>
                <a:gd name="T23"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3">
                  <a:moveTo>
                    <a:pt x="0" y="1"/>
                  </a:moveTo>
                  <a:cubicBezTo>
                    <a:pt x="10" y="1"/>
                    <a:pt x="10" y="1"/>
                    <a:pt x="10" y="1"/>
                  </a:cubicBezTo>
                  <a:cubicBezTo>
                    <a:pt x="11" y="8"/>
                    <a:pt x="11" y="8"/>
                    <a:pt x="11" y="8"/>
                  </a:cubicBezTo>
                  <a:cubicBezTo>
                    <a:pt x="11" y="8"/>
                    <a:pt x="11" y="8"/>
                    <a:pt x="11" y="8"/>
                  </a:cubicBezTo>
                  <a:cubicBezTo>
                    <a:pt x="14" y="3"/>
                    <a:pt x="19" y="0"/>
                    <a:pt x="23" y="0"/>
                  </a:cubicBezTo>
                  <a:cubicBezTo>
                    <a:pt x="25" y="0"/>
                    <a:pt x="27" y="0"/>
                    <a:pt x="28" y="1"/>
                  </a:cubicBezTo>
                  <a:cubicBezTo>
                    <a:pt x="26" y="11"/>
                    <a:pt x="26" y="11"/>
                    <a:pt x="26" y="11"/>
                  </a:cubicBezTo>
                  <a:cubicBezTo>
                    <a:pt x="24" y="11"/>
                    <a:pt x="23" y="11"/>
                    <a:pt x="21" y="11"/>
                  </a:cubicBezTo>
                  <a:cubicBezTo>
                    <a:pt x="18" y="11"/>
                    <a:pt x="14" y="13"/>
                    <a:pt x="12" y="18"/>
                  </a:cubicBezTo>
                  <a:cubicBezTo>
                    <a:pt x="12" y="43"/>
                    <a:pt x="12" y="43"/>
                    <a:pt x="12" y="43"/>
                  </a:cubicBezTo>
                  <a:cubicBezTo>
                    <a:pt x="0" y="43"/>
                    <a:pt x="0" y="43"/>
                    <a:pt x="0" y="43"/>
                  </a:cubicBezTo>
                  <a:lnTo>
                    <a:pt x="0"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14"/>
            <p:cNvSpPr>
              <a:spLocks/>
            </p:cNvSpPr>
            <p:nvPr userDrawn="1"/>
          </p:nvSpPr>
          <p:spPr bwMode="auto">
            <a:xfrm>
              <a:off x="1978026" y="7054851"/>
              <a:ext cx="112713" cy="130175"/>
            </a:xfrm>
            <a:custGeom>
              <a:avLst/>
              <a:gdLst>
                <a:gd name="T0" fmla="*/ 0 w 38"/>
                <a:gd name="T1" fmla="*/ 1 h 43"/>
                <a:gd name="T2" fmla="*/ 10 w 38"/>
                <a:gd name="T3" fmla="*/ 1 h 43"/>
                <a:gd name="T4" fmla="*/ 11 w 38"/>
                <a:gd name="T5" fmla="*/ 6 h 43"/>
                <a:gd name="T6" fmla="*/ 12 w 38"/>
                <a:gd name="T7" fmla="*/ 6 h 43"/>
                <a:gd name="T8" fmla="*/ 25 w 38"/>
                <a:gd name="T9" fmla="*/ 0 h 43"/>
                <a:gd name="T10" fmla="*/ 38 w 38"/>
                <a:gd name="T11" fmla="*/ 17 h 43"/>
                <a:gd name="T12" fmla="*/ 38 w 38"/>
                <a:gd name="T13" fmla="*/ 43 h 43"/>
                <a:gd name="T14" fmla="*/ 26 w 38"/>
                <a:gd name="T15" fmla="*/ 43 h 43"/>
                <a:gd name="T16" fmla="*/ 26 w 38"/>
                <a:gd name="T17" fmla="*/ 18 h 43"/>
                <a:gd name="T18" fmla="*/ 20 w 38"/>
                <a:gd name="T19" fmla="*/ 10 h 43"/>
                <a:gd name="T20" fmla="*/ 13 w 38"/>
                <a:gd name="T21" fmla="*/ 14 h 43"/>
                <a:gd name="T22" fmla="*/ 13 w 38"/>
                <a:gd name="T23" fmla="*/ 43 h 43"/>
                <a:gd name="T24" fmla="*/ 0 w 38"/>
                <a:gd name="T25" fmla="*/ 43 h 43"/>
                <a:gd name="T26" fmla="*/ 0 w 38"/>
                <a:gd name="T27"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3">
                  <a:moveTo>
                    <a:pt x="0" y="1"/>
                  </a:moveTo>
                  <a:cubicBezTo>
                    <a:pt x="10" y="1"/>
                    <a:pt x="10" y="1"/>
                    <a:pt x="10" y="1"/>
                  </a:cubicBezTo>
                  <a:cubicBezTo>
                    <a:pt x="11" y="6"/>
                    <a:pt x="11" y="6"/>
                    <a:pt x="11" y="6"/>
                  </a:cubicBezTo>
                  <a:cubicBezTo>
                    <a:pt x="12" y="6"/>
                    <a:pt x="12" y="6"/>
                    <a:pt x="12" y="6"/>
                  </a:cubicBezTo>
                  <a:cubicBezTo>
                    <a:pt x="15" y="3"/>
                    <a:pt x="19" y="0"/>
                    <a:pt x="25" y="0"/>
                  </a:cubicBezTo>
                  <a:cubicBezTo>
                    <a:pt x="34" y="0"/>
                    <a:pt x="38" y="6"/>
                    <a:pt x="38" y="17"/>
                  </a:cubicBezTo>
                  <a:cubicBezTo>
                    <a:pt x="38" y="43"/>
                    <a:pt x="38" y="43"/>
                    <a:pt x="38" y="43"/>
                  </a:cubicBezTo>
                  <a:cubicBezTo>
                    <a:pt x="26" y="43"/>
                    <a:pt x="26" y="43"/>
                    <a:pt x="26" y="43"/>
                  </a:cubicBezTo>
                  <a:cubicBezTo>
                    <a:pt x="26" y="18"/>
                    <a:pt x="26" y="18"/>
                    <a:pt x="26" y="18"/>
                  </a:cubicBezTo>
                  <a:cubicBezTo>
                    <a:pt x="26" y="12"/>
                    <a:pt x="24" y="10"/>
                    <a:pt x="20" y="10"/>
                  </a:cubicBezTo>
                  <a:cubicBezTo>
                    <a:pt x="17" y="10"/>
                    <a:pt x="15" y="12"/>
                    <a:pt x="13" y="14"/>
                  </a:cubicBezTo>
                  <a:cubicBezTo>
                    <a:pt x="13" y="43"/>
                    <a:pt x="13" y="43"/>
                    <a:pt x="13" y="43"/>
                  </a:cubicBezTo>
                  <a:cubicBezTo>
                    <a:pt x="0" y="43"/>
                    <a:pt x="0" y="43"/>
                    <a:pt x="0" y="43"/>
                  </a:cubicBezTo>
                  <a:lnTo>
                    <a:pt x="0"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15"/>
            <p:cNvSpPr>
              <a:spLocks/>
            </p:cNvSpPr>
            <p:nvPr userDrawn="1"/>
          </p:nvSpPr>
          <p:spPr bwMode="auto">
            <a:xfrm>
              <a:off x="21082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16"/>
            <p:cNvSpPr>
              <a:spLocks noEditPoints="1"/>
            </p:cNvSpPr>
            <p:nvPr userDrawn="1"/>
          </p:nvSpPr>
          <p:spPr bwMode="auto">
            <a:xfrm>
              <a:off x="2303463" y="7054851"/>
              <a:ext cx="106363" cy="133350"/>
            </a:xfrm>
            <a:custGeom>
              <a:avLst/>
              <a:gdLst>
                <a:gd name="T0" fmla="*/ 23 w 36"/>
                <a:gd name="T1" fmla="*/ 16 h 44"/>
                <a:gd name="T2" fmla="*/ 17 w 36"/>
                <a:gd name="T3" fmla="*/ 10 h 44"/>
                <a:gd name="T4" fmla="*/ 6 w 36"/>
                <a:gd name="T5" fmla="*/ 13 h 44"/>
                <a:gd name="T6" fmla="*/ 1 w 36"/>
                <a:gd name="T7" fmla="*/ 5 h 44"/>
                <a:gd name="T8" fmla="*/ 19 w 36"/>
                <a:gd name="T9" fmla="*/ 0 h 44"/>
                <a:gd name="T10" fmla="*/ 36 w 36"/>
                <a:gd name="T11" fmla="*/ 19 h 44"/>
                <a:gd name="T12" fmla="*/ 36 w 36"/>
                <a:gd name="T13" fmla="*/ 43 h 44"/>
                <a:gd name="T14" fmla="*/ 26 w 36"/>
                <a:gd name="T15" fmla="*/ 43 h 44"/>
                <a:gd name="T16" fmla="*/ 25 w 36"/>
                <a:gd name="T17" fmla="*/ 38 h 44"/>
                <a:gd name="T18" fmla="*/ 24 w 36"/>
                <a:gd name="T19" fmla="*/ 38 h 44"/>
                <a:gd name="T20" fmla="*/ 12 w 36"/>
                <a:gd name="T21" fmla="*/ 44 h 44"/>
                <a:gd name="T22" fmla="*/ 0 w 36"/>
                <a:gd name="T23" fmla="*/ 31 h 44"/>
                <a:gd name="T24" fmla="*/ 23 w 36"/>
                <a:gd name="T25" fmla="*/ 16 h 44"/>
                <a:gd name="T26" fmla="*/ 16 w 36"/>
                <a:gd name="T27" fmla="*/ 34 h 44"/>
                <a:gd name="T28" fmla="*/ 23 w 36"/>
                <a:gd name="T29" fmla="*/ 30 h 44"/>
                <a:gd name="T30" fmla="*/ 23 w 36"/>
                <a:gd name="T31" fmla="*/ 23 h 44"/>
                <a:gd name="T32" fmla="*/ 12 w 36"/>
                <a:gd name="T33" fmla="*/ 30 h 44"/>
                <a:gd name="T34" fmla="*/ 16 w 36"/>
                <a:gd name="T35"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4">
                  <a:moveTo>
                    <a:pt x="23" y="16"/>
                  </a:moveTo>
                  <a:cubicBezTo>
                    <a:pt x="23" y="12"/>
                    <a:pt x="21" y="10"/>
                    <a:pt x="17" y="10"/>
                  </a:cubicBezTo>
                  <a:cubicBezTo>
                    <a:pt x="13" y="10"/>
                    <a:pt x="10" y="11"/>
                    <a:pt x="6" y="13"/>
                  </a:cubicBezTo>
                  <a:cubicBezTo>
                    <a:pt x="1" y="5"/>
                    <a:pt x="1" y="5"/>
                    <a:pt x="1" y="5"/>
                  </a:cubicBezTo>
                  <a:cubicBezTo>
                    <a:pt x="7" y="2"/>
                    <a:pt x="13" y="0"/>
                    <a:pt x="19" y="0"/>
                  </a:cubicBezTo>
                  <a:cubicBezTo>
                    <a:pt x="30" y="0"/>
                    <a:pt x="36" y="6"/>
                    <a:pt x="36" y="19"/>
                  </a:cubicBezTo>
                  <a:cubicBezTo>
                    <a:pt x="36" y="43"/>
                    <a:pt x="36" y="43"/>
                    <a:pt x="36" y="43"/>
                  </a:cubicBezTo>
                  <a:cubicBezTo>
                    <a:pt x="26" y="43"/>
                    <a:pt x="26" y="43"/>
                    <a:pt x="26" y="43"/>
                  </a:cubicBezTo>
                  <a:cubicBezTo>
                    <a:pt x="25" y="38"/>
                    <a:pt x="25" y="38"/>
                    <a:pt x="25" y="38"/>
                  </a:cubicBezTo>
                  <a:cubicBezTo>
                    <a:pt x="24" y="38"/>
                    <a:pt x="24" y="38"/>
                    <a:pt x="24" y="38"/>
                  </a:cubicBezTo>
                  <a:cubicBezTo>
                    <a:pt x="21" y="41"/>
                    <a:pt x="17" y="44"/>
                    <a:pt x="12" y="44"/>
                  </a:cubicBezTo>
                  <a:cubicBezTo>
                    <a:pt x="5" y="44"/>
                    <a:pt x="0" y="38"/>
                    <a:pt x="0" y="31"/>
                  </a:cubicBezTo>
                  <a:cubicBezTo>
                    <a:pt x="0" y="22"/>
                    <a:pt x="7" y="17"/>
                    <a:pt x="23" y="16"/>
                  </a:cubicBezTo>
                  <a:close/>
                  <a:moveTo>
                    <a:pt x="16" y="34"/>
                  </a:moveTo>
                  <a:cubicBezTo>
                    <a:pt x="19" y="34"/>
                    <a:pt x="21" y="33"/>
                    <a:pt x="23" y="30"/>
                  </a:cubicBezTo>
                  <a:cubicBezTo>
                    <a:pt x="23" y="23"/>
                    <a:pt x="23" y="23"/>
                    <a:pt x="23" y="23"/>
                  </a:cubicBezTo>
                  <a:cubicBezTo>
                    <a:pt x="14" y="24"/>
                    <a:pt x="12" y="27"/>
                    <a:pt x="12" y="30"/>
                  </a:cubicBezTo>
                  <a:cubicBezTo>
                    <a:pt x="12" y="33"/>
                    <a:pt x="13" y="34"/>
                    <a:pt x="16"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9" name="Freeform 17"/>
            <p:cNvSpPr>
              <a:spLocks/>
            </p:cNvSpPr>
            <p:nvPr userDrawn="1"/>
          </p:nvSpPr>
          <p:spPr bwMode="auto">
            <a:xfrm>
              <a:off x="2439988" y="7005638"/>
              <a:ext cx="50800" cy="182563"/>
            </a:xfrm>
            <a:custGeom>
              <a:avLst/>
              <a:gdLst>
                <a:gd name="T0" fmla="*/ 0 w 17"/>
                <a:gd name="T1" fmla="*/ 0 h 60"/>
                <a:gd name="T2" fmla="*/ 12 w 17"/>
                <a:gd name="T3" fmla="*/ 0 h 60"/>
                <a:gd name="T4" fmla="*/ 12 w 17"/>
                <a:gd name="T5" fmla="*/ 46 h 60"/>
                <a:gd name="T6" fmla="*/ 14 w 17"/>
                <a:gd name="T7" fmla="*/ 50 h 60"/>
                <a:gd name="T8" fmla="*/ 16 w 17"/>
                <a:gd name="T9" fmla="*/ 49 h 60"/>
                <a:gd name="T10" fmla="*/ 17 w 17"/>
                <a:gd name="T11" fmla="*/ 59 h 60"/>
                <a:gd name="T12" fmla="*/ 11 w 17"/>
                <a:gd name="T13" fmla="*/ 60 h 60"/>
                <a:gd name="T14" fmla="*/ 0 w 17"/>
                <a:gd name="T15" fmla="*/ 46 h 60"/>
                <a:gd name="T16" fmla="*/ 0 w 17"/>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0">
                  <a:moveTo>
                    <a:pt x="0" y="0"/>
                  </a:moveTo>
                  <a:cubicBezTo>
                    <a:pt x="12" y="0"/>
                    <a:pt x="12" y="0"/>
                    <a:pt x="12" y="0"/>
                  </a:cubicBezTo>
                  <a:cubicBezTo>
                    <a:pt x="12" y="46"/>
                    <a:pt x="12" y="46"/>
                    <a:pt x="12" y="46"/>
                  </a:cubicBezTo>
                  <a:cubicBezTo>
                    <a:pt x="12" y="49"/>
                    <a:pt x="13" y="50"/>
                    <a:pt x="14" y="50"/>
                  </a:cubicBezTo>
                  <a:cubicBezTo>
                    <a:pt x="15" y="50"/>
                    <a:pt x="15" y="50"/>
                    <a:pt x="16" y="49"/>
                  </a:cubicBezTo>
                  <a:cubicBezTo>
                    <a:pt x="17" y="59"/>
                    <a:pt x="17" y="59"/>
                    <a:pt x="17" y="59"/>
                  </a:cubicBezTo>
                  <a:cubicBezTo>
                    <a:pt x="16" y="59"/>
                    <a:pt x="14" y="60"/>
                    <a:pt x="11" y="60"/>
                  </a:cubicBezTo>
                  <a:cubicBezTo>
                    <a:pt x="3" y="60"/>
                    <a:pt x="0" y="54"/>
                    <a:pt x="0" y="4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0" name="Freeform 18"/>
            <p:cNvSpPr>
              <a:spLocks/>
            </p:cNvSpPr>
            <p:nvPr userDrawn="1"/>
          </p:nvSpPr>
          <p:spPr bwMode="auto">
            <a:xfrm>
              <a:off x="2508251" y="7005638"/>
              <a:ext cx="52388" cy="182563"/>
            </a:xfrm>
            <a:custGeom>
              <a:avLst/>
              <a:gdLst>
                <a:gd name="T0" fmla="*/ 0 w 18"/>
                <a:gd name="T1" fmla="*/ 0 h 60"/>
                <a:gd name="T2" fmla="*/ 13 w 18"/>
                <a:gd name="T3" fmla="*/ 0 h 60"/>
                <a:gd name="T4" fmla="*/ 13 w 18"/>
                <a:gd name="T5" fmla="*/ 46 h 60"/>
                <a:gd name="T6" fmla="*/ 15 w 18"/>
                <a:gd name="T7" fmla="*/ 50 h 60"/>
                <a:gd name="T8" fmla="*/ 17 w 18"/>
                <a:gd name="T9" fmla="*/ 49 h 60"/>
                <a:gd name="T10" fmla="*/ 18 w 18"/>
                <a:gd name="T11" fmla="*/ 59 h 60"/>
                <a:gd name="T12" fmla="*/ 12 w 18"/>
                <a:gd name="T13" fmla="*/ 60 h 60"/>
                <a:gd name="T14" fmla="*/ 0 w 18"/>
                <a:gd name="T15" fmla="*/ 46 h 60"/>
                <a:gd name="T16" fmla="*/ 0 w 18"/>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0">
                  <a:moveTo>
                    <a:pt x="0" y="0"/>
                  </a:moveTo>
                  <a:cubicBezTo>
                    <a:pt x="13" y="0"/>
                    <a:pt x="13" y="0"/>
                    <a:pt x="13" y="0"/>
                  </a:cubicBezTo>
                  <a:cubicBezTo>
                    <a:pt x="13" y="46"/>
                    <a:pt x="13" y="46"/>
                    <a:pt x="13" y="46"/>
                  </a:cubicBezTo>
                  <a:cubicBezTo>
                    <a:pt x="13" y="49"/>
                    <a:pt x="14" y="50"/>
                    <a:pt x="15" y="50"/>
                  </a:cubicBezTo>
                  <a:cubicBezTo>
                    <a:pt x="16" y="50"/>
                    <a:pt x="16" y="50"/>
                    <a:pt x="17" y="49"/>
                  </a:cubicBezTo>
                  <a:cubicBezTo>
                    <a:pt x="18" y="59"/>
                    <a:pt x="18" y="59"/>
                    <a:pt x="18" y="59"/>
                  </a:cubicBezTo>
                  <a:cubicBezTo>
                    <a:pt x="17" y="59"/>
                    <a:pt x="15" y="60"/>
                    <a:pt x="12" y="60"/>
                  </a:cubicBezTo>
                  <a:cubicBezTo>
                    <a:pt x="3" y="60"/>
                    <a:pt x="0" y="54"/>
                    <a:pt x="0" y="4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1" name="Oval 19"/>
            <p:cNvSpPr>
              <a:spLocks noChangeArrowheads="1"/>
            </p:cNvSpPr>
            <p:nvPr userDrawn="1"/>
          </p:nvSpPr>
          <p:spPr bwMode="auto">
            <a:xfrm>
              <a:off x="2581276" y="7138988"/>
              <a:ext cx="44450"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2" name="Freeform 20"/>
            <p:cNvSpPr>
              <a:spLocks noEditPoints="1"/>
            </p:cNvSpPr>
            <p:nvPr userDrawn="1"/>
          </p:nvSpPr>
          <p:spPr bwMode="auto">
            <a:xfrm>
              <a:off x="2646363" y="7054851"/>
              <a:ext cx="122238" cy="180975"/>
            </a:xfrm>
            <a:custGeom>
              <a:avLst/>
              <a:gdLst>
                <a:gd name="T0" fmla="*/ 6 w 41"/>
                <a:gd name="T1" fmla="*/ 41 h 60"/>
                <a:gd name="T2" fmla="*/ 6 w 41"/>
                <a:gd name="T3" fmla="*/ 41 h 60"/>
                <a:gd name="T4" fmla="*/ 3 w 41"/>
                <a:gd name="T5" fmla="*/ 34 h 60"/>
                <a:gd name="T6" fmla="*/ 7 w 41"/>
                <a:gd name="T7" fmla="*/ 26 h 60"/>
                <a:gd name="T8" fmla="*/ 7 w 41"/>
                <a:gd name="T9" fmla="*/ 26 h 60"/>
                <a:gd name="T10" fmla="*/ 2 w 41"/>
                <a:gd name="T11" fmla="*/ 15 h 60"/>
                <a:gd name="T12" fmla="*/ 19 w 41"/>
                <a:gd name="T13" fmla="*/ 0 h 60"/>
                <a:gd name="T14" fmla="*/ 25 w 41"/>
                <a:gd name="T15" fmla="*/ 1 h 60"/>
                <a:gd name="T16" fmla="*/ 41 w 41"/>
                <a:gd name="T17" fmla="*/ 1 h 60"/>
                <a:gd name="T18" fmla="*/ 41 w 41"/>
                <a:gd name="T19" fmla="*/ 10 h 60"/>
                <a:gd name="T20" fmla="*/ 34 w 41"/>
                <a:gd name="T21" fmla="*/ 10 h 60"/>
                <a:gd name="T22" fmla="*/ 35 w 41"/>
                <a:gd name="T23" fmla="*/ 15 h 60"/>
                <a:gd name="T24" fmla="*/ 19 w 41"/>
                <a:gd name="T25" fmla="*/ 29 h 60"/>
                <a:gd name="T26" fmla="*/ 14 w 41"/>
                <a:gd name="T27" fmla="*/ 28 h 60"/>
                <a:gd name="T28" fmla="*/ 12 w 41"/>
                <a:gd name="T29" fmla="*/ 32 h 60"/>
                <a:gd name="T30" fmla="*/ 19 w 41"/>
                <a:gd name="T31" fmla="*/ 35 h 60"/>
                <a:gd name="T32" fmla="*/ 25 w 41"/>
                <a:gd name="T33" fmla="*/ 35 h 60"/>
                <a:gd name="T34" fmla="*/ 41 w 41"/>
                <a:gd name="T35" fmla="*/ 45 h 60"/>
                <a:gd name="T36" fmla="*/ 18 w 41"/>
                <a:gd name="T37" fmla="*/ 60 h 60"/>
                <a:gd name="T38" fmla="*/ 0 w 41"/>
                <a:gd name="T39" fmla="*/ 50 h 60"/>
                <a:gd name="T40" fmla="*/ 6 w 41"/>
                <a:gd name="T41" fmla="*/ 41 h 60"/>
                <a:gd name="T42" fmla="*/ 20 w 41"/>
                <a:gd name="T43" fmla="*/ 52 h 60"/>
                <a:gd name="T44" fmla="*/ 29 w 41"/>
                <a:gd name="T45" fmla="*/ 47 h 60"/>
                <a:gd name="T46" fmla="*/ 23 w 41"/>
                <a:gd name="T47" fmla="*/ 44 h 60"/>
                <a:gd name="T48" fmla="*/ 19 w 41"/>
                <a:gd name="T49" fmla="*/ 44 h 60"/>
                <a:gd name="T50" fmla="*/ 13 w 41"/>
                <a:gd name="T51" fmla="*/ 44 h 60"/>
                <a:gd name="T52" fmla="*/ 11 w 41"/>
                <a:gd name="T53" fmla="*/ 48 h 60"/>
                <a:gd name="T54" fmla="*/ 20 w 41"/>
                <a:gd name="T55" fmla="*/ 52 h 60"/>
                <a:gd name="T56" fmla="*/ 25 w 41"/>
                <a:gd name="T57" fmla="*/ 15 h 60"/>
                <a:gd name="T58" fmla="*/ 19 w 41"/>
                <a:gd name="T59" fmla="*/ 8 h 60"/>
                <a:gd name="T60" fmla="*/ 13 w 41"/>
                <a:gd name="T61" fmla="*/ 15 h 60"/>
                <a:gd name="T62" fmla="*/ 19 w 41"/>
                <a:gd name="T63" fmla="*/ 22 h 60"/>
                <a:gd name="T64" fmla="*/ 25 w 41"/>
                <a:gd name="T65" fmla="*/ 1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60">
                  <a:moveTo>
                    <a:pt x="6" y="41"/>
                  </a:moveTo>
                  <a:cubicBezTo>
                    <a:pt x="6" y="41"/>
                    <a:pt x="6" y="41"/>
                    <a:pt x="6" y="41"/>
                  </a:cubicBezTo>
                  <a:cubicBezTo>
                    <a:pt x="4" y="39"/>
                    <a:pt x="3" y="37"/>
                    <a:pt x="3" y="34"/>
                  </a:cubicBezTo>
                  <a:cubicBezTo>
                    <a:pt x="3" y="31"/>
                    <a:pt x="5" y="28"/>
                    <a:pt x="7" y="26"/>
                  </a:cubicBezTo>
                  <a:cubicBezTo>
                    <a:pt x="7" y="26"/>
                    <a:pt x="7" y="26"/>
                    <a:pt x="7" y="26"/>
                  </a:cubicBezTo>
                  <a:cubicBezTo>
                    <a:pt x="4" y="24"/>
                    <a:pt x="2" y="20"/>
                    <a:pt x="2" y="15"/>
                  </a:cubicBezTo>
                  <a:cubicBezTo>
                    <a:pt x="2" y="5"/>
                    <a:pt x="10" y="0"/>
                    <a:pt x="19" y="0"/>
                  </a:cubicBezTo>
                  <a:cubicBezTo>
                    <a:pt x="21" y="0"/>
                    <a:pt x="23" y="0"/>
                    <a:pt x="25" y="1"/>
                  </a:cubicBezTo>
                  <a:cubicBezTo>
                    <a:pt x="41" y="1"/>
                    <a:pt x="41" y="1"/>
                    <a:pt x="41" y="1"/>
                  </a:cubicBezTo>
                  <a:cubicBezTo>
                    <a:pt x="41" y="10"/>
                    <a:pt x="41" y="10"/>
                    <a:pt x="41" y="10"/>
                  </a:cubicBezTo>
                  <a:cubicBezTo>
                    <a:pt x="34" y="10"/>
                    <a:pt x="34" y="10"/>
                    <a:pt x="34" y="10"/>
                  </a:cubicBezTo>
                  <a:cubicBezTo>
                    <a:pt x="35" y="11"/>
                    <a:pt x="35" y="13"/>
                    <a:pt x="35" y="15"/>
                  </a:cubicBezTo>
                  <a:cubicBezTo>
                    <a:pt x="35" y="25"/>
                    <a:pt x="28" y="29"/>
                    <a:pt x="19" y="29"/>
                  </a:cubicBezTo>
                  <a:cubicBezTo>
                    <a:pt x="17" y="29"/>
                    <a:pt x="16" y="29"/>
                    <a:pt x="14" y="28"/>
                  </a:cubicBezTo>
                  <a:cubicBezTo>
                    <a:pt x="13" y="29"/>
                    <a:pt x="12" y="30"/>
                    <a:pt x="12" y="32"/>
                  </a:cubicBezTo>
                  <a:cubicBezTo>
                    <a:pt x="12" y="34"/>
                    <a:pt x="14" y="35"/>
                    <a:pt x="19" y="35"/>
                  </a:cubicBezTo>
                  <a:cubicBezTo>
                    <a:pt x="25" y="35"/>
                    <a:pt x="25" y="35"/>
                    <a:pt x="25" y="35"/>
                  </a:cubicBezTo>
                  <a:cubicBezTo>
                    <a:pt x="36" y="35"/>
                    <a:pt x="41" y="38"/>
                    <a:pt x="41" y="45"/>
                  </a:cubicBezTo>
                  <a:cubicBezTo>
                    <a:pt x="41" y="54"/>
                    <a:pt x="32" y="60"/>
                    <a:pt x="18" y="60"/>
                  </a:cubicBezTo>
                  <a:cubicBezTo>
                    <a:pt x="8" y="60"/>
                    <a:pt x="0" y="57"/>
                    <a:pt x="0" y="50"/>
                  </a:cubicBezTo>
                  <a:cubicBezTo>
                    <a:pt x="0" y="46"/>
                    <a:pt x="3" y="43"/>
                    <a:pt x="6" y="41"/>
                  </a:cubicBezTo>
                  <a:close/>
                  <a:moveTo>
                    <a:pt x="20" y="52"/>
                  </a:moveTo>
                  <a:cubicBezTo>
                    <a:pt x="25" y="52"/>
                    <a:pt x="29" y="50"/>
                    <a:pt x="29" y="47"/>
                  </a:cubicBezTo>
                  <a:cubicBezTo>
                    <a:pt x="29" y="45"/>
                    <a:pt x="27" y="44"/>
                    <a:pt x="23" y="44"/>
                  </a:cubicBezTo>
                  <a:cubicBezTo>
                    <a:pt x="19" y="44"/>
                    <a:pt x="19" y="44"/>
                    <a:pt x="19" y="44"/>
                  </a:cubicBezTo>
                  <a:cubicBezTo>
                    <a:pt x="16" y="44"/>
                    <a:pt x="14" y="44"/>
                    <a:pt x="13" y="44"/>
                  </a:cubicBezTo>
                  <a:cubicBezTo>
                    <a:pt x="11" y="45"/>
                    <a:pt x="11" y="46"/>
                    <a:pt x="11" y="48"/>
                  </a:cubicBezTo>
                  <a:cubicBezTo>
                    <a:pt x="11" y="51"/>
                    <a:pt x="14" y="52"/>
                    <a:pt x="20" y="52"/>
                  </a:cubicBezTo>
                  <a:close/>
                  <a:moveTo>
                    <a:pt x="25" y="15"/>
                  </a:moveTo>
                  <a:cubicBezTo>
                    <a:pt x="25" y="11"/>
                    <a:pt x="22" y="8"/>
                    <a:pt x="19" y="8"/>
                  </a:cubicBezTo>
                  <a:cubicBezTo>
                    <a:pt x="16" y="8"/>
                    <a:pt x="13" y="10"/>
                    <a:pt x="13" y="15"/>
                  </a:cubicBezTo>
                  <a:cubicBezTo>
                    <a:pt x="13" y="19"/>
                    <a:pt x="16" y="22"/>
                    <a:pt x="19" y="22"/>
                  </a:cubicBezTo>
                  <a:cubicBezTo>
                    <a:pt x="22" y="22"/>
                    <a:pt x="25" y="19"/>
                    <a:pt x="25" y="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3" name="Freeform 21"/>
            <p:cNvSpPr>
              <a:spLocks noEditPoints="1"/>
            </p:cNvSpPr>
            <p:nvPr userDrawn="1"/>
          </p:nvSpPr>
          <p:spPr bwMode="auto">
            <a:xfrm>
              <a:off x="2779713" y="7054851"/>
              <a:ext cx="119063" cy="133350"/>
            </a:xfrm>
            <a:custGeom>
              <a:avLst/>
              <a:gdLst>
                <a:gd name="T0" fmla="*/ 20 w 40"/>
                <a:gd name="T1" fmla="*/ 0 h 44"/>
                <a:gd name="T2" fmla="*/ 40 w 40"/>
                <a:gd name="T3" fmla="*/ 22 h 44"/>
                <a:gd name="T4" fmla="*/ 20 w 40"/>
                <a:gd name="T5" fmla="*/ 44 h 44"/>
                <a:gd name="T6" fmla="*/ 0 w 40"/>
                <a:gd name="T7" fmla="*/ 22 h 44"/>
                <a:gd name="T8" fmla="*/ 20 w 40"/>
                <a:gd name="T9" fmla="*/ 0 h 44"/>
                <a:gd name="T10" fmla="*/ 20 w 40"/>
                <a:gd name="T11" fmla="*/ 34 h 44"/>
                <a:gd name="T12" fmla="*/ 28 w 40"/>
                <a:gd name="T13" fmla="*/ 22 h 44"/>
                <a:gd name="T14" fmla="*/ 20 w 40"/>
                <a:gd name="T15" fmla="*/ 10 h 44"/>
                <a:gd name="T16" fmla="*/ 12 w 40"/>
                <a:gd name="T17" fmla="*/ 22 h 44"/>
                <a:gd name="T18" fmla="*/ 20 w 40"/>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0"/>
                  </a:moveTo>
                  <a:cubicBezTo>
                    <a:pt x="30" y="0"/>
                    <a:pt x="40" y="8"/>
                    <a:pt x="40" y="22"/>
                  </a:cubicBezTo>
                  <a:cubicBezTo>
                    <a:pt x="40" y="36"/>
                    <a:pt x="30" y="44"/>
                    <a:pt x="20" y="44"/>
                  </a:cubicBezTo>
                  <a:cubicBezTo>
                    <a:pt x="9" y="44"/>
                    <a:pt x="0" y="36"/>
                    <a:pt x="0" y="22"/>
                  </a:cubicBezTo>
                  <a:cubicBezTo>
                    <a:pt x="0" y="8"/>
                    <a:pt x="9" y="0"/>
                    <a:pt x="20" y="0"/>
                  </a:cubicBezTo>
                  <a:close/>
                  <a:moveTo>
                    <a:pt x="20" y="34"/>
                  </a:moveTo>
                  <a:cubicBezTo>
                    <a:pt x="25" y="34"/>
                    <a:pt x="28" y="29"/>
                    <a:pt x="28" y="22"/>
                  </a:cubicBezTo>
                  <a:cubicBezTo>
                    <a:pt x="28" y="14"/>
                    <a:pt x="25" y="10"/>
                    <a:pt x="20" y="10"/>
                  </a:cubicBezTo>
                  <a:cubicBezTo>
                    <a:pt x="15" y="10"/>
                    <a:pt x="12" y="14"/>
                    <a:pt x="12" y="22"/>
                  </a:cubicBezTo>
                  <a:cubicBezTo>
                    <a:pt x="12" y="29"/>
                    <a:pt x="15" y="34"/>
                    <a:pt x="20"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4" name="Freeform 22"/>
            <p:cNvSpPr>
              <a:spLocks/>
            </p:cNvSpPr>
            <p:nvPr userDrawn="1"/>
          </p:nvSpPr>
          <p:spPr bwMode="auto">
            <a:xfrm>
              <a:off x="2908301" y="7058026"/>
              <a:ext cx="123825" cy="127000"/>
            </a:xfrm>
            <a:custGeom>
              <a:avLst/>
              <a:gdLst>
                <a:gd name="T0" fmla="*/ 0 w 42"/>
                <a:gd name="T1" fmla="*/ 0 h 42"/>
                <a:gd name="T2" fmla="*/ 12 w 42"/>
                <a:gd name="T3" fmla="*/ 0 h 42"/>
                <a:gd name="T4" fmla="*/ 17 w 42"/>
                <a:gd name="T5" fmla="*/ 20 h 42"/>
                <a:gd name="T6" fmla="*/ 21 w 42"/>
                <a:gd name="T7" fmla="*/ 32 h 42"/>
                <a:gd name="T8" fmla="*/ 21 w 42"/>
                <a:gd name="T9" fmla="*/ 32 h 42"/>
                <a:gd name="T10" fmla="*/ 24 w 42"/>
                <a:gd name="T11" fmla="*/ 20 h 42"/>
                <a:gd name="T12" fmla="*/ 30 w 42"/>
                <a:gd name="T13" fmla="*/ 0 h 42"/>
                <a:gd name="T14" fmla="*/ 42 w 42"/>
                <a:gd name="T15" fmla="*/ 0 h 42"/>
                <a:gd name="T16" fmla="*/ 28 w 42"/>
                <a:gd name="T17" fmla="*/ 42 h 42"/>
                <a:gd name="T18" fmla="*/ 14 w 42"/>
                <a:gd name="T19" fmla="*/ 42 h 42"/>
                <a:gd name="T20" fmla="*/ 0 w 42"/>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0" y="0"/>
                  </a:moveTo>
                  <a:cubicBezTo>
                    <a:pt x="12" y="0"/>
                    <a:pt x="12" y="0"/>
                    <a:pt x="12" y="0"/>
                  </a:cubicBezTo>
                  <a:cubicBezTo>
                    <a:pt x="17" y="20"/>
                    <a:pt x="17" y="20"/>
                    <a:pt x="17" y="20"/>
                  </a:cubicBezTo>
                  <a:cubicBezTo>
                    <a:pt x="19" y="24"/>
                    <a:pt x="20" y="28"/>
                    <a:pt x="21" y="32"/>
                  </a:cubicBezTo>
                  <a:cubicBezTo>
                    <a:pt x="21" y="32"/>
                    <a:pt x="21" y="32"/>
                    <a:pt x="21" y="32"/>
                  </a:cubicBezTo>
                  <a:cubicBezTo>
                    <a:pt x="22" y="28"/>
                    <a:pt x="23" y="24"/>
                    <a:pt x="24" y="20"/>
                  </a:cubicBezTo>
                  <a:cubicBezTo>
                    <a:pt x="30" y="0"/>
                    <a:pt x="30" y="0"/>
                    <a:pt x="30" y="0"/>
                  </a:cubicBezTo>
                  <a:cubicBezTo>
                    <a:pt x="42" y="0"/>
                    <a:pt x="42" y="0"/>
                    <a:pt x="42" y="0"/>
                  </a:cubicBezTo>
                  <a:cubicBezTo>
                    <a:pt x="28" y="42"/>
                    <a:pt x="28" y="42"/>
                    <a:pt x="28" y="42"/>
                  </a:cubicBezTo>
                  <a:cubicBezTo>
                    <a:pt x="14" y="42"/>
                    <a:pt x="14" y="42"/>
                    <a:pt x="14"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Oval 23"/>
            <p:cNvSpPr>
              <a:spLocks noChangeArrowheads="1"/>
            </p:cNvSpPr>
            <p:nvPr userDrawn="1"/>
          </p:nvSpPr>
          <p:spPr bwMode="auto">
            <a:xfrm>
              <a:off x="3038476" y="7138988"/>
              <a:ext cx="44450"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Freeform 24"/>
            <p:cNvSpPr>
              <a:spLocks/>
            </p:cNvSpPr>
            <p:nvPr userDrawn="1"/>
          </p:nvSpPr>
          <p:spPr bwMode="auto">
            <a:xfrm>
              <a:off x="3109913" y="7058026"/>
              <a:ext cx="109538" cy="130175"/>
            </a:xfrm>
            <a:custGeom>
              <a:avLst/>
              <a:gdLst>
                <a:gd name="T0" fmla="*/ 0 w 37"/>
                <a:gd name="T1" fmla="*/ 0 h 43"/>
                <a:gd name="T2" fmla="*/ 12 w 37"/>
                <a:gd name="T3" fmla="*/ 0 h 43"/>
                <a:gd name="T4" fmla="*/ 12 w 37"/>
                <a:gd name="T5" fmla="*/ 24 h 43"/>
                <a:gd name="T6" fmla="*/ 17 w 37"/>
                <a:gd name="T7" fmla="*/ 32 h 43"/>
                <a:gd name="T8" fmla="*/ 25 w 37"/>
                <a:gd name="T9" fmla="*/ 27 h 43"/>
                <a:gd name="T10" fmla="*/ 25 w 37"/>
                <a:gd name="T11" fmla="*/ 0 h 43"/>
                <a:gd name="T12" fmla="*/ 37 w 37"/>
                <a:gd name="T13" fmla="*/ 0 h 43"/>
                <a:gd name="T14" fmla="*/ 37 w 37"/>
                <a:gd name="T15" fmla="*/ 42 h 43"/>
                <a:gd name="T16" fmla="*/ 27 w 37"/>
                <a:gd name="T17" fmla="*/ 42 h 43"/>
                <a:gd name="T18" fmla="*/ 26 w 37"/>
                <a:gd name="T19" fmla="*/ 36 h 43"/>
                <a:gd name="T20" fmla="*/ 26 w 37"/>
                <a:gd name="T21" fmla="*/ 36 h 43"/>
                <a:gd name="T22" fmla="*/ 13 w 37"/>
                <a:gd name="T23" fmla="*/ 43 h 43"/>
                <a:gd name="T24" fmla="*/ 0 w 37"/>
                <a:gd name="T25" fmla="*/ 26 h 43"/>
                <a:gd name="T26" fmla="*/ 0 w 37"/>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43">
                  <a:moveTo>
                    <a:pt x="0" y="0"/>
                  </a:moveTo>
                  <a:cubicBezTo>
                    <a:pt x="12" y="0"/>
                    <a:pt x="12" y="0"/>
                    <a:pt x="12" y="0"/>
                  </a:cubicBezTo>
                  <a:cubicBezTo>
                    <a:pt x="12" y="24"/>
                    <a:pt x="12" y="24"/>
                    <a:pt x="12" y="24"/>
                  </a:cubicBezTo>
                  <a:cubicBezTo>
                    <a:pt x="12" y="30"/>
                    <a:pt x="14" y="32"/>
                    <a:pt x="17" y="32"/>
                  </a:cubicBezTo>
                  <a:cubicBezTo>
                    <a:pt x="21" y="32"/>
                    <a:pt x="22" y="31"/>
                    <a:pt x="25" y="27"/>
                  </a:cubicBezTo>
                  <a:cubicBezTo>
                    <a:pt x="25" y="0"/>
                    <a:pt x="25" y="0"/>
                    <a:pt x="25" y="0"/>
                  </a:cubicBezTo>
                  <a:cubicBezTo>
                    <a:pt x="37" y="0"/>
                    <a:pt x="37" y="0"/>
                    <a:pt x="37" y="0"/>
                  </a:cubicBezTo>
                  <a:cubicBezTo>
                    <a:pt x="37" y="42"/>
                    <a:pt x="37" y="42"/>
                    <a:pt x="37" y="42"/>
                  </a:cubicBezTo>
                  <a:cubicBezTo>
                    <a:pt x="27" y="42"/>
                    <a:pt x="27" y="42"/>
                    <a:pt x="27" y="42"/>
                  </a:cubicBezTo>
                  <a:cubicBezTo>
                    <a:pt x="26" y="36"/>
                    <a:pt x="26" y="36"/>
                    <a:pt x="26" y="36"/>
                  </a:cubicBezTo>
                  <a:cubicBezTo>
                    <a:pt x="26" y="36"/>
                    <a:pt x="26" y="36"/>
                    <a:pt x="26" y="36"/>
                  </a:cubicBezTo>
                  <a:cubicBezTo>
                    <a:pt x="22" y="40"/>
                    <a:pt x="19" y="43"/>
                    <a:pt x="13" y="43"/>
                  </a:cubicBezTo>
                  <a:cubicBezTo>
                    <a:pt x="4" y="43"/>
                    <a:pt x="0" y="36"/>
                    <a:pt x="0" y="2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25"/>
            <p:cNvSpPr>
              <a:spLocks/>
            </p:cNvSpPr>
            <p:nvPr userDrawn="1"/>
          </p:nvSpPr>
          <p:spPr bwMode="auto">
            <a:xfrm>
              <a:off x="3251201" y="7005638"/>
              <a:ext cx="119063" cy="179388"/>
            </a:xfrm>
            <a:custGeom>
              <a:avLst/>
              <a:gdLst>
                <a:gd name="T0" fmla="*/ 0 w 75"/>
                <a:gd name="T1" fmla="*/ 0 h 113"/>
                <a:gd name="T2" fmla="*/ 23 w 75"/>
                <a:gd name="T3" fmla="*/ 0 h 113"/>
                <a:gd name="T4" fmla="*/ 23 w 75"/>
                <a:gd name="T5" fmla="*/ 63 h 113"/>
                <a:gd name="T6" fmla="*/ 23 w 75"/>
                <a:gd name="T7" fmla="*/ 63 h 113"/>
                <a:gd name="T8" fmla="*/ 47 w 75"/>
                <a:gd name="T9" fmla="*/ 33 h 113"/>
                <a:gd name="T10" fmla="*/ 73 w 75"/>
                <a:gd name="T11" fmla="*/ 33 h 113"/>
                <a:gd name="T12" fmla="*/ 45 w 75"/>
                <a:gd name="T13" fmla="*/ 65 h 113"/>
                <a:gd name="T14" fmla="*/ 75 w 75"/>
                <a:gd name="T15" fmla="*/ 113 h 113"/>
                <a:gd name="T16" fmla="*/ 49 w 75"/>
                <a:gd name="T17" fmla="*/ 113 h 113"/>
                <a:gd name="T18" fmla="*/ 32 w 75"/>
                <a:gd name="T19" fmla="*/ 80 h 113"/>
                <a:gd name="T20" fmla="*/ 23 w 75"/>
                <a:gd name="T21" fmla="*/ 92 h 113"/>
                <a:gd name="T22" fmla="*/ 23 w 75"/>
                <a:gd name="T23" fmla="*/ 113 h 113"/>
                <a:gd name="T24" fmla="*/ 0 w 75"/>
                <a:gd name="T25" fmla="*/ 113 h 113"/>
                <a:gd name="T26" fmla="*/ 0 w 75"/>
                <a:gd name="T2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13">
                  <a:moveTo>
                    <a:pt x="0" y="0"/>
                  </a:moveTo>
                  <a:lnTo>
                    <a:pt x="23" y="0"/>
                  </a:lnTo>
                  <a:lnTo>
                    <a:pt x="23" y="63"/>
                  </a:lnTo>
                  <a:lnTo>
                    <a:pt x="23" y="63"/>
                  </a:lnTo>
                  <a:lnTo>
                    <a:pt x="47" y="33"/>
                  </a:lnTo>
                  <a:lnTo>
                    <a:pt x="73" y="33"/>
                  </a:lnTo>
                  <a:lnTo>
                    <a:pt x="45" y="65"/>
                  </a:lnTo>
                  <a:lnTo>
                    <a:pt x="75" y="113"/>
                  </a:lnTo>
                  <a:lnTo>
                    <a:pt x="49" y="113"/>
                  </a:lnTo>
                  <a:lnTo>
                    <a:pt x="32" y="80"/>
                  </a:lnTo>
                  <a:lnTo>
                    <a:pt x="23" y="92"/>
                  </a:lnTo>
                  <a:lnTo>
                    <a:pt x="23" y="113"/>
                  </a:lnTo>
                  <a:lnTo>
                    <a:pt x="0" y="11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pic>
        <p:nvPicPr>
          <p:cNvPr id="29" name="Picture 2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3044" y="4622712"/>
            <a:ext cx="2797231" cy="2540882"/>
          </a:xfrm>
          <a:prstGeom prst="rect">
            <a:avLst/>
          </a:prstGeom>
        </p:spPr>
      </p:pic>
      <p:sp>
        <p:nvSpPr>
          <p:cNvPr id="2" name="MSIPCMContentMarking" descr="{&quot;HashCode&quot;:-2130211288,&quot;Placement&quot;:&quot;Header&quot;,&quot;Top&quot;:0.0,&quot;Left&quot;:652.990051,&quot;SlideWidth&quot;:842,&quot;SlideHeight&quot;:595}">
            <a:extLst>
              <a:ext uri="{FF2B5EF4-FFF2-40B4-BE49-F238E27FC236}">
                <a16:creationId xmlns:a16="http://schemas.microsoft.com/office/drawing/2014/main" id="{399EC56A-77FF-4EEB-A55D-7E0A63F989ED}"/>
              </a:ext>
            </a:extLst>
          </p:cNvPr>
          <p:cNvSpPr txBox="1"/>
          <p:nvPr userDrawn="1"/>
        </p:nvSpPr>
        <p:spPr>
          <a:xfrm>
            <a:off x="8292974" y="0"/>
            <a:ext cx="240042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FF8C00"/>
                </a:solidFill>
                <a:latin typeface="Calibri" panose="020F0502020204030204" pitchFamily="34" charset="0"/>
              </a:rPr>
              <a:t>Information Classification: CONTROLLED</a:t>
            </a:r>
          </a:p>
        </p:txBody>
      </p:sp>
    </p:spTree>
    <p:extLst>
      <p:ext uri="{BB962C8B-B14F-4D97-AF65-F5344CB8AC3E}">
        <p14:creationId xmlns:p14="http://schemas.microsoft.com/office/powerpoint/2010/main" val="3043708556"/>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2873" y="108223"/>
            <a:ext cx="1189093" cy="1080120"/>
          </a:xfrm>
          <a:prstGeom prst="rect">
            <a:avLst/>
          </a:prstGeom>
        </p:spPr>
      </p:pic>
      <p:sp>
        <p:nvSpPr>
          <p:cNvPr id="2" name="Title Placeholder 1"/>
          <p:cNvSpPr>
            <a:spLocks noGrp="1"/>
          </p:cNvSpPr>
          <p:nvPr>
            <p:ph type="title"/>
          </p:nvPr>
        </p:nvSpPr>
        <p:spPr>
          <a:xfrm>
            <a:off x="895028" y="303214"/>
            <a:ext cx="9276208" cy="813121"/>
          </a:xfrm>
          <a:prstGeom prst="rect">
            <a:avLst/>
          </a:prstGeom>
        </p:spPr>
        <p:txBody>
          <a:bodyPr vert="horz" lIns="91440" tIns="45720" rIns="91440" bIns="45720" rtlCol="0" anchor="t" anchorCtr="0">
            <a:normAutofit/>
          </a:bodyPr>
          <a:lstStyle/>
          <a:p>
            <a:r>
              <a:rPr lang="en-US" dirty="0"/>
              <a:t>Click to edit Master title style</a:t>
            </a:r>
            <a:endParaRPr lang="en-GB" dirty="0"/>
          </a:p>
        </p:txBody>
      </p:sp>
      <p:grpSp>
        <p:nvGrpSpPr>
          <p:cNvPr id="28" name="Group 27"/>
          <p:cNvGrpSpPr/>
          <p:nvPr userDrawn="1"/>
        </p:nvGrpSpPr>
        <p:grpSpPr>
          <a:xfrm>
            <a:off x="525464" y="6969505"/>
            <a:ext cx="2693988" cy="318708"/>
            <a:chOff x="525463" y="6951663"/>
            <a:chExt cx="2844801" cy="336550"/>
          </a:xfrm>
          <a:solidFill>
            <a:srgbClr val="0087CD"/>
          </a:solidFill>
        </p:grpSpPr>
        <p:sp>
          <p:nvSpPr>
            <p:cNvPr id="5" name="Freeform 5"/>
            <p:cNvSpPr>
              <a:spLocks/>
            </p:cNvSpPr>
            <p:nvPr userDrawn="1"/>
          </p:nvSpPr>
          <p:spPr bwMode="auto">
            <a:xfrm>
              <a:off x="617538" y="7005638"/>
              <a:ext cx="130175" cy="225425"/>
            </a:xfrm>
            <a:custGeom>
              <a:avLst/>
              <a:gdLst>
                <a:gd name="T0" fmla="*/ 0 w 82"/>
                <a:gd name="T1" fmla="*/ 65 h 142"/>
                <a:gd name="T2" fmla="*/ 32 w 82"/>
                <a:gd name="T3" fmla="*/ 71 h 142"/>
                <a:gd name="T4" fmla="*/ 5 w 82"/>
                <a:gd name="T5" fmla="*/ 130 h 142"/>
                <a:gd name="T6" fmla="*/ 30 w 82"/>
                <a:gd name="T7" fmla="*/ 142 h 142"/>
                <a:gd name="T8" fmla="*/ 56 w 82"/>
                <a:gd name="T9" fmla="*/ 80 h 142"/>
                <a:gd name="T10" fmla="*/ 82 w 82"/>
                <a:gd name="T11" fmla="*/ 101 h 142"/>
                <a:gd name="T12" fmla="*/ 76 w 82"/>
                <a:gd name="T13" fmla="*/ 0 h 142"/>
                <a:gd name="T14" fmla="*/ 0 w 82"/>
                <a:gd name="T15" fmla="*/ 65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42">
                  <a:moveTo>
                    <a:pt x="0" y="65"/>
                  </a:moveTo>
                  <a:lnTo>
                    <a:pt x="32" y="71"/>
                  </a:lnTo>
                  <a:lnTo>
                    <a:pt x="5" y="130"/>
                  </a:lnTo>
                  <a:lnTo>
                    <a:pt x="30" y="142"/>
                  </a:lnTo>
                  <a:lnTo>
                    <a:pt x="56" y="80"/>
                  </a:lnTo>
                  <a:lnTo>
                    <a:pt x="82" y="101"/>
                  </a:lnTo>
                  <a:lnTo>
                    <a:pt x="76" y="0"/>
                  </a:lnTo>
                  <a:lnTo>
                    <a:pt x="0"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Freeform 6"/>
            <p:cNvSpPr>
              <a:spLocks noEditPoints="1"/>
            </p:cNvSpPr>
            <p:nvPr userDrawn="1"/>
          </p:nvSpPr>
          <p:spPr bwMode="auto">
            <a:xfrm>
              <a:off x="525463" y="6951663"/>
              <a:ext cx="328613" cy="336550"/>
            </a:xfrm>
            <a:custGeom>
              <a:avLst/>
              <a:gdLst>
                <a:gd name="T0" fmla="*/ 56 w 111"/>
                <a:gd name="T1" fmla="*/ 111 h 111"/>
                <a:gd name="T2" fmla="*/ 0 w 111"/>
                <a:gd name="T3" fmla="*/ 55 h 111"/>
                <a:gd name="T4" fmla="*/ 56 w 111"/>
                <a:gd name="T5" fmla="*/ 0 h 111"/>
                <a:gd name="T6" fmla="*/ 111 w 111"/>
                <a:gd name="T7" fmla="*/ 55 h 111"/>
                <a:gd name="T8" fmla="*/ 56 w 111"/>
                <a:gd name="T9" fmla="*/ 111 h 111"/>
                <a:gd name="T10" fmla="*/ 56 w 111"/>
                <a:gd name="T11" fmla="*/ 6 h 111"/>
                <a:gd name="T12" fmla="*/ 6 w 111"/>
                <a:gd name="T13" fmla="*/ 55 h 111"/>
                <a:gd name="T14" fmla="*/ 56 w 111"/>
                <a:gd name="T15" fmla="*/ 105 h 111"/>
                <a:gd name="T16" fmla="*/ 105 w 111"/>
                <a:gd name="T17" fmla="*/ 55 h 111"/>
                <a:gd name="T18" fmla="*/ 56 w 111"/>
                <a:gd name="T19" fmla="*/ 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11">
                  <a:moveTo>
                    <a:pt x="56" y="111"/>
                  </a:moveTo>
                  <a:cubicBezTo>
                    <a:pt x="25" y="111"/>
                    <a:pt x="0" y="86"/>
                    <a:pt x="0" y="55"/>
                  </a:cubicBezTo>
                  <a:cubicBezTo>
                    <a:pt x="0" y="25"/>
                    <a:pt x="25" y="0"/>
                    <a:pt x="56" y="0"/>
                  </a:cubicBezTo>
                  <a:cubicBezTo>
                    <a:pt x="86" y="0"/>
                    <a:pt x="111" y="25"/>
                    <a:pt x="111" y="55"/>
                  </a:cubicBezTo>
                  <a:cubicBezTo>
                    <a:pt x="111" y="86"/>
                    <a:pt x="86" y="111"/>
                    <a:pt x="56" y="111"/>
                  </a:cubicBezTo>
                  <a:close/>
                  <a:moveTo>
                    <a:pt x="56" y="6"/>
                  </a:moveTo>
                  <a:cubicBezTo>
                    <a:pt x="28" y="6"/>
                    <a:pt x="6" y="28"/>
                    <a:pt x="6" y="55"/>
                  </a:cubicBezTo>
                  <a:cubicBezTo>
                    <a:pt x="6" y="83"/>
                    <a:pt x="28" y="105"/>
                    <a:pt x="56" y="105"/>
                  </a:cubicBezTo>
                  <a:cubicBezTo>
                    <a:pt x="83" y="105"/>
                    <a:pt x="105" y="83"/>
                    <a:pt x="105" y="55"/>
                  </a:cubicBezTo>
                  <a:cubicBezTo>
                    <a:pt x="105" y="28"/>
                    <a:pt x="83" y="6"/>
                    <a:pt x="5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7"/>
            <p:cNvSpPr>
              <a:spLocks/>
            </p:cNvSpPr>
            <p:nvPr userDrawn="1"/>
          </p:nvSpPr>
          <p:spPr bwMode="auto">
            <a:xfrm>
              <a:off x="973138"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8"/>
            <p:cNvSpPr>
              <a:spLocks/>
            </p:cNvSpPr>
            <p:nvPr userDrawn="1"/>
          </p:nvSpPr>
          <p:spPr bwMode="auto">
            <a:xfrm>
              <a:off x="11684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9"/>
            <p:cNvSpPr>
              <a:spLocks/>
            </p:cNvSpPr>
            <p:nvPr userDrawn="1"/>
          </p:nvSpPr>
          <p:spPr bwMode="auto">
            <a:xfrm>
              <a:off x="1363663"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Oval 10"/>
            <p:cNvSpPr>
              <a:spLocks noChangeArrowheads="1"/>
            </p:cNvSpPr>
            <p:nvPr userDrawn="1"/>
          </p:nvSpPr>
          <p:spPr bwMode="auto">
            <a:xfrm>
              <a:off x="1558926" y="7138988"/>
              <a:ext cx="42863"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11"/>
            <p:cNvSpPr>
              <a:spLocks/>
            </p:cNvSpPr>
            <p:nvPr userDrawn="1"/>
          </p:nvSpPr>
          <p:spPr bwMode="auto">
            <a:xfrm>
              <a:off x="1622426" y="7054851"/>
              <a:ext cx="103188" cy="133350"/>
            </a:xfrm>
            <a:custGeom>
              <a:avLst/>
              <a:gdLst>
                <a:gd name="T0" fmla="*/ 22 w 35"/>
                <a:gd name="T1" fmla="*/ 0 h 44"/>
                <a:gd name="T2" fmla="*/ 34 w 35"/>
                <a:gd name="T3" fmla="*/ 5 h 44"/>
                <a:gd name="T4" fmla="*/ 29 w 35"/>
                <a:gd name="T5" fmla="*/ 12 h 44"/>
                <a:gd name="T6" fmla="*/ 23 w 35"/>
                <a:gd name="T7" fmla="*/ 10 h 44"/>
                <a:gd name="T8" fmla="*/ 13 w 35"/>
                <a:gd name="T9" fmla="*/ 22 h 44"/>
                <a:gd name="T10" fmla="*/ 22 w 35"/>
                <a:gd name="T11" fmla="*/ 34 h 44"/>
                <a:gd name="T12" fmla="*/ 30 w 35"/>
                <a:gd name="T13" fmla="*/ 30 h 44"/>
                <a:gd name="T14" fmla="*/ 35 w 35"/>
                <a:gd name="T15" fmla="*/ 38 h 44"/>
                <a:gd name="T16" fmla="*/ 21 w 35"/>
                <a:gd name="T17" fmla="*/ 44 h 44"/>
                <a:gd name="T18" fmla="*/ 0 w 35"/>
                <a:gd name="T19" fmla="*/ 22 h 44"/>
                <a:gd name="T20" fmla="*/ 22 w 35"/>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4">
                  <a:moveTo>
                    <a:pt x="22" y="0"/>
                  </a:moveTo>
                  <a:cubicBezTo>
                    <a:pt x="27" y="0"/>
                    <a:pt x="31" y="2"/>
                    <a:pt x="34" y="5"/>
                  </a:cubicBezTo>
                  <a:cubicBezTo>
                    <a:pt x="29" y="12"/>
                    <a:pt x="29" y="12"/>
                    <a:pt x="29" y="12"/>
                  </a:cubicBezTo>
                  <a:cubicBezTo>
                    <a:pt x="26" y="11"/>
                    <a:pt x="25" y="10"/>
                    <a:pt x="23" y="10"/>
                  </a:cubicBezTo>
                  <a:cubicBezTo>
                    <a:pt x="17" y="10"/>
                    <a:pt x="13" y="14"/>
                    <a:pt x="13" y="22"/>
                  </a:cubicBezTo>
                  <a:cubicBezTo>
                    <a:pt x="13" y="29"/>
                    <a:pt x="17" y="34"/>
                    <a:pt x="22" y="34"/>
                  </a:cubicBezTo>
                  <a:cubicBezTo>
                    <a:pt x="25" y="34"/>
                    <a:pt x="28" y="32"/>
                    <a:pt x="30" y="30"/>
                  </a:cubicBezTo>
                  <a:cubicBezTo>
                    <a:pt x="35" y="38"/>
                    <a:pt x="35" y="38"/>
                    <a:pt x="35" y="38"/>
                  </a:cubicBezTo>
                  <a:cubicBezTo>
                    <a:pt x="31" y="42"/>
                    <a:pt x="25" y="44"/>
                    <a:pt x="21" y="44"/>
                  </a:cubicBezTo>
                  <a:cubicBezTo>
                    <a:pt x="9" y="44"/>
                    <a:pt x="0" y="36"/>
                    <a:pt x="0" y="22"/>
                  </a:cubicBezTo>
                  <a:cubicBezTo>
                    <a:pt x="0" y="8"/>
                    <a:pt x="10" y="0"/>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12"/>
            <p:cNvSpPr>
              <a:spLocks noEditPoints="1"/>
            </p:cNvSpPr>
            <p:nvPr userDrawn="1"/>
          </p:nvSpPr>
          <p:spPr bwMode="auto">
            <a:xfrm>
              <a:off x="1735138" y="7054851"/>
              <a:ext cx="120650" cy="133350"/>
            </a:xfrm>
            <a:custGeom>
              <a:avLst/>
              <a:gdLst>
                <a:gd name="T0" fmla="*/ 20 w 41"/>
                <a:gd name="T1" fmla="*/ 0 h 44"/>
                <a:gd name="T2" fmla="*/ 41 w 41"/>
                <a:gd name="T3" fmla="*/ 22 h 44"/>
                <a:gd name="T4" fmla="*/ 20 w 41"/>
                <a:gd name="T5" fmla="*/ 44 h 44"/>
                <a:gd name="T6" fmla="*/ 0 w 41"/>
                <a:gd name="T7" fmla="*/ 22 h 44"/>
                <a:gd name="T8" fmla="*/ 20 w 41"/>
                <a:gd name="T9" fmla="*/ 0 h 44"/>
                <a:gd name="T10" fmla="*/ 20 w 41"/>
                <a:gd name="T11" fmla="*/ 34 h 44"/>
                <a:gd name="T12" fmla="*/ 28 w 41"/>
                <a:gd name="T13" fmla="*/ 22 h 44"/>
                <a:gd name="T14" fmla="*/ 20 w 41"/>
                <a:gd name="T15" fmla="*/ 10 h 44"/>
                <a:gd name="T16" fmla="*/ 13 w 41"/>
                <a:gd name="T17" fmla="*/ 22 h 44"/>
                <a:gd name="T18" fmla="*/ 20 w 41"/>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20" y="0"/>
                  </a:moveTo>
                  <a:cubicBezTo>
                    <a:pt x="31" y="0"/>
                    <a:pt x="41" y="8"/>
                    <a:pt x="41" y="22"/>
                  </a:cubicBezTo>
                  <a:cubicBezTo>
                    <a:pt x="41" y="36"/>
                    <a:pt x="31" y="44"/>
                    <a:pt x="20" y="44"/>
                  </a:cubicBezTo>
                  <a:cubicBezTo>
                    <a:pt x="10" y="44"/>
                    <a:pt x="0" y="36"/>
                    <a:pt x="0" y="22"/>
                  </a:cubicBezTo>
                  <a:cubicBezTo>
                    <a:pt x="0" y="8"/>
                    <a:pt x="10" y="0"/>
                    <a:pt x="20" y="0"/>
                  </a:cubicBezTo>
                  <a:close/>
                  <a:moveTo>
                    <a:pt x="20" y="34"/>
                  </a:moveTo>
                  <a:cubicBezTo>
                    <a:pt x="25" y="34"/>
                    <a:pt x="28" y="29"/>
                    <a:pt x="28" y="22"/>
                  </a:cubicBezTo>
                  <a:cubicBezTo>
                    <a:pt x="28" y="14"/>
                    <a:pt x="25" y="10"/>
                    <a:pt x="20" y="10"/>
                  </a:cubicBezTo>
                  <a:cubicBezTo>
                    <a:pt x="15" y="10"/>
                    <a:pt x="13" y="14"/>
                    <a:pt x="13" y="22"/>
                  </a:cubicBezTo>
                  <a:cubicBezTo>
                    <a:pt x="13" y="29"/>
                    <a:pt x="15" y="34"/>
                    <a:pt x="2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13"/>
            <p:cNvSpPr>
              <a:spLocks/>
            </p:cNvSpPr>
            <p:nvPr userDrawn="1"/>
          </p:nvSpPr>
          <p:spPr bwMode="auto">
            <a:xfrm>
              <a:off x="1879601" y="7054851"/>
              <a:ext cx="82550" cy="130175"/>
            </a:xfrm>
            <a:custGeom>
              <a:avLst/>
              <a:gdLst>
                <a:gd name="T0" fmla="*/ 0 w 28"/>
                <a:gd name="T1" fmla="*/ 1 h 43"/>
                <a:gd name="T2" fmla="*/ 10 w 28"/>
                <a:gd name="T3" fmla="*/ 1 h 43"/>
                <a:gd name="T4" fmla="*/ 11 w 28"/>
                <a:gd name="T5" fmla="*/ 8 h 43"/>
                <a:gd name="T6" fmla="*/ 11 w 28"/>
                <a:gd name="T7" fmla="*/ 8 h 43"/>
                <a:gd name="T8" fmla="*/ 23 w 28"/>
                <a:gd name="T9" fmla="*/ 0 h 43"/>
                <a:gd name="T10" fmla="*/ 28 w 28"/>
                <a:gd name="T11" fmla="*/ 1 h 43"/>
                <a:gd name="T12" fmla="*/ 26 w 28"/>
                <a:gd name="T13" fmla="*/ 11 h 43"/>
                <a:gd name="T14" fmla="*/ 21 w 28"/>
                <a:gd name="T15" fmla="*/ 11 h 43"/>
                <a:gd name="T16" fmla="*/ 12 w 28"/>
                <a:gd name="T17" fmla="*/ 18 h 43"/>
                <a:gd name="T18" fmla="*/ 12 w 28"/>
                <a:gd name="T19" fmla="*/ 43 h 43"/>
                <a:gd name="T20" fmla="*/ 0 w 28"/>
                <a:gd name="T21" fmla="*/ 43 h 43"/>
                <a:gd name="T22" fmla="*/ 0 w 28"/>
                <a:gd name="T23"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3">
                  <a:moveTo>
                    <a:pt x="0" y="1"/>
                  </a:moveTo>
                  <a:cubicBezTo>
                    <a:pt x="10" y="1"/>
                    <a:pt x="10" y="1"/>
                    <a:pt x="10" y="1"/>
                  </a:cubicBezTo>
                  <a:cubicBezTo>
                    <a:pt x="11" y="8"/>
                    <a:pt x="11" y="8"/>
                    <a:pt x="11" y="8"/>
                  </a:cubicBezTo>
                  <a:cubicBezTo>
                    <a:pt x="11" y="8"/>
                    <a:pt x="11" y="8"/>
                    <a:pt x="11" y="8"/>
                  </a:cubicBezTo>
                  <a:cubicBezTo>
                    <a:pt x="14" y="3"/>
                    <a:pt x="19" y="0"/>
                    <a:pt x="23" y="0"/>
                  </a:cubicBezTo>
                  <a:cubicBezTo>
                    <a:pt x="25" y="0"/>
                    <a:pt x="27" y="0"/>
                    <a:pt x="28" y="1"/>
                  </a:cubicBezTo>
                  <a:cubicBezTo>
                    <a:pt x="26" y="11"/>
                    <a:pt x="26" y="11"/>
                    <a:pt x="26" y="11"/>
                  </a:cubicBezTo>
                  <a:cubicBezTo>
                    <a:pt x="24" y="11"/>
                    <a:pt x="23" y="11"/>
                    <a:pt x="21" y="11"/>
                  </a:cubicBezTo>
                  <a:cubicBezTo>
                    <a:pt x="18" y="11"/>
                    <a:pt x="14" y="13"/>
                    <a:pt x="12" y="18"/>
                  </a:cubicBezTo>
                  <a:cubicBezTo>
                    <a:pt x="12" y="43"/>
                    <a:pt x="12" y="43"/>
                    <a:pt x="12" y="43"/>
                  </a:cubicBezTo>
                  <a:cubicBezTo>
                    <a:pt x="0" y="43"/>
                    <a:pt x="0" y="43"/>
                    <a:pt x="0" y="43"/>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4"/>
            <p:cNvSpPr>
              <a:spLocks/>
            </p:cNvSpPr>
            <p:nvPr userDrawn="1"/>
          </p:nvSpPr>
          <p:spPr bwMode="auto">
            <a:xfrm>
              <a:off x="1978026" y="7054851"/>
              <a:ext cx="112713" cy="130175"/>
            </a:xfrm>
            <a:custGeom>
              <a:avLst/>
              <a:gdLst>
                <a:gd name="T0" fmla="*/ 0 w 38"/>
                <a:gd name="T1" fmla="*/ 1 h 43"/>
                <a:gd name="T2" fmla="*/ 10 w 38"/>
                <a:gd name="T3" fmla="*/ 1 h 43"/>
                <a:gd name="T4" fmla="*/ 11 w 38"/>
                <a:gd name="T5" fmla="*/ 6 h 43"/>
                <a:gd name="T6" fmla="*/ 12 w 38"/>
                <a:gd name="T7" fmla="*/ 6 h 43"/>
                <a:gd name="T8" fmla="*/ 25 w 38"/>
                <a:gd name="T9" fmla="*/ 0 h 43"/>
                <a:gd name="T10" fmla="*/ 38 w 38"/>
                <a:gd name="T11" fmla="*/ 17 h 43"/>
                <a:gd name="T12" fmla="*/ 38 w 38"/>
                <a:gd name="T13" fmla="*/ 43 h 43"/>
                <a:gd name="T14" fmla="*/ 26 w 38"/>
                <a:gd name="T15" fmla="*/ 43 h 43"/>
                <a:gd name="T16" fmla="*/ 26 w 38"/>
                <a:gd name="T17" fmla="*/ 18 h 43"/>
                <a:gd name="T18" fmla="*/ 20 w 38"/>
                <a:gd name="T19" fmla="*/ 10 h 43"/>
                <a:gd name="T20" fmla="*/ 13 w 38"/>
                <a:gd name="T21" fmla="*/ 14 h 43"/>
                <a:gd name="T22" fmla="*/ 13 w 38"/>
                <a:gd name="T23" fmla="*/ 43 h 43"/>
                <a:gd name="T24" fmla="*/ 0 w 38"/>
                <a:gd name="T25" fmla="*/ 43 h 43"/>
                <a:gd name="T26" fmla="*/ 0 w 38"/>
                <a:gd name="T27"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3">
                  <a:moveTo>
                    <a:pt x="0" y="1"/>
                  </a:moveTo>
                  <a:cubicBezTo>
                    <a:pt x="10" y="1"/>
                    <a:pt x="10" y="1"/>
                    <a:pt x="10" y="1"/>
                  </a:cubicBezTo>
                  <a:cubicBezTo>
                    <a:pt x="11" y="6"/>
                    <a:pt x="11" y="6"/>
                    <a:pt x="11" y="6"/>
                  </a:cubicBezTo>
                  <a:cubicBezTo>
                    <a:pt x="12" y="6"/>
                    <a:pt x="12" y="6"/>
                    <a:pt x="12" y="6"/>
                  </a:cubicBezTo>
                  <a:cubicBezTo>
                    <a:pt x="15" y="3"/>
                    <a:pt x="19" y="0"/>
                    <a:pt x="25" y="0"/>
                  </a:cubicBezTo>
                  <a:cubicBezTo>
                    <a:pt x="34" y="0"/>
                    <a:pt x="38" y="6"/>
                    <a:pt x="38" y="17"/>
                  </a:cubicBezTo>
                  <a:cubicBezTo>
                    <a:pt x="38" y="43"/>
                    <a:pt x="38" y="43"/>
                    <a:pt x="38" y="43"/>
                  </a:cubicBezTo>
                  <a:cubicBezTo>
                    <a:pt x="26" y="43"/>
                    <a:pt x="26" y="43"/>
                    <a:pt x="26" y="43"/>
                  </a:cubicBezTo>
                  <a:cubicBezTo>
                    <a:pt x="26" y="18"/>
                    <a:pt x="26" y="18"/>
                    <a:pt x="26" y="18"/>
                  </a:cubicBezTo>
                  <a:cubicBezTo>
                    <a:pt x="26" y="12"/>
                    <a:pt x="24" y="10"/>
                    <a:pt x="20" y="10"/>
                  </a:cubicBezTo>
                  <a:cubicBezTo>
                    <a:pt x="17" y="10"/>
                    <a:pt x="15" y="12"/>
                    <a:pt x="13" y="14"/>
                  </a:cubicBezTo>
                  <a:cubicBezTo>
                    <a:pt x="13" y="43"/>
                    <a:pt x="13" y="43"/>
                    <a:pt x="13" y="43"/>
                  </a:cubicBezTo>
                  <a:cubicBezTo>
                    <a:pt x="0" y="43"/>
                    <a:pt x="0" y="43"/>
                    <a:pt x="0" y="43"/>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15"/>
            <p:cNvSpPr>
              <a:spLocks/>
            </p:cNvSpPr>
            <p:nvPr userDrawn="1"/>
          </p:nvSpPr>
          <p:spPr bwMode="auto">
            <a:xfrm>
              <a:off x="21082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6"/>
            <p:cNvSpPr>
              <a:spLocks noEditPoints="1"/>
            </p:cNvSpPr>
            <p:nvPr userDrawn="1"/>
          </p:nvSpPr>
          <p:spPr bwMode="auto">
            <a:xfrm>
              <a:off x="2303463" y="7054851"/>
              <a:ext cx="106363" cy="133350"/>
            </a:xfrm>
            <a:custGeom>
              <a:avLst/>
              <a:gdLst>
                <a:gd name="T0" fmla="*/ 23 w 36"/>
                <a:gd name="T1" fmla="*/ 16 h 44"/>
                <a:gd name="T2" fmla="*/ 17 w 36"/>
                <a:gd name="T3" fmla="*/ 10 h 44"/>
                <a:gd name="T4" fmla="*/ 6 w 36"/>
                <a:gd name="T5" fmla="*/ 13 h 44"/>
                <a:gd name="T6" fmla="*/ 1 w 36"/>
                <a:gd name="T7" fmla="*/ 5 h 44"/>
                <a:gd name="T8" fmla="*/ 19 w 36"/>
                <a:gd name="T9" fmla="*/ 0 h 44"/>
                <a:gd name="T10" fmla="*/ 36 w 36"/>
                <a:gd name="T11" fmla="*/ 19 h 44"/>
                <a:gd name="T12" fmla="*/ 36 w 36"/>
                <a:gd name="T13" fmla="*/ 43 h 44"/>
                <a:gd name="T14" fmla="*/ 26 w 36"/>
                <a:gd name="T15" fmla="*/ 43 h 44"/>
                <a:gd name="T16" fmla="*/ 25 w 36"/>
                <a:gd name="T17" fmla="*/ 38 h 44"/>
                <a:gd name="T18" fmla="*/ 24 w 36"/>
                <a:gd name="T19" fmla="*/ 38 h 44"/>
                <a:gd name="T20" fmla="*/ 12 w 36"/>
                <a:gd name="T21" fmla="*/ 44 h 44"/>
                <a:gd name="T22" fmla="*/ 0 w 36"/>
                <a:gd name="T23" fmla="*/ 31 h 44"/>
                <a:gd name="T24" fmla="*/ 23 w 36"/>
                <a:gd name="T25" fmla="*/ 16 h 44"/>
                <a:gd name="T26" fmla="*/ 16 w 36"/>
                <a:gd name="T27" fmla="*/ 34 h 44"/>
                <a:gd name="T28" fmla="*/ 23 w 36"/>
                <a:gd name="T29" fmla="*/ 30 h 44"/>
                <a:gd name="T30" fmla="*/ 23 w 36"/>
                <a:gd name="T31" fmla="*/ 23 h 44"/>
                <a:gd name="T32" fmla="*/ 12 w 36"/>
                <a:gd name="T33" fmla="*/ 30 h 44"/>
                <a:gd name="T34" fmla="*/ 16 w 36"/>
                <a:gd name="T35"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4">
                  <a:moveTo>
                    <a:pt x="23" y="16"/>
                  </a:moveTo>
                  <a:cubicBezTo>
                    <a:pt x="23" y="12"/>
                    <a:pt x="21" y="10"/>
                    <a:pt x="17" y="10"/>
                  </a:cubicBezTo>
                  <a:cubicBezTo>
                    <a:pt x="13" y="10"/>
                    <a:pt x="10" y="11"/>
                    <a:pt x="6" y="13"/>
                  </a:cubicBezTo>
                  <a:cubicBezTo>
                    <a:pt x="1" y="5"/>
                    <a:pt x="1" y="5"/>
                    <a:pt x="1" y="5"/>
                  </a:cubicBezTo>
                  <a:cubicBezTo>
                    <a:pt x="7" y="2"/>
                    <a:pt x="13" y="0"/>
                    <a:pt x="19" y="0"/>
                  </a:cubicBezTo>
                  <a:cubicBezTo>
                    <a:pt x="30" y="0"/>
                    <a:pt x="36" y="6"/>
                    <a:pt x="36" y="19"/>
                  </a:cubicBezTo>
                  <a:cubicBezTo>
                    <a:pt x="36" y="43"/>
                    <a:pt x="36" y="43"/>
                    <a:pt x="36" y="43"/>
                  </a:cubicBezTo>
                  <a:cubicBezTo>
                    <a:pt x="26" y="43"/>
                    <a:pt x="26" y="43"/>
                    <a:pt x="26" y="43"/>
                  </a:cubicBezTo>
                  <a:cubicBezTo>
                    <a:pt x="25" y="38"/>
                    <a:pt x="25" y="38"/>
                    <a:pt x="25" y="38"/>
                  </a:cubicBezTo>
                  <a:cubicBezTo>
                    <a:pt x="24" y="38"/>
                    <a:pt x="24" y="38"/>
                    <a:pt x="24" y="38"/>
                  </a:cubicBezTo>
                  <a:cubicBezTo>
                    <a:pt x="21" y="41"/>
                    <a:pt x="17" y="44"/>
                    <a:pt x="12" y="44"/>
                  </a:cubicBezTo>
                  <a:cubicBezTo>
                    <a:pt x="5" y="44"/>
                    <a:pt x="0" y="38"/>
                    <a:pt x="0" y="31"/>
                  </a:cubicBezTo>
                  <a:cubicBezTo>
                    <a:pt x="0" y="22"/>
                    <a:pt x="7" y="17"/>
                    <a:pt x="23" y="16"/>
                  </a:cubicBezTo>
                  <a:close/>
                  <a:moveTo>
                    <a:pt x="16" y="34"/>
                  </a:moveTo>
                  <a:cubicBezTo>
                    <a:pt x="19" y="34"/>
                    <a:pt x="21" y="33"/>
                    <a:pt x="23" y="30"/>
                  </a:cubicBezTo>
                  <a:cubicBezTo>
                    <a:pt x="23" y="23"/>
                    <a:pt x="23" y="23"/>
                    <a:pt x="23" y="23"/>
                  </a:cubicBezTo>
                  <a:cubicBezTo>
                    <a:pt x="14" y="24"/>
                    <a:pt x="12" y="27"/>
                    <a:pt x="12" y="30"/>
                  </a:cubicBezTo>
                  <a:cubicBezTo>
                    <a:pt x="12" y="33"/>
                    <a:pt x="13" y="34"/>
                    <a:pt x="1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17"/>
            <p:cNvSpPr>
              <a:spLocks/>
            </p:cNvSpPr>
            <p:nvPr userDrawn="1"/>
          </p:nvSpPr>
          <p:spPr bwMode="auto">
            <a:xfrm>
              <a:off x="2439988" y="7005638"/>
              <a:ext cx="50800" cy="182563"/>
            </a:xfrm>
            <a:custGeom>
              <a:avLst/>
              <a:gdLst>
                <a:gd name="T0" fmla="*/ 0 w 17"/>
                <a:gd name="T1" fmla="*/ 0 h 60"/>
                <a:gd name="T2" fmla="*/ 12 w 17"/>
                <a:gd name="T3" fmla="*/ 0 h 60"/>
                <a:gd name="T4" fmla="*/ 12 w 17"/>
                <a:gd name="T5" fmla="*/ 46 h 60"/>
                <a:gd name="T6" fmla="*/ 14 w 17"/>
                <a:gd name="T7" fmla="*/ 50 h 60"/>
                <a:gd name="T8" fmla="*/ 16 w 17"/>
                <a:gd name="T9" fmla="*/ 49 h 60"/>
                <a:gd name="T10" fmla="*/ 17 w 17"/>
                <a:gd name="T11" fmla="*/ 59 h 60"/>
                <a:gd name="T12" fmla="*/ 11 w 17"/>
                <a:gd name="T13" fmla="*/ 60 h 60"/>
                <a:gd name="T14" fmla="*/ 0 w 17"/>
                <a:gd name="T15" fmla="*/ 46 h 60"/>
                <a:gd name="T16" fmla="*/ 0 w 17"/>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0">
                  <a:moveTo>
                    <a:pt x="0" y="0"/>
                  </a:moveTo>
                  <a:cubicBezTo>
                    <a:pt x="12" y="0"/>
                    <a:pt x="12" y="0"/>
                    <a:pt x="12" y="0"/>
                  </a:cubicBezTo>
                  <a:cubicBezTo>
                    <a:pt x="12" y="46"/>
                    <a:pt x="12" y="46"/>
                    <a:pt x="12" y="46"/>
                  </a:cubicBezTo>
                  <a:cubicBezTo>
                    <a:pt x="12" y="49"/>
                    <a:pt x="13" y="50"/>
                    <a:pt x="14" y="50"/>
                  </a:cubicBezTo>
                  <a:cubicBezTo>
                    <a:pt x="15" y="50"/>
                    <a:pt x="15" y="50"/>
                    <a:pt x="16" y="49"/>
                  </a:cubicBezTo>
                  <a:cubicBezTo>
                    <a:pt x="17" y="59"/>
                    <a:pt x="17" y="59"/>
                    <a:pt x="17" y="59"/>
                  </a:cubicBezTo>
                  <a:cubicBezTo>
                    <a:pt x="16" y="59"/>
                    <a:pt x="14" y="60"/>
                    <a:pt x="11" y="60"/>
                  </a:cubicBezTo>
                  <a:cubicBezTo>
                    <a:pt x="3" y="60"/>
                    <a:pt x="0" y="54"/>
                    <a:pt x="0" y="4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8"/>
            <p:cNvSpPr>
              <a:spLocks/>
            </p:cNvSpPr>
            <p:nvPr userDrawn="1"/>
          </p:nvSpPr>
          <p:spPr bwMode="auto">
            <a:xfrm>
              <a:off x="2508251" y="7005638"/>
              <a:ext cx="52388" cy="182563"/>
            </a:xfrm>
            <a:custGeom>
              <a:avLst/>
              <a:gdLst>
                <a:gd name="T0" fmla="*/ 0 w 18"/>
                <a:gd name="T1" fmla="*/ 0 h 60"/>
                <a:gd name="T2" fmla="*/ 13 w 18"/>
                <a:gd name="T3" fmla="*/ 0 h 60"/>
                <a:gd name="T4" fmla="*/ 13 w 18"/>
                <a:gd name="T5" fmla="*/ 46 h 60"/>
                <a:gd name="T6" fmla="*/ 15 w 18"/>
                <a:gd name="T7" fmla="*/ 50 h 60"/>
                <a:gd name="T8" fmla="*/ 17 w 18"/>
                <a:gd name="T9" fmla="*/ 49 h 60"/>
                <a:gd name="T10" fmla="*/ 18 w 18"/>
                <a:gd name="T11" fmla="*/ 59 h 60"/>
                <a:gd name="T12" fmla="*/ 12 w 18"/>
                <a:gd name="T13" fmla="*/ 60 h 60"/>
                <a:gd name="T14" fmla="*/ 0 w 18"/>
                <a:gd name="T15" fmla="*/ 46 h 60"/>
                <a:gd name="T16" fmla="*/ 0 w 18"/>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0">
                  <a:moveTo>
                    <a:pt x="0" y="0"/>
                  </a:moveTo>
                  <a:cubicBezTo>
                    <a:pt x="13" y="0"/>
                    <a:pt x="13" y="0"/>
                    <a:pt x="13" y="0"/>
                  </a:cubicBezTo>
                  <a:cubicBezTo>
                    <a:pt x="13" y="46"/>
                    <a:pt x="13" y="46"/>
                    <a:pt x="13" y="46"/>
                  </a:cubicBezTo>
                  <a:cubicBezTo>
                    <a:pt x="13" y="49"/>
                    <a:pt x="14" y="50"/>
                    <a:pt x="15" y="50"/>
                  </a:cubicBezTo>
                  <a:cubicBezTo>
                    <a:pt x="16" y="50"/>
                    <a:pt x="16" y="50"/>
                    <a:pt x="17" y="49"/>
                  </a:cubicBezTo>
                  <a:cubicBezTo>
                    <a:pt x="18" y="59"/>
                    <a:pt x="18" y="59"/>
                    <a:pt x="18" y="59"/>
                  </a:cubicBezTo>
                  <a:cubicBezTo>
                    <a:pt x="17" y="59"/>
                    <a:pt x="15" y="60"/>
                    <a:pt x="12" y="60"/>
                  </a:cubicBezTo>
                  <a:cubicBezTo>
                    <a:pt x="3" y="60"/>
                    <a:pt x="0" y="54"/>
                    <a:pt x="0" y="4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Oval 19"/>
            <p:cNvSpPr>
              <a:spLocks noChangeArrowheads="1"/>
            </p:cNvSpPr>
            <p:nvPr userDrawn="1"/>
          </p:nvSpPr>
          <p:spPr bwMode="auto">
            <a:xfrm>
              <a:off x="2581276" y="7138988"/>
              <a:ext cx="44450"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20"/>
            <p:cNvSpPr>
              <a:spLocks noEditPoints="1"/>
            </p:cNvSpPr>
            <p:nvPr userDrawn="1"/>
          </p:nvSpPr>
          <p:spPr bwMode="auto">
            <a:xfrm>
              <a:off x="2646363" y="7054851"/>
              <a:ext cx="122238" cy="180975"/>
            </a:xfrm>
            <a:custGeom>
              <a:avLst/>
              <a:gdLst>
                <a:gd name="T0" fmla="*/ 6 w 41"/>
                <a:gd name="T1" fmla="*/ 41 h 60"/>
                <a:gd name="T2" fmla="*/ 6 w 41"/>
                <a:gd name="T3" fmla="*/ 41 h 60"/>
                <a:gd name="T4" fmla="*/ 3 w 41"/>
                <a:gd name="T5" fmla="*/ 34 h 60"/>
                <a:gd name="T6" fmla="*/ 7 w 41"/>
                <a:gd name="T7" fmla="*/ 26 h 60"/>
                <a:gd name="T8" fmla="*/ 7 w 41"/>
                <a:gd name="T9" fmla="*/ 26 h 60"/>
                <a:gd name="T10" fmla="*/ 2 w 41"/>
                <a:gd name="T11" fmla="*/ 15 h 60"/>
                <a:gd name="T12" fmla="*/ 19 w 41"/>
                <a:gd name="T13" fmla="*/ 0 h 60"/>
                <a:gd name="T14" fmla="*/ 25 w 41"/>
                <a:gd name="T15" fmla="*/ 1 h 60"/>
                <a:gd name="T16" fmla="*/ 41 w 41"/>
                <a:gd name="T17" fmla="*/ 1 h 60"/>
                <a:gd name="T18" fmla="*/ 41 w 41"/>
                <a:gd name="T19" fmla="*/ 10 h 60"/>
                <a:gd name="T20" fmla="*/ 34 w 41"/>
                <a:gd name="T21" fmla="*/ 10 h 60"/>
                <a:gd name="T22" fmla="*/ 35 w 41"/>
                <a:gd name="T23" fmla="*/ 15 h 60"/>
                <a:gd name="T24" fmla="*/ 19 w 41"/>
                <a:gd name="T25" fmla="*/ 29 h 60"/>
                <a:gd name="T26" fmla="*/ 14 w 41"/>
                <a:gd name="T27" fmla="*/ 28 h 60"/>
                <a:gd name="T28" fmla="*/ 12 w 41"/>
                <a:gd name="T29" fmla="*/ 32 h 60"/>
                <a:gd name="T30" fmla="*/ 19 w 41"/>
                <a:gd name="T31" fmla="*/ 35 h 60"/>
                <a:gd name="T32" fmla="*/ 25 w 41"/>
                <a:gd name="T33" fmla="*/ 35 h 60"/>
                <a:gd name="T34" fmla="*/ 41 w 41"/>
                <a:gd name="T35" fmla="*/ 45 h 60"/>
                <a:gd name="T36" fmla="*/ 18 w 41"/>
                <a:gd name="T37" fmla="*/ 60 h 60"/>
                <a:gd name="T38" fmla="*/ 0 w 41"/>
                <a:gd name="T39" fmla="*/ 50 h 60"/>
                <a:gd name="T40" fmla="*/ 6 w 41"/>
                <a:gd name="T41" fmla="*/ 41 h 60"/>
                <a:gd name="T42" fmla="*/ 20 w 41"/>
                <a:gd name="T43" fmla="*/ 52 h 60"/>
                <a:gd name="T44" fmla="*/ 29 w 41"/>
                <a:gd name="T45" fmla="*/ 47 h 60"/>
                <a:gd name="T46" fmla="*/ 23 w 41"/>
                <a:gd name="T47" fmla="*/ 44 h 60"/>
                <a:gd name="T48" fmla="*/ 19 w 41"/>
                <a:gd name="T49" fmla="*/ 44 h 60"/>
                <a:gd name="T50" fmla="*/ 13 w 41"/>
                <a:gd name="T51" fmla="*/ 44 h 60"/>
                <a:gd name="T52" fmla="*/ 11 w 41"/>
                <a:gd name="T53" fmla="*/ 48 h 60"/>
                <a:gd name="T54" fmla="*/ 20 w 41"/>
                <a:gd name="T55" fmla="*/ 52 h 60"/>
                <a:gd name="T56" fmla="*/ 25 w 41"/>
                <a:gd name="T57" fmla="*/ 15 h 60"/>
                <a:gd name="T58" fmla="*/ 19 w 41"/>
                <a:gd name="T59" fmla="*/ 8 h 60"/>
                <a:gd name="T60" fmla="*/ 13 w 41"/>
                <a:gd name="T61" fmla="*/ 15 h 60"/>
                <a:gd name="T62" fmla="*/ 19 w 41"/>
                <a:gd name="T63" fmla="*/ 22 h 60"/>
                <a:gd name="T64" fmla="*/ 25 w 41"/>
                <a:gd name="T65" fmla="*/ 1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60">
                  <a:moveTo>
                    <a:pt x="6" y="41"/>
                  </a:moveTo>
                  <a:cubicBezTo>
                    <a:pt x="6" y="41"/>
                    <a:pt x="6" y="41"/>
                    <a:pt x="6" y="41"/>
                  </a:cubicBezTo>
                  <a:cubicBezTo>
                    <a:pt x="4" y="39"/>
                    <a:pt x="3" y="37"/>
                    <a:pt x="3" y="34"/>
                  </a:cubicBezTo>
                  <a:cubicBezTo>
                    <a:pt x="3" y="31"/>
                    <a:pt x="5" y="28"/>
                    <a:pt x="7" y="26"/>
                  </a:cubicBezTo>
                  <a:cubicBezTo>
                    <a:pt x="7" y="26"/>
                    <a:pt x="7" y="26"/>
                    <a:pt x="7" y="26"/>
                  </a:cubicBezTo>
                  <a:cubicBezTo>
                    <a:pt x="4" y="24"/>
                    <a:pt x="2" y="20"/>
                    <a:pt x="2" y="15"/>
                  </a:cubicBezTo>
                  <a:cubicBezTo>
                    <a:pt x="2" y="5"/>
                    <a:pt x="10" y="0"/>
                    <a:pt x="19" y="0"/>
                  </a:cubicBezTo>
                  <a:cubicBezTo>
                    <a:pt x="21" y="0"/>
                    <a:pt x="23" y="0"/>
                    <a:pt x="25" y="1"/>
                  </a:cubicBezTo>
                  <a:cubicBezTo>
                    <a:pt x="41" y="1"/>
                    <a:pt x="41" y="1"/>
                    <a:pt x="41" y="1"/>
                  </a:cubicBezTo>
                  <a:cubicBezTo>
                    <a:pt x="41" y="10"/>
                    <a:pt x="41" y="10"/>
                    <a:pt x="41" y="10"/>
                  </a:cubicBezTo>
                  <a:cubicBezTo>
                    <a:pt x="34" y="10"/>
                    <a:pt x="34" y="10"/>
                    <a:pt x="34" y="10"/>
                  </a:cubicBezTo>
                  <a:cubicBezTo>
                    <a:pt x="35" y="11"/>
                    <a:pt x="35" y="13"/>
                    <a:pt x="35" y="15"/>
                  </a:cubicBezTo>
                  <a:cubicBezTo>
                    <a:pt x="35" y="25"/>
                    <a:pt x="28" y="29"/>
                    <a:pt x="19" y="29"/>
                  </a:cubicBezTo>
                  <a:cubicBezTo>
                    <a:pt x="17" y="29"/>
                    <a:pt x="16" y="29"/>
                    <a:pt x="14" y="28"/>
                  </a:cubicBezTo>
                  <a:cubicBezTo>
                    <a:pt x="13" y="29"/>
                    <a:pt x="12" y="30"/>
                    <a:pt x="12" y="32"/>
                  </a:cubicBezTo>
                  <a:cubicBezTo>
                    <a:pt x="12" y="34"/>
                    <a:pt x="14" y="35"/>
                    <a:pt x="19" y="35"/>
                  </a:cubicBezTo>
                  <a:cubicBezTo>
                    <a:pt x="25" y="35"/>
                    <a:pt x="25" y="35"/>
                    <a:pt x="25" y="35"/>
                  </a:cubicBezTo>
                  <a:cubicBezTo>
                    <a:pt x="36" y="35"/>
                    <a:pt x="41" y="38"/>
                    <a:pt x="41" y="45"/>
                  </a:cubicBezTo>
                  <a:cubicBezTo>
                    <a:pt x="41" y="54"/>
                    <a:pt x="32" y="60"/>
                    <a:pt x="18" y="60"/>
                  </a:cubicBezTo>
                  <a:cubicBezTo>
                    <a:pt x="8" y="60"/>
                    <a:pt x="0" y="57"/>
                    <a:pt x="0" y="50"/>
                  </a:cubicBezTo>
                  <a:cubicBezTo>
                    <a:pt x="0" y="46"/>
                    <a:pt x="3" y="43"/>
                    <a:pt x="6" y="41"/>
                  </a:cubicBezTo>
                  <a:close/>
                  <a:moveTo>
                    <a:pt x="20" y="52"/>
                  </a:moveTo>
                  <a:cubicBezTo>
                    <a:pt x="25" y="52"/>
                    <a:pt x="29" y="50"/>
                    <a:pt x="29" y="47"/>
                  </a:cubicBezTo>
                  <a:cubicBezTo>
                    <a:pt x="29" y="45"/>
                    <a:pt x="27" y="44"/>
                    <a:pt x="23" y="44"/>
                  </a:cubicBezTo>
                  <a:cubicBezTo>
                    <a:pt x="19" y="44"/>
                    <a:pt x="19" y="44"/>
                    <a:pt x="19" y="44"/>
                  </a:cubicBezTo>
                  <a:cubicBezTo>
                    <a:pt x="16" y="44"/>
                    <a:pt x="14" y="44"/>
                    <a:pt x="13" y="44"/>
                  </a:cubicBezTo>
                  <a:cubicBezTo>
                    <a:pt x="11" y="45"/>
                    <a:pt x="11" y="46"/>
                    <a:pt x="11" y="48"/>
                  </a:cubicBezTo>
                  <a:cubicBezTo>
                    <a:pt x="11" y="51"/>
                    <a:pt x="14" y="52"/>
                    <a:pt x="20" y="52"/>
                  </a:cubicBezTo>
                  <a:close/>
                  <a:moveTo>
                    <a:pt x="25" y="15"/>
                  </a:moveTo>
                  <a:cubicBezTo>
                    <a:pt x="25" y="11"/>
                    <a:pt x="22" y="8"/>
                    <a:pt x="19" y="8"/>
                  </a:cubicBezTo>
                  <a:cubicBezTo>
                    <a:pt x="16" y="8"/>
                    <a:pt x="13" y="10"/>
                    <a:pt x="13" y="15"/>
                  </a:cubicBezTo>
                  <a:cubicBezTo>
                    <a:pt x="13" y="19"/>
                    <a:pt x="16" y="22"/>
                    <a:pt x="19" y="22"/>
                  </a:cubicBezTo>
                  <a:cubicBezTo>
                    <a:pt x="22" y="22"/>
                    <a:pt x="25" y="19"/>
                    <a:pt x="2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21"/>
            <p:cNvSpPr>
              <a:spLocks noEditPoints="1"/>
            </p:cNvSpPr>
            <p:nvPr userDrawn="1"/>
          </p:nvSpPr>
          <p:spPr bwMode="auto">
            <a:xfrm>
              <a:off x="2779713" y="7054851"/>
              <a:ext cx="119063" cy="133350"/>
            </a:xfrm>
            <a:custGeom>
              <a:avLst/>
              <a:gdLst>
                <a:gd name="T0" fmla="*/ 20 w 40"/>
                <a:gd name="T1" fmla="*/ 0 h 44"/>
                <a:gd name="T2" fmla="*/ 40 w 40"/>
                <a:gd name="T3" fmla="*/ 22 h 44"/>
                <a:gd name="T4" fmla="*/ 20 w 40"/>
                <a:gd name="T5" fmla="*/ 44 h 44"/>
                <a:gd name="T6" fmla="*/ 0 w 40"/>
                <a:gd name="T7" fmla="*/ 22 h 44"/>
                <a:gd name="T8" fmla="*/ 20 w 40"/>
                <a:gd name="T9" fmla="*/ 0 h 44"/>
                <a:gd name="T10" fmla="*/ 20 w 40"/>
                <a:gd name="T11" fmla="*/ 34 h 44"/>
                <a:gd name="T12" fmla="*/ 28 w 40"/>
                <a:gd name="T13" fmla="*/ 22 h 44"/>
                <a:gd name="T14" fmla="*/ 20 w 40"/>
                <a:gd name="T15" fmla="*/ 10 h 44"/>
                <a:gd name="T16" fmla="*/ 12 w 40"/>
                <a:gd name="T17" fmla="*/ 22 h 44"/>
                <a:gd name="T18" fmla="*/ 20 w 40"/>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0"/>
                  </a:moveTo>
                  <a:cubicBezTo>
                    <a:pt x="30" y="0"/>
                    <a:pt x="40" y="8"/>
                    <a:pt x="40" y="22"/>
                  </a:cubicBezTo>
                  <a:cubicBezTo>
                    <a:pt x="40" y="36"/>
                    <a:pt x="30" y="44"/>
                    <a:pt x="20" y="44"/>
                  </a:cubicBezTo>
                  <a:cubicBezTo>
                    <a:pt x="9" y="44"/>
                    <a:pt x="0" y="36"/>
                    <a:pt x="0" y="22"/>
                  </a:cubicBezTo>
                  <a:cubicBezTo>
                    <a:pt x="0" y="8"/>
                    <a:pt x="9" y="0"/>
                    <a:pt x="20" y="0"/>
                  </a:cubicBezTo>
                  <a:close/>
                  <a:moveTo>
                    <a:pt x="20" y="34"/>
                  </a:moveTo>
                  <a:cubicBezTo>
                    <a:pt x="25" y="34"/>
                    <a:pt x="28" y="29"/>
                    <a:pt x="28" y="22"/>
                  </a:cubicBezTo>
                  <a:cubicBezTo>
                    <a:pt x="28" y="14"/>
                    <a:pt x="25" y="10"/>
                    <a:pt x="20" y="10"/>
                  </a:cubicBezTo>
                  <a:cubicBezTo>
                    <a:pt x="15" y="10"/>
                    <a:pt x="12" y="14"/>
                    <a:pt x="12" y="22"/>
                  </a:cubicBezTo>
                  <a:cubicBezTo>
                    <a:pt x="12" y="29"/>
                    <a:pt x="15" y="34"/>
                    <a:pt x="2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22"/>
            <p:cNvSpPr>
              <a:spLocks/>
            </p:cNvSpPr>
            <p:nvPr userDrawn="1"/>
          </p:nvSpPr>
          <p:spPr bwMode="auto">
            <a:xfrm>
              <a:off x="2908301" y="7058026"/>
              <a:ext cx="123825" cy="127000"/>
            </a:xfrm>
            <a:custGeom>
              <a:avLst/>
              <a:gdLst>
                <a:gd name="T0" fmla="*/ 0 w 42"/>
                <a:gd name="T1" fmla="*/ 0 h 42"/>
                <a:gd name="T2" fmla="*/ 12 w 42"/>
                <a:gd name="T3" fmla="*/ 0 h 42"/>
                <a:gd name="T4" fmla="*/ 17 w 42"/>
                <a:gd name="T5" fmla="*/ 20 h 42"/>
                <a:gd name="T6" fmla="*/ 21 w 42"/>
                <a:gd name="T7" fmla="*/ 32 h 42"/>
                <a:gd name="T8" fmla="*/ 21 w 42"/>
                <a:gd name="T9" fmla="*/ 32 h 42"/>
                <a:gd name="T10" fmla="*/ 24 w 42"/>
                <a:gd name="T11" fmla="*/ 20 h 42"/>
                <a:gd name="T12" fmla="*/ 30 w 42"/>
                <a:gd name="T13" fmla="*/ 0 h 42"/>
                <a:gd name="T14" fmla="*/ 42 w 42"/>
                <a:gd name="T15" fmla="*/ 0 h 42"/>
                <a:gd name="T16" fmla="*/ 28 w 42"/>
                <a:gd name="T17" fmla="*/ 42 h 42"/>
                <a:gd name="T18" fmla="*/ 14 w 42"/>
                <a:gd name="T19" fmla="*/ 42 h 42"/>
                <a:gd name="T20" fmla="*/ 0 w 42"/>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0" y="0"/>
                  </a:moveTo>
                  <a:cubicBezTo>
                    <a:pt x="12" y="0"/>
                    <a:pt x="12" y="0"/>
                    <a:pt x="12" y="0"/>
                  </a:cubicBezTo>
                  <a:cubicBezTo>
                    <a:pt x="17" y="20"/>
                    <a:pt x="17" y="20"/>
                    <a:pt x="17" y="20"/>
                  </a:cubicBezTo>
                  <a:cubicBezTo>
                    <a:pt x="19" y="24"/>
                    <a:pt x="20" y="28"/>
                    <a:pt x="21" y="32"/>
                  </a:cubicBezTo>
                  <a:cubicBezTo>
                    <a:pt x="21" y="32"/>
                    <a:pt x="21" y="32"/>
                    <a:pt x="21" y="32"/>
                  </a:cubicBezTo>
                  <a:cubicBezTo>
                    <a:pt x="22" y="28"/>
                    <a:pt x="23" y="24"/>
                    <a:pt x="24" y="20"/>
                  </a:cubicBezTo>
                  <a:cubicBezTo>
                    <a:pt x="30" y="0"/>
                    <a:pt x="30" y="0"/>
                    <a:pt x="30" y="0"/>
                  </a:cubicBezTo>
                  <a:cubicBezTo>
                    <a:pt x="42" y="0"/>
                    <a:pt x="42" y="0"/>
                    <a:pt x="42" y="0"/>
                  </a:cubicBezTo>
                  <a:cubicBezTo>
                    <a:pt x="28" y="42"/>
                    <a:pt x="28" y="42"/>
                    <a:pt x="28" y="42"/>
                  </a:cubicBezTo>
                  <a:cubicBezTo>
                    <a:pt x="14" y="42"/>
                    <a:pt x="14" y="42"/>
                    <a:pt x="14"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Oval 23"/>
            <p:cNvSpPr>
              <a:spLocks noChangeArrowheads="1"/>
            </p:cNvSpPr>
            <p:nvPr userDrawn="1"/>
          </p:nvSpPr>
          <p:spPr bwMode="auto">
            <a:xfrm>
              <a:off x="3038476" y="7138988"/>
              <a:ext cx="44450"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24"/>
            <p:cNvSpPr>
              <a:spLocks/>
            </p:cNvSpPr>
            <p:nvPr userDrawn="1"/>
          </p:nvSpPr>
          <p:spPr bwMode="auto">
            <a:xfrm>
              <a:off x="3109913" y="7058026"/>
              <a:ext cx="109538" cy="130175"/>
            </a:xfrm>
            <a:custGeom>
              <a:avLst/>
              <a:gdLst>
                <a:gd name="T0" fmla="*/ 0 w 37"/>
                <a:gd name="T1" fmla="*/ 0 h 43"/>
                <a:gd name="T2" fmla="*/ 12 w 37"/>
                <a:gd name="T3" fmla="*/ 0 h 43"/>
                <a:gd name="T4" fmla="*/ 12 w 37"/>
                <a:gd name="T5" fmla="*/ 24 h 43"/>
                <a:gd name="T6" fmla="*/ 17 w 37"/>
                <a:gd name="T7" fmla="*/ 32 h 43"/>
                <a:gd name="T8" fmla="*/ 25 w 37"/>
                <a:gd name="T9" fmla="*/ 27 h 43"/>
                <a:gd name="T10" fmla="*/ 25 w 37"/>
                <a:gd name="T11" fmla="*/ 0 h 43"/>
                <a:gd name="T12" fmla="*/ 37 w 37"/>
                <a:gd name="T13" fmla="*/ 0 h 43"/>
                <a:gd name="T14" fmla="*/ 37 w 37"/>
                <a:gd name="T15" fmla="*/ 42 h 43"/>
                <a:gd name="T16" fmla="*/ 27 w 37"/>
                <a:gd name="T17" fmla="*/ 42 h 43"/>
                <a:gd name="T18" fmla="*/ 26 w 37"/>
                <a:gd name="T19" fmla="*/ 36 h 43"/>
                <a:gd name="T20" fmla="*/ 26 w 37"/>
                <a:gd name="T21" fmla="*/ 36 h 43"/>
                <a:gd name="T22" fmla="*/ 13 w 37"/>
                <a:gd name="T23" fmla="*/ 43 h 43"/>
                <a:gd name="T24" fmla="*/ 0 w 37"/>
                <a:gd name="T25" fmla="*/ 26 h 43"/>
                <a:gd name="T26" fmla="*/ 0 w 37"/>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43">
                  <a:moveTo>
                    <a:pt x="0" y="0"/>
                  </a:moveTo>
                  <a:cubicBezTo>
                    <a:pt x="12" y="0"/>
                    <a:pt x="12" y="0"/>
                    <a:pt x="12" y="0"/>
                  </a:cubicBezTo>
                  <a:cubicBezTo>
                    <a:pt x="12" y="24"/>
                    <a:pt x="12" y="24"/>
                    <a:pt x="12" y="24"/>
                  </a:cubicBezTo>
                  <a:cubicBezTo>
                    <a:pt x="12" y="30"/>
                    <a:pt x="14" y="32"/>
                    <a:pt x="17" y="32"/>
                  </a:cubicBezTo>
                  <a:cubicBezTo>
                    <a:pt x="21" y="32"/>
                    <a:pt x="22" y="31"/>
                    <a:pt x="25" y="27"/>
                  </a:cubicBezTo>
                  <a:cubicBezTo>
                    <a:pt x="25" y="0"/>
                    <a:pt x="25" y="0"/>
                    <a:pt x="25" y="0"/>
                  </a:cubicBezTo>
                  <a:cubicBezTo>
                    <a:pt x="37" y="0"/>
                    <a:pt x="37" y="0"/>
                    <a:pt x="37" y="0"/>
                  </a:cubicBezTo>
                  <a:cubicBezTo>
                    <a:pt x="37" y="42"/>
                    <a:pt x="37" y="42"/>
                    <a:pt x="37" y="42"/>
                  </a:cubicBezTo>
                  <a:cubicBezTo>
                    <a:pt x="27" y="42"/>
                    <a:pt x="27" y="42"/>
                    <a:pt x="27" y="42"/>
                  </a:cubicBezTo>
                  <a:cubicBezTo>
                    <a:pt x="26" y="36"/>
                    <a:pt x="26" y="36"/>
                    <a:pt x="26" y="36"/>
                  </a:cubicBezTo>
                  <a:cubicBezTo>
                    <a:pt x="26" y="36"/>
                    <a:pt x="26" y="36"/>
                    <a:pt x="26" y="36"/>
                  </a:cubicBezTo>
                  <a:cubicBezTo>
                    <a:pt x="22" y="40"/>
                    <a:pt x="19" y="43"/>
                    <a:pt x="13" y="43"/>
                  </a:cubicBezTo>
                  <a:cubicBezTo>
                    <a:pt x="4" y="43"/>
                    <a:pt x="0" y="36"/>
                    <a:pt x="0" y="2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25"/>
            <p:cNvSpPr>
              <a:spLocks/>
            </p:cNvSpPr>
            <p:nvPr userDrawn="1"/>
          </p:nvSpPr>
          <p:spPr bwMode="auto">
            <a:xfrm>
              <a:off x="3251201" y="7005638"/>
              <a:ext cx="119063" cy="179388"/>
            </a:xfrm>
            <a:custGeom>
              <a:avLst/>
              <a:gdLst>
                <a:gd name="T0" fmla="*/ 0 w 75"/>
                <a:gd name="T1" fmla="*/ 0 h 113"/>
                <a:gd name="T2" fmla="*/ 23 w 75"/>
                <a:gd name="T3" fmla="*/ 0 h 113"/>
                <a:gd name="T4" fmla="*/ 23 w 75"/>
                <a:gd name="T5" fmla="*/ 63 h 113"/>
                <a:gd name="T6" fmla="*/ 23 w 75"/>
                <a:gd name="T7" fmla="*/ 63 h 113"/>
                <a:gd name="T8" fmla="*/ 47 w 75"/>
                <a:gd name="T9" fmla="*/ 33 h 113"/>
                <a:gd name="T10" fmla="*/ 73 w 75"/>
                <a:gd name="T11" fmla="*/ 33 h 113"/>
                <a:gd name="T12" fmla="*/ 45 w 75"/>
                <a:gd name="T13" fmla="*/ 65 h 113"/>
                <a:gd name="T14" fmla="*/ 75 w 75"/>
                <a:gd name="T15" fmla="*/ 113 h 113"/>
                <a:gd name="T16" fmla="*/ 49 w 75"/>
                <a:gd name="T17" fmla="*/ 113 h 113"/>
                <a:gd name="T18" fmla="*/ 32 w 75"/>
                <a:gd name="T19" fmla="*/ 80 h 113"/>
                <a:gd name="T20" fmla="*/ 23 w 75"/>
                <a:gd name="T21" fmla="*/ 92 h 113"/>
                <a:gd name="T22" fmla="*/ 23 w 75"/>
                <a:gd name="T23" fmla="*/ 113 h 113"/>
                <a:gd name="T24" fmla="*/ 0 w 75"/>
                <a:gd name="T25" fmla="*/ 113 h 113"/>
                <a:gd name="T26" fmla="*/ 0 w 75"/>
                <a:gd name="T2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13">
                  <a:moveTo>
                    <a:pt x="0" y="0"/>
                  </a:moveTo>
                  <a:lnTo>
                    <a:pt x="23" y="0"/>
                  </a:lnTo>
                  <a:lnTo>
                    <a:pt x="23" y="63"/>
                  </a:lnTo>
                  <a:lnTo>
                    <a:pt x="23" y="63"/>
                  </a:lnTo>
                  <a:lnTo>
                    <a:pt x="47" y="33"/>
                  </a:lnTo>
                  <a:lnTo>
                    <a:pt x="73" y="33"/>
                  </a:lnTo>
                  <a:lnTo>
                    <a:pt x="45" y="65"/>
                  </a:lnTo>
                  <a:lnTo>
                    <a:pt x="75" y="113"/>
                  </a:lnTo>
                  <a:lnTo>
                    <a:pt x="49" y="113"/>
                  </a:lnTo>
                  <a:lnTo>
                    <a:pt x="32" y="80"/>
                  </a:lnTo>
                  <a:lnTo>
                    <a:pt x="23" y="92"/>
                  </a:lnTo>
                  <a:lnTo>
                    <a:pt x="23" y="113"/>
                  </a:lnTo>
                  <a:lnTo>
                    <a:pt x="0" y="11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MSIPCMContentMarking" descr="{&quot;HashCode&quot;:-2130211288,&quot;Placement&quot;:&quot;Header&quot;,&quot;Top&quot;:0.0,&quot;Left&quot;:652.990051,&quot;SlideWidth&quot;:842,&quot;SlideHeight&quot;:595}">
            <a:extLst>
              <a:ext uri="{FF2B5EF4-FFF2-40B4-BE49-F238E27FC236}">
                <a16:creationId xmlns:a16="http://schemas.microsoft.com/office/drawing/2014/main" id="{34F1244A-F3FB-45A9-9FA5-94F831F47941}"/>
              </a:ext>
            </a:extLst>
          </p:cNvPr>
          <p:cNvSpPr txBox="1"/>
          <p:nvPr userDrawn="1"/>
        </p:nvSpPr>
        <p:spPr>
          <a:xfrm>
            <a:off x="8292974" y="0"/>
            <a:ext cx="240042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FF8C00"/>
                </a:solidFill>
                <a:latin typeface="Calibri" panose="020F0502020204030204" pitchFamily="34" charset="0"/>
              </a:rPr>
              <a:t>Information Classification: CONTROLLED</a:t>
            </a:r>
          </a:p>
        </p:txBody>
      </p:sp>
    </p:spTree>
    <p:extLst>
      <p:ext uri="{BB962C8B-B14F-4D97-AF65-F5344CB8AC3E}">
        <p14:creationId xmlns:p14="http://schemas.microsoft.com/office/powerpoint/2010/main" val="1884936301"/>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spcBef>
          <a:spcPct val="0"/>
        </a:spcBef>
        <a:buNone/>
        <a:defRPr sz="4000" b="1" kern="1200">
          <a:solidFill>
            <a:srgbClr val="0087CD"/>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paul-barford.blogspot.com/2016/03/working-together.html" TargetMode="External"/><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hyperlink" Target="mailto:virtualschool@cornwall.gov.uk" TargetMode="External"/><Relationship Id="rId1" Type="http://schemas.openxmlformats.org/officeDocument/2006/relationships/slideLayout" Target="../slideLayouts/slideLayout3.xml"/><Relationship Id="rId4" Type="http://schemas.openxmlformats.org/officeDocument/2006/relationships/image" Target="../media/image11.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virtualschool@cornwall.gov.uk" TargetMode="External"/><Relationship Id="rId1" Type="http://schemas.openxmlformats.org/officeDocument/2006/relationships/slideLayout" Target="../slideLayouts/slideLayout3.xml"/><Relationship Id="rId4" Type="http://schemas.openxmlformats.org/officeDocument/2006/relationships/image" Target="../media/image13.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38188" y="1908423"/>
            <a:ext cx="7416824" cy="3093154"/>
          </a:xfrm>
          <a:prstGeom prst="rect">
            <a:avLst/>
          </a:prstGeom>
          <a:noFill/>
        </p:spPr>
        <p:txBody>
          <a:bodyPr wrap="square" rtlCol="0">
            <a:spAutoFit/>
          </a:bodyPr>
          <a:lstStyle/>
          <a:p>
            <a:pPr>
              <a:spcAft>
                <a:spcPts val="600"/>
              </a:spcAft>
            </a:pPr>
            <a:endParaRPr lang="en-GB" sz="3600" b="1" dirty="0">
              <a:solidFill>
                <a:srgbClr val="002060"/>
              </a:solidFill>
            </a:endParaRPr>
          </a:p>
          <a:p>
            <a:pPr>
              <a:spcAft>
                <a:spcPts val="600"/>
              </a:spcAft>
            </a:pPr>
            <a:endParaRPr lang="en-GB" sz="3600" b="1" dirty="0">
              <a:solidFill>
                <a:srgbClr val="002060"/>
              </a:solidFill>
            </a:endParaRPr>
          </a:p>
          <a:p>
            <a:pPr>
              <a:spcAft>
                <a:spcPts val="600"/>
              </a:spcAft>
            </a:pPr>
            <a:r>
              <a:rPr lang="en-GB" sz="3600" b="1" dirty="0">
                <a:solidFill>
                  <a:srgbClr val="002060"/>
                </a:solidFill>
              </a:rPr>
              <a:t>Awena presentation to CASH</a:t>
            </a:r>
          </a:p>
          <a:p>
            <a:pPr>
              <a:spcAft>
                <a:spcPts val="600"/>
              </a:spcAft>
            </a:pPr>
            <a:r>
              <a:rPr lang="en-GB" sz="2400" dirty="0">
                <a:solidFill>
                  <a:srgbClr val="002060"/>
                </a:solidFill>
              </a:rPr>
              <a:t>Friday 29</a:t>
            </a:r>
            <a:r>
              <a:rPr lang="en-GB" sz="2400" baseline="30000" dirty="0">
                <a:solidFill>
                  <a:srgbClr val="002060"/>
                </a:solidFill>
              </a:rPr>
              <a:t>th</a:t>
            </a:r>
            <a:r>
              <a:rPr lang="en-GB" sz="2400" dirty="0">
                <a:solidFill>
                  <a:srgbClr val="002060"/>
                </a:solidFill>
              </a:rPr>
              <a:t> September 2023              </a:t>
            </a:r>
            <a:br>
              <a:rPr lang="en-GB" sz="2400" dirty="0">
                <a:solidFill>
                  <a:srgbClr val="002060"/>
                </a:solidFill>
              </a:rPr>
            </a:br>
            <a:br>
              <a:rPr lang="en-GB" sz="2400" dirty="0">
                <a:solidFill>
                  <a:srgbClr val="002060"/>
                </a:solidFill>
              </a:rPr>
            </a:br>
            <a:endParaRPr lang="en-GB" sz="2400" dirty="0">
              <a:solidFill>
                <a:schemeClr val="tx1">
                  <a:lumMod val="65000"/>
                  <a:lumOff val="35000"/>
                </a:schemeClr>
              </a:solidFill>
            </a:endParaRPr>
          </a:p>
        </p:txBody>
      </p:sp>
      <p:pic>
        <p:nvPicPr>
          <p:cNvPr id="4" name="Picture 6">
            <a:extLst>
              <a:ext uri="{FF2B5EF4-FFF2-40B4-BE49-F238E27FC236}">
                <a16:creationId xmlns:a16="http://schemas.microsoft.com/office/drawing/2014/main" id="{DCDF628F-B84A-4065-8A2E-6D5698C72D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7100" y="540271"/>
            <a:ext cx="828895" cy="74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2096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rgbClr val="002060"/>
                </a:solidFill>
              </a:rPr>
              <a:t>Introduction or ‘re-fresh’ on who we are</a:t>
            </a:r>
            <a:br>
              <a:rPr lang="en-GB" dirty="0">
                <a:solidFill>
                  <a:srgbClr val="002060"/>
                </a:solidFill>
              </a:rPr>
            </a:br>
            <a:endParaRPr lang="en-GB" dirty="0"/>
          </a:p>
        </p:txBody>
      </p:sp>
      <p:sp>
        <p:nvSpPr>
          <p:cNvPr id="4" name="TextBox 3">
            <a:extLst>
              <a:ext uri="{FF2B5EF4-FFF2-40B4-BE49-F238E27FC236}">
                <a16:creationId xmlns:a16="http://schemas.microsoft.com/office/drawing/2014/main" id="{926D2DF2-DF47-4E77-A294-BA12D8E3142A}"/>
              </a:ext>
            </a:extLst>
          </p:cNvPr>
          <p:cNvSpPr txBox="1"/>
          <p:nvPr/>
        </p:nvSpPr>
        <p:spPr>
          <a:xfrm>
            <a:off x="-22428" y="1795472"/>
            <a:ext cx="9905632" cy="3970318"/>
          </a:xfrm>
          <a:prstGeom prst="rect">
            <a:avLst/>
          </a:prstGeom>
          <a:noFill/>
        </p:spPr>
        <p:txBody>
          <a:bodyPr wrap="square">
            <a:spAutoFit/>
          </a:bodyPr>
          <a:lstStyle/>
          <a:p>
            <a:endParaRPr lang="en-GB" sz="2800" dirty="0">
              <a:solidFill>
                <a:schemeClr val="tx2"/>
              </a:solidFill>
            </a:endParaRPr>
          </a:p>
          <a:p>
            <a:pPr marL="311010" indent="-311010">
              <a:buFont typeface="Arial" panose="020B0604020202020204" pitchFamily="34" charset="0"/>
              <a:buChar char="•"/>
            </a:pPr>
            <a:endParaRPr lang="en-GB" sz="2800" dirty="0">
              <a:solidFill>
                <a:schemeClr val="tx2"/>
              </a:solidFill>
            </a:endParaRPr>
          </a:p>
          <a:p>
            <a:pPr marL="311010" indent="-311010">
              <a:buFont typeface="Arial" panose="020B0604020202020204" pitchFamily="34" charset="0"/>
              <a:buChar char="•"/>
            </a:pPr>
            <a:endParaRPr lang="en-GB" sz="2800" dirty="0">
              <a:solidFill>
                <a:schemeClr val="tx2"/>
              </a:solidFill>
            </a:endParaRPr>
          </a:p>
          <a:p>
            <a:pPr marL="311010" indent="-311010">
              <a:buFont typeface="Arial" panose="020B0604020202020204" pitchFamily="34" charset="0"/>
              <a:buChar char="•"/>
            </a:pPr>
            <a:endParaRPr lang="en-GB" sz="2800" dirty="0">
              <a:solidFill>
                <a:schemeClr val="tx2"/>
              </a:solidFill>
            </a:endParaRPr>
          </a:p>
          <a:p>
            <a:pPr marL="311010" indent="-311010">
              <a:buFont typeface="Arial" panose="020B0604020202020204" pitchFamily="34" charset="0"/>
              <a:buChar char="•"/>
            </a:pPr>
            <a:endParaRPr lang="en-GB" sz="2800" dirty="0">
              <a:solidFill>
                <a:schemeClr val="tx2"/>
              </a:solidFill>
            </a:endParaRPr>
          </a:p>
          <a:p>
            <a:pPr marL="311010" indent="-311010">
              <a:buFont typeface="Arial" panose="020B0604020202020204" pitchFamily="34" charset="0"/>
              <a:buChar char="•"/>
            </a:pPr>
            <a:endParaRPr lang="en-GB" sz="2800" dirty="0">
              <a:solidFill>
                <a:schemeClr val="tx2"/>
              </a:solidFill>
            </a:endParaRPr>
          </a:p>
          <a:p>
            <a:pPr marL="311010" indent="-311010">
              <a:buFont typeface="Arial" panose="020B0604020202020204" pitchFamily="34" charset="0"/>
              <a:buChar char="•"/>
            </a:pPr>
            <a:endParaRPr lang="en-GB" sz="2800" dirty="0">
              <a:solidFill>
                <a:schemeClr val="tx2"/>
              </a:solidFill>
            </a:endParaRPr>
          </a:p>
          <a:p>
            <a:pPr marL="311010" indent="-311010">
              <a:buFont typeface="Arial" panose="020B0604020202020204" pitchFamily="34" charset="0"/>
              <a:buChar char="•"/>
            </a:pPr>
            <a:endParaRPr lang="en-GB" sz="2800" dirty="0">
              <a:solidFill>
                <a:schemeClr val="tx2"/>
              </a:solidFill>
            </a:endParaRPr>
          </a:p>
          <a:p>
            <a:pPr marL="311010" indent="-311010">
              <a:buFont typeface="Arial" panose="020B0604020202020204" pitchFamily="34" charset="0"/>
              <a:buChar char="•"/>
            </a:pPr>
            <a:endParaRPr lang="en-GB" sz="2800" dirty="0">
              <a:solidFill>
                <a:schemeClr val="tx2"/>
              </a:solidFill>
            </a:endParaRPr>
          </a:p>
        </p:txBody>
      </p:sp>
      <p:pic>
        <p:nvPicPr>
          <p:cNvPr id="5" name="Picture 6">
            <a:extLst>
              <a:ext uri="{FF2B5EF4-FFF2-40B4-BE49-F238E27FC236}">
                <a16:creationId xmlns:a16="http://schemas.microsoft.com/office/drawing/2014/main" id="{E9463BC6-1B33-4401-B8C1-8D5BAA662B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4309" y="199022"/>
            <a:ext cx="828895" cy="74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Diagram 5">
            <a:extLst>
              <a:ext uri="{FF2B5EF4-FFF2-40B4-BE49-F238E27FC236}">
                <a16:creationId xmlns:a16="http://schemas.microsoft.com/office/drawing/2014/main" id="{BDC03DA5-23A1-96A0-2EB7-C3986459E89C}"/>
              </a:ext>
            </a:extLst>
          </p:cNvPr>
          <p:cNvGraphicFramePr/>
          <p:nvPr>
            <p:extLst>
              <p:ext uri="{D42A27DB-BD31-4B8C-83A1-F6EECF244321}">
                <p14:modId xmlns:p14="http://schemas.microsoft.com/office/powerpoint/2010/main" val="1247556686"/>
              </p:ext>
            </p:extLst>
          </p:nvPr>
        </p:nvGraphicFramePr>
        <p:xfrm>
          <a:off x="967037" y="1260351"/>
          <a:ext cx="9348216"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2E5090E6-4461-503C-B8F2-126CFA178711}"/>
              </a:ext>
            </a:extLst>
          </p:cNvPr>
          <p:cNvPicPr>
            <a:picLocks noChangeAspect="1"/>
          </p:cNvPicPr>
          <p:nvPr/>
        </p:nvPicPr>
        <p:blipFill>
          <a:blip r:embed="rId8"/>
          <a:stretch>
            <a:fillRect/>
          </a:stretch>
        </p:blipFill>
        <p:spPr>
          <a:xfrm>
            <a:off x="1242244" y="3924647"/>
            <a:ext cx="829128" cy="749873"/>
          </a:xfrm>
          <a:prstGeom prst="rect">
            <a:avLst/>
          </a:prstGeom>
        </p:spPr>
      </p:pic>
    </p:spTree>
    <p:extLst>
      <p:ext uri="{BB962C8B-B14F-4D97-AF65-F5344CB8AC3E}">
        <p14:creationId xmlns:p14="http://schemas.microsoft.com/office/powerpoint/2010/main" val="3380256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D00B952-B902-CF99-F44E-DF7C02FD0A92}"/>
              </a:ext>
            </a:extLst>
          </p:cNvPr>
          <p:cNvSpPr txBox="1"/>
          <p:nvPr/>
        </p:nvSpPr>
        <p:spPr>
          <a:xfrm>
            <a:off x="1026220" y="1117253"/>
            <a:ext cx="8640960" cy="5016758"/>
          </a:xfrm>
          <a:prstGeom prst="rect">
            <a:avLst/>
          </a:prstGeom>
          <a:noFill/>
        </p:spPr>
        <p:txBody>
          <a:bodyPr wrap="square">
            <a:spAutoFit/>
          </a:bodyPr>
          <a:lstStyle/>
          <a:p>
            <a:r>
              <a:rPr lang="en-GB" sz="2000" dirty="0">
                <a:solidFill>
                  <a:schemeClr val="tx2">
                    <a:lumMod val="60000"/>
                    <a:lumOff val="40000"/>
                  </a:schemeClr>
                </a:solidFill>
                <a:effectLst/>
                <a:latin typeface="Calibri" panose="020F0502020204030204" pitchFamily="34" charset="0"/>
                <a:ea typeface="Calibri" panose="020F0502020204030204" pitchFamily="34" charset="0"/>
              </a:rPr>
              <a:t>Working together….</a:t>
            </a:r>
          </a:p>
          <a:p>
            <a:endParaRPr lang="en-GB" dirty="0">
              <a:solidFill>
                <a:schemeClr val="tx2">
                  <a:lumMod val="60000"/>
                  <a:lumOff val="40000"/>
                </a:schemeClr>
              </a:solidFill>
              <a:latin typeface="Calibri" panose="020F0502020204030204" pitchFamily="34" charset="0"/>
              <a:ea typeface="Calibri" panose="020F0502020204030204" pitchFamily="34" charset="0"/>
            </a:endParaRPr>
          </a:p>
          <a:p>
            <a:r>
              <a:rPr lang="en-GB" dirty="0">
                <a:solidFill>
                  <a:schemeClr val="tx2">
                    <a:lumMod val="60000"/>
                    <a:lumOff val="40000"/>
                  </a:schemeClr>
                </a:solidFill>
                <a:latin typeface="Calibri" panose="020F0502020204030204" pitchFamily="34" charset="0"/>
                <a:ea typeface="Calibri" panose="020F0502020204030204" pitchFamily="34" charset="0"/>
              </a:rPr>
              <a:t>W</a:t>
            </a:r>
            <a:r>
              <a:rPr lang="en-GB" sz="2000" dirty="0">
                <a:solidFill>
                  <a:schemeClr val="tx2">
                    <a:lumMod val="60000"/>
                    <a:lumOff val="40000"/>
                  </a:schemeClr>
                </a:solidFill>
                <a:effectLst/>
                <a:latin typeface="Calibri" panose="020F0502020204030204" pitchFamily="34" charset="0"/>
                <a:ea typeface="Calibri" panose="020F0502020204030204" pitchFamily="34" charset="0"/>
              </a:rPr>
              <a:t>e are here to work with you, to stay with you every step of the (often difficult) way, to celebrate the amazing work that you do. </a:t>
            </a:r>
          </a:p>
          <a:p>
            <a:endParaRPr lang="en-GB" sz="2000" dirty="0">
              <a:solidFill>
                <a:schemeClr val="tx2">
                  <a:lumMod val="60000"/>
                  <a:lumOff val="40000"/>
                </a:schemeClr>
              </a:solidFill>
              <a:effectLst/>
              <a:latin typeface="Calibri" panose="020F0502020204030204" pitchFamily="34" charset="0"/>
              <a:ea typeface="Calibri" panose="020F0502020204030204" pitchFamily="34" charset="0"/>
            </a:endParaRPr>
          </a:p>
          <a:p>
            <a:r>
              <a:rPr lang="en-GB" sz="2000" dirty="0">
                <a:solidFill>
                  <a:schemeClr val="tx2">
                    <a:lumMod val="60000"/>
                    <a:lumOff val="40000"/>
                  </a:schemeClr>
                </a:solidFill>
                <a:effectLst/>
                <a:latin typeface="Calibri" panose="020F0502020204030204" pitchFamily="34" charset="0"/>
                <a:ea typeface="Calibri" panose="020F0502020204030204" pitchFamily="34" charset="0"/>
              </a:rPr>
              <a:t>The action, above and beyond that you take, the commitment to finding areas of education which our CiC can succeed in</a:t>
            </a:r>
          </a:p>
          <a:p>
            <a:endParaRPr lang="en-GB" sz="2000" dirty="0">
              <a:solidFill>
                <a:schemeClr val="tx2">
                  <a:lumMod val="60000"/>
                  <a:lumOff val="40000"/>
                </a:schemeClr>
              </a:solidFill>
              <a:effectLst/>
              <a:latin typeface="Calibri" panose="020F0502020204030204" pitchFamily="34" charset="0"/>
              <a:ea typeface="Calibri" panose="020F0502020204030204" pitchFamily="34" charset="0"/>
            </a:endParaRPr>
          </a:p>
          <a:p>
            <a:r>
              <a:rPr lang="en-GB" dirty="0">
                <a:solidFill>
                  <a:schemeClr val="tx2">
                    <a:lumMod val="60000"/>
                    <a:lumOff val="40000"/>
                  </a:schemeClr>
                </a:solidFill>
                <a:latin typeface="Calibri" panose="020F0502020204030204" pitchFamily="34" charset="0"/>
                <a:ea typeface="Calibri" panose="020F0502020204030204" pitchFamily="34" charset="0"/>
              </a:rPr>
              <a:t>W</a:t>
            </a:r>
            <a:r>
              <a:rPr lang="en-GB" sz="2000" dirty="0">
                <a:solidFill>
                  <a:schemeClr val="tx2">
                    <a:lumMod val="60000"/>
                    <a:lumOff val="40000"/>
                  </a:schemeClr>
                </a:solidFill>
                <a:effectLst/>
                <a:latin typeface="Calibri" panose="020F0502020204030204" pitchFamily="34" charset="0"/>
                <a:ea typeface="Calibri" panose="020F0502020204030204" pitchFamily="34" charset="0"/>
              </a:rPr>
              <a:t>e would like to work with you to develop a robust way which we can help you to demonstrate your success and dedication when you have internal and external inspections</a:t>
            </a:r>
          </a:p>
          <a:p>
            <a:endParaRPr lang="en-GB" sz="2000" dirty="0">
              <a:solidFill>
                <a:schemeClr val="tx2">
                  <a:lumMod val="60000"/>
                  <a:lumOff val="40000"/>
                </a:schemeClr>
              </a:solidFill>
              <a:effectLst/>
              <a:latin typeface="Calibri" panose="020F0502020204030204" pitchFamily="34" charset="0"/>
              <a:ea typeface="Calibri" panose="020F0502020204030204" pitchFamily="34" charset="0"/>
            </a:endParaRPr>
          </a:p>
          <a:p>
            <a:r>
              <a:rPr lang="en-GB" dirty="0">
                <a:solidFill>
                  <a:schemeClr val="tx2">
                    <a:lumMod val="60000"/>
                    <a:lumOff val="40000"/>
                  </a:schemeClr>
                </a:solidFill>
                <a:latin typeface="Calibri" panose="020F0502020204030204" pitchFamily="34" charset="0"/>
                <a:ea typeface="Calibri" panose="020F0502020204030204" pitchFamily="34" charset="0"/>
              </a:rPr>
              <a:t>T</a:t>
            </a:r>
            <a:r>
              <a:rPr lang="en-GB" sz="2000" dirty="0">
                <a:solidFill>
                  <a:schemeClr val="tx2">
                    <a:lumMod val="60000"/>
                    <a:lumOff val="40000"/>
                  </a:schemeClr>
                </a:solidFill>
                <a:effectLst/>
                <a:latin typeface="Calibri" panose="020F0502020204030204" pitchFamily="34" charset="0"/>
                <a:ea typeface="Calibri" panose="020F0502020204030204" pitchFamily="34" charset="0"/>
              </a:rPr>
              <a:t>o find ways to shift the lens of CiC from being one of resource and outcomes to one to be sung about - of changing the downward trajectory of these young people to ensure they become successful in our communities and happier in life….  </a:t>
            </a:r>
          </a:p>
        </p:txBody>
      </p:sp>
      <p:pic>
        <p:nvPicPr>
          <p:cNvPr id="9" name="Picture 8" descr="A group of people holding gears&#10;&#10;Description automatically generated">
            <a:extLst>
              <a:ext uri="{FF2B5EF4-FFF2-40B4-BE49-F238E27FC236}">
                <a16:creationId xmlns:a16="http://schemas.microsoft.com/office/drawing/2014/main" id="{56E6CEDE-D482-F15C-5363-FFC5CE49E5F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86860" y="324247"/>
            <a:ext cx="1905000" cy="1295400"/>
          </a:xfrm>
          <a:prstGeom prst="rect">
            <a:avLst/>
          </a:prstGeom>
        </p:spPr>
      </p:pic>
    </p:spTree>
    <p:extLst>
      <p:ext uri="{BB962C8B-B14F-4D97-AF65-F5344CB8AC3E}">
        <p14:creationId xmlns:p14="http://schemas.microsoft.com/office/powerpoint/2010/main" val="2808984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17787-5A45-68E3-1615-8CCCD6FFE52F}"/>
              </a:ext>
            </a:extLst>
          </p:cNvPr>
          <p:cNvSpPr>
            <a:spLocks noGrp="1"/>
          </p:cNvSpPr>
          <p:nvPr>
            <p:ph type="title"/>
          </p:nvPr>
        </p:nvSpPr>
        <p:spPr/>
        <p:txBody>
          <a:bodyPr>
            <a:normAutofit fontScale="90000"/>
          </a:bodyPr>
          <a:lstStyle/>
          <a:p>
            <a:r>
              <a:rPr lang="en-GB" b="1" i="1" u="sng" dirty="0">
                <a:effectLst/>
                <a:latin typeface="Calibri" panose="020F0502020204030204" pitchFamily="34" charset="0"/>
                <a:ea typeface="Calibri" panose="020F0502020204030204" pitchFamily="34" charset="0"/>
              </a:rPr>
              <a:t>Education support opportunity!</a:t>
            </a:r>
            <a:br>
              <a:rPr lang="en-GB" b="1" i="1" u="sng" dirty="0">
                <a:effectLst/>
                <a:latin typeface="Calibri" panose="020F0502020204030204" pitchFamily="34" charset="0"/>
                <a:ea typeface="Calibri" panose="020F0502020204030204" pitchFamily="34" charset="0"/>
              </a:rPr>
            </a:br>
            <a:br>
              <a:rPr lang="en-GB" sz="1800" b="1" i="1" u="sng" dirty="0">
                <a:effectLst/>
                <a:latin typeface="Calibri" panose="020F0502020204030204" pitchFamily="34" charset="0"/>
                <a:ea typeface="Calibri" panose="020F0502020204030204" pitchFamily="34" charset="0"/>
              </a:rPr>
            </a:br>
            <a:br>
              <a:rPr lang="en-GB" sz="1800" b="1" i="1" u="sng" dirty="0">
                <a:effectLst/>
                <a:latin typeface="Calibri" panose="020F0502020204030204" pitchFamily="34" charset="0"/>
                <a:ea typeface="Calibri" panose="020F0502020204030204" pitchFamily="34" charset="0"/>
              </a:rPr>
            </a:br>
            <a:br>
              <a:rPr lang="en-GB" sz="1800" b="1" i="1" u="sng" dirty="0">
                <a:effectLst/>
                <a:latin typeface="Calibri" panose="020F0502020204030204" pitchFamily="34" charset="0"/>
                <a:ea typeface="Calibri" panose="020F0502020204030204" pitchFamily="34" charset="0"/>
              </a:rPr>
            </a:br>
            <a:r>
              <a:rPr lang="en-GB" sz="1800" b="1" i="1" u="sng" dirty="0">
                <a:effectLst/>
                <a:latin typeface="Calibri" panose="020F0502020204030204" pitchFamily="34" charset="0"/>
                <a:ea typeface="Calibri" panose="020F0502020204030204" pitchFamily="34" charset="0"/>
              </a:rPr>
              <a:t>An innovative, unique offer for all Leads for Vulnerable Children / DT’s in Cornwall, starting in Autumn 2023!</a:t>
            </a: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r>
              <a:rPr lang="en-GB" sz="1800" b="0" dirty="0">
                <a:effectLst/>
                <a:latin typeface="Calibri" panose="020F0502020204030204" pitchFamily="34" charset="0"/>
                <a:ea typeface="Calibri" panose="020F0502020204030204" pitchFamily="34" charset="0"/>
              </a:rPr>
              <a:t>We are running a pilot project this year in liaison with the Educational Psychology Service. This offer will give staff the opportunity to take part in </a:t>
            </a:r>
            <a:r>
              <a:rPr lang="en-GB" sz="1800" u="sng" dirty="0">
                <a:effectLst/>
                <a:latin typeface="Calibri" panose="020F0502020204030204" pitchFamily="34" charset="0"/>
                <a:ea typeface="Calibri" panose="020F0502020204030204" pitchFamily="34" charset="0"/>
              </a:rPr>
              <a:t>structured supervision with an Educational Psychologist with the main aim being, supporting professional development and wellbeing of Designated Teachers and / or Leads for Vulnerable Children. This will be a free, all-inclusive offer. </a:t>
            </a:r>
            <a:r>
              <a:rPr lang="en-GB" sz="1800" b="0" i="1" u="sng" dirty="0">
                <a:solidFill>
                  <a:srgbClr val="FF0000"/>
                </a:solidFill>
                <a:effectLst/>
                <a:latin typeface="Calibri" panose="020F0502020204030204" pitchFamily="34" charset="0"/>
                <a:ea typeface="Calibri" panose="020F0502020204030204" pitchFamily="34" charset="0"/>
              </a:rPr>
              <a:t>We currently have 5 spaces remaining.</a:t>
            </a:r>
            <a:br>
              <a:rPr lang="en-GB" sz="1800" b="0" dirty="0">
                <a:solidFill>
                  <a:srgbClr val="FF0000"/>
                </a:solidFill>
                <a:effectLst/>
                <a:latin typeface="Calibri" panose="020F0502020204030204" pitchFamily="34" charset="0"/>
                <a:ea typeface="Calibri" panose="020F0502020204030204" pitchFamily="34" charset="0"/>
              </a:rPr>
            </a:br>
            <a:r>
              <a:rPr lang="en-GB" sz="1800" b="0" dirty="0">
                <a:effectLst/>
                <a:latin typeface="Calibri" panose="020F0502020204030204" pitchFamily="34" charset="0"/>
                <a:ea typeface="Calibri" panose="020F0502020204030204" pitchFamily="34" charset="0"/>
              </a:rPr>
              <a:t> </a:t>
            </a:r>
            <a:br>
              <a:rPr lang="en-GB" sz="1800" b="0" dirty="0">
                <a:effectLst/>
                <a:latin typeface="Calibri" panose="020F0502020204030204" pitchFamily="34" charset="0"/>
                <a:ea typeface="Calibri" panose="020F0502020204030204" pitchFamily="34" charset="0"/>
              </a:rPr>
            </a:br>
            <a:r>
              <a:rPr lang="en-GB" sz="1800" b="0" dirty="0">
                <a:effectLst/>
                <a:latin typeface="Calibri" panose="020F0502020204030204" pitchFamily="34" charset="0"/>
                <a:ea typeface="Calibri" panose="020F0502020204030204" pitchFamily="34" charset="0"/>
              </a:rPr>
              <a:t>In order for this to be successful, we will need to know if your school would welcome the opportunity to take part. Please can we ask that you email your expression of interest to </a:t>
            </a:r>
            <a:r>
              <a:rPr lang="en-GB" sz="1800" b="0" dirty="0" err="1">
                <a:effectLst/>
                <a:latin typeface="Calibri" panose="020F0502020204030204" pitchFamily="34" charset="0"/>
                <a:ea typeface="Calibri" panose="020F0502020204030204" pitchFamily="34" charset="0"/>
              </a:rPr>
              <a:t>Awena</a:t>
            </a:r>
            <a:r>
              <a:rPr lang="en-GB" sz="1800" b="0" dirty="0">
                <a:effectLst/>
                <a:latin typeface="Calibri" panose="020F0502020204030204" pitchFamily="34" charset="0"/>
                <a:ea typeface="Calibri" panose="020F0502020204030204" pitchFamily="34" charset="0"/>
              </a:rPr>
              <a:t> – Cornwall Virtual School, </a:t>
            </a:r>
            <a:r>
              <a:rPr lang="en-GB" sz="1800" b="0" u="sng" dirty="0">
                <a:solidFill>
                  <a:srgbClr val="0000FF"/>
                </a:solidFill>
                <a:effectLst/>
                <a:latin typeface="Calibri" panose="020F0502020204030204" pitchFamily="34" charset="0"/>
                <a:ea typeface="Calibri" panose="020F0502020204030204" pitchFamily="34" charset="0"/>
                <a:hlinkClick r:id="rId2"/>
              </a:rPr>
              <a:t>virtualschool@cornwall.gov.uk</a:t>
            </a:r>
            <a:r>
              <a:rPr lang="en-GB" sz="1800" b="0" dirty="0">
                <a:effectLst/>
                <a:latin typeface="Calibri" panose="020F0502020204030204" pitchFamily="34" charset="0"/>
                <a:ea typeface="Calibri" panose="020F0502020204030204" pitchFamily="34" charset="0"/>
              </a:rPr>
              <a:t> . More details can be found on the attached leaflet. </a:t>
            </a:r>
            <a:br>
              <a:rPr lang="en-GB" sz="1800" b="0" dirty="0">
                <a:effectLst/>
                <a:latin typeface="Calibri" panose="020F0502020204030204" pitchFamily="34" charset="0"/>
                <a:ea typeface="Calibri" panose="020F0502020204030204" pitchFamily="34" charset="0"/>
              </a:rPr>
            </a:br>
            <a:r>
              <a:rPr lang="en-GB" sz="1800" b="0" dirty="0">
                <a:effectLst/>
                <a:latin typeface="Calibri" panose="020F0502020204030204" pitchFamily="34" charset="0"/>
                <a:ea typeface="Calibri" panose="020F0502020204030204" pitchFamily="34" charset="0"/>
              </a:rPr>
              <a:t> </a:t>
            </a:r>
            <a:br>
              <a:rPr lang="en-GB" sz="1800" b="0" dirty="0">
                <a:effectLst/>
                <a:latin typeface="Calibri" panose="020F0502020204030204" pitchFamily="34" charset="0"/>
                <a:ea typeface="Calibri" panose="020F0502020204030204" pitchFamily="34" charset="0"/>
              </a:rPr>
            </a:br>
            <a:r>
              <a:rPr lang="en-GB" sz="1800" b="0" dirty="0">
                <a:effectLst/>
                <a:latin typeface="Calibri" panose="020F0502020204030204" pitchFamily="34" charset="0"/>
                <a:ea typeface="Calibri" panose="020F0502020204030204" pitchFamily="34" charset="0"/>
              </a:rPr>
              <a:t>We hope you embrace this as a fantastic opportunity to share experiences and feel supported in an ever increasing demanding role. We are looking forward to working with you on this. </a:t>
            </a:r>
            <a:br>
              <a:rPr lang="en-GB" sz="1800" b="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endParaRPr lang="en-GB" dirty="0"/>
          </a:p>
        </p:txBody>
      </p:sp>
      <p:graphicFrame>
        <p:nvGraphicFramePr>
          <p:cNvPr id="4" name="Object 3">
            <a:extLst>
              <a:ext uri="{FF2B5EF4-FFF2-40B4-BE49-F238E27FC236}">
                <a16:creationId xmlns:a16="http://schemas.microsoft.com/office/drawing/2014/main" id="{D8EEDF59-00BE-7C14-3112-229320E0B13E}"/>
              </a:ext>
            </a:extLst>
          </p:cNvPr>
          <p:cNvGraphicFramePr>
            <a:graphicFrameLocks noChangeAspect="1"/>
          </p:cNvGraphicFramePr>
          <p:nvPr>
            <p:extLst>
              <p:ext uri="{D42A27DB-BD31-4B8C-83A1-F6EECF244321}">
                <p14:modId xmlns:p14="http://schemas.microsoft.com/office/powerpoint/2010/main" val="523934628"/>
              </p:ext>
            </p:extLst>
          </p:nvPr>
        </p:nvGraphicFramePr>
        <p:xfrm>
          <a:off x="1314252" y="5292799"/>
          <a:ext cx="889000" cy="527050"/>
        </p:xfrm>
        <a:graphic>
          <a:graphicData uri="http://schemas.openxmlformats.org/presentationml/2006/ole">
            <mc:AlternateContent xmlns:mc="http://schemas.openxmlformats.org/markup-compatibility/2006">
              <mc:Choice xmlns:v="urn:schemas-microsoft-com:vml" Requires="v">
                <p:oleObj name="Packager Shell Object" showAsIcon="1" r:id="rId3" imgW="888840" imgH="527400" progId="Package">
                  <p:embed/>
                </p:oleObj>
              </mc:Choice>
              <mc:Fallback>
                <p:oleObj name="Packager Shell Object" showAsIcon="1" r:id="rId3" imgW="888840" imgH="527400" progId="Package">
                  <p:embed/>
                  <p:pic>
                    <p:nvPicPr>
                      <p:cNvPr id="4" name="Object 3">
                        <a:extLst>
                          <a:ext uri="{FF2B5EF4-FFF2-40B4-BE49-F238E27FC236}">
                            <a16:creationId xmlns:a16="http://schemas.microsoft.com/office/drawing/2014/main" id="{D8EEDF59-00BE-7C14-3112-229320E0B13E}"/>
                          </a:ext>
                        </a:extLst>
                      </p:cNvPr>
                      <p:cNvPicPr/>
                      <p:nvPr/>
                    </p:nvPicPr>
                    <p:blipFill>
                      <a:blip r:embed="rId4"/>
                      <a:stretch>
                        <a:fillRect/>
                      </a:stretch>
                    </p:blipFill>
                    <p:spPr>
                      <a:xfrm>
                        <a:off x="1314252" y="5292799"/>
                        <a:ext cx="889000" cy="527050"/>
                      </a:xfrm>
                      <a:prstGeom prst="rect">
                        <a:avLst/>
                      </a:prstGeom>
                    </p:spPr>
                  </p:pic>
                </p:oleObj>
              </mc:Fallback>
            </mc:AlternateContent>
          </a:graphicData>
        </a:graphic>
      </p:graphicFrame>
    </p:spTree>
    <p:extLst>
      <p:ext uri="{BB962C8B-B14F-4D97-AF65-F5344CB8AC3E}">
        <p14:creationId xmlns:p14="http://schemas.microsoft.com/office/powerpoint/2010/main" val="1301108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3EA53-71B0-6F0C-4B11-ABDA7BF2B4BC}"/>
              </a:ext>
            </a:extLst>
          </p:cNvPr>
          <p:cNvSpPr>
            <a:spLocks noGrp="1"/>
          </p:cNvSpPr>
          <p:nvPr>
            <p:ph type="title"/>
          </p:nvPr>
        </p:nvSpPr>
        <p:spPr/>
        <p:txBody>
          <a:bodyPr/>
          <a:lstStyle/>
          <a:p>
            <a:r>
              <a:rPr lang="en-GB" dirty="0"/>
              <a:t>What all this means for schools…</a:t>
            </a:r>
          </a:p>
        </p:txBody>
      </p:sp>
      <p:sp>
        <p:nvSpPr>
          <p:cNvPr id="4" name="TextBox 3">
            <a:extLst>
              <a:ext uri="{FF2B5EF4-FFF2-40B4-BE49-F238E27FC236}">
                <a16:creationId xmlns:a16="http://schemas.microsoft.com/office/drawing/2014/main" id="{CFCD6171-464B-46B4-587D-E00F338DB9DE}"/>
              </a:ext>
            </a:extLst>
          </p:cNvPr>
          <p:cNvSpPr txBox="1"/>
          <p:nvPr/>
        </p:nvSpPr>
        <p:spPr>
          <a:xfrm>
            <a:off x="534987" y="1188343"/>
            <a:ext cx="10068297" cy="5940088"/>
          </a:xfrm>
          <a:prstGeom prst="rect">
            <a:avLst/>
          </a:prstGeom>
          <a:noFill/>
        </p:spPr>
        <p:txBody>
          <a:bodyPr wrap="square">
            <a:spAutoFit/>
          </a:bodyPr>
          <a:lstStyle/>
          <a:p>
            <a:r>
              <a:rPr lang="en-GB" dirty="0"/>
              <a:t>‘</a:t>
            </a:r>
            <a:r>
              <a:rPr lang="en-GB" dirty="0">
                <a:solidFill>
                  <a:srgbClr val="002060"/>
                </a:solidFill>
              </a:rPr>
              <a:t>The governing body of a maintained school and the proprietor of an academy must ensure that an </a:t>
            </a:r>
            <a:r>
              <a:rPr lang="en-GB" b="1" dirty="0">
                <a:solidFill>
                  <a:schemeClr val="tx2">
                    <a:lumMod val="60000"/>
                    <a:lumOff val="40000"/>
                  </a:schemeClr>
                </a:solidFill>
              </a:rPr>
              <a:t>appropriately qualified and experienced member of staff -the ‘designated teacher’, undertakes the responsibilities within the school to promote the educational achievement of looked-after and previously looked-after children on the school’s roll</a:t>
            </a:r>
            <a:r>
              <a:rPr lang="en-GB" b="1" dirty="0">
                <a:solidFill>
                  <a:srgbClr val="002060"/>
                </a:solidFill>
              </a:rPr>
              <a:t>. </a:t>
            </a:r>
            <a:r>
              <a:rPr lang="en-GB" dirty="0">
                <a:solidFill>
                  <a:srgbClr val="002060"/>
                </a:solidFill>
              </a:rPr>
              <a:t>They must also ensure that the designated teacher undertakes training that is appropriate to carrying out this duty</a:t>
            </a:r>
            <a:r>
              <a:rPr lang="en-GB" i="1" dirty="0">
                <a:solidFill>
                  <a:srgbClr val="002060"/>
                </a:solidFill>
              </a:rPr>
              <a:t>’</a:t>
            </a:r>
          </a:p>
          <a:p>
            <a:endParaRPr lang="en-GB" i="1" dirty="0">
              <a:solidFill>
                <a:srgbClr val="002060"/>
              </a:solidFill>
            </a:endParaRPr>
          </a:p>
          <a:p>
            <a:r>
              <a:rPr lang="en-GB" i="1" dirty="0">
                <a:solidFill>
                  <a:srgbClr val="002060"/>
                </a:solidFill>
              </a:rPr>
              <a:t> </a:t>
            </a:r>
            <a:r>
              <a:rPr lang="en-GB" i="1" u="sng" dirty="0">
                <a:solidFill>
                  <a:srgbClr val="002060"/>
                </a:solidFill>
              </a:rPr>
              <a:t>‘in line with the annual safeguarding return (157/175), DTs need to attend at least one </a:t>
            </a:r>
            <a:r>
              <a:rPr lang="en-GB" i="1" u="sng" dirty="0" err="1">
                <a:solidFill>
                  <a:srgbClr val="002060"/>
                </a:solidFill>
              </a:rPr>
              <a:t>Awena</a:t>
            </a:r>
            <a:r>
              <a:rPr lang="en-GB" i="1" u="sng" dirty="0">
                <a:solidFill>
                  <a:srgbClr val="002060"/>
                </a:solidFill>
              </a:rPr>
              <a:t> network a year for compliance with the return)</a:t>
            </a:r>
          </a:p>
          <a:p>
            <a:endParaRPr lang="en-GB" dirty="0">
              <a:solidFill>
                <a:srgbClr val="002060"/>
              </a:solidFill>
            </a:endParaRPr>
          </a:p>
          <a:p>
            <a:r>
              <a:rPr lang="en-GB" dirty="0">
                <a:solidFill>
                  <a:srgbClr val="002060"/>
                </a:solidFill>
              </a:rPr>
              <a:t>‘The governing body, head teacher and school leadership team will want to consider the following in supporting the designated teacher role: </a:t>
            </a:r>
          </a:p>
          <a:p>
            <a:r>
              <a:rPr lang="en-GB" dirty="0">
                <a:solidFill>
                  <a:schemeClr val="tx2">
                    <a:lumMod val="60000"/>
                    <a:lumOff val="40000"/>
                  </a:schemeClr>
                </a:solidFill>
              </a:rPr>
              <a:t>Does the designated teacher have appropriate seniority and professional experience to provide leadership, training, information, challenge and advice to others that will influence decisions about the teaching and learning needs of looked-after and previously looked-after children?</a:t>
            </a:r>
          </a:p>
          <a:p>
            <a:endParaRPr lang="en-GB" dirty="0">
              <a:solidFill>
                <a:schemeClr val="tx2">
                  <a:lumMod val="60000"/>
                  <a:lumOff val="40000"/>
                </a:schemeClr>
              </a:solidFill>
            </a:endParaRPr>
          </a:p>
          <a:p>
            <a:r>
              <a:rPr lang="en-GB" dirty="0">
                <a:solidFill>
                  <a:srgbClr val="002060"/>
                </a:solidFill>
              </a:rPr>
              <a:t>Does the designated teacher have </a:t>
            </a:r>
            <a:r>
              <a:rPr lang="en-GB" dirty="0">
                <a:solidFill>
                  <a:schemeClr val="tx2">
                    <a:lumMod val="60000"/>
                    <a:lumOff val="40000"/>
                  </a:schemeClr>
                </a:solidFill>
              </a:rPr>
              <a:t>appropriate seniority and skills to work with the school’s senior leadership and governing body to help ensure school policies and approaches appropriately reflect the needs of looked-after and previously looked-after children and act as a champion for them?                                           </a:t>
            </a:r>
            <a:r>
              <a:rPr lang="en-GB" i="1" dirty="0">
                <a:solidFill>
                  <a:srgbClr val="FF0000"/>
                </a:solidFill>
              </a:rPr>
              <a:t>Governors conference tomorrow at Brannel School</a:t>
            </a:r>
          </a:p>
        </p:txBody>
      </p:sp>
    </p:spTree>
    <p:extLst>
      <p:ext uri="{BB962C8B-B14F-4D97-AF65-F5344CB8AC3E}">
        <p14:creationId xmlns:p14="http://schemas.microsoft.com/office/powerpoint/2010/main" val="2904516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7FBAD-DF96-0B5B-A147-7A8869700CB6}"/>
              </a:ext>
            </a:extLst>
          </p:cNvPr>
          <p:cNvSpPr>
            <a:spLocks noGrp="1"/>
          </p:cNvSpPr>
          <p:nvPr>
            <p:ph type="title"/>
          </p:nvPr>
        </p:nvSpPr>
        <p:spPr/>
        <p:txBody>
          <a:bodyPr>
            <a:normAutofit fontScale="90000"/>
          </a:bodyPr>
          <a:lstStyle/>
          <a:p>
            <a:r>
              <a:rPr lang="en-GB" dirty="0"/>
              <a:t>The role of the DT (Designated teacher)</a:t>
            </a:r>
            <a:br>
              <a:rPr lang="en-GB" dirty="0"/>
            </a:br>
            <a:br>
              <a:rPr lang="en-GB" dirty="0"/>
            </a:br>
            <a:r>
              <a:rPr lang="en-GB" sz="1800" dirty="0"/>
              <a:t>Designated teachers should take lead responsibility for ensuring school staff understand the things which can affect how looked-after and previously looked after children learn and achieve and how the whole school supports the educational achievement of these pupils</a:t>
            </a:r>
            <a:r>
              <a:rPr lang="en-GB" sz="1800" b="0" dirty="0"/>
              <a:t>. </a:t>
            </a:r>
            <a:r>
              <a:rPr lang="en-GB" sz="1800" dirty="0"/>
              <a:t>This means making sure that all staff</a:t>
            </a:r>
            <a:r>
              <a:rPr lang="en-GB" sz="1800" b="0" dirty="0"/>
              <a:t>: </a:t>
            </a:r>
            <a:br>
              <a:rPr lang="en-GB" sz="1800" b="0" dirty="0"/>
            </a:br>
            <a:br>
              <a:rPr lang="en-GB" sz="1800" b="0" dirty="0"/>
            </a:br>
            <a:r>
              <a:rPr lang="en-GB" sz="1600" b="0" dirty="0"/>
              <a:t>have high expectations of looked-after and previously looked-after children’s learning and set targets to accelerate educational progress</a:t>
            </a:r>
            <a:br>
              <a:rPr lang="en-GB" sz="1600" b="0" dirty="0"/>
            </a:br>
            <a:r>
              <a:rPr lang="en-GB" sz="1600" b="0" dirty="0"/>
              <a:t> </a:t>
            </a:r>
            <a:br>
              <a:rPr lang="en-GB" sz="1600" b="0" dirty="0"/>
            </a:br>
            <a:r>
              <a:rPr lang="en-GB" sz="1600" b="0" dirty="0"/>
              <a:t>are aware of the emotional, psychological and social effects of loss and separation (attachment awareness) from birth families and that some children may find it difficult to build relationships of trust with adults because of their experiences, and how this might affect the child’s behaviour</a:t>
            </a:r>
            <a:br>
              <a:rPr lang="en-GB" sz="1600" b="0" dirty="0"/>
            </a:br>
            <a:br>
              <a:rPr lang="en-GB" sz="1600" b="0" dirty="0"/>
            </a:br>
            <a:r>
              <a:rPr lang="en-GB" sz="1600" b="0" dirty="0"/>
              <a:t>understand how important it is to see looked-after and previously looked-after children as individuals rather than as a homogeneous group, not publicly treat them differently from their peers, and show sensitivity about who else knows about their looked-after or previously looked-after status</a:t>
            </a:r>
            <a:br>
              <a:rPr lang="en-GB" sz="1600" b="0" dirty="0"/>
            </a:br>
            <a:br>
              <a:rPr lang="en-GB" sz="1600" b="0" dirty="0"/>
            </a:br>
            <a:r>
              <a:rPr lang="en-GB" sz="1600" b="0" dirty="0"/>
              <a:t>appreciate the central importance of the looked-after child’s PEP in helping to create a shared understanding between teachers, carers, social workers and, 12 most importantly, the child’s own understanding of how they are being supported</a:t>
            </a:r>
            <a:br>
              <a:rPr lang="en-GB" sz="1600" b="0" dirty="0"/>
            </a:br>
            <a:br>
              <a:rPr lang="en-GB" sz="1600" b="0" dirty="0"/>
            </a:br>
            <a:r>
              <a:rPr lang="en-GB" sz="1600" b="0" dirty="0"/>
              <a:t>have the level of understanding they need of the role of social workers, VSHs and carers, and how the function of the PEP fits into the wider care planning duties of the authority which looks after the child</a:t>
            </a:r>
            <a:br>
              <a:rPr lang="en-GB" sz="1600" b="0" dirty="0"/>
            </a:br>
            <a:br>
              <a:rPr lang="en-GB" sz="1600" b="0" dirty="0"/>
            </a:br>
            <a:r>
              <a:rPr lang="en-GB" sz="1600" b="0" dirty="0"/>
              <a:t>for previously looked-after children, understand the importance of involving the child’s parents or guardians in decisions affecting their child’s education, and be a contact for parents or guardians who want advice or have concerns about their child’s progress at school</a:t>
            </a:r>
            <a:br>
              <a:rPr lang="en-GB" sz="1600" b="0" dirty="0"/>
            </a:br>
            <a:endParaRPr lang="en-GB" sz="1600" b="0" dirty="0"/>
          </a:p>
        </p:txBody>
      </p:sp>
    </p:spTree>
    <p:extLst>
      <p:ext uri="{BB962C8B-B14F-4D97-AF65-F5344CB8AC3E}">
        <p14:creationId xmlns:p14="http://schemas.microsoft.com/office/powerpoint/2010/main" val="1111617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09E6C-041C-D9FA-EDDA-043FEB23E033}"/>
              </a:ext>
            </a:extLst>
          </p:cNvPr>
          <p:cNvSpPr>
            <a:spLocks noGrp="1"/>
          </p:cNvSpPr>
          <p:nvPr>
            <p:ph type="title"/>
          </p:nvPr>
        </p:nvSpPr>
        <p:spPr>
          <a:xfrm>
            <a:off x="810196" y="375223"/>
            <a:ext cx="9348217" cy="550058"/>
          </a:xfrm>
        </p:spPr>
        <p:txBody>
          <a:bodyPr>
            <a:noAutofit/>
          </a:bodyPr>
          <a:lstStyle/>
          <a:p>
            <a:r>
              <a:rPr lang="en-GB" sz="2400" b="0" dirty="0">
                <a:solidFill>
                  <a:schemeClr val="tx2">
                    <a:lumMod val="60000"/>
                    <a:lumOff val="40000"/>
                  </a:schemeClr>
                </a:solidFill>
              </a:rPr>
              <a:t>Questions to consider around the DT role….</a:t>
            </a:r>
            <a:br>
              <a:rPr lang="en-GB" sz="2400" b="0" dirty="0">
                <a:solidFill>
                  <a:srgbClr val="002060"/>
                </a:solidFill>
              </a:rPr>
            </a:br>
            <a:br>
              <a:rPr lang="en-GB" sz="2400" b="0" dirty="0">
                <a:solidFill>
                  <a:srgbClr val="002060"/>
                </a:solidFill>
              </a:rPr>
            </a:br>
            <a:r>
              <a:rPr lang="en-GB" sz="1800" b="0" dirty="0">
                <a:solidFill>
                  <a:srgbClr val="002060"/>
                </a:solidFill>
              </a:rPr>
              <a:t>How does the designated teacher role contribute to the deeper </a:t>
            </a:r>
            <a:br>
              <a:rPr lang="en-GB" sz="1800" b="0" dirty="0">
                <a:solidFill>
                  <a:srgbClr val="002060"/>
                </a:solidFill>
              </a:rPr>
            </a:br>
            <a:r>
              <a:rPr lang="en-GB" sz="1800" b="0" dirty="0">
                <a:solidFill>
                  <a:srgbClr val="002060"/>
                </a:solidFill>
              </a:rPr>
              <a:t>understanding of everyone in the school who is likely to be involved in </a:t>
            </a:r>
            <a:br>
              <a:rPr lang="en-GB" sz="1800" b="0" dirty="0">
                <a:solidFill>
                  <a:srgbClr val="002060"/>
                </a:solidFill>
              </a:rPr>
            </a:br>
            <a:r>
              <a:rPr lang="en-GB" sz="1800" b="0" dirty="0">
                <a:solidFill>
                  <a:srgbClr val="002060"/>
                </a:solidFill>
              </a:rPr>
              <a:t>supporting looked-after and previously looked-after children to </a:t>
            </a:r>
            <a:br>
              <a:rPr lang="en-GB" sz="1800" b="0" dirty="0">
                <a:solidFill>
                  <a:srgbClr val="002060"/>
                </a:solidFill>
              </a:rPr>
            </a:br>
            <a:r>
              <a:rPr lang="en-GB" sz="1800" b="0" dirty="0">
                <a:solidFill>
                  <a:srgbClr val="002060"/>
                </a:solidFill>
              </a:rPr>
              <a:t>achieve?</a:t>
            </a:r>
            <a:br>
              <a:rPr lang="en-GB" sz="1800" b="0" dirty="0">
                <a:solidFill>
                  <a:srgbClr val="002060"/>
                </a:solidFill>
              </a:rPr>
            </a:br>
            <a:br>
              <a:rPr lang="en-GB" sz="1800" b="0" dirty="0">
                <a:solidFill>
                  <a:srgbClr val="002060"/>
                </a:solidFill>
              </a:rPr>
            </a:br>
            <a:r>
              <a:rPr lang="en-GB" sz="1800" b="0" dirty="0">
                <a:solidFill>
                  <a:srgbClr val="002060"/>
                </a:solidFill>
              </a:rPr>
              <a:t>What resource implications might there be in supporting the designated </a:t>
            </a:r>
            <a:br>
              <a:rPr lang="en-GB" sz="1800" b="0" dirty="0">
                <a:solidFill>
                  <a:srgbClr val="002060"/>
                </a:solidFill>
              </a:rPr>
            </a:br>
            <a:r>
              <a:rPr lang="en-GB" sz="1800" b="0" dirty="0">
                <a:solidFill>
                  <a:srgbClr val="002060"/>
                </a:solidFill>
              </a:rPr>
              <a:t>teacher to carry out their role? </a:t>
            </a:r>
            <a:br>
              <a:rPr lang="en-GB" sz="1800" b="0" dirty="0">
                <a:solidFill>
                  <a:srgbClr val="002060"/>
                </a:solidFill>
              </a:rPr>
            </a:br>
            <a:br>
              <a:rPr lang="en-GB" sz="1800" b="0" dirty="0">
                <a:solidFill>
                  <a:srgbClr val="002060"/>
                </a:solidFill>
              </a:rPr>
            </a:br>
            <a:r>
              <a:rPr lang="en-GB" sz="1800" b="0" dirty="0">
                <a:solidFill>
                  <a:srgbClr val="002060"/>
                </a:solidFill>
              </a:rPr>
              <a:t>What expertise can designated teachers call on within and outside the school such as SENCOs, health and mental health support?  And DSL?</a:t>
            </a:r>
            <a:br>
              <a:rPr lang="en-GB" sz="1800" b="0" dirty="0">
                <a:solidFill>
                  <a:srgbClr val="002060"/>
                </a:solidFill>
              </a:rPr>
            </a:br>
            <a:br>
              <a:rPr lang="en-GB" sz="1800" b="0" dirty="0">
                <a:solidFill>
                  <a:srgbClr val="002060"/>
                </a:solidFill>
              </a:rPr>
            </a:br>
            <a:r>
              <a:rPr lang="en-GB" sz="1800" b="0" dirty="0">
                <a:solidFill>
                  <a:srgbClr val="002060"/>
                </a:solidFill>
              </a:rPr>
              <a:t>What monitoring arrangements might be appropriate to ensure that the role of the designated teacher is providing appropriate support for looked-after and previously looked-after children on the school roll?</a:t>
            </a:r>
            <a:br>
              <a:rPr lang="en-GB" sz="2000" b="0" dirty="0">
                <a:solidFill>
                  <a:srgbClr val="002060"/>
                </a:solidFill>
              </a:rPr>
            </a:br>
            <a:endParaRPr lang="en-GB" sz="2000" b="0" dirty="0">
              <a:solidFill>
                <a:srgbClr val="002060"/>
              </a:solidFill>
            </a:endParaRPr>
          </a:p>
        </p:txBody>
      </p:sp>
      <p:sp>
        <p:nvSpPr>
          <p:cNvPr id="4" name="TextBox 3">
            <a:extLst>
              <a:ext uri="{FF2B5EF4-FFF2-40B4-BE49-F238E27FC236}">
                <a16:creationId xmlns:a16="http://schemas.microsoft.com/office/drawing/2014/main" id="{04D18500-07C9-4E51-BE2F-92303F3B46AC}"/>
              </a:ext>
            </a:extLst>
          </p:cNvPr>
          <p:cNvSpPr txBox="1"/>
          <p:nvPr/>
        </p:nvSpPr>
        <p:spPr>
          <a:xfrm>
            <a:off x="3733396" y="5004767"/>
            <a:ext cx="6336704" cy="1631216"/>
          </a:xfrm>
          <a:prstGeom prst="rect">
            <a:avLst/>
          </a:prstGeom>
          <a:noFill/>
        </p:spPr>
        <p:txBody>
          <a:bodyPr wrap="square">
            <a:spAutoFit/>
          </a:bodyPr>
          <a:lstStyle/>
          <a:p>
            <a:r>
              <a:rPr lang="en-GB" i="1" dirty="0">
                <a:solidFill>
                  <a:schemeClr val="tx2">
                    <a:lumMod val="60000"/>
                    <a:lumOff val="40000"/>
                  </a:schemeClr>
                </a:solidFill>
              </a:rPr>
              <a:t>‘The designated teacher should be a central point of initial contact within the school. This helps to make sure that the school plays its role to the full in making sure arrangements are joined up and minimise any disruption to a child’s learning.’</a:t>
            </a:r>
          </a:p>
        </p:txBody>
      </p:sp>
      <p:pic>
        <p:nvPicPr>
          <p:cNvPr id="5" name="Picture 4">
            <a:extLst>
              <a:ext uri="{FF2B5EF4-FFF2-40B4-BE49-F238E27FC236}">
                <a16:creationId xmlns:a16="http://schemas.microsoft.com/office/drawing/2014/main" id="{9EA5AF62-5B56-81C8-2140-163EDBC1E62E}"/>
              </a:ext>
            </a:extLst>
          </p:cNvPr>
          <p:cNvPicPr>
            <a:picLocks noChangeAspect="1"/>
          </p:cNvPicPr>
          <p:nvPr/>
        </p:nvPicPr>
        <p:blipFill>
          <a:blip r:embed="rId2"/>
          <a:stretch>
            <a:fillRect/>
          </a:stretch>
        </p:blipFill>
        <p:spPr>
          <a:xfrm>
            <a:off x="8587060" y="925280"/>
            <a:ext cx="1757320" cy="2486016"/>
          </a:xfrm>
          <a:prstGeom prst="rect">
            <a:avLst/>
          </a:prstGeom>
        </p:spPr>
      </p:pic>
    </p:spTree>
    <p:extLst>
      <p:ext uri="{BB962C8B-B14F-4D97-AF65-F5344CB8AC3E}">
        <p14:creationId xmlns:p14="http://schemas.microsoft.com/office/powerpoint/2010/main" val="3165262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2052F-8AF5-4C96-AF9D-4D3077B621F3}"/>
              </a:ext>
            </a:extLst>
          </p:cNvPr>
          <p:cNvSpPr>
            <a:spLocks noGrp="1"/>
          </p:cNvSpPr>
          <p:nvPr>
            <p:ph type="title"/>
          </p:nvPr>
        </p:nvSpPr>
        <p:spPr/>
        <p:txBody>
          <a:bodyPr>
            <a:normAutofit fontScale="90000"/>
          </a:bodyPr>
          <a:lstStyle/>
          <a:p>
            <a:r>
              <a:rPr lang="en-GB" sz="2700" dirty="0"/>
              <a:t>How to contact us: </a:t>
            </a:r>
            <a:r>
              <a:rPr lang="en-GB" sz="2700" dirty="0">
                <a:hlinkClick r:id="rId2"/>
              </a:rPr>
              <a:t>virtualschool@cornwall.gov.uk</a:t>
            </a:r>
            <a:r>
              <a:rPr lang="en-GB" sz="2700" dirty="0"/>
              <a:t> *</a:t>
            </a:r>
            <a:br>
              <a:rPr lang="en-GB" sz="4000" dirty="0"/>
            </a:br>
            <a:r>
              <a:rPr lang="en-GB" sz="1300" dirty="0"/>
              <a:t>*</a:t>
            </a:r>
            <a:r>
              <a:rPr lang="en-GB" sz="1300" b="0" dirty="0"/>
              <a:t>we </a:t>
            </a:r>
            <a:r>
              <a:rPr lang="en-GB" sz="1600" b="0" dirty="0"/>
              <a:t>are a countywide service but we are working with the Council Carbon neutral pledge on travelling smarter and </a:t>
            </a:r>
            <a:br>
              <a:rPr lang="en-GB" sz="1600" b="0" dirty="0"/>
            </a:br>
            <a:r>
              <a:rPr lang="en-GB" sz="1600" b="0" dirty="0"/>
              <a:t>using virtual resources where appropriate</a:t>
            </a:r>
            <a:br>
              <a:rPr lang="en-GB" sz="4000" dirty="0"/>
            </a:br>
            <a:endParaRPr lang="en-GB" sz="2200" b="0" dirty="0"/>
          </a:p>
        </p:txBody>
      </p:sp>
      <p:pic>
        <p:nvPicPr>
          <p:cNvPr id="5" name="Picture 6">
            <a:extLst>
              <a:ext uri="{FF2B5EF4-FFF2-40B4-BE49-F238E27FC236}">
                <a16:creationId xmlns:a16="http://schemas.microsoft.com/office/drawing/2014/main" id="{E596EB08-D36C-4513-B78B-B4B03EB228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9518" y="223125"/>
            <a:ext cx="828895" cy="74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F5BF6CCE-FA65-4203-B25D-3B5722C11EEA}"/>
              </a:ext>
            </a:extLst>
          </p:cNvPr>
          <p:cNvSpPr txBox="1"/>
          <p:nvPr/>
        </p:nvSpPr>
        <p:spPr>
          <a:xfrm>
            <a:off x="522164" y="2809401"/>
            <a:ext cx="10009112" cy="707886"/>
          </a:xfrm>
          <a:prstGeom prst="rect">
            <a:avLst/>
          </a:prstGeom>
          <a:noFill/>
        </p:spPr>
        <p:txBody>
          <a:bodyPr wrap="square">
            <a:spAutoFit/>
          </a:bodyPr>
          <a:lstStyle/>
          <a:p>
            <a:endParaRPr lang="en-GB" sz="2000" b="0" dirty="0"/>
          </a:p>
          <a:p>
            <a:pPr marL="342900" indent="-342900">
              <a:buFont typeface="Arial" panose="020B0604020202020204" pitchFamily="34" charset="0"/>
              <a:buChar char="•"/>
            </a:pPr>
            <a:endParaRPr lang="en-GB" dirty="0"/>
          </a:p>
        </p:txBody>
      </p:sp>
      <p:pic>
        <p:nvPicPr>
          <p:cNvPr id="3" name="Picture 2">
            <a:extLst>
              <a:ext uri="{FF2B5EF4-FFF2-40B4-BE49-F238E27FC236}">
                <a16:creationId xmlns:a16="http://schemas.microsoft.com/office/drawing/2014/main" id="{223C1E12-86B1-B0E0-33A1-1446FBEA3B75}"/>
              </a:ext>
            </a:extLst>
          </p:cNvPr>
          <p:cNvPicPr>
            <a:picLocks noChangeAspect="1"/>
          </p:cNvPicPr>
          <p:nvPr/>
        </p:nvPicPr>
        <p:blipFill>
          <a:blip r:embed="rId4"/>
          <a:stretch>
            <a:fillRect/>
          </a:stretch>
        </p:blipFill>
        <p:spPr>
          <a:xfrm>
            <a:off x="810196" y="1232503"/>
            <a:ext cx="8862060" cy="5096256"/>
          </a:xfrm>
          <a:prstGeom prst="rect">
            <a:avLst/>
          </a:prstGeom>
        </p:spPr>
      </p:pic>
    </p:spTree>
    <p:extLst>
      <p:ext uri="{BB962C8B-B14F-4D97-AF65-F5344CB8AC3E}">
        <p14:creationId xmlns:p14="http://schemas.microsoft.com/office/powerpoint/2010/main" val="2688965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28054-8A78-4B92-843B-74AE6966A265}"/>
              </a:ext>
            </a:extLst>
          </p:cNvPr>
          <p:cNvSpPr>
            <a:spLocks noGrp="1"/>
          </p:cNvSpPr>
          <p:nvPr>
            <p:ph type="title"/>
          </p:nvPr>
        </p:nvSpPr>
        <p:spPr/>
        <p:txBody>
          <a:bodyPr>
            <a:normAutofit fontScale="90000"/>
          </a:bodyPr>
          <a:lstStyle/>
          <a:p>
            <a:r>
              <a:rPr lang="en-GB" sz="2700" dirty="0"/>
              <a:t>Awena – how we can most effectively work together</a:t>
            </a:r>
            <a:br>
              <a:rPr lang="en-GB" sz="2700" dirty="0"/>
            </a:br>
            <a:br>
              <a:rPr lang="en-GB" dirty="0"/>
            </a:br>
            <a:r>
              <a:rPr lang="en-GB" sz="1800" b="0" u="sng"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What is required from us all as partners:</a:t>
            </a:r>
            <a:r>
              <a:rPr lang="en-GB" sz="1800" b="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br>
              <a:rPr lang="en-GB" sz="1800" b="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br>
            <a:br>
              <a:rPr lang="en-GB" sz="1800" b="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‘Creating a culture of collaboration &amp; high aspiration so children with a social worker will achieve the most from their education’</a:t>
            </a:r>
            <a:br>
              <a:rPr lang="en-GB" sz="1800" b="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br>
            <a:br>
              <a:rPr lang="en-GB" sz="1800" b="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M</a:t>
            </a:r>
            <a:r>
              <a:rPr lang="en-GB" sz="18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ake visible the disadvantages that children with a social worker can experience, enhancing partnerships between education settings and local authorities to help all agencies hold high aspirations for these children</a:t>
            </a:r>
            <a:br>
              <a:rPr lang="en-GB" sz="18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GB" sz="1800" b="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P</a:t>
            </a:r>
            <a:r>
              <a:rPr lang="en-GB" sz="18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romote practice that supports children’s engagement in education, recognising that attending an education setting can be an important factor in helping to keep children safe from harm.</a:t>
            </a:r>
            <a:br>
              <a:rPr lang="en-GB" sz="18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GB" sz="1800" b="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Le</a:t>
            </a:r>
            <a:r>
              <a:rPr lang="en-GB" sz="18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vel up children’s outcomes and narrow the attainment gap so every child can reach their potential. This will include helping to make sure that children with a social worker benefit from support to recover from the impact of COVID-19</a:t>
            </a:r>
            <a:br>
              <a:rPr lang="en-GB" sz="18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GB" sz="1800" b="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rPr>
              <a:t>E</a:t>
            </a:r>
            <a:r>
              <a:rPr lang="en-GB" sz="18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nhancing partnerships between education settings and the local authority so agencies can work together. </a:t>
            </a:r>
            <a:br>
              <a:rPr lang="en-GB" sz="1800" b="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identifying the needs of the cohort and addressing barriers to poor educational outcomes and ensure pupils make educational progress</a:t>
            </a:r>
            <a:br>
              <a:rPr lang="en-GB" sz="18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GB" sz="1800" b="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O</a:t>
            </a:r>
            <a:r>
              <a:rPr lang="en-GB" sz="18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ffering advice and support to key professionals to help children make progress, including through increasing their confidence in using evidence-based interventions. </a:t>
            </a:r>
            <a:br>
              <a:rPr lang="en-GB" sz="1800" b="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rPr>
            </a:br>
            <a:endParaRPr lang="en-GB" sz="2000" b="0" dirty="0">
              <a:solidFill>
                <a:schemeClr val="tx2">
                  <a:lumMod val="60000"/>
                  <a:lumOff val="40000"/>
                </a:schemeClr>
              </a:solidFill>
            </a:endParaRPr>
          </a:p>
        </p:txBody>
      </p:sp>
    </p:spTree>
    <p:extLst>
      <p:ext uri="{BB962C8B-B14F-4D97-AF65-F5344CB8AC3E}">
        <p14:creationId xmlns:p14="http://schemas.microsoft.com/office/powerpoint/2010/main" val="3668779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174E7-EC9A-4829-ACF2-7C45A6F4518A}"/>
              </a:ext>
            </a:extLst>
          </p:cNvPr>
          <p:cNvSpPr>
            <a:spLocks noGrp="1"/>
          </p:cNvSpPr>
          <p:nvPr>
            <p:ph type="title"/>
          </p:nvPr>
        </p:nvSpPr>
        <p:spPr>
          <a:xfrm>
            <a:off x="810197" y="375222"/>
            <a:ext cx="8424936" cy="813121"/>
          </a:xfrm>
        </p:spPr>
        <p:txBody>
          <a:bodyPr>
            <a:normAutofit fontScale="90000"/>
          </a:bodyPr>
          <a:lstStyle/>
          <a:p>
            <a:r>
              <a:rPr lang="en-GB" sz="3100" dirty="0">
                <a:latin typeface="Calibri" panose="020F0502020204030204" pitchFamily="34" charset="0"/>
                <a:ea typeface="Calibri" panose="020F0502020204030204" pitchFamily="34" charset="0"/>
              </a:rPr>
              <a:t>Dates for your diary! </a:t>
            </a:r>
            <a:br>
              <a:rPr lang="en-GB" sz="2800" dirty="0">
                <a:latin typeface="Calibri" panose="020F0502020204030204" pitchFamily="34" charset="0"/>
                <a:ea typeface="Calibri" panose="020F0502020204030204" pitchFamily="34" charset="0"/>
              </a:rPr>
            </a:br>
            <a:endParaRPr lang="en-GB" dirty="0"/>
          </a:p>
        </p:txBody>
      </p:sp>
      <p:sp>
        <p:nvSpPr>
          <p:cNvPr id="4" name="TextBox 3">
            <a:extLst>
              <a:ext uri="{FF2B5EF4-FFF2-40B4-BE49-F238E27FC236}">
                <a16:creationId xmlns:a16="http://schemas.microsoft.com/office/drawing/2014/main" id="{D99ACBF1-5D26-4190-83E0-0431048CBCF1}"/>
              </a:ext>
            </a:extLst>
          </p:cNvPr>
          <p:cNvSpPr txBox="1"/>
          <p:nvPr/>
        </p:nvSpPr>
        <p:spPr>
          <a:xfrm>
            <a:off x="378148" y="1044327"/>
            <a:ext cx="10153127" cy="4426853"/>
          </a:xfrm>
          <a:prstGeom prst="rect">
            <a:avLst/>
          </a:prstGeom>
          <a:noFill/>
        </p:spPr>
        <p:txBody>
          <a:bodyPr wrap="square">
            <a:spAutoFit/>
          </a:bodyPr>
          <a:lstStyle/>
          <a:p>
            <a:pPr algn="ctr">
              <a:spcAft>
                <a:spcPts val="544"/>
              </a:spcAft>
            </a:pPr>
            <a:r>
              <a:rPr lang="en-GB" sz="2000" b="1" u="sng" dirty="0">
                <a:solidFill>
                  <a:schemeClr val="tx2"/>
                </a:solidFill>
              </a:rPr>
              <a:t>Designated teacher Induction face to face – 16</a:t>
            </a:r>
            <a:r>
              <a:rPr lang="en-GB" sz="2000" b="1" u="sng" baseline="30000" dirty="0">
                <a:solidFill>
                  <a:schemeClr val="tx2"/>
                </a:solidFill>
              </a:rPr>
              <a:t>th</a:t>
            </a:r>
            <a:r>
              <a:rPr lang="en-GB" sz="2000" b="1" u="sng" dirty="0">
                <a:solidFill>
                  <a:schemeClr val="tx2"/>
                </a:solidFill>
              </a:rPr>
              <a:t> October – am St </a:t>
            </a:r>
            <a:r>
              <a:rPr lang="en-GB" sz="2000" b="1" u="sng" dirty="0" err="1">
                <a:solidFill>
                  <a:schemeClr val="tx2"/>
                </a:solidFill>
              </a:rPr>
              <a:t>Erme</a:t>
            </a:r>
            <a:r>
              <a:rPr lang="en-GB" sz="2000" b="1" u="sng" dirty="0">
                <a:solidFill>
                  <a:schemeClr val="tx2"/>
                </a:solidFill>
              </a:rPr>
              <a:t> community Hall</a:t>
            </a:r>
          </a:p>
          <a:p>
            <a:pPr algn="ctr">
              <a:spcAft>
                <a:spcPts val="544"/>
              </a:spcAft>
            </a:pPr>
            <a:endParaRPr lang="en-GB" sz="2000" b="1" u="sng" dirty="0">
              <a:solidFill>
                <a:schemeClr val="tx2"/>
              </a:solidFill>
            </a:endParaRPr>
          </a:p>
          <a:p>
            <a:pPr algn="ctr">
              <a:spcAft>
                <a:spcPts val="544"/>
              </a:spcAft>
            </a:pPr>
            <a:r>
              <a:rPr lang="en-GB" b="1" u="sng" dirty="0">
                <a:solidFill>
                  <a:schemeClr val="tx2"/>
                </a:solidFill>
              </a:rPr>
              <a:t>PEP conference face to face – 16</a:t>
            </a:r>
            <a:r>
              <a:rPr lang="en-GB" b="1" u="sng" baseline="30000" dirty="0">
                <a:solidFill>
                  <a:schemeClr val="tx2"/>
                </a:solidFill>
              </a:rPr>
              <a:t>th</a:t>
            </a:r>
            <a:r>
              <a:rPr lang="en-GB" b="1" u="sng" dirty="0">
                <a:solidFill>
                  <a:schemeClr val="tx2"/>
                </a:solidFill>
              </a:rPr>
              <a:t> October – pm –St </a:t>
            </a:r>
            <a:r>
              <a:rPr lang="en-GB" b="1" u="sng" dirty="0" err="1">
                <a:solidFill>
                  <a:schemeClr val="tx2"/>
                </a:solidFill>
              </a:rPr>
              <a:t>Erme</a:t>
            </a:r>
            <a:r>
              <a:rPr lang="en-GB" b="1" u="sng" dirty="0">
                <a:solidFill>
                  <a:schemeClr val="tx2"/>
                </a:solidFill>
              </a:rPr>
              <a:t> community Hall</a:t>
            </a:r>
          </a:p>
          <a:p>
            <a:pPr algn="ctr">
              <a:spcAft>
                <a:spcPts val="544"/>
              </a:spcAft>
            </a:pPr>
            <a:endParaRPr lang="en-GB" b="1" u="sng" dirty="0">
              <a:solidFill>
                <a:schemeClr val="tx2"/>
              </a:solidFill>
            </a:endParaRPr>
          </a:p>
          <a:p>
            <a:pPr algn="ctr">
              <a:spcAft>
                <a:spcPts val="544"/>
              </a:spcAft>
            </a:pPr>
            <a:r>
              <a:rPr lang="en-GB" b="1" u="sng" dirty="0">
                <a:solidFill>
                  <a:schemeClr val="tx2"/>
                </a:solidFill>
              </a:rPr>
              <a:t>Designated teacher Autumn newsletter – news &amp; updates</a:t>
            </a:r>
          </a:p>
          <a:p>
            <a:pPr algn="ctr">
              <a:spcAft>
                <a:spcPts val="544"/>
              </a:spcAft>
            </a:pPr>
            <a:endParaRPr lang="en-GB" b="1" u="sng" dirty="0">
              <a:solidFill>
                <a:schemeClr val="tx2"/>
              </a:solidFill>
            </a:endParaRPr>
          </a:p>
          <a:p>
            <a:pPr algn="ctr">
              <a:spcAft>
                <a:spcPts val="544"/>
              </a:spcAft>
            </a:pPr>
            <a:r>
              <a:rPr lang="en-GB" sz="2000" b="1" u="sng" dirty="0">
                <a:solidFill>
                  <a:schemeClr val="tx2"/>
                </a:solidFill>
              </a:rPr>
              <a:t>Autumn conference – 10</a:t>
            </a:r>
            <a:r>
              <a:rPr lang="en-GB" sz="2000" b="1" u="sng" baseline="30000" dirty="0">
                <a:solidFill>
                  <a:schemeClr val="tx2"/>
                </a:solidFill>
              </a:rPr>
              <a:t>th</a:t>
            </a:r>
            <a:r>
              <a:rPr lang="en-GB" sz="2000" b="1" u="sng" dirty="0">
                <a:solidFill>
                  <a:schemeClr val="tx2"/>
                </a:solidFill>
              </a:rPr>
              <a:t> November – ‘to know me is to love me’ St Austell training </a:t>
            </a:r>
          </a:p>
          <a:p>
            <a:pPr algn="ctr">
              <a:spcAft>
                <a:spcPts val="544"/>
              </a:spcAft>
            </a:pPr>
            <a:endParaRPr lang="en-GB" b="1" u="sng" dirty="0">
              <a:solidFill>
                <a:schemeClr val="tx2"/>
              </a:solidFill>
            </a:endParaRPr>
          </a:p>
          <a:p>
            <a:pPr algn="ctr">
              <a:spcAft>
                <a:spcPts val="544"/>
              </a:spcAft>
            </a:pPr>
            <a:r>
              <a:rPr lang="en-GB" sz="2000" b="1" u="sng" dirty="0">
                <a:solidFill>
                  <a:srgbClr val="FF0000"/>
                </a:solidFill>
              </a:rPr>
              <a:t>All communications for education settings is via the Services for Schools newsletter – please make sure you are signed up!</a:t>
            </a:r>
          </a:p>
          <a:p>
            <a:pPr algn="ctr">
              <a:spcAft>
                <a:spcPts val="544"/>
              </a:spcAft>
            </a:pPr>
            <a:endParaRPr lang="en-GB" sz="2000" b="1" u="sng" dirty="0">
              <a:solidFill>
                <a:schemeClr val="tx2"/>
              </a:solidFill>
            </a:endParaRPr>
          </a:p>
          <a:p>
            <a:pPr algn="ctr">
              <a:spcAft>
                <a:spcPts val="544"/>
              </a:spcAft>
            </a:pPr>
            <a:endParaRPr lang="en-GB" sz="2000" dirty="0">
              <a:solidFill>
                <a:schemeClr val="tx2"/>
              </a:solidFill>
            </a:endParaRPr>
          </a:p>
        </p:txBody>
      </p:sp>
      <p:pic>
        <p:nvPicPr>
          <p:cNvPr id="5" name="Picture 4">
            <a:extLst>
              <a:ext uri="{FF2B5EF4-FFF2-40B4-BE49-F238E27FC236}">
                <a16:creationId xmlns:a16="http://schemas.microsoft.com/office/drawing/2014/main" id="{3210DA96-A228-481F-ACE3-0259B90162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9188" y="238500"/>
            <a:ext cx="558463" cy="50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0366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4292" y="2700511"/>
            <a:ext cx="7560839" cy="1368152"/>
          </a:xfrm>
        </p:spPr>
        <p:txBody>
          <a:bodyPr/>
          <a:lstStyle/>
          <a:p>
            <a:r>
              <a:rPr lang="en-GB" dirty="0"/>
              <a:t>Thank you / </a:t>
            </a:r>
            <a:r>
              <a:rPr lang="en-GB" dirty="0" err="1"/>
              <a:t>Meur</a:t>
            </a:r>
            <a:r>
              <a:rPr lang="en-GB" dirty="0"/>
              <a:t> </a:t>
            </a:r>
            <a:r>
              <a:rPr lang="en-GB" dirty="0" err="1"/>
              <a:t>ras</a:t>
            </a:r>
            <a:endParaRPr lang="en-GB" dirty="0"/>
          </a:p>
        </p:txBody>
      </p:sp>
      <p:sp>
        <p:nvSpPr>
          <p:cNvPr id="3" name="TextBox 2"/>
          <p:cNvSpPr txBox="1"/>
          <p:nvPr/>
        </p:nvSpPr>
        <p:spPr>
          <a:xfrm>
            <a:off x="1786866" y="3802040"/>
            <a:ext cx="7350507" cy="1107996"/>
          </a:xfrm>
          <a:prstGeom prst="rect">
            <a:avLst/>
          </a:prstGeom>
          <a:noFill/>
        </p:spPr>
        <p:txBody>
          <a:bodyPr wrap="square" rtlCol="0">
            <a:spAutoFit/>
          </a:bodyPr>
          <a:lstStyle/>
          <a:p>
            <a:pPr>
              <a:spcAft>
                <a:spcPts val="1200"/>
              </a:spcAft>
            </a:pPr>
            <a:r>
              <a:rPr lang="en-US" sz="2800" dirty="0">
                <a:solidFill>
                  <a:schemeClr val="bg1"/>
                </a:solidFill>
              </a:rPr>
              <a:t>If you have any questions or comments</a:t>
            </a:r>
          </a:p>
          <a:p>
            <a:r>
              <a:rPr lang="en-US" sz="2800" b="1" dirty="0">
                <a:solidFill>
                  <a:schemeClr val="bg1"/>
                </a:solidFill>
              </a:rPr>
              <a:t>virtualschool@cornwall.gov.uk</a:t>
            </a:r>
          </a:p>
        </p:txBody>
      </p:sp>
    </p:spTree>
    <p:extLst>
      <p:ext uri="{BB962C8B-B14F-4D97-AF65-F5344CB8AC3E}">
        <p14:creationId xmlns:p14="http://schemas.microsoft.com/office/powerpoint/2010/main" val="4106838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C6CC3-76C8-4EA1-972F-304F8A2F8616}"/>
              </a:ext>
            </a:extLst>
          </p:cNvPr>
          <p:cNvSpPr>
            <a:spLocks noGrp="1"/>
          </p:cNvSpPr>
          <p:nvPr>
            <p:ph type="title"/>
          </p:nvPr>
        </p:nvSpPr>
        <p:spPr/>
        <p:txBody>
          <a:bodyPr>
            <a:normAutofit fontScale="90000"/>
          </a:bodyPr>
          <a:lstStyle/>
          <a:p>
            <a:pPr algn="ctr"/>
            <a:r>
              <a:rPr lang="en-GB" dirty="0"/>
              <a:t>The Virtual School is a statutory duty for a Local authority </a:t>
            </a:r>
          </a:p>
        </p:txBody>
      </p:sp>
      <p:sp>
        <p:nvSpPr>
          <p:cNvPr id="4" name="TextBox 3">
            <a:extLst>
              <a:ext uri="{FF2B5EF4-FFF2-40B4-BE49-F238E27FC236}">
                <a16:creationId xmlns:a16="http://schemas.microsoft.com/office/drawing/2014/main" id="{37C86E1D-CFBB-4991-9391-8E30F776B97A}"/>
              </a:ext>
            </a:extLst>
          </p:cNvPr>
          <p:cNvSpPr txBox="1"/>
          <p:nvPr/>
        </p:nvSpPr>
        <p:spPr>
          <a:xfrm>
            <a:off x="306140" y="2052439"/>
            <a:ext cx="9852273" cy="3785652"/>
          </a:xfrm>
          <a:prstGeom prst="rect">
            <a:avLst/>
          </a:prstGeom>
          <a:noFill/>
        </p:spPr>
        <p:txBody>
          <a:bodyPr wrap="square">
            <a:spAutoFit/>
          </a:bodyPr>
          <a:lstStyle/>
          <a:p>
            <a:r>
              <a:rPr lang="en-GB" dirty="0"/>
              <a:t>Local authorities have a duty under the Children Act 1989 to safeguard and promote the welfare of a child looked after by them. </a:t>
            </a:r>
          </a:p>
          <a:p>
            <a:endParaRPr lang="en-GB" dirty="0"/>
          </a:p>
          <a:p>
            <a:r>
              <a:rPr lang="en-GB" dirty="0"/>
              <a:t>This includes a specific duty to promote the child’s educational achievement, wherever they live or are educated. The authority must, therefore, give particular attention to the educational implications of any decision about the welfare of those children. </a:t>
            </a:r>
          </a:p>
          <a:p>
            <a:endParaRPr lang="en-GB" dirty="0"/>
          </a:p>
          <a:p>
            <a:r>
              <a:rPr lang="en-GB" dirty="0"/>
              <a:t>The Children and Families Act 2014 amended the Children Act 1989 to require local authorities in England to appoint at least one person for the purpose of discharging the local authority’s duty to promote the educational achievement of its looked-after children, wherever they live or are educated. That person (the VSH) must be an officer employed by the authority or another local authority in England. </a:t>
            </a:r>
            <a:endParaRPr lang="en-GB" dirty="0">
              <a:solidFill>
                <a:schemeClr val="tx2"/>
              </a:solidFill>
            </a:endParaRPr>
          </a:p>
        </p:txBody>
      </p:sp>
      <p:pic>
        <p:nvPicPr>
          <p:cNvPr id="7" name="Picture 6">
            <a:extLst>
              <a:ext uri="{FF2B5EF4-FFF2-40B4-BE49-F238E27FC236}">
                <a16:creationId xmlns:a16="http://schemas.microsoft.com/office/drawing/2014/main" id="{D7E7CA11-13A2-4921-AD07-B5471D4BAA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0916" y="1179528"/>
            <a:ext cx="828895" cy="74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6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0EF85-36D1-441E-ABAF-274F3F02F0D3}"/>
              </a:ext>
            </a:extLst>
          </p:cNvPr>
          <p:cNvSpPr>
            <a:spLocks noGrp="1"/>
          </p:cNvSpPr>
          <p:nvPr>
            <p:ph type="title"/>
          </p:nvPr>
        </p:nvSpPr>
        <p:spPr>
          <a:xfrm>
            <a:off x="810196" y="375222"/>
            <a:ext cx="9348217" cy="1461193"/>
          </a:xfrm>
        </p:spPr>
        <p:txBody>
          <a:bodyPr>
            <a:normAutofit fontScale="90000"/>
          </a:bodyPr>
          <a:lstStyle/>
          <a:p>
            <a:r>
              <a:rPr lang="en-GB" sz="3100" u="sng" dirty="0"/>
              <a:t>History, where we sit &amp; what we do!</a:t>
            </a:r>
            <a:br>
              <a:rPr lang="en-GB" sz="3100" u="sng" dirty="0"/>
            </a:br>
            <a:br>
              <a:rPr lang="en-GB" sz="3100" u="sng" dirty="0"/>
            </a:br>
            <a:r>
              <a:rPr lang="en-GB" sz="2200" b="0" dirty="0"/>
              <a:t>We have been in place since 2008 and were called </a:t>
            </a:r>
            <a:r>
              <a:rPr lang="en-GB" sz="2200" b="0" dirty="0" err="1"/>
              <a:t>CiCESS</a:t>
            </a:r>
            <a:r>
              <a:rPr lang="en-GB" sz="2200" b="0" dirty="0"/>
              <a:t>, in 2016 we became Cornwall Virtual School and now we are…….. </a:t>
            </a:r>
            <a:r>
              <a:rPr lang="en-GB" sz="2200" b="0" dirty="0" err="1"/>
              <a:t>Awena</a:t>
            </a:r>
            <a:r>
              <a:rPr lang="en-GB" sz="2200" b="0" dirty="0"/>
              <a:t> – Cornish for ‘Inspire’</a:t>
            </a:r>
            <a:br>
              <a:rPr lang="en-GB" sz="2200" b="0" dirty="0"/>
            </a:br>
            <a:br>
              <a:rPr lang="en-GB" sz="2200" b="0" dirty="0"/>
            </a:br>
            <a:r>
              <a:rPr lang="en-GB" sz="2200" b="0" dirty="0"/>
              <a:t>Our service sits within the Education &amp; Community Health service as does Children &amp; Family Services, together we form the ‘Together for Families’ Directorate – </a:t>
            </a:r>
            <a:r>
              <a:rPr lang="en-GB" sz="2200" b="0" i="1" dirty="0"/>
              <a:t>Council objective ‘ Cornwall, a brilliant place to be a child &amp; grow up’</a:t>
            </a:r>
            <a:br>
              <a:rPr lang="en-GB" sz="2200" b="0" i="1" dirty="0"/>
            </a:br>
            <a:br>
              <a:rPr lang="en-GB" sz="2200" dirty="0"/>
            </a:br>
            <a:r>
              <a:rPr lang="en-GB" sz="2200" b="0" dirty="0"/>
              <a:t>The team work from New County Hall two Mondays a month. We maintain an annual Self Evaluation &amp; School Improvement plan linked to Council priorities</a:t>
            </a:r>
            <a:br>
              <a:rPr lang="en-GB" sz="2200" b="0" dirty="0"/>
            </a:br>
            <a:br>
              <a:rPr lang="en-GB" sz="2200" b="0" dirty="0"/>
            </a:br>
            <a:r>
              <a:rPr lang="en-GB" sz="2200" b="0" dirty="0"/>
              <a:t>We all act as a Corporate parent with high aspirations for our CiC</a:t>
            </a:r>
            <a:br>
              <a:rPr lang="en-GB" sz="2200" b="0" dirty="0"/>
            </a:br>
            <a:r>
              <a:rPr lang="en-GB" sz="2200" b="0" dirty="0"/>
              <a:t>Ensure the LA discharges its duty to promote the educational achievement of CiC</a:t>
            </a:r>
            <a:br>
              <a:rPr lang="en-GB" sz="2200" b="0" dirty="0"/>
            </a:br>
            <a:r>
              <a:rPr lang="en-GB" sz="2200" b="0" dirty="0"/>
              <a:t>Create a culture of high educational aspirations, striving for accelerated progress and age related attainment or better for CiC</a:t>
            </a:r>
            <a:br>
              <a:rPr lang="en-GB" sz="2200" b="0" dirty="0"/>
            </a:br>
            <a:br>
              <a:rPr lang="en-GB" sz="2200" b="0" dirty="0"/>
            </a:br>
            <a:br>
              <a:rPr lang="en-GB" sz="2700" b="0" dirty="0"/>
            </a:br>
            <a:br>
              <a:rPr lang="en-GB" sz="3100" dirty="0"/>
            </a:br>
            <a:endParaRPr lang="en-GB" sz="2700" b="0" dirty="0">
              <a:solidFill>
                <a:schemeClr val="tx2"/>
              </a:solidFill>
              <a:latin typeface="+mn-lt"/>
            </a:endParaRPr>
          </a:p>
        </p:txBody>
      </p:sp>
    </p:spTree>
    <p:extLst>
      <p:ext uri="{BB962C8B-B14F-4D97-AF65-F5344CB8AC3E}">
        <p14:creationId xmlns:p14="http://schemas.microsoft.com/office/powerpoint/2010/main" val="3455594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1EF19-ED3F-34A4-497D-5B709E4D30D5}"/>
              </a:ext>
            </a:extLst>
          </p:cNvPr>
          <p:cNvSpPr>
            <a:spLocks noGrp="1"/>
          </p:cNvSpPr>
          <p:nvPr>
            <p:ph type="title"/>
          </p:nvPr>
        </p:nvSpPr>
        <p:spPr>
          <a:xfrm>
            <a:off x="738188" y="684287"/>
            <a:ext cx="9348217" cy="1728192"/>
          </a:xfrm>
        </p:spPr>
        <p:txBody>
          <a:bodyPr>
            <a:normAutofit fontScale="90000"/>
          </a:bodyPr>
          <a:lstStyle/>
          <a:p>
            <a:r>
              <a:rPr lang="en-GB" dirty="0"/>
              <a:t>What we are not able to do for Children in Care  (urban myths!)</a:t>
            </a:r>
            <a:br>
              <a:rPr lang="en-GB" dirty="0"/>
            </a:br>
            <a:br>
              <a:rPr lang="en-GB" dirty="0"/>
            </a:br>
            <a:r>
              <a:rPr lang="en-GB" sz="2200" b="0" dirty="0"/>
              <a:t>We are not ‘school improvement’ although there is a link between </a:t>
            </a:r>
            <a:r>
              <a:rPr lang="en-GB" sz="2200" u="sng" dirty="0"/>
              <a:t>high quality trauma informed education provision &amp; the success of our CiC</a:t>
            </a:r>
            <a:br>
              <a:rPr lang="en-GB" sz="2200" b="0" dirty="0"/>
            </a:br>
            <a:br>
              <a:rPr lang="en-GB" sz="2200" b="0" dirty="0"/>
            </a:br>
            <a:r>
              <a:rPr lang="en-GB" sz="2200" b="0" dirty="0"/>
              <a:t>We are not a blue light or behaviour support service – we recognise our support for CiC in schools is likely to start from a trauma informed basis developing to academic support &amp; achievement longer term. </a:t>
            </a:r>
            <a:r>
              <a:rPr lang="en-GB" sz="2200" b="0" i="1" dirty="0"/>
              <a:t>We need to work with you to support earlier before the ‘blue light’</a:t>
            </a:r>
            <a:br>
              <a:rPr lang="en-GB" sz="2200" b="0" dirty="0"/>
            </a:br>
            <a:br>
              <a:rPr lang="en-GB" sz="2200" b="0" dirty="0"/>
            </a:br>
            <a:r>
              <a:rPr lang="en-GB" sz="2200" b="0" dirty="0"/>
              <a:t>We are not ‘long term in school support’– our ‘target group’ for direct support is those CiC not achieving age related expectations – supporting colleagues in school to develop their knowledge of CiC and possible barriers to accessing education</a:t>
            </a:r>
            <a:br>
              <a:rPr lang="en-GB" sz="2200" b="0" dirty="0"/>
            </a:br>
            <a:br>
              <a:rPr lang="en-GB" sz="2200" b="0" dirty="0"/>
            </a:br>
            <a:r>
              <a:rPr lang="en-GB" sz="2200" b="0" dirty="0"/>
              <a:t>We have a SMALL pot of funding for short term interventions only  for CiC –we are unable to fund longer term alternative provision</a:t>
            </a:r>
          </a:p>
        </p:txBody>
      </p:sp>
    </p:spTree>
    <p:extLst>
      <p:ext uri="{BB962C8B-B14F-4D97-AF65-F5344CB8AC3E}">
        <p14:creationId xmlns:p14="http://schemas.microsoft.com/office/powerpoint/2010/main" val="2677005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F78FF-3645-FD5D-B74F-9C03999A5F0B}"/>
              </a:ext>
            </a:extLst>
          </p:cNvPr>
          <p:cNvSpPr>
            <a:spLocks noGrp="1"/>
          </p:cNvSpPr>
          <p:nvPr>
            <p:ph type="title"/>
          </p:nvPr>
        </p:nvSpPr>
        <p:spPr>
          <a:xfrm>
            <a:off x="954212" y="252239"/>
            <a:ext cx="9348217" cy="648072"/>
          </a:xfrm>
        </p:spPr>
        <p:txBody>
          <a:bodyPr>
            <a:normAutofit fontScale="90000"/>
          </a:bodyPr>
          <a:lstStyle/>
          <a:p>
            <a:pPr>
              <a:tabLst>
                <a:tab pos="357188" algn="l"/>
              </a:tabLst>
            </a:pPr>
            <a:r>
              <a:rPr lang="en-GB" dirty="0"/>
              <a:t>Profile of our school service</a:t>
            </a:r>
            <a:br>
              <a:rPr lang="en-GB" dirty="0"/>
            </a:br>
            <a:br>
              <a:rPr lang="en-GB" dirty="0"/>
            </a:br>
            <a:r>
              <a:rPr lang="en-GB" sz="2000" b="0" dirty="0"/>
              <a:t>Statutory duty:</a:t>
            </a:r>
            <a:br>
              <a:rPr lang="en-GB" sz="2000" b="0" dirty="0"/>
            </a:br>
            <a:br>
              <a:rPr lang="en-GB" sz="2000" b="0" dirty="0"/>
            </a:br>
            <a:r>
              <a:rPr lang="en-GB" sz="2000" b="0" dirty="0"/>
              <a:t>768 CiC – 600 are Cornwall CiC, 168 are COLAS, placed in Cornwall by other LAs</a:t>
            </a:r>
            <a:br>
              <a:rPr lang="en-GB" sz="2000" b="0" dirty="0"/>
            </a:br>
            <a:r>
              <a:rPr lang="en-GB" sz="2000" b="0" dirty="0"/>
              <a:t>Cornish CiC – 132 have EHCP (22%) , 149 (25%) are on SEN support – most of this need is due to high level of trauma and social, emotional, mental health</a:t>
            </a:r>
            <a:br>
              <a:rPr lang="en-GB" sz="2000" b="0" dirty="0"/>
            </a:br>
            <a:br>
              <a:rPr lang="en-GB" sz="2000" b="0" dirty="0"/>
            </a:br>
            <a:r>
              <a:rPr lang="en-GB" sz="2000" b="0" dirty="0"/>
              <a:t>*41 Separated children seeking asylum – automatically become CiC -16 are 16yrs and under, 25 are post16 – 14 different languages are spoken</a:t>
            </a:r>
            <a:br>
              <a:rPr lang="en-GB" sz="2000" b="0" dirty="0"/>
            </a:br>
            <a:r>
              <a:rPr lang="en-GB" sz="2000" b="0" dirty="0"/>
              <a:t>2 Children on remand – automatically become CiC</a:t>
            </a:r>
            <a:br>
              <a:rPr lang="en-GB" sz="2000" b="0" dirty="0"/>
            </a:br>
            <a:br>
              <a:rPr lang="en-GB" sz="2000" b="0" dirty="0"/>
            </a:br>
            <a:r>
              <a:rPr lang="en-GB" sz="1800" b="0" dirty="0"/>
              <a:t>Out of the 600 Cornwall CiC:</a:t>
            </a:r>
            <a:br>
              <a:rPr lang="en-GB" sz="1800" b="0" dirty="0"/>
            </a:br>
            <a:r>
              <a:rPr lang="en-GB" sz="1800" b="0" dirty="0"/>
              <a:t>	19% are pre-school</a:t>
            </a:r>
            <a:br>
              <a:rPr lang="en-GB" sz="1800" b="0" dirty="0"/>
            </a:br>
            <a:r>
              <a:rPr lang="en-GB" sz="1800" b="0" dirty="0"/>
              <a:t>	24% are primary aged CiC</a:t>
            </a:r>
            <a:br>
              <a:rPr lang="en-GB" sz="1800" b="0" dirty="0"/>
            </a:br>
            <a:r>
              <a:rPr lang="en-GB" sz="1800" b="0" dirty="0"/>
              <a:t>	31% are secondary aged CiC</a:t>
            </a:r>
            <a:br>
              <a:rPr lang="en-GB" sz="1800" b="0" dirty="0"/>
            </a:br>
            <a:r>
              <a:rPr lang="en-GB" sz="1800" b="0" dirty="0"/>
              <a:t>	26% are post16 (23 Post16 CiC are NEET)</a:t>
            </a:r>
            <a:br>
              <a:rPr lang="en-GB" sz="1800" b="0" dirty="0"/>
            </a:br>
            <a:r>
              <a:rPr lang="en-GB" sz="1800" b="0" dirty="0"/>
              <a:t>	1 CiC lives in a residential home</a:t>
            </a:r>
            <a:br>
              <a:rPr lang="en-GB" sz="2000" b="0" dirty="0"/>
            </a:br>
            <a:br>
              <a:rPr lang="en-GB" sz="2000" b="0" dirty="0"/>
            </a:br>
            <a:r>
              <a:rPr lang="en-GB" sz="2000" b="0" dirty="0"/>
              <a:t>Attendance for CiC last year averaged at 90% - </a:t>
            </a:r>
            <a:r>
              <a:rPr lang="en-GB" sz="2000" dirty="0"/>
              <a:t>using the new DFE system – showing 92% so far this term (Cornwall is 94%)</a:t>
            </a:r>
            <a:br>
              <a:rPr lang="en-GB" sz="2000" b="0" dirty="0"/>
            </a:br>
            <a:r>
              <a:rPr lang="en-GB" sz="2000" b="0" dirty="0"/>
              <a:t>Suspensions – 184  (62 CiC); PEx – 4 (2 were rescinded)</a:t>
            </a:r>
          </a:p>
        </p:txBody>
      </p:sp>
    </p:spTree>
    <p:extLst>
      <p:ext uri="{BB962C8B-B14F-4D97-AF65-F5344CB8AC3E}">
        <p14:creationId xmlns:p14="http://schemas.microsoft.com/office/powerpoint/2010/main" val="3010324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22B2F6-7C43-E1A5-457F-2E16246CAE13}"/>
              </a:ext>
            </a:extLst>
          </p:cNvPr>
          <p:cNvSpPr txBox="1"/>
          <p:nvPr/>
        </p:nvSpPr>
        <p:spPr>
          <a:xfrm>
            <a:off x="594172" y="540270"/>
            <a:ext cx="9577064" cy="7620741"/>
          </a:xfrm>
          <a:prstGeom prst="rect">
            <a:avLst/>
          </a:prstGeom>
          <a:noFill/>
        </p:spPr>
        <p:txBody>
          <a:bodyPr wrap="square">
            <a:spAutoFit/>
          </a:bodyPr>
          <a:lstStyle/>
          <a:p>
            <a:pPr>
              <a:lnSpc>
                <a:spcPct val="115000"/>
              </a:lnSpc>
              <a:spcAft>
                <a:spcPts val="1000"/>
              </a:spcAft>
            </a:pPr>
            <a:r>
              <a:rPr lang="en-GB" sz="3600" b="1" u="sng" dirty="0">
                <a:solidFill>
                  <a:schemeClr val="tx2">
                    <a:lumMod val="60000"/>
                    <a:lumOff val="40000"/>
                  </a:schemeClr>
                </a:solidFill>
                <a:effectLst/>
                <a:ea typeface="Calibri" panose="020F0502020204030204" pitchFamily="34" charset="0"/>
                <a:cs typeface="Times New Roman" panose="02020603050405020304" pitchFamily="18" charset="0"/>
              </a:rPr>
              <a:t>How can we provide support? </a:t>
            </a:r>
            <a:endParaRPr lang="en-GB" sz="3600" dirty="0">
              <a:solidFill>
                <a:schemeClr val="tx2">
                  <a:lumMod val="60000"/>
                  <a:lumOff val="40000"/>
                </a:schemeClr>
              </a:solidFill>
              <a:effectLst/>
              <a:ea typeface="Times New Roman" panose="02020603050405020304" pitchFamily="18" charset="0"/>
              <a:cs typeface="Times New Roman" panose="02020603050405020304" pitchFamily="18" charset="0"/>
            </a:endParaRPr>
          </a:p>
          <a:p>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We offer support, guidance, training and challenge to ensure that educational services are effective in maximising the progress that our children make in school. We do this through:</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Tracking academic progress, attendance, and education engagement of CiC</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Quality assuring all termly Personal Education Plans (PEPs)</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Providing support and challenge to schools and partner agencies as the Corporate Parent,  to ensure that academic standards are raised for CiC</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Using our data to highlight individuals who are not on target to achieve their predicted outcomes and challenging their settings to provide them with additional education support and advice</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Ensuring Special Education Needs or Disability needs are identified early and supported appropriately with an appropriate multi-agency plan</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Monitoring and challenging schools and colleges to make effective use of the Pupil Premium Grant for CiC and evidencing the impact this makes</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Ensuring effective transition between schools, colleges and/or specialist providers</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Encouraging a culture that supports our young people to have high aspiration about their futures and removes barriers to accessing education</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Wingdings" panose="05000000000000000000" pitchFamily="2" charset="2"/>
              <a:buChar char=""/>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Leading training for Designated Teachers, Social Workers, Health colleagues, School Governors, Foster Carers and Parents. </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Wingdings" panose="05000000000000000000" pitchFamily="2" charset="2"/>
              <a:buChar char=""/>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Providing advice to social workers and carers to ensure they contribute to the education outcomes of children in school and at home</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Wingdings" panose="05000000000000000000" pitchFamily="2" charset="2"/>
              <a:buChar char=""/>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Celebrating the achievements of children in care</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Wingdings" panose="05000000000000000000" pitchFamily="2" charset="2"/>
              <a:buChar char=""/>
            </a:pPr>
            <a:r>
              <a:rPr lang="en-GB" sz="1400" dirty="0">
                <a:solidFill>
                  <a:schemeClr val="tx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Supporting the delivery of the children in care Corporate Parent plan</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Wingdings" panose="05000000000000000000" pitchFamily="2" charset="2"/>
              <a:buChar char=""/>
            </a:pPr>
            <a:r>
              <a:rPr lang="en-GB" sz="14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Advice, guidance and support from </a:t>
            </a:r>
            <a:r>
              <a:rPr lang="en-GB" sz="1400" dirty="0" err="1">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Awena</a:t>
            </a:r>
            <a:r>
              <a:rPr lang="en-GB" sz="14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area leads on raising the achievement of children in care and children with a social worker </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Wingdings" panose="05000000000000000000" pitchFamily="2" charset="2"/>
              <a:buChar char=""/>
            </a:pPr>
            <a:r>
              <a:rPr lang="en-GB" sz="14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Regular visits to your school,  either face to face or via Teams, your school</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Wingdings" panose="05000000000000000000" pitchFamily="2" charset="2"/>
              <a:buChar char=""/>
            </a:pPr>
            <a:r>
              <a:rPr lang="en-GB" sz="14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Inspection advice and preparation for Ofsted</a:t>
            </a: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Wingdings" panose="05000000000000000000" pitchFamily="2" charset="2"/>
              <a:buChar char=""/>
            </a:pPr>
            <a:r>
              <a:rPr lang="en-GB" sz="14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Drop in sessions/ surgeries to discuss concerns and queries</a:t>
            </a:r>
          </a:p>
          <a:p>
            <a:pPr marL="342900" lvl="0" indent="-342900">
              <a:lnSpc>
                <a:spcPct val="115000"/>
              </a:lnSpc>
              <a:buFont typeface="Wingdings" panose="05000000000000000000" pitchFamily="2" charset="2"/>
              <a:buChar char=""/>
            </a:pPr>
            <a:endParaRPr lang="en-GB" sz="140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GB" sz="2000" u="none" strike="noStrike"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0029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E250A-9D77-D1ED-AA73-4986154ADBC0}"/>
              </a:ext>
            </a:extLst>
          </p:cNvPr>
          <p:cNvSpPr>
            <a:spLocks noGrp="1"/>
          </p:cNvSpPr>
          <p:nvPr>
            <p:ph type="title"/>
          </p:nvPr>
        </p:nvSpPr>
        <p:spPr/>
        <p:txBody>
          <a:bodyPr>
            <a:normAutofit fontScale="90000"/>
          </a:bodyPr>
          <a:lstStyle/>
          <a:p>
            <a:r>
              <a:rPr lang="en-GB" dirty="0"/>
              <a:t>Profile of our extended duties</a:t>
            </a:r>
            <a:br>
              <a:rPr lang="en-GB" dirty="0"/>
            </a:br>
            <a:r>
              <a:rPr lang="en-GB" sz="2000" b="0" u="sng" dirty="0"/>
              <a:t>‘Safer in School’</a:t>
            </a:r>
            <a:br>
              <a:rPr lang="en-GB" sz="2000" b="0" u="sng" dirty="0"/>
            </a:br>
            <a:br>
              <a:rPr lang="en-GB" sz="2000" b="0" u="sng" dirty="0"/>
            </a:br>
            <a:r>
              <a:rPr lang="en-GB" sz="1800" b="0" u="sng" dirty="0"/>
              <a:t>C</a:t>
            </a:r>
            <a:r>
              <a:rPr lang="en-GB" sz="1800" b="0" dirty="0"/>
              <a:t>hildren with current vulnerability factors 6353- (includes COLAs and CiC)</a:t>
            </a:r>
            <a:br>
              <a:rPr lang="en-GB" sz="1800" b="0" dirty="0"/>
            </a:br>
            <a:r>
              <a:rPr lang="en-GB" sz="1800" b="0" dirty="0"/>
              <a:t>420 children on child protection plans</a:t>
            </a:r>
            <a:br>
              <a:rPr lang="en-GB" sz="1800" b="0" dirty="0"/>
            </a:br>
            <a:r>
              <a:rPr lang="en-GB" sz="1800" b="0" dirty="0"/>
              <a:t>2539 children in need</a:t>
            </a:r>
            <a:br>
              <a:rPr lang="en-GB" sz="1800" b="0" dirty="0"/>
            </a:br>
            <a:r>
              <a:rPr lang="en-GB" sz="1800" b="0" dirty="0"/>
              <a:t>4124 children with EHCP</a:t>
            </a:r>
            <a:br>
              <a:rPr lang="en-GB" sz="1800" b="0" dirty="0"/>
            </a:br>
            <a:br>
              <a:rPr lang="en-GB" sz="1800" b="0" dirty="0"/>
            </a:br>
            <a:r>
              <a:rPr lang="en-GB" sz="1800" b="0" dirty="0"/>
              <a:t>Overall attendance of this group is 93.3%</a:t>
            </a:r>
            <a:br>
              <a:rPr lang="en-GB" sz="1800" b="0" dirty="0"/>
            </a:br>
            <a:br>
              <a:rPr lang="en-GB" sz="1800" b="0" dirty="0"/>
            </a:br>
            <a:r>
              <a:rPr lang="en-GB" sz="1800" b="0" dirty="0"/>
              <a:t>Current </a:t>
            </a:r>
            <a:r>
              <a:rPr lang="en-GB" sz="1800" b="0" dirty="0" err="1"/>
              <a:t>CiN</a:t>
            </a:r>
            <a:r>
              <a:rPr lang="en-GB" sz="1800" b="0" dirty="0"/>
              <a:t> (without CiC &amp; COLAs) 1961 – attendance 91%</a:t>
            </a:r>
            <a:br>
              <a:rPr lang="en-GB" sz="1800" b="0" dirty="0"/>
            </a:br>
            <a:r>
              <a:rPr lang="en-GB" sz="1800" b="0" dirty="0"/>
              <a:t>Current CP (without COLAs) 408 – attendance 86% *</a:t>
            </a:r>
            <a:br>
              <a:rPr lang="en-GB" sz="1800" b="0" dirty="0"/>
            </a:br>
            <a:br>
              <a:rPr lang="en-GB" sz="1800" b="0" dirty="0"/>
            </a:br>
            <a:endParaRPr lang="en-GB" sz="1800" b="0" dirty="0"/>
          </a:p>
        </p:txBody>
      </p:sp>
      <p:pic>
        <p:nvPicPr>
          <p:cNvPr id="3" name="Picture 2">
            <a:extLst>
              <a:ext uri="{FF2B5EF4-FFF2-40B4-BE49-F238E27FC236}">
                <a16:creationId xmlns:a16="http://schemas.microsoft.com/office/drawing/2014/main" id="{A0913E38-4702-718C-3F2B-65C221E12D99}"/>
              </a:ext>
            </a:extLst>
          </p:cNvPr>
          <p:cNvPicPr>
            <a:picLocks noChangeAspect="1"/>
          </p:cNvPicPr>
          <p:nvPr/>
        </p:nvPicPr>
        <p:blipFill>
          <a:blip r:embed="rId2"/>
          <a:stretch>
            <a:fillRect/>
          </a:stretch>
        </p:blipFill>
        <p:spPr>
          <a:xfrm>
            <a:off x="667614" y="3780631"/>
            <a:ext cx="9358171" cy="1426588"/>
          </a:xfrm>
          <a:prstGeom prst="rect">
            <a:avLst/>
          </a:prstGeom>
        </p:spPr>
      </p:pic>
      <p:pic>
        <p:nvPicPr>
          <p:cNvPr id="4" name="Picture 3">
            <a:extLst>
              <a:ext uri="{FF2B5EF4-FFF2-40B4-BE49-F238E27FC236}">
                <a16:creationId xmlns:a16="http://schemas.microsoft.com/office/drawing/2014/main" id="{4330C887-89DC-392E-419C-E0433051C9EC}"/>
              </a:ext>
            </a:extLst>
          </p:cNvPr>
          <p:cNvPicPr>
            <a:picLocks noChangeAspect="1"/>
          </p:cNvPicPr>
          <p:nvPr/>
        </p:nvPicPr>
        <p:blipFill>
          <a:blip r:embed="rId3"/>
          <a:stretch>
            <a:fillRect/>
          </a:stretch>
        </p:blipFill>
        <p:spPr>
          <a:xfrm>
            <a:off x="450156" y="4572719"/>
            <a:ext cx="4017612" cy="1524132"/>
          </a:xfrm>
          <a:prstGeom prst="rect">
            <a:avLst/>
          </a:prstGeom>
        </p:spPr>
      </p:pic>
      <p:pic>
        <p:nvPicPr>
          <p:cNvPr id="5" name="Picture 4">
            <a:extLst>
              <a:ext uri="{FF2B5EF4-FFF2-40B4-BE49-F238E27FC236}">
                <a16:creationId xmlns:a16="http://schemas.microsoft.com/office/drawing/2014/main" id="{5EE688FC-B1FB-D294-A1FC-79FB2AD2C468}"/>
              </a:ext>
            </a:extLst>
          </p:cNvPr>
          <p:cNvPicPr>
            <a:picLocks noChangeAspect="1"/>
          </p:cNvPicPr>
          <p:nvPr/>
        </p:nvPicPr>
        <p:blipFill>
          <a:blip r:embed="rId4"/>
          <a:stretch>
            <a:fillRect/>
          </a:stretch>
        </p:blipFill>
        <p:spPr>
          <a:xfrm>
            <a:off x="3040171" y="4941559"/>
            <a:ext cx="4206605" cy="2115495"/>
          </a:xfrm>
          <a:prstGeom prst="rect">
            <a:avLst/>
          </a:prstGeom>
        </p:spPr>
      </p:pic>
      <p:pic>
        <p:nvPicPr>
          <p:cNvPr id="6" name="Picture 5">
            <a:extLst>
              <a:ext uri="{FF2B5EF4-FFF2-40B4-BE49-F238E27FC236}">
                <a16:creationId xmlns:a16="http://schemas.microsoft.com/office/drawing/2014/main" id="{7F282FF8-AB98-2018-6EA2-CF865243F465}"/>
              </a:ext>
            </a:extLst>
          </p:cNvPr>
          <p:cNvPicPr>
            <a:picLocks noChangeAspect="1"/>
          </p:cNvPicPr>
          <p:nvPr/>
        </p:nvPicPr>
        <p:blipFill>
          <a:blip r:embed="rId5"/>
          <a:stretch>
            <a:fillRect/>
          </a:stretch>
        </p:blipFill>
        <p:spPr>
          <a:xfrm>
            <a:off x="6066780" y="4880824"/>
            <a:ext cx="4346825" cy="1542422"/>
          </a:xfrm>
          <a:prstGeom prst="rect">
            <a:avLst/>
          </a:prstGeom>
        </p:spPr>
      </p:pic>
    </p:spTree>
    <p:extLst>
      <p:ext uri="{BB962C8B-B14F-4D97-AF65-F5344CB8AC3E}">
        <p14:creationId xmlns:p14="http://schemas.microsoft.com/office/powerpoint/2010/main" val="1497464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C2AD3-C9E2-8072-8FE9-A4D6F38740BA}"/>
              </a:ext>
            </a:extLst>
          </p:cNvPr>
          <p:cNvSpPr>
            <a:spLocks noGrp="1"/>
          </p:cNvSpPr>
          <p:nvPr>
            <p:ph type="title"/>
          </p:nvPr>
        </p:nvSpPr>
        <p:spPr>
          <a:xfrm>
            <a:off x="810196" y="375222"/>
            <a:ext cx="9348217" cy="597097"/>
          </a:xfrm>
        </p:spPr>
        <p:txBody>
          <a:bodyPr>
            <a:normAutofit fontScale="90000"/>
          </a:bodyPr>
          <a:lstStyle/>
          <a:p>
            <a:pPr>
              <a:lnSpc>
                <a:spcPct val="115000"/>
              </a:lnSpc>
              <a:spcAft>
                <a:spcPts val="1000"/>
              </a:spcAft>
              <a:tabLst>
                <a:tab pos="357188" algn="l"/>
              </a:tabLst>
            </a:pPr>
            <a:r>
              <a:rPr lang="en-GB" u="sng" dirty="0">
                <a:solidFill>
                  <a:schemeClr val="tx2">
                    <a:lumMod val="60000"/>
                    <a:lumOff val="40000"/>
                  </a:schemeClr>
                </a:solidFill>
                <a:effectLst/>
                <a:latin typeface="+mn-lt"/>
                <a:ea typeface="Calibri" panose="020F0502020204030204" pitchFamily="34" charset="0"/>
                <a:cs typeface="Times New Roman" panose="02020603050405020304" pitchFamily="18" charset="0"/>
              </a:rPr>
              <a:t>How we are delivering our Extended duties: </a:t>
            </a:r>
            <a:br>
              <a:rPr lang="en-GB" u="sng" dirty="0">
                <a:solidFill>
                  <a:schemeClr val="tx2">
                    <a:lumMod val="60000"/>
                    <a:lumOff val="40000"/>
                  </a:schemeClr>
                </a:solidFill>
                <a:effectLst/>
                <a:latin typeface="+mn-lt"/>
                <a:ea typeface="Times New Roman" panose="02020603050405020304" pitchFamily="18" charset="0"/>
                <a:cs typeface="Times New Roman" panose="02020603050405020304" pitchFamily="18" charset="0"/>
              </a:rPr>
            </a:br>
            <a:br>
              <a:rPr lang="en-GB" sz="2000" u="sng" dirty="0">
                <a:solidFill>
                  <a:srgbClr val="002060"/>
                </a:solidFill>
                <a:effectLst/>
                <a:latin typeface="+mn-lt"/>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effectLst/>
                <a:latin typeface="+mn-lt"/>
                <a:ea typeface="Calibri" panose="020F0502020204030204" pitchFamily="34" charset="0"/>
                <a:cs typeface="Times New Roman" panose="02020603050405020304" pitchFamily="18" charset="0"/>
              </a:rPr>
              <a:t>Awena is championing a response to the extended duty ‘offer’ as needs have changed over the last two years for our children, families and services. </a:t>
            </a:r>
            <a:br>
              <a:rPr lang="en-GB" sz="1800" b="0" dirty="0">
                <a:solidFill>
                  <a:schemeClr val="tx2">
                    <a:lumMod val="60000"/>
                    <a:lumOff val="40000"/>
                  </a:schemeClr>
                </a:solidFill>
                <a:effectLst/>
                <a:latin typeface="+mn-lt"/>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effectLst/>
                <a:latin typeface="+mn-lt"/>
                <a:ea typeface="Calibri" panose="020F0502020204030204" pitchFamily="34" charset="0"/>
                <a:cs typeface="Times New Roman" panose="02020603050405020304" pitchFamily="18" charset="0"/>
              </a:rPr>
              <a:t>Our aim is to enable all partners involved in the education of children known to a social worker to work better together so that partnerships are enhanced, engagement in education increases and that all young people reach their potential. </a:t>
            </a:r>
            <a:br>
              <a:rPr lang="en-GB" sz="1800" b="0" dirty="0">
                <a:solidFill>
                  <a:schemeClr val="tx2">
                    <a:lumMod val="60000"/>
                    <a:lumOff val="40000"/>
                  </a:schemeClr>
                </a:solidFill>
                <a:effectLst/>
                <a:latin typeface="+mn-lt"/>
                <a:ea typeface="Times New Roman" panose="02020603050405020304" pitchFamily="18" charset="0"/>
                <a:cs typeface="Times New Roman" panose="02020603050405020304" pitchFamily="18" charset="0"/>
              </a:rPr>
            </a:br>
            <a:br>
              <a:rPr lang="en-GB" sz="1600" b="0" u="sng" dirty="0">
                <a:solidFill>
                  <a:schemeClr val="tx2">
                    <a:lumMod val="60000"/>
                    <a:lumOff val="40000"/>
                  </a:schemeClr>
                </a:solidFill>
                <a:effectLst/>
                <a:latin typeface="+mn-lt"/>
                <a:ea typeface="Calibri" panose="020F0502020204030204" pitchFamily="34" charset="0"/>
              </a:rPr>
            </a:br>
            <a:r>
              <a:rPr lang="en-GB" sz="1800" b="0" u="sng" dirty="0">
                <a:solidFill>
                  <a:schemeClr val="tx2">
                    <a:lumMod val="60000"/>
                    <a:lumOff val="40000"/>
                  </a:schemeClr>
                </a:solidFill>
                <a:effectLst/>
                <a:latin typeface="+mn-lt"/>
                <a:ea typeface="Calibri" panose="020F0502020204030204" pitchFamily="34" charset="0"/>
                <a:cs typeface="Times New Roman" panose="02020603050405020304" pitchFamily="18" charset="0"/>
              </a:rPr>
              <a:t>We will:</a:t>
            </a:r>
            <a:br>
              <a:rPr lang="en-GB" sz="1800" b="0" dirty="0">
                <a:solidFill>
                  <a:schemeClr val="tx2">
                    <a:lumMod val="60000"/>
                    <a:lumOff val="40000"/>
                  </a:schemeClr>
                </a:solidFill>
                <a:effectLst/>
                <a:latin typeface="+mn-lt"/>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effectLst/>
                <a:latin typeface="+mn-lt"/>
                <a:ea typeface="Calibri" panose="020F0502020204030204" pitchFamily="34" charset="0"/>
                <a:cs typeface="Times New Roman" panose="02020603050405020304" pitchFamily="18" charset="0"/>
              </a:rPr>
              <a:t>Provide advice and information to frequently asked questions , telephone advice line and by specialist surgery 	support. </a:t>
            </a:r>
            <a:br>
              <a:rPr lang="en-GB" sz="1800" b="0" dirty="0">
                <a:solidFill>
                  <a:schemeClr val="tx2">
                    <a:lumMod val="60000"/>
                    <a:lumOff val="40000"/>
                  </a:schemeClr>
                </a:solidFill>
                <a:effectLst/>
                <a:latin typeface="+mn-lt"/>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effectLst/>
                <a:latin typeface="+mn-lt"/>
                <a:ea typeface="Calibri" panose="020F0502020204030204" pitchFamily="34" charset="0"/>
                <a:cs typeface="Times New Roman" panose="02020603050405020304" pitchFamily="18" charset="0"/>
              </a:rPr>
              <a:t>Provide advice to individual headteachers, principals, designated safeguarding leads, social workers, health 	colleagues, SENCOs, schools, colleges and early years provision where they have a query. </a:t>
            </a:r>
            <a:br>
              <a:rPr lang="en-GB" sz="1800" b="0" dirty="0">
                <a:solidFill>
                  <a:schemeClr val="tx2">
                    <a:lumMod val="60000"/>
                    <a:lumOff val="40000"/>
                  </a:schemeClr>
                </a:solidFill>
                <a:effectLst/>
                <a:latin typeface="+mn-lt"/>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effectLst/>
                <a:latin typeface="+mn-lt"/>
                <a:ea typeface="Calibri" panose="020F0502020204030204" pitchFamily="34" charset="0"/>
                <a:cs typeface="Times New Roman" panose="02020603050405020304" pitchFamily="18" charset="0"/>
              </a:rPr>
              <a:t>Advise schools/colleges/early years provision and social workers on how they can work together to support 	improvements in attendance, punctuality and behaviour avoiding suspension</a:t>
            </a:r>
            <a:br>
              <a:rPr lang="en-GB" sz="1800" b="0" dirty="0">
                <a:solidFill>
                  <a:schemeClr val="tx2">
                    <a:lumMod val="60000"/>
                    <a:lumOff val="40000"/>
                  </a:schemeClr>
                </a:solidFill>
                <a:effectLst/>
                <a:latin typeface="+mn-lt"/>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effectLst/>
                <a:latin typeface="+mn-lt"/>
                <a:ea typeface="Calibri" panose="020F0502020204030204" pitchFamily="34" charset="0"/>
                <a:cs typeface="Times New Roman" panose="02020603050405020304" pitchFamily="18" charset="0"/>
              </a:rPr>
              <a:t>Support schools, colleges and early years settings to work towards a trauma informed approach through use of 	a variety of toolkits (Headstart/ Thrive/ Nurture)</a:t>
            </a:r>
            <a:br>
              <a:rPr lang="en-GB" sz="1800" b="0" dirty="0">
                <a:solidFill>
                  <a:schemeClr val="tx2">
                    <a:lumMod val="60000"/>
                    <a:lumOff val="40000"/>
                  </a:schemeClr>
                </a:solidFill>
                <a:effectLst/>
                <a:latin typeface="+mn-lt"/>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effectLst/>
                <a:latin typeface="+mn-lt"/>
                <a:ea typeface="Calibri" panose="020F0502020204030204" pitchFamily="34" charset="0"/>
                <a:cs typeface="Times New Roman" panose="02020603050405020304" pitchFamily="18" charset="0"/>
              </a:rPr>
              <a:t>Advise schools and early years settings on how to best to use the Pupil Premium Grant to promote attendance, 	punctuality, attainment and progress</a:t>
            </a:r>
            <a:br>
              <a:rPr lang="en-GB" sz="1800" b="0" dirty="0">
                <a:solidFill>
                  <a:schemeClr val="tx2">
                    <a:lumMod val="60000"/>
                    <a:lumOff val="40000"/>
                  </a:schemeClr>
                </a:solidFill>
                <a:effectLst/>
                <a:latin typeface="+mn-lt"/>
                <a:ea typeface="Times New Roman" panose="02020603050405020304" pitchFamily="18" charset="0"/>
                <a:cs typeface="Times New Roman" panose="02020603050405020304" pitchFamily="18" charset="0"/>
              </a:rPr>
            </a:br>
            <a:r>
              <a:rPr lang="en-GB" sz="1800" b="0" dirty="0">
                <a:solidFill>
                  <a:schemeClr val="tx2">
                    <a:lumMod val="60000"/>
                    <a:lumOff val="40000"/>
                  </a:schemeClr>
                </a:solidFill>
                <a:effectLst/>
                <a:latin typeface="+mn-lt"/>
                <a:ea typeface="Calibri" panose="020F0502020204030204" pitchFamily="34" charset="0"/>
                <a:cs typeface="Times New Roman" panose="02020603050405020304" pitchFamily="18" charset="0"/>
              </a:rPr>
              <a:t>Bring together all partners in TFF, Health and Voluntary sector to help remove the significant barriers to 	education of adversity and trauma, most commonly abuse and neglect, that these children and young 	people may experience. </a:t>
            </a:r>
            <a:br>
              <a:rPr lang="en-GB" sz="1600" b="0" dirty="0">
                <a:solidFill>
                  <a:schemeClr val="tx2">
                    <a:lumMod val="60000"/>
                    <a:lumOff val="40000"/>
                  </a:schemeClr>
                </a:solidFill>
                <a:effectLst/>
                <a:latin typeface="+mn-lt"/>
                <a:ea typeface="Times New Roman" panose="02020603050405020304" pitchFamily="18" charset="0"/>
                <a:cs typeface="Times New Roman" panose="02020603050405020304" pitchFamily="18" charset="0"/>
              </a:rPr>
            </a:br>
            <a:r>
              <a:rPr lang="en-GB" sz="1600" b="0" u="none" strike="noStrike" dirty="0">
                <a:solidFill>
                  <a:schemeClr val="tx2">
                    <a:lumMod val="60000"/>
                    <a:lumOff val="40000"/>
                  </a:schemeClr>
                </a:solidFill>
                <a:effectLst/>
                <a:latin typeface="+mn-lt"/>
                <a:ea typeface="Calibri" panose="020F0502020204030204" pitchFamily="34" charset="0"/>
                <a:cs typeface="Times New Roman" panose="02020603050405020304" pitchFamily="18" charset="0"/>
              </a:rPr>
              <a:t> </a:t>
            </a:r>
            <a:br>
              <a:rPr lang="en-GB" sz="1600" b="0" dirty="0">
                <a:solidFill>
                  <a:schemeClr val="tx2">
                    <a:lumMod val="60000"/>
                    <a:lumOff val="40000"/>
                  </a:schemeClr>
                </a:solidFill>
                <a:effectLst/>
                <a:latin typeface="+mn-lt"/>
                <a:ea typeface="Times New Roman" panose="02020603050405020304" pitchFamily="18" charset="0"/>
                <a:cs typeface="Times New Roman" panose="02020603050405020304" pitchFamily="18" charset="0"/>
              </a:rPr>
            </a:br>
            <a:br>
              <a:rPr lang="en-GB" sz="1800" b="1" u="sng" dirty="0">
                <a:solidFill>
                  <a:srgbClr val="002060"/>
                </a:solidFill>
                <a:effectLst/>
                <a:latin typeface="Calibri" panose="020F0502020204030204" pitchFamily="34" charset="0"/>
                <a:ea typeface="Calibri" panose="020F0502020204030204" pitchFamily="34" charset="0"/>
              </a:rPr>
            </a:br>
            <a:r>
              <a:rPr lang="en-GB" sz="1800" b="1" u="none" strike="noStrike"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br>
              <a:rPr lang="en-GB" sz="1800" dirty="0">
                <a:effectLst/>
                <a:latin typeface="Arial" panose="020B0604020202020204" pitchFamily="34" charset="0"/>
                <a:ea typeface="Times New Roman" panose="02020603050405020304" pitchFamily="18" charset="0"/>
                <a:cs typeface="Times New Roman" panose="02020603050405020304" pitchFamily="18" charset="0"/>
              </a:rPr>
            </a:br>
            <a:endParaRPr lang="en-GB" dirty="0"/>
          </a:p>
        </p:txBody>
      </p:sp>
    </p:spTree>
    <p:extLst>
      <p:ext uri="{BB962C8B-B14F-4D97-AF65-F5344CB8AC3E}">
        <p14:creationId xmlns:p14="http://schemas.microsoft.com/office/powerpoint/2010/main" val="4265603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1EF19-ED3F-34A4-497D-5B709E4D30D5}"/>
              </a:ext>
            </a:extLst>
          </p:cNvPr>
          <p:cNvSpPr>
            <a:spLocks noGrp="1"/>
          </p:cNvSpPr>
          <p:nvPr>
            <p:ph type="title"/>
          </p:nvPr>
        </p:nvSpPr>
        <p:spPr/>
        <p:txBody>
          <a:bodyPr>
            <a:normAutofit fontScale="90000"/>
          </a:bodyPr>
          <a:lstStyle/>
          <a:p>
            <a:r>
              <a:rPr lang="en-GB" dirty="0"/>
              <a:t>What we are not able to do in our extended duty remit (urban myths!)</a:t>
            </a:r>
            <a:br>
              <a:rPr lang="en-GB" dirty="0"/>
            </a:br>
            <a:br>
              <a:rPr lang="en-GB" dirty="0"/>
            </a:br>
            <a:r>
              <a:rPr lang="en-GB" sz="2000" b="0" dirty="0">
                <a:solidFill>
                  <a:schemeClr val="tx2">
                    <a:lumMod val="60000"/>
                    <a:lumOff val="40000"/>
                  </a:schemeClr>
                </a:solidFill>
              </a:rPr>
              <a:t>We do not have the team capacity to </a:t>
            </a:r>
            <a: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work with individual children, young people and their families - including tracking and monitoring educational progress of individuals or providing academic or other interventions</a:t>
            </a:r>
            <a:b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However – there are new plans in Education Effectiveness to support this group of learners in accessing education – Education Effectiveness are presenting to you on 6</a:t>
            </a:r>
            <a:r>
              <a:rPr lang="en-GB" sz="2000" b="0" baseline="30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th</a:t>
            </a:r>
            <a: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October!</a:t>
            </a:r>
            <a:b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We work in close liaison with Statutory SEN, Education Effectiveness and Social Care to ensure the children are known to TFF and offer drop in surgeries for colleagues to look at plans of action and support</a:t>
            </a:r>
            <a:b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The role of the </a:t>
            </a:r>
            <a:r>
              <a:rPr lang="en-GB" sz="2000" b="0" dirty="0" err="1">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SiS</a:t>
            </a:r>
            <a:r>
              <a:rPr lang="en-GB" sz="2000" b="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lead is a strategic one – looking at trends, themes, patterns in attendance, suspensions and access to education not individual case work</a:t>
            </a:r>
            <a:br>
              <a:rPr lang="en-GB" sz="2000" b="0" dirty="0">
                <a:solidFill>
                  <a:schemeClr val="tx2">
                    <a:lumMod val="60000"/>
                    <a:lumOff val="40000"/>
                  </a:schemeClr>
                </a:solidFill>
                <a:effectLst/>
                <a:latin typeface="Arial" panose="020B0604020202020204" pitchFamily="34" charset="0"/>
                <a:ea typeface="Times New Roman" panose="02020603050405020304" pitchFamily="18" charset="0"/>
                <a:cs typeface="Times New Roman" panose="02020603050405020304" pitchFamily="18" charset="0"/>
              </a:rPr>
            </a:br>
            <a:endParaRPr lang="en-GB" sz="2000" b="0" dirty="0">
              <a:solidFill>
                <a:schemeClr val="tx2">
                  <a:lumMod val="60000"/>
                  <a:lumOff val="40000"/>
                </a:schemeClr>
              </a:solidFill>
            </a:endParaRPr>
          </a:p>
        </p:txBody>
      </p:sp>
    </p:spTree>
    <p:extLst>
      <p:ext uri="{BB962C8B-B14F-4D97-AF65-F5344CB8AC3E}">
        <p14:creationId xmlns:p14="http://schemas.microsoft.com/office/powerpoint/2010/main" val="3392015127"/>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7200</TotalTime>
  <Words>3027</Words>
  <Application>Microsoft Office PowerPoint</Application>
  <PresentationFormat>Custom</PresentationFormat>
  <Paragraphs>116</Paragraphs>
  <Slides>19</Slides>
  <Notes>1</Notes>
  <HiddenSlides>0</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19</vt:i4>
      </vt:variant>
    </vt:vector>
  </HeadingPairs>
  <TitlesOfParts>
    <vt:vector size="28" baseType="lpstr">
      <vt:lpstr>Arial</vt:lpstr>
      <vt:lpstr>Calibri</vt:lpstr>
      <vt:lpstr>Symbol</vt:lpstr>
      <vt:lpstr>Verdana</vt:lpstr>
      <vt:lpstr>Wingdings</vt:lpstr>
      <vt:lpstr>Blank</vt:lpstr>
      <vt:lpstr>1_Custom Design</vt:lpstr>
      <vt:lpstr>2_Custom Design</vt:lpstr>
      <vt:lpstr>Packager Shell Object</vt:lpstr>
      <vt:lpstr>PowerPoint Presentation</vt:lpstr>
      <vt:lpstr>The Virtual School is a statutory duty for a Local authority </vt:lpstr>
      <vt:lpstr>History, where we sit &amp; what we do!  We have been in place since 2008 and were called CiCESS, in 2016 we became Cornwall Virtual School and now we are…….. Awena – Cornish for ‘Inspire’  Our service sits within the Education &amp; Community Health service as does Children &amp; Family Services, together we form the ‘Together for Families’ Directorate – Council objective ‘ Cornwall, a brilliant place to be a child &amp; grow up’  The team work from New County Hall two Mondays a month. We maintain an annual Self Evaluation &amp; School Improvement plan linked to Council priorities  We all act as a Corporate parent with high aspirations for our CiC Ensure the LA discharges its duty to promote the educational achievement of CiC Create a culture of high educational aspirations, striving for accelerated progress and age related attainment or better for CiC    </vt:lpstr>
      <vt:lpstr>What we are not able to do for Children in Care  (urban myths!)  We are not ‘school improvement’ although there is a link between high quality trauma informed education provision &amp; the success of our CiC  We are not a blue light or behaviour support service – we recognise our support for CiC in schools is likely to start from a trauma informed basis developing to academic support &amp; achievement longer term. We need to work with you to support earlier before the ‘blue light’  We are not ‘long term in school support’– our ‘target group’ for direct support is those CiC not achieving age related expectations – supporting colleagues in school to develop their knowledge of CiC and possible barriers to accessing education  We have a SMALL pot of funding for short term interventions only  for CiC –we are unable to fund longer term alternative provision</vt:lpstr>
      <vt:lpstr>Profile of our school service  Statutory duty:  768 CiC – 600 are Cornwall CiC, 168 are COLAS, placed in Cornwall by other LAs Cornish CiC – 132 have EHCP (22%) , 149 (25%) are on SEN support – most of this need is due to high level of trauma and social, emotional, mental health  *41 Separated children seeking asylum – automatically become CiC -16 are 16yrs and under, 25 are post16 – 14 different languages are spoken 2 Children on remand – automatically become CiC  Out of the 600 Cornwall CiC:  19% are pre-school  24% are primary aged CiC  31% are secondary aged CiC  26% are post16 (23 Post16 CiC are NEET)  1 CiC lives in a residential home  Attendance for CiC last year averaged at 90% - using the new DFE system – showing 92% so far this term (Cornwall is 94%) Suspensions – 184  (62 CiC); PEx – 4 (2 were rescinded)</vt:lpstr>
      <vt:lpstr>PowerPoint Presentation</vt:lpstr>
      <vt:lpstr>Profile of our extended duties ‘Safer in School’  Children with current vulnerability factors 6353- (includes COLAs and CiC) 420 children on child protection plans 2539 children in need 4124 children with EHCP  Overall attendance of this group is 93.3%  Current CiN (without CiC &amp; COLAs) 1961 – attendance 91% Current CP (without COLAs) 408 – attendance 86% *  </vt:lpstr>
      <vt:lpstr>How we are delivering our Extended duties:   Awena is championing a response to the extended duty ‘offer’ as needs have changed over the last two years for our children, families and services.  Our aim is to enable all partners involved in the education of children known to a social worker to work better together so that partnerships are enhanced, engagement in education increases and that all young people reach their potential.   We will: Provide advice and information to frequently asked questions , telephone advice line and by specialist surgery  support.  Provide advice to individual headteachers, principals, designated safeguarding leads, social workers, health  colleagues, SENCOs, schools, colleges and early years provision where they have a query.  Advise schools/colleges/early years provision and social workers on how they can work together to support  improvements in attendance, punctuality and behaviour avoiding suspension Support schools, colleges and early years settings to work towards a trauma informed approach through use of  a variety of toolkits (Headstart/ Thrive/ Nurture) Advise schools and early years settings on how to best to use the Pupil Premium Grant to promote attendance,  punctuality, attainment and progress Bring together all partners in TFF, Health and Voluntary sector to help remove the significant barriers to  education of adversity and trauma, most commonly abuse and neglect, that these children and young  people may experience.       </vt:lpstr>
      <vt:lpstr>What we are not able to do in our extended duty remit (urban myths!)  We do not have the team capacity to work with individual children, young people and their families - including tracking and monitoring educational progress of individuals or providing academic or other interventions  However – there are new plans in Education Effectiveness to support this group of learners in accessing education – Education Effectiveness are presenting to you on 6th October!  We work in close liaison with Statutory SEN, Education Effectiveness and Social Care to ensure the children are known to TFF and offer drop in surgeries for colleagues to look at plans of action and support  The role of the SiS lead is a strategic one – looking at trends, themes, patterns in attendance, suspensions and access to education not individual case work </vt:lpstr>
      <vt:lpstr>Introduction or ‘re-fresh’ on who we are </vt:lpstr>
      <vt:lpstr>PowerPoint Presentation</vt:lpstr>
      <vt:lpstr>Education support opportunity!    An innovative, unique offer for all Leads for Vulnerable Children / DT’s in Cornwall, starting in Autumn 2023!   We are running a pilot project this year in liaison with the Educational Psychology Service. This offer will give staff the opportunity to take part in structured supervision with an Educational Psychologist with the main aim being, supporting professional development and wellbeing of Designated Teachers and / or Leads for Vulnerable Children. This will be a free, all-inclusive offer. We currently have 5 spaces remaining.   In order for this to be successful, we will need to know if your school would welcome the opportunity to take part. Please can we ask that you email your expression of interest to Awena – Cornwall Virtual School, virtualschool@cornwall.gov.uk . More details can be found on the attached leaflet.    We hope you embrace this as a fantastic opportunity to share experiences and feel supported in an ever increasing demanding role. We are looking forward to working with you on this.    </vt:lpstr>
      <vt:lpstr>What all this means for schools…</vt:lpstr>
      <vt:lpstr>The role of the DT (Designated teacher)  Designated teachers should take lead responsibility for ensuring school staff understand the things which can affect how looked-after and previously looked after children learn and achieve and how the whole school supports the educational achievement of these pupils. This means making sure that all staff:   have high expectations of looked-after and previously looked-after children’s learning and set targets to accelerate educational progress   are aware of the emotional, psychological and social effects of loss and separation (attachment awareness) from birth families and that some children may find it difficult to build relationships of trust with adults because of their experiences, and how this might affect the child’s behaviour  understand how important it is to see looked-after and previously looked-after children as individuals rather than as a homogeneous group, not publicly treat them differently from their peers, and show sensitivity about who else knows about their looked-after or previously looked-after status  appreciate the central importance of the looked-after child’s PEP in helping to create a shared understanding between teachers, carers, social workers and, 12 most importantly, the child’s own understanding of how they are being supported  have the level of understanding they need of the role of social workers, VSHs and carers, and how the function of the PEP fits into the wider care planning duties of the authority which looks after the child  for previously looked-after children, understand the importance of involving the child’s parents or guardians in decisions affecting their child’s education, and be a contact for parents or guardians who want advice or have concerns about their child’s progress at school </vt:lpstr>
      <vt:lpstr>Questions to consider around the DT role….  How does the designated teacher role contribute to the deeper  understanding of everyone in the school who is likely to be involved in  supporting looked-after and previously looked-after children to  achieve?  What resource implications might there be in supporting the designated  teacher to carry out their role?   What expertise can designated teachers call on within and outside the school such as SENCOs, health and mental health support?  And DSL?  What monitoring arrangements might be appropriate to ensure that the role of the designated teacher is providing appropriate support for looked-after and previously looked-after children on the school roll? </vt:lpstr>
      <vt:lpstr>How to contact us: virtualschool@cornwall.gov.uk * *we are a countywide service but we are working with the Council Carbon neutral pledge on travelling smarter and  using virtual resources where appropriate </vt:lpstr>
      <vt:lpstr>Awena – how we can most effectively work together  What is required from us all as partners:   ‘Creating a culture of collaboration &amp; high aspiration so children with a social worker will achieve the most from their education’  Make visible the disadvantages that children with a social worker can experience, enhancing partnerships between education settings and local authorities to help all agencies hold high aspirations for these children  Promote practice that supports children’s engagement in education, recognising that attending an education setting can be an important factor in helping to keep children safe from harm.  Level up children’s outcomes and narrow the attainment gap so every child can reach their potential. This will include helping to make sure that children with a social worker benefit from support to recover from the impact of COVID-19  Enhancing partnerships between education settings and the local authority so agencies can work together.  identifying the needs of the cohort and addressing barriers to poor educational outcomes and ensure pupils make educational progress  Offering advice and support to key professionals to help children make progress, including through increasing their confidence in using evidence-based interventions.  </vt:lpstr>
      <vt:lpstr>Dates for your diary!  </vt:lpstr>
      <vt:lpstr>Thank you / Meur ras</vt:lpstr>
    </vt:vector>
  </TitlesOfParts>
  <Company>Cornwall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Taylor Dave</dc:creator>
  <cp:lastModifiedBy>David Barton</cp:lastModifiedBy>
  <cp:revision>74</cp:revision>
  <dcterms:created xsi:type="dcterms:W3CDTF">2018-09-21T12:49:40Z</dcterms:created>
  <dcterms:modified xsi:type="dcterms:W3CDTF">2023-09-28T12:41:21Z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5bade86-969a-4cfc-8d70-99d1f0adeaba_Enabled">
    <vt:lpwstr>true</vt:lpwstr>
  </property>
  <property fmtid="{D5CDD505-2E9C-101B-9397-08002B2CF9AE}" pid="3" name="MSIP_Label_65bade86-969a-4cfc-8d70-99d1f0adeaba_SetDate">
    <vt:lpwstr>2023-09-22T11:09:20Z</vt:lpwstr>
  </property>
  <property fmtid="{D5CDD505-2E9C-101B-9397-08002B2CF9AE}" pid="4" name="MSIP_Label_65bade86-969a-4cfc-8d70-99d1f0adeaba_Method">
    <vt:lpwstr>Standard</vt:lpwstr>
  </property>
  <property fmtid="{D5CDD505-2E9C-101B-9397-08002B2CF9AE}" pid="5" name="MSIP_Label_65bade86-969a-4cfc-8d70-99d1f0adeaba_Name">
    <vt:lpwstr>65bade86-969a-4cfc-8d70-99d1f0adeaba</vt:lpwstr>
  </property>
  <property fmtid="{D5CDD505-2E9C-101B-9397-08002B2CF9AE}" pid="6" name="MSIP_Label_65bade86-969a-4cfc-8d70-99d1f0adeaba_SiteId">
    <vt:lpwstr>efaa16aa-d1de-4d58-ba2e-2833fdfdd29f</vt:lpwstr>
  </property>
  <property fmtid="{D5CDD505-2E9C-101B-9397-08002B2CF9AE}" pid="7" name="MSIP_Label_65bade86-969a-4cfc-8d70-99d1f0adeaba_ActionId">
    <vt:lpwstr>94074d75-6d3d-4411-8a26-89a99f2c0bb9</vt:lpwstr>
  </property>
  <property fmtid="{D5CDD505-2E9C-101B-9397-08002B2CF9AE}" pid="8" name="MSIP_Label_65bade86-969a-4cfc-8d70-99d1f0adeaba_ContentBits">
    <vt:lpwstr>1</vt:lpwstr>
  </property>
</Properties>
</file>