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64" r:id="rId4"/>
  </p:sldMasterIdLst>
  <p:notesMasterIdLst>
    <p:notesMasterId r:id="rId92"/>
  </p:notesMasterIdLst>
  <p:sldIdLst>
    <p:sldId id="256" r:id="rId5"/>
    <p:sldId id="634" r:id="rId6"/>
    <p:sldId id="658" r:id="rId7"/>
    <p:sldId id="635" r:id="rId8"/>
    <p:sldId id="636" r:id="rId9"/>
    <p:sldId id="637" r:id="rId10"/>
    <p:sldId id="638" r:id="rId11"/>
    <p:sldId id="639" r:id="rId12"/>
    <p:sldId id="640" r:id="rId13"/>
    <p:sldId id="641" r:id="rId14"/>
    <p:sldId id="642" r:id="rId15"/>
    <p:sldId id="643" r:id="rId16"/>
    <p:sldId id="644" r:id="rId17"/>
    <p:sldId id="645" r:id="rId18"/>
    <p:sldId id="646" r:id="rId19"/>
    <p:sldId id="647" r:id="rId20"/>
    <p:sldId id="651" r:id="rId21"/>
    <p:sldId id="652" r:id="rId22"/>
    <p:sldId id="653" r:id="rId23"/>
    <p:sldId id="654" r:id="rId24"/>
    <p:sldId id="655" r:id="rId25"/>
    <p:sldId id="656" r:id="rId26"/>
    <p:sldId id="657" r:id="rId27"/>
    <p:sldId id="607" r:id="rId28"/>
    <p:sldId id="566" r:id="rId29"/>
    <p:sldId id="578" r:id="rId30"/>
    <p:sldId id="567" r:id="rId31"/>
    <p:sldId id="633" r:id="rId32"/>
    <p:sldId id="549" r:id="rId33"/>
    <p:sldId id="520" r:id="rId34"/>
    <p:sldId id="328" r:id="rId35"/>
    <p:sldId id="561" r:id="rId36"/>
    <p:sldId id="482" r:id="rId37"/>
    <p:sldId id="569" r:id="rId38"/>
    <p:sldId id="557" r:id="rId39"/>
    <p:sldId id="576" r:id="rId40"/>
    <p:sldId id="437" r:id="rId41"/>
    <p:sldId id="615" r:id="rId42"/>
    <p:sldId id="577" r:id="rId43"/>
    <p:sldId id="543" r:id="rId44"/>
    <p:sldId id="568" r:id="rId45"/>
    <p:sldId id="617" r:id="rId46"/>
    <p:sldId id="597" r:id="rId47"/>
    <p:sldId id="648" r:id="rId48"/>
    <p:sldId id="257" r:id="rId49"/>
    <p:sldId id="258" r:id="rId50"/>
    <p:sldId id="259" r:id="rId51"/>
    <p:sldId id="260" r:id="rId52"/>
    <p:sldId id="261" r:id="rId53"/>
    <p:sldId id="262" r:id="rId54"/>
    <p:sldId id="263" r:id="rId55"/>
    <p:sldId id="264" r:id="rId56"/>
    <p:sldId id="265" r:id="rId57"/>
    <p:sldId id="266" r:id="rId58"/>
    <p:sldId id="267" r:id="rId59"/>
    <p:sldId id="276" r:id="rId60"/>
    <p:sldId id="268" r:id="rId61"/>
    <p:sldId id="269" r:id="rId62"/>
    <p:sldId id="270" r:id="rId63"/>
    <p:sldId id="271" r:id="rId64"/>
    <p:sldId id="272" r:id="rId65"/>
    <p:sldId id="273" r:id="rId66"/>
    <p:sldId id="274" r:id="rId67"/>
    <p:sldId id="275" r:id="rId68"/>
    <p:sldId id="287" r:id="rId69"/>
    <p:sldId id="288" r:id="rId70"/>
    <p:sldId id="290" r:id="rId71"/>
    <p:sldId id="289" r:id="rId72"/>
    <p:sldId id="649" r:id="rId73"/>
    <p:sldId id="278" r:id="rId74"/>
    <p:sldId id="285" r:id="rId75"/>
    <p:sldId id="286" r:id="rId76"/>
    <p:sldId id="291" r:id="rId77"/>
    <p:sldId id="466" r:id="rId78"/>
    <p:sldId id="476" r:id="rId79"/>
    <p:sldId id="501" r:id="rId80"/>
    <p:sldId id="502" r:id="rId81"/>
    <p:sldId id="478" r:id="rId82"/>
    <p:sldId id="503" r:id="rId83"/>
    <p:sldId id="496" r:id="rId84"/>
    <p:sldId id="495" r:id="rId85"/>
    <p:sldId id="504" r:id="rId86"/>
    <p:sldId id="490" r:id="rId87"/>
    <p:sldId id="473" r:id="rId88"/>
    <p:sldId id="660" r:id="rId89"/>
    <p:sldId id="662" r:id="rId90"/>
    <p:sldId id="650" r:id="rId91"/>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CFE8"/>
    <a:srgbClr val="C1E0F8"/>
    <a:srgbClr val="55B8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p:scale>
          <a:sx n="66" d="100"/>
          <a:sy n="66" d="100"/>
        </p:scale>
        <p:origin x="9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Littledyke" userId="23d19c1219c4bccc" providerId="LiveId" clId="{F8B4DF74-D34B-46C3-93F3-EA0B8BC5B3F8}"/>
    <pc:docChg chg="custSel delSld modSld">
      <pc:chgData name="Kate Littledyke" userId="23d19c1219c4bccc" providerId="LiveId" clId="{F8B4DF74-D34B-46C3-93F3-EA0B8BC5B3F8}" dt="2026-07-06T08:09:41.026" v="8" actId="47"/>
      <pc:docMkLst>
        <pc:docMk/>
      </pc:docMkLst>
      <pc:sldChg chg="modSp mod">
        <pc:chgData name="Kate Littledyke" userId="23d19c1219c4bccc" providerId="LiveId" clId="{F8B4DF74-D34B-46C3-93F3-EA0B8BC5B3F8}" dt="2026-07-03T05:47:55.403" v="1" actId="27636"/>
        <pc:sldMkLst>
          <pc:docMk/>
          <pc:sldMk cId="3700897725" sldId="268"/>
        </pc:sldMkLst>
        <pc:spChg chg="mod">
          <ac:chgData name="Kate Littledyke" userId="23d19c1219c4bccc" providerId="LiveId" clId="{F8B4DF74-D34B-46C3-93F3-EA0B8BC5B3F8}" dt="2026-07-03T05:47:55.403" v="1" actId="27636"/>
          <ac:spMkLst>
            <pc:docMk/>
            <pc:sldMk cId="3700897725" sldId="268"/>
            <ac:spMk id="3" creationId="{03E3779D-207D-8C86-4CC5-2A4AFA8BD09C}"/>
          </ac:spMkLst>
        </pc:spChg>
      </pc:sldChg>
      <pc:sldChg chg="del">
        <pc:chgData name="Kate Littledyke" userId="23d19c1219c4bccc" providerId="LiveId" clId="{F8B4DF74-D34B-46C3-93F3-EA0B8BC5B3F8}" dt="2026-07-06T08:09:37.300" v="3" actId="47"/>
        <pc:sldMkLst>
          <pc:docMk/>
          <pc:sldMk cId="1150293416" sldId="279"/>
        </pc:sldMkLst>
      </pc:sldChg>
      <pc:sldChg chg="del">
        <pc:chgData name="Kate Littledyke" userId="23d19c1219c4bccc" providerId="LiveId" clId="{F8B4DF74-D34B-46C3-93F3-EA0B8BC5B3F8}" dt="2026-07-06T08:09:38.118" v="4" actId="47"/>
        <pc:sldMkLst>
          <pc:docMk/>
          <pc:sldMk cId="1667188988" sldId="280"/>
        </pc:sldMkLst>
      </pc:sldChg>
      <pc:sldChg chg="del">
        <pc:chgData name="Kate Littledyke" userId="23d19c1219c4bccc" providerId="LiveId" clId="{F8B4DF74-D34B-46C3-93F3-EA0B8BC5B3F8}" dt="2026-07-06T08:09:38.765" v="5" actId="47"/>
        <pc:sldMkLst>
          <pc:docMk/>
          <pc:sldMk cId="1311462613" sldId="281"/>
        </pc:sldMkLst>
      </pc:sldChg>
      <pc:sldChg chg="del">
        <pc:chgData name="Kate Littledyke" userId="23d19c1219c4bccc" providerId="LiveId" clId="{F8B4DF74-D34B-46C3-93F3-EA0B8BC5B3F8}" dt="2026-07-06T08:09:39.515" v="6" actId="47"/>
        <pc:sldMkLst>
          <pc:docMk/>
          <pc:sldMk cId="3138257197" sldId="282"/>
        </pc:sldMkLst>
      </pc:sldChg>
      <pc:sldChg chg="del">
        <pc:chgData name="Kate Littledyke" userId="23d19c1219c4bccc" providerId="LiveId" clId="{F8B4DF74-D34B-46C3-93F3-EA0B8BC5B3F8}" dt="2026-07-06T08:09:40.291" v="7" actId="47"/>
        <pc:sldMkLst>
          <pc:docMk/>
          <pc:sldMk cId="3732144657" sldId="283"/>
        </pc:sldMkLst>
      </pc:sldChg>
      <pc:sldChg chg="del">
        <pc:chgData name="Kate Littledyke" userId="23d19c1219c4bccc" providerId="LiveId" clId="{F8B4DF74-D34B-46C3-93F3-EA0B8BC5B3F8}" dt="2026-07-06T08:09:41.026" v="8" actId="47"/>
        <pc:sldMkLst>
          <pc:docMk/>
          <pc:sldMk cId="3213869009" sldId="284"/>
        </pc:sldMkLst>
      </pc:sldChg>
      <pc:sldChg chg="modSp mod">
        <pc:chgData name="Kate Littledyke" userId="23d19c1219c4bccc" providerId="LiveId" clId="{F8B4DF74-D34B-46C3-93F3-EA0B8BC5B3F8}" dt="2026-07-03T05:50:12.480" v="2" actId="1036"/>
        <pc:sldMkLst>
          <pc:docMk/>
          <pc:sldMk cId="2037382431" sldId="650"/>
        </pc:sldMkLst>
        <pc:picChg chg="mod">
          <ac:chgData name="Kate Littledyke" userId="23d19c1219c4bccc" providerId="LiveId" clId="{F8B4DF74-D34B-46C3-93F3-EA0B8BC5B3F8}" dt="2026-07-03T05:50:12.480" v="2" actId="1036"/>
          <ac:picMkLst>
            <pc:docMk/>
            <pc:sldMk cId="2037382431" sldId="650"/>
            <ac:picMk id="4" creationId="{9B594B93-6FE5-0719-1EBA-46D3420D0BE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GB"/>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4B1BC8E8-F292-423B-9EBF-0BC2D31FDC26}" type="datetimeFigureOut">
              <a:rPr lang="en-GB" smtClean="0"/>
              <a:t>03/07/2026</a:t>
            </a:fld>
            <a:endParaRPr lang="en-GB"/>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GB"/>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GB"/>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43D333F7-8AF4-4B6F-ADFD-EB811F88995B}" type="slidenum">
              <a:rPr lang="en-GB" smtClean="0"/>
              <a:t>‹#›</a:t>
            </a:fld>
            <a:endParaRPr lang="en-GB"/>
          </a:p>
        </p:txBody>
      </p:sp>
    </p:spTree>
    <p:extLst>
      <p:ext uri="{BB962C8B-B14F-4D97-AF65-F5344CB8AC3E}">
        <p14:creationId xmlns:p14="http://schemas.microsoft.com/office/powerpoint/2010/main" val="2820301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D333F7-8AF4-4B6F-ADFD-EB811F88995B}" type="slidenum">
              <a:rPr lang="en-GB" smtClean="0"/>
              <a:t>3</a:t>
            </a:fld>
            <a:endParaRPr lang="en-GB"/>
          </a:p>
        </p:txBody>
      </p:sp>
    </p:spTree>
    <p:extLst>
      <p:ext uri="{BB962C8B-B14F-4D97-AF65-F5344CB8AC3E}">
        <p14:creationId xmlns:p14="http://schemas.microsoft.com/office/powerpoint/2010/main" val="105734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necessarily need verbal answers here — this is a private reflection prompt to make the next slides land more personally. A brief pause (5-10 seconds) is enough. You can softly invite one or two shares if the room is engaged.</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3182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this is not just about the hardest cases. Whole-staff CPD builds the baseline so fewer situations escalate to crisis in the first place. Mention named approaches briefly if asked — PACE (Dan Hughes), Emotion Coaching (Gottman) — but don't over-explain unless there's specific interest.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5142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synthesis slide — pulling together why OTB's model is distinctive rather than just listing services. The flow diagram should feel like a virtuous cycle, not a one-off transaction.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35418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Genuinely open discussion slide. Let this run a bit longer if engagement is good — this is where real conversations and leads emerge. Resist the urge to fill silence; let heads think.</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2751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Thank the room, reiterate that you're happy to be approached informally, and invite questions if there's time remaining. Leave this slide up during Q&amp;A so contact details stay visible.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8865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5852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a:lnSpc>
                <a:spcPct val="107000"/>
              </a:lnSpc>
              <a:spcAft>
                <a:spcPts val="800"/>
              </a:spcAft>
            </a:pPr>
            <a:endParaRPr lang="en-US" b="1" dirty="0"/>
          </a:p>
        </p:txBody>
      </p:sp>
    </p:spTree>
    <p:extLst>
      <p:ext uri="{BB962C8B-B14F-4D97-AF65-F5344CB8AC3E}">
        <p14:creationId xmlns:p14="http://schemas.microsoft.com/office/powerpoint/2010/main" val="1117078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216698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9423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31723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and introduce yourself. 11 years as SENDCO/Deputy Head at Oak Tree School. Keep this brief and warm — 30 seconds max before moving on. Set the tone: this is a conversation, not a sales pitch.</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597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58335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8073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602038"/>
            <a:fld id="{8EEC5811-30BF-A64D-8E25-6DD8D8255373}" type="slidenum">
              <a:rPr lang="en-US">
                <a:solidFill>
                  <a:prstClr val="black"/>
                </a:solidFill>
                <a:latin typeface="Calibri" panose="020F0502020204030204"/>
              </a:rPr>
              <a:pPr defTabSz="602038"/>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1215168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a:buFont typeface="Arial" panose="020B0604020202020204" pitchFamily="34" charset="0"/>
              <a:buChar char="•"/>
            </a:pPr>
            <a:endParaRPr lang="en-GB" sz="800" dirty="0"/>
          </a:p>
        </p:txBody>
      </p:sp>
      <p:sp>
        <p:nvSpPr>
          <p:cNvPr id="4" name="Slide Number Placeholder 3"/>
          <p:cNvSpPr>
            <a:spLocks noGrp="1"/>
          </p:cNvSpPr>
          <p:nvPr>
            <p:ph type="sldNum" sz="quarter" idx="10"/>
          </p:nvPr>
        </p:nvSpPr>
        <p:spPr/>
        <p:txBody>
          <a:bodyPr/>
          <a:lstStyle/>
          <a:p>
            <a:pPr defTabSz="602038"/>
            <a:fld id="{8EEC5811-30BF-A64D-8E25-6DD8D8255373}" type="slidenum">
              <a:rPr lang="en-US">
                <a:solidFill>
                  <a:prstClr val="black"/>
                </a:solidFill>
                <a:latin typeface="Calibri" panose="020F0502020204030204"/>
              </a:rPr>
              <a:pPr defTabSz="602038"/>
              <a:t>29</a:t>
            </a:fld>
            <a:endParaRPr lang="en-US">
              <a:solidFill>
                <a:prstClr val="black"/>
              </a:solidFill>
              <a:latin typeface="Calibri" panose="020F0502020204030204"/>
            </a:endParaRPr>
          </a:p>
        </p:txBody>
      </p:sp>
    </p:spTree>
    <p:extLst>
      <p:ext uri="{BB962C8B-B14F-4D97-AF65-F5344CB8AC3E}">
        <p14:creationId xmlns:p14="http://schemas.microsoft.com/office/powerpoint/2010/main" val="33445410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a:buFont typeface="Arial" panose="020B0604020202020204" pitchFamily="34" charset="0"/>
              <a:buChar char="•"/>
            </a:pPr>
            <a:endParaRPr lang="en-GB" sz="800" b="1" dirty="0"/>
          </a:p>
        </p:txBody>
      </p:sp>
      <p:sp>
        <p:nvSpPr>
          <p:cNvPr id="4" name="Slide Number Placeholder 3"/>
          <p:cNvSpPr>
            <a:spLocks noGrp="1"/>
          </p:cNvSpPr>
          <p:nvPr>
            <p:ph type="sldNum" sz="quarter" idx="10"/>
          </p:nvPr>
        </p:nvSpPr>
        <p:spPr/>
        <p:txBody>
          <a:bodyPr/>
          <a:lstStyle/>
          <a:p>
            <a:pPr defTabSz="602038"/>
            <a:fld id="{8EEC5811-30BF-A64D-8E25-6DD8D8255373}" type="slidenum">
              <a:rPr lang="en-US">
                <a:solidFill>
                  <a:prstClr val="black"/>
                </a:solidFill>
                <a:latin typeface="Calibri" panose="020F0502020204030204"/>
              </a:rPr>
              <a:pPr defTabSz="602038"/>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2946881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endParaRPr lang="en-GB" sz="800" i="1" dirty="0"/>
          </a:p>
        </p:txBody>
      </p:sp>
      <p:sp>
        <p:nvSpPr>
          <p:cNvPr id="4" name="Slide Number Placeholder 3"/>
          <p:cNvSpPr>
            <a:spLocks noGrp="1"/>
          </p:cNvSpPr>
          <p:nvPr>
            <p:ph type="sldNum" sz="quarter" idx="10"/>
          </p:nvPr>
        </p:nvSpPr>
        <p:spPr/>
        <p:txBody>
          <a:bodyPr/>
          <a:lstStyle/>
          <a:p>
            <a:pPr defTabSz="602038"/>
            <a:fld id="{8EEC5811-30BF-A64D-8E25-6DD8D8255373}" type="slidenum">
              <a:rPr lang="en-US">
                <a:solidFill>
                  <a:prstClr val="black"/>
                </a:solidFill>
                <a:latin typeface="Calibri" panose="020F0502020204030204"/>
              </a:rPr>
              <a:pPr defTabSz="602038"/>
              <a:t>32</a:t>
            </a:fld>
            <a:endParaRPr lang="en-US">
              <a:solidFill>
                <a:prstClr val="black"/>
              </a:solidFill>
              <a:latin typeface="Calibri" panose="020F0502020204030204"/>
            </a:endParaRPr>
          </a:p>
        </p:txBody>
      </p:sp>
    </p:spTree>
    <p:extLst>
      <p:ext uri="{BB962C8B-B14F-4D97-AF65-F5344CB8AC3E}">
        <p14:creationId xmlns:p14="http://schemas.microsoft.com/office/powerpoint/2010/main" val="3438239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endParaRPr lang="en-GB" sz="800" i="1" dirty="0"/>
          </a:p>
        </p:txBody>
      </p:sp>
      <p:sp>
        <p:nvSpPr>
          <p:cNvPr id="4" name="Slide Number Placeholder 3"/>
          <p:cNvSpPr>
            <a:spLocks noGrp="1"/>
          </p:cNvSpPr>
          <p:nvPr>
            <p:ph type="sldNum" sz="quarter" idx="10"/>
          </p:nvPr>
        </p:nvSpPr>
        <p:spPr/>
        <p:txBody>
          <a:bodyPr/>
          <a:lstStyle/>
          <a:p>
            <a:pPr defTabSz="602038"/>
            <a:fld id="{8EEC5811-30BF-A64D-8E25-6DD8D8255373}" type="slidenum">
              <a:rPr lang="en-US">
                <a:solidFill>
                  <a:prstClr val="black"/>
                </a:solidFill>
                <a:latin typeface="Calibri" panose="020F0502020204030204"/>
              </a:rPr>
              <a:pPr defTabSz="602038"/>
              <a:t>34</a:t>
            </a:fld>
            <a:endParaRPr lang="en-US">
              <a:solidFill>
                <a:prstClr val="black"/>
              </a:solidFill>
              <a:latin typeface="Calibri" panose="020F0502020204030204"/>
            </a:endParaRPr>
          </a:p>
        </p:txBody>
      </p:sp>
    </p:spTree>
    <p:extLst>
      <p:ext uri="{BB962C8B-B14F-4D97-AF65-F5344CB8AC3E}">
        <p14:creationId xmlns:p14="http://schemas.microsoft.com/office/powerpoint/2010/main" val="15121890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endParaRPr lang="en-GB" sz="800" i="1" dirty="0"/>
          </a:p>
        </p:txBody>
      </p:sp>
      <p:sp>
        <p:nvSpPr>
          <p:cNvPr id="4" name="Slide Number Placeholder 3"/>
          <p:cNvSpPr>
            <a:spLocks noGrp="1"/>
          </p:cNvSpPr>
          <p:nvPr>
            <p:ph type="sldNum" sz="quarter" idx="10"/>
          </p:nvPr>
        </p:nvSpPr>
        <p:spPr/>
        <p:txBody>
          <a:bodyPr/>
          <a:lstStyle/>
          <a:p>
            <a:pPr defTabSz="602038"/>
            <a:fld id="{8EEC5811-30BF-A64D-8E25-6DD8D8255373}" type="slidenum">
              <a:rPr lang="en-US">
                <a:solidFill>
                  <a:prstClr val="black"/>
                </a:solidFill>
                <a:latin typeface="Calibri" panose="020F0502020204030204"/>
              </a:rPr>
              <a:pPr defTabSz="602038"/>
              <a:t>35</a:t>
            </a:fld>
            <a:endParaRPr lang="en-US">
              <a:solidFill>
                <a:prstClr val="black"/>
              </a:solidFill>
              <a:latin typeface="Calibri" panose="020F0502020204030204"/>
            </a:endParaRPr>
          </a:p>
        </p:txBody>
      </p:sp>
    </p:spTree>
    <p:extLst>
      <p:ext uri="{BB962C8B-B14F-4D97-AF65-F5344CB8AC3E}">
        <p14:creationId xmlns:p14="http://schemas.microsoft.com/office/powerpoint/2010/main" val="23753756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endParaRPr lang="en-GB" sz="800" i="1" dirty="0"/>
          </a:p>
        </p:txBody>
      </p:sp>
      <p:sp>
        <p:nvSpPr>
          <p:cNvPr id="4" name="Slide Number Placeholder 3"/>
          <p:cNvSpPr>
            <a:spLocks noGrp="1"/>
          </p:cNvSpPr>
          <p:nvPr>
            <p:ph type="sldNum" sz="quarter" idx="10"/>
          </p:nvPr>
        </p:nvSpPr>
        <p:spPr/>
        <p:txBody>
          <a:bodyPr/>
          <a:lstStyle/>
          <a:p>
            <a:pPr defTabSz="602038"/>
            <a:fld id="{8EEC5811-30BF-A64D-8E25-6DD8D8255373}" type="slidenum">
              <a:rPr lang="en-US">
                <a:solidFill>
                  <a:prstClr val="black"/>
                </a:solidFill>
                <a:latin typeface="Calibri" panose="020F0502020204030204"/>
              </a:rPr>
              <a:pPr defTabSz="602038"/>
              <a:t>36</a:t>
            </a:fld>
            <a:endParaRPr lang="en-US">
              <a:solidFill>
                <a:prstClr val="black"/>
              </a:solidFill>
              <a:latin typeface="Calibri" panose="020F0502020204030204"/>
            </a:endParaRPr>
          </a:p>
        </p:txBody>
      </p:sp>
    </p:spTree>
    <p:extLst>
      <p:ext uri="{BB962C8B-B14F-4D97-AF65-F5344CB8AC3E}">
        <p14:creationId xmlns:p14="http://schemas.microsoft.com/office/powerpoint/2010/main" val="3777469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endParaRPr lang="en-GB" sz="800" i="1" dirty="0"/>
          </a:p>
        </p:txBody>
      </p:sp>
      <p:sp>
        <p:nvSpPr>
          <p:cNvPr id="4" name="Slide Number Placeholder 3"/>
          <p:cNvSpPr>
            <a:spLocks noGrp="1"/>
          </p:cNvSpPr>
          <p:nvPr>
            <p:ph type="sldNum" sz="quarter" idx="10"/>
          </p:nvPr>
        </p:nvSpPr>
        <p:spPr/>
        <p:txBody>
          <a:bodyPr/>
          <a:lstStyle/>
          <a:p>
            <a:pPr defTabSz="602038"/>
            <a:fld id="{8EEC5811-30BF-A64D-8E25-6DD8D8255373}" type="slidenum">
              <a:rPr lang="en-US">
                <a:solidFill>
                  <a:prstClr val="black"/>
                </a:solidFill>
                <a:latin typeface="Calibri" panose="020F0502020204030204"/>
              </a:rPr>
              <a:pPr defTabSz="602038"/>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478840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run-through of structure. Mention this is meant to be interactive — encourage questions throughout, not just at the end, if the group is small enough.</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90835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a:buFont typeface="Arial" panose="020B0604020202020204" pitchFamily="34" charset="0"/>
              <a:buChar char="•"/>
            </a:pPr>
            <a:r>
              <a:rPr lang="en-GB" sz="800" dirty="0"/>
              <a:t>Learning objectives for the session</a:t>
            </a:r>
          </a:p>
        </p:txBody>
      </p:sp>
      <p:sp>
        <p:nvSpPr>
          <p:cNvPr id="4" name="Slide Number Placeholder 3"/>
          <p:cNvSpPr>
            <a:spLocks noGrp="1"/>
          </p:cNvSpPr>
          <p:nvPr>
            <p:ph type="sldNum" sz="quarter" idx="10"/>
          </p:nvPr>
        </p:nvSpPr>
        <p:spPr/>
        <p:txBody>
          <a:bodyPr/>
          <a:lstStyle/>
          <a:p>
            <a:pPr defTabSz="602038"/>
            <a:fld id="{8EEC5811-30BF-A64D-8E25-6DD8D8255373}" type="slidenum">
              <a:rPr lang="en-US">
                <a:solidFill>
                  <a:prstClr val="black"/>
                </a:solidFill>
                <a:latin typeface="Calibri" panose="020F0502020204030204"/>
              </a:rPr>
              <a:pPr defTabSz="602038"/>
              <a:t>41</a:t>
            </a:fld>
            <a:endParaRPr lang="en-US">
              <a:solidFill>
                <a:prstClr val="black"/>
              </a:solidFill>
              <a:latin typeface="Calibri" panose="020F0502020204030204"/>
            </a:endParaRPr>
          </a:p>
        </p:txBody>
      </p:sp>
    </p:spTree>
    <p:extLst>
      <p:ext uri="{BB962C8B-B14F-4D97-AF65-F5344CB8AC3E}">
        <p14:creationId xmlns:p14="http://schemas.microsoft.com/office/powerpoint/2010/main" val="1225628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D333F7-8AF4-4B6F-ADFD-EB811F88995B}" type="slidenum">
              <a:rPr lang="en-GB" smtClean="0"/>
              <a:t>49</a:t>
            </a:fld>
            <a:endParaRPr lang="en-GB"/>
          </a:p>
        </p:txBody>
      </p:sp>
    </p:spTree>
    <p:extLst>
      <p:ext uri="{BB962C8B-B14F-4D97-AF65-F5344CB8AC3E}">
        <p14:creationId xmlns:p14="http://schemas.microsoft.com/office/powerpoint/2010/main" val="21657435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D333F7-8AF4-4B6F-ADFD-EB811F88995B}" type="slidenum">
              <a:rPr lang="en-GB" smtClean="0"/>
              <a:t>67</a:t>
            </a:fld>
            <a:endParaRPr lang="en-GB"/>
          </a:p>
        </p:txBody>
      </p:sp>
    </p:spTree>
    <p:extLst>
      <p:ext uri="{BB962C8B-B14F-4D97-AF65-F5344CB8AC3E}">
        <p14:creationId xmlns:p14="http://schemas.microsoft.com/office/powerpoint/2010/main" val="1869313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and genuinely ask the room. This is the first interactive moment — let people answer, even briefly. Don't rush past this. The stats are illustrative; soften if pushed on exact figures, the point is the direction of travel.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8622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conceptual heart of the pitch. Don't overstay here — the point is simple and the audience will get it quickly. Move to the discussion prompt if time allows: ask whether this resonates with their own experience of intervention fatigue.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7210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Genuine discussion slide — let the room talk. If short on time, this can be a rhetorical pause rather than full table discussion, but try to get at least a few verbal responses. This builds buy-in before you present the OTB offer.</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1874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Short transition slide — set up the two-part structure of the rest of the talk. Keep this brief, it's a signpost not content.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5493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each of these briefly — this is the core service slide so don't rush, but also don't read every word on the slide. Speak to the principle behind each one. If pressed, EOTAS placements can be full-time or just a few sessions a week depending on need.</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006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should feel recognisable — pause slightly after reading to let heads nod. These are the children every SENDCo in the room is already thinking about. Don't need to read every line verbatim, paraphrase naturally.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49094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9161F-00A2-BF50-223F-7FF39940D6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7DEC0CB-B69E-F1B3-B667-E85254E6B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A2430D1-1297-AC59-D398-A4E132ECAACF}"/>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5" name="Footer Placeholder 4">
            <a:extLst>
              <a:ext uri="{FF2B5EF4-FFF2-40B4-BE49-F238E27FC236}">
                <a16:creationId xmlns:a16="http://schemas.microsoft.com/office/drawing/2014/main" id="{F5593A9A-8AA4-46FA-CC1C-91624A9A2E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B19F4B-E358-BDDA-B17E-3D5668DB322D}"/>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3899758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2D9C3-3629-B5F4-3403-77D6C468F82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9A85BE-B6D5-8D39-487F-2D877F724C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EBDE0B-64C4-5E2C-86FD-A0F720FF4586}"/>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5" name="Footer Placeholder 4">
            <a:extLst>
              <a:ext uri="{FF2B5EF4-FFF2-40B4-BE49-F238E27FC236}">
                <a16:creationId xmlns:a16="http://schemas.microsoft.com/office/drawing/2014/main" id="{5B4D4384-9A75-AF0A-6A4E-6C3015156B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EF70E5-86E3-0342-4CEE-E37DDA609E39}"/>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2346809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5C6B91-6840-8070-EF5A-880F92DA615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6E4C02-5200-1934-64F4-CE01E8087D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840E71-349E-5083-876C-D669B4E4886B}"/>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5" name="Footer Placeholder 4">
            <a:extLst>
              <a:ext uri="{FF2B5EF4-FFF2-40B4-BE49-F238E27FC236}">
                <a16:creationId xmlns:a16="http://schemas.microsoft.com/office/drawing/2014/main" id="{1012ABDE-D0E3-0E35-65D3-12EBBFF0CE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0E691F-9E79-F9FA-3F95-DFE684920BBD}"/>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1406171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defTabSz="586039"/>
            <a:fld id="{B0238B78-00D8-6748-B9EC-B96EA72317A0}" type="datetimeFigureOut">
              <a:rPr lang="en-US" smtClean="0">
                <a:solidFill>
                  <a:prstClr val="black">
                    <a:tint val="75000"/>
                  </a:prstClr>
                </a:solidFill>
              </a:rPr>
              <a:pPr defTabSz="586039"/>
              <a:t>7/3/2026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defTabSz="586039"/>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86039"/>
            <a:fld id="{CE907390-3C3D-2646-A3F1-2C44C109FAB5}" type="slidenum">
              <a:rPr lang="en-US" smtClean="0">
                <a:solidFill>
                  <a:prstClr val="black">
                    <a:tint val="75000"/>
                  </a:prstClr>
                </a:solidFill>
              </a:rPr>
              <a:pPr defTabSz="586039"/>
              <a:t>‹#›</a:t>
            </a:fld>
            <a:endParaRPr lang="en-US" dirty="0">
              <a:solidFill>
                <a:prstClr val="black">
                  <a:tint val="75000"/>
                </a:prstClr>
              </a:solidFill>
            </a:endParaRPr>
          </a:p>
        </p:txBody>
      </p:sp>
    </p:spTree>
    <p:extLst>
      <p:ext uri="{BB962C8B-B14F-4D97-AF65-F5344CB8AC3E}">
        <p14:creationId xmlns:p14="http://schemas.microsoft.com/office/powerpoint/2010/main" val="3573127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2800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0">
                <a:lnSpc>
                  <a:spcPct val="100000"/>
                </a:lnSpc>
                <a:spcBef>
                  <a:spcPts val="0"/>
                </a:spcBef>
                <a:spcAft>
                  <a:spcPts val="0"/>
                </a:spcAft>
                <a:buClrTx/>
                <a:buSzTx/>
                <a:buFontTx/>
                <a:buNone/>
                <a:tabLst/>
                <a:defRPr/>
              </a:pPr>
              <a:t>‹#›</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4333097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95" name="Straight Connector 8"/>
          <p:cNvSpPr/>
          <p:nvPr/>
        </p:nvSpPr>
        <p:spPr>
          <a:xfrm>
            <a:off x="6365" y="5968536"/>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Straight Connector 14"/>
          <p:cNvSpPr/>
          <p:nvPr/>
        </p:nvSpPr>
        <p:spPr>
          <a:xfrm flipV="1">
            <a:off x="-1" y="764931"/>
            <a:ext cx="10040816" cy="22005"/>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97" name="CMA_logo_Waves.gif" descr="CMA_logo_Waves.gif"/>
          <p:cNvPicPr>
            <a:picLocks noChangeAspect="1"/>
          </p:cNvPicPr>
          <p:nvPr/>
        </p:nvPicPr>
        <p:blipFill>
          <a:blip r:embed="rId2"/>
          <a:stretch>
            <a:fillRect/>
          </a:stretch>
        </p:blipFill>
        <p:spPr>
          <a:xfrm>
            <a:off x="10136237" y="105469"/>
            <a:ext cx="1660288" cy="1556521"/>
          </a:xfrm>
          <a:prstGeom prst="rect">
            <a:avLst/>
          </a:prstGeom>
          <a:ln w="12700">
            <a:miter lim="400000"/>
          </a:ln>
        </p:spPr>
      </p:pic>
      <p:sp>
        <p:nvSpPr>
          <p:cNvPr id="199" name="Slide Number"/>
          <p:cNvSpPr txBox="1">
            <a:spLocks noGrp="1"/>
          </p:cNvSpPr>
          <p:nvPr>
            <p:ph type="sldNum" sz="quarter" idx="2"/>
          </p:nvPr>
        </p:nvSpPr>
        <p:spPr>
          <a:xfrm>
            <a:off x="5892800" y="6172200"/>
            <a:ext cx="2844800" cy="368301"/>
          </a:xfrm>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0">
                <a:lnSpc>
                  <a:spcPct val="100000"/>
                </a:lnSpc>
                <a:spcBef>
                  <a:spcPts val="0"/>
                </a:spcBef>
                <a:spcAft>
                  <a:spcPts val="0"/>
                </a:spcAft>
                <a:buClrTx/>
                <a:buSzTx/>
                <a:buFontTx/>
                <a:buNone/>
                <a:tabLst/>
                <a:defRPr/>
              </a:pPr>
              <a:t>‹#›</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8107911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888888"/>
                </a:solidFill>
                <a:effectLst/>
                <a:uLnTx/>
                <a:uFillTx/>
                <a:latin typeface="Calibri"/>
                <a:ea typeface="Calibri"/>
                <a:cs typeface="Calibri"/>
                <a:sym typeface="Calibri"/>
              </a:rPr>
              <a:pPr marL="0" marR="0" lvl="0" indent="0" algn="r" defTabSz="914400" rtl="0" eaLnBrk="1" fontAlgn="auto" latinLnBrk="0" hangingPunct="0">
                <a:lnSpc>
                  <a:spcPct val="100000"/>
                </a:lnSpc>
                <a:spcBef>
                  <a:spcPts val="0"/>
                </a:spcBef>
                <a:spcAft>
                  <a:spcPts val="0"/>
                </a:spcAft>
                <a:buClrTx/>
                <a:buSzTx/>
                <a:buFontTx/>
                <a:buNone/>
                <a:tabLst/>
                <a:defRPr/>
              </a:pPr>
              <a:t>‹#›</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5658920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D32F2-29BC-D70C-E515-17049BA587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3264B1-DFDE-8983-50CC-9D598584DF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0BF1FD-609C-3EB3-2B55-345C6151DDAA}"/>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5" name="Footer Placeholder 4">
            <a:extLst>
              <a:ext uri="{FF2B5EF4-FFF2-40B4-BE49-F238E27FC236}">
                <a16:creationId xmlns:a16="http://schemas.microsoft.com/office/drawing/2014/main" id="{03A26471-AF2A-BBC0-AE16-6D76ADD08B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7A544D-32F1-4A2C-FDEC-D42EA0E06C42}"/>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3580078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24B07-782A-A297-F17F-34AFBE8073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7FD2238-E5C0-6F25-5566-AFE77D243F6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F31000-872A-C35A-1963-56C88089395C}"/>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5" name="Footer Placeholder 4">
            <a:extLst>
              <a:ext uri="{FF2B5EF4-FFF2-40B4-BE49-F238E27FC236}">
                <a16:creationId xmlns:a16="http://schemas.microsoft.com/office/drawing/2014/main" id="{135BBFA1-AECC-08A0-1749-9F65085DEC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C66F2F-7907-2E50-2801-2F2F90EA17B4}"/>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3704574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A91C8-6CD8-EFD5-97AC-8CA199EBEB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3F23260-C309-70D6-A29C-13EF61381F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F699F4-8019-DBAD-CE57-E9B6349946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D99D0C-A281-A185-B1DF-372840A9043D}"/>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6" name="Footer Placeholder 5">
            <a:extLst>
              <a:ext uri="{FF2B5EF4-FFF2-40B4-BE49-F238E27FC236}">
                <a16:creationId xmlns:a16="http://schemas.microsoft.com/office/drawing/2014/main" id="{66BEB4BA-7E06-B497-00F6-E4286C15AB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2991A6-ED9F-69E4-6BCC-A8970C96EB79}"/>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2131267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4A7B-448A-0D7D-56C6-D454D119123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B065D-C8C9-7AA6-6589-A5A9C4F9EB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B850CF-55AE-A1E4-148D-0DFC1CE0ED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3D7C9A-A711-FC32-3690-608D037E66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A8FBA4-8BDB-ED69-CAAB-78D8CDAA24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AB9B531-7399-9089-AAD4-8EA6D4C1142F}"/>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8" name="Footer Placeholder 7">
            <a:extLst>
              <a:ext uri="{FF2B5EF4-FFF2-40B4-BE49-F238E27FC236}">
                <a16:creationId xmlns:a16="http://schemas.microsoft.com/office/drawing/2014/main" id="{D6DA7815-6747-F523-4BE9-89DD42FF89B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1A58751-FDD0-4146-4D84-AAF9ED870D8F}"/>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3604796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638C9-A9DE-9187-EED6-C1D16917667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C36BA41-7E44-8E8F-1BB6-9B889229536C}"/>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4" name="Footer Placeholder 3">
            <a:extLst>
              <a:ext uri="{FF2B5EF4-FFF2-40B4-BE49-F238E27FC236}">
                <a16:creationId xmlns:a16="http://schemas.microsoft.com/office/drawing/2014/main" id="{8035C3C1-703E-93DA-BB80-59DB300C682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58FA7F-FABD-6A02-55D8-FB3B57E2E17C}"/>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2909417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B83A7E-4BAA-52CB-6F18-BCCEC0C4EA95}"/>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3" name="Footer Placeholder 2">
            <a:extLst>
              <a:ext uri="{FF2B5EF4-FFF2-40B4-BE49-F238E27FC236}">
                <a16:creationId xmlns:a16="http://schemas.microsoft.com/office/drawing/2014/main" id="{AA3C835C-3F61-C3D3-05CB-5A33B2B376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4776FFC-31C2-FF9D-9687-93F047332461}"/>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3381644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ADC2B-0CBD-F4CC-7A7A-07C9B9D5C1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F370C15-B6A1-17E8-34E4-1E18D689BC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027276F-BC74-E84D-47EF-699A381AA9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D30206-BF9D-6091-4175-E85C8B6CC326}"/>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6" name="Footer Placeholder 5">
            <a:extLst>
              <a:ext uri="{FF2B5EF4-FFF2-40B4-BE49-F238E27FC236}">
                <a16:creationId xmlns:a16="http://schemas.microsoft.com/office/drawing/2014/main" id="{B037CE44-452A-C874-CBFA-7FC4EFD690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02A795-60EF-9F84-2462-A04E10078061}"/>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4080760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B4928-06FA-90CD-DE13-D58EE5306A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0477E31-D8EA-6818-0836-7C80338A79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63AFC59-CD39-7EF5-5637-A6E0EC43D3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692A33-D8ED-FD5A-4C67-6B5805B182B9}"/>
              </a:ext>
            </a:extLst>
          </p:cNvPr>
          <p:cNvSpPr>
            <a:spLocks noGrp="1"/>
          </p:cNvSpPr>
          <p:nvPr>
            <p:ph type="dt" sz="half" idx="10"/>
          </p:nvPr>
        </p:nvSpPr>
        <p:spPr/>
        <p:txBody>
          <a:bodyPr/>
          <a:lstStyle/>
          <a:p>
            <a:fld id="{DB01197F-B2E8-401E-9510-021C4A943CFB}" type="datetimeFigureOut">
              <a:rPr lang="en-GB" smtClean="0"/>
              <a:t>03/07/2026</a:t>
            </a:fld>
            <a:endParaRPr lang="en-GB"/>
          </a:p>
        </p:txBody>
      </p:sp>
      <p:sp>
        <p:nvSpPr>
          <p:cNvPr id="6" name="Footer Placeholder 5">
            <a:extLst>
              <a:ext uri="{FF2B5EF4-FFF2-40B4-BE49-F238E27FC236}">
                <a16:creationId xmlns:a16="http://schemas.microsoft.com/office/drawing/2014/main" id="{5B954BB4-455D-3A2A-A3DC-E997DB0FF3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91C2DA-EF9B-5BD2-494D-5A543F95680C}"/>
              </a:ext>
            </a:extLst>
          </p:cNvPr>
          <p:cNvSpPr>
            <a:spLocks noGrp="1"/>
          </p:cNvSpPr>
          <p:nvPr>
            <p:ph type="sldNum" sz="quarter" idx="12"/>
          </p:nvPr>
        </p:nvSpPr>
        <p:spPr/>
        <p:txBody>
          <a:bodyPr/>
          <a:lstStyle/>
          <a:p>
            <a:fld id="{067F44BE-9232-445F-9E3C-6C3E696E65BC}" type="slidenum">
              <a:rPr lang="en-GB" smtClean="0"/>
              <a:t>‹#›</a:t>
            </a:fld>
            <a:endParaRPr lang="en-GB"/>
          </a:p>
        </p:txBody>
      </p:sp>
    </p:spTree>
    <p:extLst>
      <p:ext uri="{BB962C8B-B14F-4D97-AF65-F5344CB8AC3E}">
        <p14:creationId xmlns:p14="http://schemas.microsoft.com/office/powerpoint/2010/main" val="302520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6C0026-7E80-AC9F-907D-93D68BAB6D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A14BFB-EF20-9AA9-7D05-FB395198FD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233E9C-8F1D-69E2-E0A5-102D785415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01197F-B2E8-401E-9510-021C4A943CFB}" type="datetimeFigureOut">
              <a:rPr lang="en-GB" smtClean="0"/>
              <a:t>03/07/2026</a:t>
            </a:fld>
            <a:endParaRPr lang="en-GB"/>
          </a:p>
        </p:txBody>
      </p:sp>
      <p:sp>
        <p:nvSpPr>
          <p:cNvPr id="5" name="Footer Placeholder 4">
            <a:extLst>
              <a:ext uri="{FF2B5EF4-FFF2-40B4-BE49-F238E27FC236}">
                <a16:creationId xmlns:a16="http://schemas.microsoft.com/office/drawing/2014/main" id="{9838CF3D-763D-4217-B70D-AF96290C47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9ED6104-342D-B76D-6F0F-100BD22DD8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7F44BE-9232-445F-9E3C-6C3E696E65BC}" type="slidenum">
              <a:rPr lang="en-GB" smtClean="0"/>
              <a:t>‹#›</a:t>
            </a:fld>
            <a:endParaRPr lang="en-GB"/>
          </a:p>
        </p:txBody>
      </p:sp>
    </p:spTree>
    <p:extLst>
      <p:ext uri="{BB962C8B-B14F-4D97-AF65-F5344CB8AC3E}">
        <p14:creationId xmlns:p14="http://schemas.microsoft.com/office/powerpoint/2010/main" val="1179120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1" cy="1143000"/>
          </a:xfrm>
          <a:prstGeom prst="rect">
            <a:avLst/>
          </a:prstGeom>
        </p:spPr>
        <p:txBody>
          <a:bodyPr vert="horz" lIns="117208" tIns="58604" rIns="117208" bIns="58604"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1" cy="4525963"/>
          </a:xfrm>
          <a:prstGeom prst="rect">
            <a:avLst/>
          </a:prstGeom>
        </p:spPr>
        <p:txBody>
          <a:bodyPr vert="horz" lIns="117208" tIns="58604" rIns="117208" bIns="58604"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117208" tIns="58604" rIns="117208" bIns="58604" rtlCol="0" anchor="ctr"/>
          <a:lstStyle>
            <a:lvl1pPr algn="l">
              <a:defRPr sz="1500">
                <a:solidFill>
                  <a:schemeClr val="tx1">
                    <a:tint val="75000"/>
                  </a:schemeClr>
                </a:solidFill>
              </a:defRPr>
            </a:lvl1pPr>
          </a:lstStyle>
          <a:p>
            <a:fld id="{B0238B78-00D8-6748-B9EC-B96EA72317A0}" type="datetimeFigureOut">
              <a:rPr lang="en-US" smtClean="0"/>
              <a:pPr/>
              <a:t>7/3/2026</a:t>
            </a:fld>
            <a:endParaRPr lang="en-US" dirty="0"/>
          </a:p>
        </p:txBody>
      </p:sp>
      <p:sp>
        <p:nvSpPr>
          <p:cNvPr id="5" name="Footer Placeholder 4"/>
          <p:cNvSpPr>
            <a:spLocks noGrp="1"/>
          </p:cNvSpPr>
          <p:nvPr>
            <p:ph type="ftr" sz="quarter" idx="3"/>
          </p:nvPr>
        </p:nvSpPr>
        <p:spPr>
          <a:xfrm>
            <a:off x="4165601" y="6356353"/>
            <a:ext cx="3860800" cy="365125"/>
          </a:xfrm>
          <a:prstGeom prst="rect">
            <a:avLst/>
          </a:prstGeom>
        </p:spPr>
        <p:txBody>
          <a:bodyPr vert="horz" lIns="117208" tIns="58604" rIns="117208" bIns="58604" rtlCol="0" anchor="ctr"/>
          <a:lstStyle>
            <a:lvl1pPr algn="ctr">
              <a:defRPr sz="15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117208" tIns="58604" rIns="117208" bIns="58604" rtlCol="0" anchor="ctr"/>
          <a:lstStyle>
            <a:lvl1pPr algn="r">
              <a:defRPr sz="1500">
                <a:solidFill>
                  <a:schemeClr val="tx1">
                    <a:tint val="75000"/>
                  </a:schemeClr>
                </a:solidFill>
              </a:defRPr>
            </a:lvl1pPr>
          </a:lstStyle>
          <a:p>
            <a:fld id="{CE907390-3C3D-2646-A3F1-2C44C109FAB5}" type="slidenum">
              <a:rPr lang="en-US" smtClean="0"/>
              <a:pPr/>
              <a:t>‹#›</a:t>
            </a:fld>
            <a:endParaRPr lang="en-US" dirty="0"/>
          </a:p>
        </p:txBody>
      </p:sp>
    </p:spTree>
    <p:extLst>
      <p:ext uri="{BB962C8B-B14F-4D97-AF65-F5344CB8AC3E}">
        <p14:creationId xmlns:p14="http://schemas.microsoft.com/office/powerpoint/2010/main" val="2696898797"/>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586039" rtl="0" eaLnBrk="1" latinLnBrk="0" hangingPunct="1">
        <a:spcBef>
          <a:spcPct val="0"/>
        </a:spcBef>
        <a:buNone/>
        <a:defRPr sz="5600" kern="1200">
          <a:solidFill>
            <a:schemeClr val="tx1"/>
          </a:solidFill>
          <a:latin typeface="+mj-lt"/>
          <a:ea typeface="+mj-ea"/>
          <a:cs typeface="+mj-cs"/>
        </a:defRPr>
      </a:lvl1pPr>
    </p:titleStyle>
    <p:bodyStyle>
      <a:lvl1pPr marL="439529" indent="-439529" algn="l" defTabSz="586039" rtl="0" eaLnBrk="1" latinLnBrk="0" hangingPunct="1">
        <a:spcBef>
          <a:spcPct val="20000"/>
        </a:spcBef>
        <a:buFont typeface="Arial"/>
        <a:buChar char="•"/>
        <a:defRPr sz="4100" kern="1200">
          <a:solidFill>
            <a:schemeClr val="tx1"/>
          </a:solidFill>
          <a:latin typeface="+mn-lt"/>
          <a:ea typeface="+mn-ea"/>
          <a:cs typeface="+mn-cs"/>
        </a:defRPr>
      </a:lvl1pPr>
      <a:lvl2pPr marL="952313" indent="-366274" algn="l" defTabSz="586039" rtl="0" eaLnBrk="1" latinLnBrk="0" hangingPunct="1">
        <a:spcBef>
          <a:spcPct val="20000"/>
        </a:spcBef>
        <a:buFont typeface="Arial"/>
        <a:buChar char="–"/>
        <a:defRPr sz="3600" kern="1200">
          <a:solidFill>
            <a:schemeClr val="tx1"/>
          </a:solidFill>
          <a:latin typeface="+mn-lt"/>
          <a:ea typeface="+mn-ea"/>
          <a:cs typeface="+mn-cs"/>
        </a:defRPr>
      </a:lvl2pPr>
      <a:lvl3pPr marL="1465097" indent="-293019" algn="l" defTabSz="586039" rtl="0" eaLnBrk="1" latinLnBrk="0" hangingPunct="1">
        <a:spcBef>
          <a:spcPct val="20000"/>
        </a:spcBef>
        <a:buFont typeface="Arial"/>
        <a:buChar char="•"/>
        <a:defRPr sz="3100" kern="1200">
          <a:solidFill>
            <a:schemeClr val="tx1"/>
          </a:solidFill>
          <a:latin typeface="+mn-lt"/>
          <a:ea typeface="+mn-ea"/>
          <a:cs typeface="+mn-cs"/>
        </a:defRPr>
      </a:lvl3pPr>
      <a:lvl4pPr marL="2051136" indent="-293019" algn="l" defTabSz="586039" rtl="0" eaLnBrk="1" latinLnBrk="0" hangingPunct="1">
        <a:spcBef>
          <a:spcPct val="20000"/>
        </a:spcBef>
        <a:buFont typeface="Arial"/>
        <a:buChar char="–"/>
        <a:defRPr sz="2600" kern="1200">
          <a:solidFill>
            <a:schemeClr val="tx1"/>
          </a:solidFill>
          <a:latin typeface="+mn-lt"/>
          <a:ea typeface="+mn-ea"/>
          <a:cs typeface="+mn-cs"/>
        </a:defRPr>
      </a:lvl4pPr>
      <a:lvl5pPr marL="2637175" indent="-293019" algn="l" defTabSz="586039" rtl="0" eaLnBrk="1" latinLnBrk="0" hangingPunct="1">
        <a:spcBef>
          <a:spcPct val="20000"/>
        </a:spcBef>
        <a:buFont typeface="Arial"/>
        <a:buChar char="»"/>
        <a:defRPr sz="2600" kern="1200">
          <a:solidFill>
            <a:schemeClr val="tx1"/>
          </a:solidFill>
          <a:latin typeface="+mn-lt"/>
          <a:ea typeface="+mn-ea"/>
          <a:cs typeface="+mn-cs"/>
        </a:defRPr>
      </a:lvl5pPr>
      <a:lvl6pPr marL="3223214" indent="-293019" algn="l" defTabSz="586039" rtl="0" eaLnBrk="1" latinLnBrk="0" hangingPunct="1">
        <a:spcBef>
          <a:spcPct val="20000"/>
        </a:spcBef>
        <a:buFont typeface="Arial"/>
        <a:buChar char="•"/>
        <a:defRPr sz="2600" kern="1200">
          <a:solidFill>
            <a:schemeClr val="tx1"/>
          </a:solidFill>
          <a:latin typeface="+mn-lt"/>
          <a:ea typeface="+mn-ea"/>
          <a:cs typeface="+mn-cs"/>
        </a:defRPr>
      </a:lvl6pPr>
      <a:lvl7pPr marL="3809253" indent="-293019" algn="l" defTabSz="586039" rtl="0" eaLnBrk="1" latinLnBrk="0" hangingPunct="1">
        <a:spcBef>
          <a:spcPct val="20000"/>
        </a:spcBef>
        <a:buFont typeface="Arial"/>
        <a:buChar char="•"/>
        <a:defRPr sz="2600" kern="1200">
          <a:solidFill>
            <a:schemeClr val="tx1"/>
          </a:solidFill>
          <a:latin typeface="+mn-lt"/>
          <a:ea typeface="+mn-ea"/>
          <a:cs typeface="+mn-cs"/>
        </a:defRPr>
      </a:lvl7pPr>
      <a:lvl8pPr marL="4395292" indent="-293019" algn="l" defTabSz="586039" rtl="0" eaLnBrk="1" latinLnBrk="0" hangingPunct="1">
        <a:spcBef>
          <a:spcPct val="20000"/>
        </a:spcBef>
        <a:buFont typeface="Arial"/>
        <a:buChar char="•"/>
        <a:defRPr sz="2600" kern="1200">
          <a:solidFill>
            <a:schemeClr val="tx1"/>
          </a:solidFill>
          <a:latin typeface="+mn-lt"/>
          <a:ea typeface="+mn-ea"/>
          <a:cs typeface="+mn-cs"/>
        </a:defRPr>
      </a:lvl8pPr>
      <a:lvl9pPr marL="4981331" indent="-293019" algn="l" defTabSz="586039" rtl="0" eaLnBrk="1" latinLnBrk="0" hangingPunct="1">
        <a:spcBef>
          <a:spcPct val="20000"/>
        </a:spcBef>
        <a:buFont typeface="Arial"/>
        <a:buChar char="•"/>
        <a:defRPr sz="2600" kern="1200">
          <a:solidFill>
            <a:schemeClr val="tx1"/>
          </a:solidFill>
          <a:latin typeface="+mn-lt"/>
          <a:ea typeface="+mn-ea"/>
          <a:cs typeface="+mn-cs"/>
        </a:defRPr>
      </a:lvl9pPr>
    </p:bodyStyle>
    <p:otherStyle>
      <a:defPPr>
        <a:defRPr lang="en-US"/>
      </a:defPPr>
      <a:lvl1pPr marL="0" algn="l" defTabSz="586039" rtl="0" eaLnBrk="1" latinLnBrk="0" hangingPunct="1">
        <a:defRPr sz="2300" kern="1200">
          <a:solidFill>
            <a:schemeClr val="tx1"/>
          </a:solidFill>
          <a:latin typeface="+mn-lt"/>
          <a:ea typeface="+mn-ea"/>
          <a:cs typeface="+mn-cs"/>
        </a:defRPr>
      </a:lvl1pPr>
      <a:lvl2pPr marL="586039" algn="l" defTabSz="586039" rtl="0" eaLnBrk="1" latinLnBrk="0" hangingPunct="1">
        <a:defRPr sz="2300" kern="1200">
          <a:solidFill>
            <a:schemeClr val="tx1"/>
          </a:solidFill>
          <a:latin typeface="+mn-lt"/>
          <a:ea typeface="+mn-ea"/>
          <a:cs typeface="+mn-cs"/>
        </a:defRPr>
      </a:lvl2pPr>
      <a:lvl3pPr marL="1172078" algn="l" defTabSz="586039" rtl="0" eaLnBrk="1" latinLnBrk="0" hangingPunct="1">
        <a:defRPr sz="2300" kern="1200">
          <a:solidFill>
            <a:schemeClr val="tx1"/>
          </a:solidFill>
          <a:latin typeface="+mn-lt"/>
          <a:ea typeface="+mn-ea"/>
          <a:cs typeface="+mn-cs"/>
        </a:defRPr>
      </a:lvl3pPr>
      <a:lvl4pPr marL="1758117" algn="l" defTabSz="586039" rtl="0" eaLnBrk="1" latinLnBrk="0" hangingPunct="1">
        <a:defRPr sz="2300" kern="1200">
          <a:solidFill>
            <a:schemeClr val="tx1"/>
          </a:solidFill>
          <a:latin typeface="+mn-lt"/>
          <a:ea typeface="+mn-ea"/>
          <a:cs typeface="+mn-cs"/>
        </a:defRPr>
      </a:lvl4pPr>
      <a:lvl5pPr marL="2344156" algn="l" defTabSz="586039" rtl="0" eaLnBrk="1" latinLnBrk="0" hangingPunct="1">
        <a:defRPr sz="2300" kern="1200">
          <a:solidFill>
            <a:schemeClr val="tx1"/>
          </a:solidFill>
          <a:latin typeface="+mn-lt"/>
          <a:ea typeface="+mn-ea"/>
          <a:cs typeface="+mn-cs"/>
        </a:defRPr>
      </a:lvl5pPr>
      <a:lvl6pPr marL="2930195" algn="l" defTabSz="586039" rtl="0" eaLnBrk="1" latinLnBrk="0" hangingPunct="1">
        <a:defRPr sz="2300" kern="1200">
          <a:solidFill>
            <a:schemeClr val="tx1"/>
          </a:solidFill>
          <a:latin typeface="+mn-lt"/>
          <a:ea typeface="+mn-ea"/>
          <a:cs typeface="+mn-cs"/>
        </a:defRPr>
      </a:lvl6pPr>
      <a:lvl7pPr marL="3516234" algn="l" defTabSz="586039" rtl="0" eaLnBrk="1" latinLnBrk="0" hangingPunct="1">
        <a:defRPr sz="2300" kern="1200">
          <a:solidFill>
            <a:schemeClr val="tx1"/>
          </a:solidFill>
          <a:latin typeface="+mn-lt"/>
          <a:ea typeface="+mn-ea"/>
          <a:cs typeface="+mn-cs"/>
        </a:defRPr>
      </a:lvl7pPr>
      <a:lvl8pPr marL="4102273" algn="l" defTabSz="586039" rtl="0" eaLnBrk="1" latinLnBrk="0" hangingPunct="1">
        <a:defRPr sz="2300" kern="1200">
          <a:solidFill>
            <a:schemeClr val="tx1"/>
          </a:solidFill>
          <a:latin typeface="+mn-lt"/>
          <a:ea typeface="+mn-ea"/>
          <a:cs typeface="+mn-cs"/>
        </a:defRPr>
      </a:lvl8pPr>
      <a:lvl9pPr marL="4688312" algn="l" defTabSz="586039" rtl="0" eaLnBrk="1" latinLnBrk="0" hangingPunct="1">
        <a:defRPr sz="2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748233"/>
      </p:ext>
    </p:extLst>
  </p:cSld>
  <p:clrMap bg1="lt1" tx1="dk1" bg2="lt2" tx2="dk2" accent1="accent1" accent2="accent2" accent3="accent3" accent4="accent4" accent5="accent5" accent6="accent6" hlink="hlink" folHlink="folHlink"/>
  <p:sldLayoutIdLst>
    <p:sldLayoutId id="2147483663"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04292"/>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extLst>
      <p:ext uri="{BB962C8B-B14F-4D97-AF65-F5344CB8AC3E}">
        <p14:creationId xmlns:p14="http://schemas.microsoft.com/office/powerpoint/2010/main" val="21012010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5.xml"/><Relationship Id="rId5" Type="http://schemas.openxmlformats.org/officeDocument/2006/relationships/image" Target="../media/image28.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jpeg"/><Relationship Id="rId18" Type="http://schemas.openxmlformats.org/officeDocument/2006/relationships/image" Target="../media/image44.jpe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jpeg"/><Relationship Id="rId17" Type="http://schemas.openxmlformats.org/officeDocument/2006/relationships/image" Target="../media/image43.jpeg"/><Relationship Id="rId2" Type="http://schemas.openxmlformats.org/officeDocument/2006/relationships/notesSlide" Target="../notesSlides/notesSlide19.xml"/><Relationship Id="rId16" Type="http://schemas.openxmlformats.org/officeDocument/2006/relationships/image" Target="../media/image42.jpeg"/><Relationship Id="rId1" Type="http://schemas.openxmlformats.org/officeDocument/2006/relationships/slideLayout" Target="../slideLayouts/slideLayout15.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5" Type="http://schemas.openxmlformats.org/officeDocument/2006/relationships/image" Target="../media/image41.jpeg"/><Relationship Id="rId10" Type="http://schemas.openxmlformats.org/officeDocument/2006/relationships/image" Target="../media/image36.jpeg"/><Relationship Id="rId19" Type="http://schemas.openxmlformats.org/officeDocument/2006/relationships/image" Target="../media/image24.png"/><Relationship Id="rId4" Type="http://schemas.openxmlformats.org/officeDocument/2006/relationships/image" Target="../media/image30.jpeg"/><Relationship Id="rId9" Type="http://schemas.openxmlformats.org/officeDocument/2006/relationships/image" Target="../media/image35.jpeg"/><Relationship Id="rId1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28.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hyperlink" Target="mailto:training@cornwallmarine.net" TargetMode="External"/><Relationship Id="rId2" Type="http://schemas.openxmlformats.org/officeDocument/2006/relationships/notesSlide" Target="../notesSlides/notesSlide21.xml"/><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hyperlink" Target="http://www.cornwallmarineacademy.co.uk/"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6.tiff"/><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45.jpg"/></Relationships>
</file>

<file path=ppt/slides/_rels/slide3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45.jpg"/></Relationships>
</file>

<file path=ppt/slides/_rels/slide3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www.excitingeducation.co.uk/" TargetMode="External"/><Relationship Id="rId7" Type="http://schemas.openxmlformats.org/officeDocument/2006/relationships/image" Target="../media/image62.jpeg"/><Relationship Id="rId2" Type="http://schemas.openxmlformats.org/officeDocument/2006/relationships/image" Target="../media/image45.jpg"/><Relationship Id="rId1" Type="http://schemas.openxmlformats.org/officeDocument/2006/relationships/slideLayout" Target="../slideLayouts/slideLayout12.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hyperlink" Target="mailto:chris@excitingeducation.co.uk"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73.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105.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13.jpeg"/><Relationship Id="rId7" Type="http://schemas.openxmlformats.org/officeDocument/2006/relationships/image" Target="../media/image105.png"/><Relationship Id="rId2" Type="http://schemas.openxmlformats.org/officeDocument/2006/relationships/image" Target="../media/image112.jpeg"/><Relationship Id="rId1" Type="http://schemas.openxmlformats.org/officeDocument/2006/relationships/slideLayout" Target="../slideLayouts/slideLayout7.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114.jpeg"/></Relationships>
</file>

<file path=ppt/slides/_rels/slide8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png"/><Relationship Id="rId1" Type="http://schemas.openxmlformats.org/officeDocument/2006/relationships/slideLayout" Target="../slideLayouts/slideLayout7.xml"/><Relationship Id="rId6" Type="http://schemas.openxmlformats.org/officeDocument/2006/relationships/image" Target="../media/image121.png"/><Relationship Id="rId5" Type="http://schemas.microsoft.com/office/2007/relationships/hdphoto" Target="../media/hdphoto1.wdp"/><Relationship Id="rId4" Type="http://schemas.openxmlformats.org/officeDocument/2006/relationships/image" Target="../media/image120.png"/></Relationships>
</file>

<file path=ppt/slides/_rels/slide8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64F0DD-A087-6E3F-EFDA-4279843207B8}"/>
              </a:ext>
            </a:extLst>
          </p:cNvPr>
          <p:cNvSpPr txBox="1"/>
          <p:nvPr/>
        </p:nvSpPr>
        <p:spPr>
          <a:xfrm>
            <a:off x="329784" y="376858"/>
            <a:ext cx="11287593" cy="5632311"/>
          </a:xfrm>
          <a:prstGeom prst="rect">
            <a:avLst/>
          </a:prstGeom>
          <a:noFill/>
        </p:spPr>
        <p:txBody>
          <a:bodyPr wrap="square" rtlCol="0">
            <a:spAutoFit/>
          </a:bodyPr>
          <a:lstStyle/>
          <a:p>
            <a:pPr algn="ctr"/>
            <a:endParaRPr lang="en-GB" sz="4000" dirty="0"/>
          </a:p>
          <a:p>
            <a:pPr algn="ctr"/>
            <a:r>
              <a:rPr lang="en-GB" sz="4000" dirty="0"/>
              <a:t>Welcome to the CASH Conference</a:t>
            </a:r>
          </a:p>
          <a:p>
            <a:pPr algn="ctr"/>
            <a:endParaRPr lang="en-GB" sz="4000" dirty="0"/>
          </a:p>
          <a:p>
            <a:pPr algn="ctr"/>
            <a:endParaRPr lang="en-GB" sz="4000" dirty="0"/>
          </a:p>
          <a:p>
            <a:pPr algn="ctr"/>
            <a:endParaRPr lang="en-GB" sz="4000" dirty="0"/>
          </a:p>
          <a:p>
            <a:pPr algn="ctr"/>
            <a:endParaRPr lang="en-GB" sz="4000" dirty="0"/>
          </a:p>
          <a:p>
            <a:pPr algn="ctr"/>
            <a:endParaRPr lang="en-GB" sz="4000" dirty="0"/>
          </a:p>
          <a:p>
            <a:endParaRPr lang="en-GB" sz="4000" dirty="0"/>
          </a:p>
          <a:p>
            <a:pPr algn="ctr"/>
            <a:endParaRPr lang="en-GB" sz="4000" dirty="0"/>
          </a:p>
        </p:txBody>
      </p:sp>
      <p:pic>
        <p:nvPicPr>
          <p:cNvPr id="6" name="Picture 5">
            <a:extLst>
              <a:ext uri="{FF2B5EF4-FFF2-40B4-BE49-F238E27FC236}">
                <a16:creationId xmlns:a16="http://schemas.microsoft.com/office/drawing/2014/main" id="{73E995BE-F6A3-C65A-3F42-75FC98B20898}"/>
              </a:ext>
            </a:extLst>
          </p:cNvPr>
          <p:cNvPicPr>
            <a:picLocks noChangeAspect="1"/>
          </p:cNvPicPr>
          <p:nvPr/>
        </p:nvPicPr>
        <p:blipFill>
          <a:blip r:embed="rId2">
            <a:duotone>
              <a:schemeClr val="accent4">
                <a:shade val="45000"/>
                <a:satMod val="135000"/>
              </a:schemeClr>
              <a:prstClr val="white"/>
            </a:duotone>
          </a:blip>
          <a:srcRect l="11509" r="14921" b="10415"/>
          <a:stretch>
            <a:fillRect/>
          </a:stretch>
        </p:blipFill>
        <p:spPr>
          <a:xfrm>
            <a:off x="202367" y="1867762"/>
            <a:ext cx="5400652" cy="3689106"/>
          </a:xfrm>
          <a:prstGeom prst="rect">
            <a:avLst/>
          </a:prstGeom>
        </p:spPr>
      </p:pic>
      <p:pic>
        <p:nvPicPr>
          <p:cNvPr id="8" name="Picture 7">
            <a:extLst>
              <a:ext uri="{FF2B5EF4-FFF2-40B4-BE49-F238E27FC236}">
                <a16:creationId xmlns:a16="http://schemas.microsoft.com/office/drawing/2014/main" id="{82A6A56F-CFBD-26D9-3437-3AB7C9439C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355"/>
            <a:ext cx="2788170" cy="964512"/>
          </a:xfrm>
          <a:prstGeom prst="rect">
            <a:avLst/>
          </a:prstGeom>
        </p:spPr>
      </p:pic>
      <p:sp>
        <p:nvSpPr>
          <p:cNvPr id="9" name="TextBox 8">
            <a:extLst>
              <a:ext uri="{FF2B5EF4-FFF2-40B4-BE49-F238E27FC236}">
                <a16:creationId xmlns:a16="http://schemas.microsoft.com/office/drawing/2014/main" id="{23EA2490-24A6-D5CA-3243-1900AAF924EB}"/>
              </a:ext>
            </a:extLst>
          </p:cNvPr>
          <p:cNvSpPr txBox="1"/>
          <p:nvPr/>
        </p:nvSpPr>
        <p:spPr>
          <a:xfrm>
            <a:off x="5846164" y="1867762"/>
            <a:ext cx="5771213" cy="4524315"/>
          </a:xfrm>
          <a:prstGeom prst="rect">
            <a:avLst/>
          </a:prstGeom>
          <a:noFill/>
        </p:spPr>
        <p:txBody>
          <a:bodyPr wrap="square" rtlCol="0">
            <a:spAutoFit/>
          </a:bodyPr>
          <a:lstStyle/>
          <a:p>
            <a:r>
              <a:rPr lang="en-GB" dirty="0">
                <a:solidFill>
                  <a:srgbClr val="0070C0"/>
                </a:solidFill>
              </a:rPr>
              <a:t>8.15: Coffee and networking in bar</a:t>
            </a:r>
          </a:p>
          <a:p>
            <a:r>
              <a:rPr lang="en-GB" b="1" dirty="0"/>
              <a:t>8.45: SEND Reforms - the National Picture.</a:t>
            </a:r>
          </a:p>
          <a:p>
            <a:r>
              <a:rPr lang="en-GB" b="1" dirty="0"/>
              <a:t>Margaret Mulholland, </a:t>
            </a:r>
            <a:r>
              <a:rPr lang="en-GB" dirty="0"/>
              <a:t>specialist in inclusivity and Special Educational Needs, and SEND policy advisor for ASCL.</a:t>
            </a:r>
            <a:endParaRPr lang="en-GB" b="1" dirty="0"/>
          </a:p>
          <a:p>
            <a:r>
              <a:rPr lang="en-GB" b="1" dirty="0"/>
              <a:t>9.45: SEND Reforms - the Local Picture. </a:t>
            </a:r>
          </a:p>
          <a:p>
            <a:r>
              <a:rPr lang="en-GB" b="1" dirty="0"/>
              <a:t>Rachel </a:t>
            </a:r>
            <a:r>
              <a:rPr lang="en-GB" b="1" dirty="0" err="1"/>
              <a:t>Delourme</a:t>
            </a:r>
            <a:r>
              <a:rPr lang="en-GB" b="1" dirty="0"/>
              <a:t>, </a:t>
            </a:r>
            <a:r>
              <a:rPr lang="en-GB" dirty="0"/>
              <a:t>Head of Inclusion and SEND at Cornwall Council.</a:t>
            </a:r>
            <a:endParaRPr lang="en-GB" b="1" dirty="0"/>
          </a:p>
          <a:p>
            <a:r>
              <a:rPr lang="en-GB" dirty="0">
                <a:solidFill>
                  <a:srgbClr val="0070C0"/>
                </a:solidFill>
              </a:rPr>
              <a:t>10.45</a:t>
            </a:r>
            <a:r>
              <a:rPr lang="en-GB" b="1" dirty="0">
                <a:solidFill>
                  <a:srgbClr val="0070C0"/>
                </a:solidFill>
              </a:rPr>
              <a:t>: </a:t>
            </a:r>
            <a:r>
              <a:rPr lang="en-GB" dirty="0">
                <a:solidFill>
                  <a:srgbClr val="0070C0"/>
                </a:solidFill>
              </a:rPr>
              <a:t>Coffee and networking in bar</a:t>
            </a:r>
            <a:endParaRPr lang="en-GB" b="1" dirty="0">
              <a:solidFill>
                <a:srgbClr val="0070C0"/>
              </a:solidFill>
            </a:endParaRPr>
          </a:p>
          <a:p>
            <a:r>
              <a:rPr lang="en-GB" b="1" dirty="0"/>
              <a:t>11.15: Thinking creatively to strengthen SEND provision in our schools.</a:t>
            </a:r>
          </a:p>
          <a:p>
            <a:r>
              <a:rPr lang="en-GB" dirty="0"/>
              <a:t>11.15: </a:t>
            </a:r>
            <a:r>
              <a:rPr lang="en-GB" dirty="0" err="1"/>
              <a:t>Tute</a:t>
            </a:r>
            <a:r>
              <a:rPr lang="en-GB" dirty="0"/>
              <a:t> Education</a:t>
            </a:r>
          </a:p>
          <a:p>
            <a:r>
              <a:rPr lang="en-GB" dirty="0"/>
              <a:t>11.35: Outside the Box Education</a:t>
            </a:r>
          </a:p>
          <a:p>
            <a:r>
              <a:rPr lang="en-GB" dirty="0"/>
              <a:t>11.55: Cornwall Marine Academy</a:t>
            </a:r>
          </a:p>
          <a:p>
            <a:r>
              <a:rPr lang="en-GB" dirty="0"/>
              <a:t>12.15: Emotional Logic</a:t>
            </a:r>
          </a:p>
          <a:p>
            <a:r>
              <a:rPr lang="en-GB" dirty="0">
                <a:solidFill>
                  <a:srgbClr val="0070C0"/>
                </a:solidFill>
              </a:rPr>
              <a:t>12.45: Lunch</a:t>
            </a:r>
          </a:p>
        </p:txBody>
      </p:sp>
      <p:sp>
        <p:nvSpPr>
          <p:cNvPr id="10" name="TextBox 9">
            <a:extLst>
              <a:ext uri="{FF2B5EF4-FFF2-40B4-BE49-F238E27FC236}">
                <a16:creationId xmlns:a16="http://schemas.microsoft.com/office/drawing/2014/main" id="{F3D8031F-5DE7-8FAD-BE8C-2C75F7C314EF}"/>
              </a:ext>
            </a:extLst>
          </p:cNvPr>
          <p:cNvSpPr txBox="1"/>
          <p:nvPr/>
        </p:nvSpPr>
        <p:spPr>
          <a:xfrm>
            <a:off x="202367" y="5763839"/>
            <a:ext cx="5400652" cy="923330"/>
          </a:xfrm>
          <a:prstGeom prst="rect">
            <a:avLst/>
          </a:prstGeom>
          <a:noFill/>
        </p:spPr>
        <p:txBody>
          <a:bodyPr wrap="square" rtlCol="0">
            <a:spAutoFit/>
          </a:bodyPr>
          <a:lstStyle/>
          <a:p>
            <a:r>
              <a:rPr lang="en-GB" dirty="0"/>
              <a:t>1.30: CASH AGM (members only)</a:t>
            </a:r>
          </a:p>
          <a:p>
            <a:r>
              <a:rPr lang="en-GB" dirty="0"/>
              <a:t>2pm: The Cornwall experience of Ofsted</a:t>
            </a:r>
          </a:p>
          <a:p>
            <a:r>
              <a:rPr lang="en-GB" dirty="0"/>
              <a:t>3pm: CASH Exec meeting</a:t>
            </a:r>
          </a:p>
        </p:txBody>
      </p:sp>
    </p:spTree>
    <p:extLst>
      <p:ext uri="{BB962C8B-B14F-4D97-AF65-F5344CB8AC3E}">
        <p14:creationId xmlns:p14="http://schemas.microsoft.com/office/powerpoint/2010/main" val="2602537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PART ONE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31520" y="868680"/>
            <a:ext cx="100584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D69"/>
                </a:solidFill>
                <a:effectLst/>
                <a:uLnTx/>
                <a:uFillTx/>
                <a:latin typeface="Arial" panose="020B0604020202020204" pitchFamily="34" charset="0"/>
                <a:ea typeface="Cambria" pitchFamily="34" charset="-122"/>
                <a:cs typeface="Arial" panose="020B0604020202020204" pitchFamily="34" charset="0"/>
              </a:rPr>
              <a:t>Our alternative provision offer</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ext 2"/>
          <p:cNvSpPr/>
          <p:nvPr/>
        </p:nvSpPr>
        <p:spPr>
          <a:xfrm>
            <a:off x="731520" y="1645920"/>
            <a:ext cx="10607040" cy="64008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For learners whose needs aren't being met by mainstream provision alone, OTB offers flexible, relationship-led alternative provision — built around the individual child, not a fixed programme.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731520" y="2514600"/>
            <a:ext cx="5120640" cy="1463040"/>
          </a:xfrm>
          <a:prstGeom prst="roundRect">
            <a:avLst>
              <a:gd name="adj" fmla="val 5000"/>
            </a:avLst>
          </a:prstGeom>
          <a:solidFill>
            <a:srgbClr val="F7F4F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1005840" y="2788920"/>
            <a:ext cx="594360" cy="594360"/>
          </a:xfrm>
          <a:prstGeom prst="ellipse">
            <a:avLst/>
          </a:prstGeom>
          <a:solidFill>
            <a:srgbClr val="002D6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preencoded.png"/>
          <p:cNvPicPr>
            <a:picLocks noChangeAspect="1"/>
          </p:cNvPicPr>
          <p:nvPr/>
        </p:nvPicPr>
        <p:blipFill>
          <a:blip r:embed="rId3"/>
          <a:stretch>
            <a:fillRect/>
          </a:stretch>
        </p:blipFill>
        <p:spPr>
          <a:xfrm>
            <a:off x="1133856" y="2916936"/>
            <a:ext cx="338328" cy="338328"/>
          </a:xfrm>
          <a:prstGeom prst="rect">
            <a:avLst/>
          </a:prstGeom>
        </p:spPr>
      </p:pic>
      <p:sp>
        <p:nvSpPr>
          <p:cNvPr id="8" name="Text 5"/>
          <p:cNvSpPr/>
          <p:nvPr/>
        </p:nvSpPr>
        <p:spPr>
          <a:xfrm>
            <a:off x="1783080" y="2697480"/>
            <a:ext cx="38404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EOTAS Type Placements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1783080" y="3081528"/>
            <a:ext cx="3886200" cy="82296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Education Otherwise Than At School — part-time bespoke placements for learners who cannot currently access mainstream education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6172200" y="2523744"/>
            <a:ext cx="5120640" cy="1463040"/>
          </a:xfrm>
          <a:prstGeom prst="roundRect">
            <a:avLst>
              <a:gd name="adj" fmla="val 5000"/>
            </a:avLst>
          </a:prstGeom>
          <a:solidFill>
            <a:srgbClr val="F7F4F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6446520" y="2788920"/>
            <a:ext cx="594360" cy="594360"/>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preencoded.png"/>
          <p:cNvPicPr>
            <a:picLocks noChangeAspect="1"/>
          </p:cNvPicPr>
          <p:nvPr/>
        </p:nvPicPr>
        <p:blipFill>
          <a:blip r:embed="rId4"/>
          <a:stretch>
            <a:fillRect/>
          </a:stretch>
        </p:blipFill>
        <p:spPr>
          <a:xfrm>
            <a:off x="6574536" y="2916936"/>
            <a:ext cx="338328" cy="338328"/>
          </a:xfrm>
          <a:prstGeom prst="rect">
            <a:avLst/>
          </a:prstGeom>
        </p:spPr>
      </p:pic>
      <p:sp>
        <p:nvSpPr>
          <p:cNvPr id="13" name="Text 9"/>
          <p:cNvSpPr/>
          <p:nvPr/>
        </p:nvSpPr>
        <p:spPr>
          <a:xfrm>
            <a:off x="7223760" y="2697480"/>
            <a:ext cx="38404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1:1 &amp; Small Group Mentoring</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7223760" y="3081528"/>
            <a:ext cx="3886200" cy="82296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Relationship-based mentoring sessions in school or in the community, building trust before </a:t>
            </a:r>
            <a:r>
              <a:rPr kumimoji="0" lang="en-US" sz="1150" b="0" i="0" u="none" strike="noStrike" kern="1200" cap="none" spc="0" normalizeH="0" baseline="0" noProof="0" dirty="0" err="1">
                <a:ln>
                  <a:noFill/>
                </a:ln>
                <a:solidFill>
                  <a:srgbClr val="6B6B6B"/>
                </a:solidFill>
                <a:effectLst/>
                <a:uLnTx/>
                <a:uFillTx/>
                <a:latin typeface="Calibri" pitchFamily="34" charset="0"/>
                <a:ea typeface="Calibri" pitchFamily="34" charset="-122"/>
                <a:cs typeface="Calibri" pitchFamily="34" charset="-120"/>
              </a:rPr>
              <a:t>behaviour</a:t>
            </a:r>
            <a:r>
              <a:rPr kumimoji="0" lang="en-US" sz="11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 change. Block purchase options for targeted cohorts.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1"/>
          <p:cNvSpPr/>
          <p:nvPr/>
        </p:nvSpPr>
        <p:spPr>
          <a:xfrm>
            <a:off x="731520" y="4160520"/>
            <a:ext cx="5120640" cy="1463040"/>
          </a:xfrm>
          <a:prstGeom prst="roundRect">
            <a:avLst>
              <a:gd name="adj" fmla="val 5000"/>
            </a:avLst>
          </a:prstGeom>
          <a:solidFill>
            <a:srgbClr val="F7F4F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2"/>
          <p:cNvSpPr/>
          <p:nvPr/>
        </p:nvSpPr>
        <p:spPr>
          <a:xfrm>
            <a:off x="1005840" y="4434840"/>
            <a:ext cx="594360" cy="594360"/>
          </a:xfrm>
          <a:prstGeom prst="ellipse">
            <a:avLst/>
          </a:prstGeom>
          <a:solidFill>
            <a:srgbClr val="5A8F6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Image 2" descr="preencoded.png"/>
          <p:cNvPicPr>
            <a:picLocks noChangeAspect="1"/>
          </p:cNvPicPr>
          <p:nvPr/>
        </p:nvPicPr>
        <p:blipFill>
          <a:blip r:embed="rId5"/>
          <a:stretch>
            <a:fillRect/>
          </a:stretch>
        </p:blipFill>
        <p:spPr>
          <a:xfrm>
            <a:off x="1133856" y="4562856"/>
            <a:ext cx="338328" cy="338328"/>
          </a:xfrm>
          <a:prstGeom prst="rect">
            <a:avLst/>
          </a:prstGeom>
        </p:spPr>
      </p:pic>
      <p:sp>
        <p:nvSpPr>
          <p:cNvPr id="18" name="Text 13"/>
          <p:cNvSpPr/>
          <p:nvPr/>
        </p:nvSpPr>
        <p:spPr>
          <a:xfrm>
            <a:off x="1783080" y="4343400"/>
            <a:ext cx="38404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Outdoor &amp; Physical Engagement or creative sessions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4"/>
          <p:cNvSpPr/>
          <p:nvPr/>
        </p:nvSpPr>
        <p:spPr>
          <a:xfrm>
            <a:off x="1783080" y="4727448"/>
            <a:ext cx="3886200" cy="82296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Using movement, creativity and outdoor experience as the route into emotional regulation and engagement. Very common need in ND learners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5"/>
          <p:cNvSpPr/>
          <p:nvPr/>
        </p:nvSpPr>
        <p:spPr>
          <a:xfrm>
            <a:off x="6172200" y="4160520"/>
            <a:ext cx="5120640" cy="1463040"/>
          </a:xfrm>
          <a:prstGeom prst="roundRect">
            <a:avLst>
              <a:gd name="adj" fmla="val 5000"/>
            </a:avLst>
          </a:prstGeom>
          <a:solidFill>
            <a:srgbClr val="F7F4F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6"/>
          <p:cNvSpPr/>
          <p:nvPr/>
        </p:nvSpPr>
        <p:spPr>
          <a:xfrm>
            <a:off x="6446520" y="4434840"/>
            <a:ext cx="594360" cy="594360"/>
          </a:xfrm>
          <a:prstGeom prst="ellipse">
            <a:avLst/>
          </a:prstGeom>
          <a:solidFill>
            <a:srgbClr val="6A4C9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Image 3" descr="preencoded.png"/>
          <p:cNvPicPr>
            <a:picLocks noChangeAspect="1"/>
          </p:cNvPicPr>
          <p:nvPr/>
        </p:nvPicPr>
        <p:blipFill>
          <a:blip r:embed="rId6"/>
          <a:stretch>
            <a:fillRect/>
          </a:stretch>
        </p:blipFill>
        <p:spPr>
          <a:xfrm>
            <a:off x="6574536" y="4562856"/>
            <a:ext cx="338328" cy="338328"/>
          </a:xfrm>
          <a:prstGeom prst="rect">
            <a:avLst/>
          </a:prstGeom>
        </p:spPr>
      </p:pic>
      <p:sp>
        <p:nvSpPr>
          <p:cNvPr id="23" name="Text 17"/>
          <p:cNvSpPr/>
          <p:nvPr/>
        </p:nvSpPr>
        <p:spPr>
          <a:xfrm>
            <a:off x="7223760" y="4343400"/>
            <a:ext cx="38404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Flexible, Phased Reintegration</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8"/>
          <p:cNvSpPr/>
          <p:nvPr/>
        </p:nvSpPr>
        <p:spPr>
          <a:xfrm>
            <a:off x="7223760" y="4727448"/>
            <a:ext cx="3886200" cy="82296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Working alongside school to plan a realistic, graduated return — not an all-or-nothing transition. This has been particularly effective with ADHD/low impulse control learners.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9809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8EDF5"/>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WHO BENEFITS MOST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31520" y="868680"/>
            <a:ext cx="105156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D69"/>
                </a:solidFill>
                <a:effectLst/>
                <a:uLnTx/>
                <a:uFillTx/>
                <a:latin typeface="Arial" panose="020B0604020202020204" pitchFamily="34" charset="0"/>
                <a:ea typeface="Cambria" pitchFamily="34" charset="-122"/>
                <a:cs typeface="Arial" panose="020B0604020202020204" pitchFamily="34" charset="0"/>
              </a:rPr>
              <a:t>The learners we're often asked to help</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Shape 2"/>
          <p:cNvSpPr/>
          <p:nvPr/>
        </p:nvSpPr>
        <p:spPr>
          <a:xfrm>
            <a:off x="731520" y="1874520"/>
            <a:ext cx="5257800" cy="914400"/>
          </a:xfrm>
          <a:prstGeom prst="roundRect">
            <a:avLst>
              <a:gd name="adj" fmla="val 7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960120" y="2103120"/>
            <a:ext cx="457200" cy="457200"/>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960120" y="210312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600200" y="1965960"/>
            <a:ext cx="4251960" cy="7315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Persistent emotionally-based non-attendance (EBSNA)</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6172200" y="1874520"/>
            <a:ext cx="5257800" cy="914400"/>
          </a:xfrm>
          <a:prstGeom prst="roundRect">
            <a:avLst>
              <a:gd name="adj" fmla="val 7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6400800" y="2103120"/>
            <a:ext cx="457200" cy="457200"/>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6400800" y="210312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2</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7040880" y="1965960"/>
            <a:ext cx="4251960" cy="7315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Escalating dysregulated or unsafe behaviour despite existing support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2926080"/>
            <a:ext cx="5257800" cy="914400"/>
          </a:xfrm>
          <a:prstGeom prst="roundRect">
            <a:avLst>
              <a:gd name="adj" fmla="val 7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1"/>
          <p:cNvSpPr/>
          <p:nvPr/>
        </p:nvSpPr>
        <p:spPr>
          <a:xfrm>
            <a:off x="960120" y="3154680"/>
            <a:ext cx="457200" cy="457200"/>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960120" y="315468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1600200" y="3017520"/>
            <a:ext cx="4251960" cy="7315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SEMH need not yet matched by a diagnosis or formal pathway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6172200" y="2926080"/>
            <a:ext cx="5257800" cy="914400"/>
          </a:xfrm>
          <a:prstGeom prst="roundRect">
            <a:avLst>
              <a:gd name="adj" fmla="val 7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5"/>
          <p:cNvSpPr/>
          <p:nvPr/>
        </p:nvSpPr>
        <p:spPr>
          <a:xfrm>
            <a:off x="6400800" y="3154680"/>
            <a:ext cx="457200" cy="457200"/>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6"/>
          <p:cNvSpPr/>
          <p:nvPr/>
        </p:nvSpPr>
        <p:spPr>
          <a:xfrm>
            <a:off x="6400800" y="315468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4</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7040880" y="3017520"/>
            <a:ext cx="4251960" cy="7315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Neurodivergent learners struggling with the mainstream sensory or social environment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3977640"/>
            <a:ext cx="5257800" cy="914400"/>
          </a:xfrm>
          <a:prstGeom prst="roundRect">
            <a:avLst>
              <a:gd name="adj" fmla="val 7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9"/>
          <p:cNvSpPr/>
          <p:nvPr/>
        </p:nvSpPr>
        <p:spPr>
          <a:xfrm>
            <a:off x="960120" y="4206240"/>
            <a:ext cx="457200" cy="457200"/>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20"/>
          <p:cNvSpPr/>
          <p:nvPr/>
        </p:nvSpPr>
        <p:spPr>
          <a:xfrm>
            <a:off x="960120" y="420624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5</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1600200" y="4069080"/>
            <a:ext cx="4251960" cy="7315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Learners at risk of, or returning from, suspension or exclusion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2"/>
          <p:cNvSpPr/>
          <p:nvPr/>
        </p:nvSpPr>
        <p:spPr>
          <a:xfrm>
            <a:off x="6172200" y="3977640"/>
            <a:ext cx="5257800" cy="914400"/>
          </a:xfrm>
          <a:prstGeom prst="roundRect">
            <a:avLst>
              <a:gd name="adj" fmla="val 7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Shape 23"/>
          <p:cNvSpPr/>
          <p:nvPr/>
        </p:nvSpPr>
        <p:spPr>
          <a:xfrm>
            <a:off x="6400800" y="4206240"/>
            <a:ext cx="457200" cy="457200"/>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4"/>
          <p:cNvSpPr/>
          <p:nvPr/>
        </p:nvSpPr>
        <p:spPr>
          <a:xfrm>
            <a:off x="6400800" y="4206240"/>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6</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7040880" y="4069080"/>
            <a:ext cx="4251960" cy="7315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Children for whom relationship — not curriculum — is the missing piece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2009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D69"/>
        </a:solidFill>
        <a:effectLst/>
      </p:bgPr>
    </p:bg>
    <p:spTree>
      <p:nvGrpSpPr>
        <p:cNvPr id="1" name=""/>
        <p:cNvGrpSpPr/>
        <p:nvPr/>
      </p:nvGrpSpPr>
      <p:grpSpPr>
        <a:xfrm>
          <a:off x="0" y="0"/>
          <a:ext cx="0" cy="0"/>
          <a:chOff x="0" y="0"/>
          <a:chExt cx="0" cy="0"/>
        </a:xfrm>
      </p:grpSpPr>
      <p:sp>
        <p:nvSpPr>
          <p:cNvPr id="2" name="Shape 0"/>
          <p:cNvSpPr/>
          <p:nvPr/>
        </p:nvSpPr>
        <p:spPr>
          <a:xfrm>
            <a:off x="-2011680" y="3200400"/>
            <a:ext cx="5029200" cy="5029200"/>
          </a:xfrm>
          <a:prstGeom prst="ellipse">
            <a:avLst/>
          </a:prstGeom>
          <a:solidFill>
            <a:srgbClr val="D29669">
              <a:alpha val="12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stretch>
            <a:fillRect/>
          </a:stretch>
        </p:blipFill>
        <p:spPr>
          <a:xfrm>
            <a:off x="731520" y="777240"/>
            <a:ext cx="685800" cy="685800"/>
          </a:xfrm>
          <a:prstGeom prst="rect">
            <a:avLst/>
          </a:prstGeom>
        </p:spPr>
      </p:pic>
      <p:sp>
        <p:nvSpPr>
          <p:cNvPr id="4" name="Text 1"/>
          <p:cNvSpPr/>
          <p:nvPr/>
        </p:nvSpPr>
        <p:spPr>
          <a:xfrm>
            <a:off x="1600200" y="86868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DISCUSSION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731520" y="1691640"/>
            <a:ext cx="10424160" cy="155448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Cambria" pitchFamily="34" charset="-122"/>
                <a:cs typeface="Arial" panose="020B0604020202020204" pitchFamily="34" charset="0"/>
              </a:rPr>
              <a:t>Is there a learner in your school right now who fits one of those profiles?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Shape 3"/>
          <p:cNvSpPr/>
          <p:nvPr/>
        </p:nvSpPr>
        <p:spPr>
          <a:xfrm>
            <a:off x="777240" y="3520440"/>
            <a:ext cx="1280160" cy="0"/>
          </a:xfrm>
          <a:prstGeom prst="line">
            <a:avLst/>
          </a:prstGeom>
          <a:noFill/>
          <a:ln w="31750">
            <a:solidFill>
              <a:srgbClr val="F0691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731520" y="3794760"/>
            <a:ext cx="8686800" cy="914400"/>
          </a:xfrm>
          <a:prstGeom prst="rect">
            <a:avLst/>
          </a:prstGeom>
          <a:noFill/>
          <a:ln/>
        </p:spPr>
        <p:txBody>
          <a:bodyPr wrap="square" lIns="0" tIns="0" rIns="0" bIns="0" rtlCol="0" anchor="ct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1700" b="0" i="1" u="none" strike="noStrike" kern="1200" cap="none" spc="0" normalizeH="0" baseline="0" noProof="0" dirty="0">
                <a:ln>
                  <a:noFill/>
                </a:ln>
                <a:solidFill>
                  <a:srgbClr val="E8EDF5"/>
                </a:solidFill>
                <a:effectLst/>
                <a:uLnTx/>
                <a:uFillTx/>
                <a:latin typeface="Calibri" pitchFamily="34" charset="0"/>
                <a:ea typeface="Calibri" pitchFamily="34" charset="-122"/>
                <a:cs typeface="Calibri" pitchFamily="34" charset="-120"/>
              </a:rPr>
              <a:t>You don't need to name them or share details — just hold them in mind. What has already been tried? What hasn't worked, and why do you think that is?</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731520" y="4937760"/>
            <a:ext cx="8686800" cy="73152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29669"/>
                </a:solidFill>
                <a:effectLst/>
                <a:uLnTx/>
                <a:uFillTx/>
                <a:latin typeface="Calibri" pitchFamily="34" charset="0"/>
                <a:ea typeface="Calibri" pitchFamily="34" charset="-122"/>
                <a:cs typeface="Calibri" pitchFamily="34" charset="-120"/>
              </a:rPr>
              <a:t>Keep this child in mind as we go through what we offer — it'll help anchor whether this could be useful for your context.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6621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PART TWO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31520" y="868680"/>
            <a:ext cx="100584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D69"/>
                </a:solidFill>
                <a:effectLst/>
                <a:uLnTx/>
                <a:uFillTx/>
                <a:latin typeface="Arial" panose="020B0604020202020204" pitchFamily="34" charset="0"/>
                <a:ea typeface="Cambria" pitchFamily="34" charset="-122"/>
                <a:cs typeface="Arial" panose="020B0604020202020204" pitchFamily="34" charset="0"/>
              </a:rPr>
              <a:t>Supporting your staff teams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ext 2"/>
          <p:cNvSpPr/>
          <p:nvPr/>
        </p:nvSpPr>
        <p:spPr>
          <a:xfrm>
            <a:off x="731520" y="1645920"/>
            <a:ext cx="10607040" cy="77724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Sometimes the most effective intervention isn't direct work with a child at all — it's building the knowledge, confidence and shared language of the staff around them. We offer training and consultancy that strengthens your existing provision from within.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731520" y="2697480"/>
            <a:ext cx="3429000" cy="3108960"/>
          </a:xfrm>
          <a:prstGeom prst="roundRect">
            <a:avLst>
              <a:gd name="adj" fmla="val 2353"/>
            </a:avLst>
          </a:prstGeom>
          <a:solidFill>
            <a:srgbClr val="E8EDF5"/>
          </a:solidFill>
          <a:ln/>
          <a:effectLst>
            <a:outerShdw blurRad="101600" dist="38100" dir="54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1005840" y="2971800"/>
            <a:ext cx="502920" cy="502920"/>
          </a:xfrm>
          <a:prstGeom prst="ellipse">
            <a:avLst/>
          </a:prstGeom>
          <a:solidFill>
            <a:srgbClr val="002D6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3611880"/>
            <a:ext cx="2926080" cy="68580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Problem-Solving Consultation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005840" y="4251960"/>
            <a:ext cx="2926080" cy="141732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002060"/>
                </a:solidFill>
                <a:effectLst/>
                <a:uLnTx/>
                <a:uFillTx/>
                <a:latin typeface="Calibri" pitchFamily="34" charset="0"/>
                <a:ea typeface="Calibri" pitchFamily="34" charset="-122"/>
                <a:cs typeface="Calibri" pitchFamily="34" charset="-120"/>
              </a:rPr>
              <a:t>Working alongside SENDCos and teams on specific, named, challenging situations — a fresh pair of eyes and shared problem-solving, using solution focused approaches</a:t>
            </a:r>
            <a:endParaRPr kumimoji="0" lang="en-US" sz="125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9" name="Shape 7"/>
          <p:cNvSpPr/>
          <p:nvPr/>
        </p:nvSpPr>
        <p:spPr>
          <a:xfrm>
            <a:off x="4389120" y="2697480"/>
            <a:ext cx="3429000" cy="3108960"/>
          </a:xfrm>
          <a:prstGeom prst="roundRect">
            <a:avLst>
              <a:gd name="adj" fmla="val 2353"/>
            </a:avLst>
          </a:prstGeom>
          <a:solidFill>
            <a:srgbClr val="FDE8D8"/>
          </a:solidFill>
          <a:ln/>
          <a:effectLst>
            <a:outerShdw blurRad="101600" dist="38100" dir="54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8"/>
          <p:cNvSpPr/>
          <p:nvPr/>
        </p:nvSpPr>
        <p:spPr>
          <a:xfrm>
            <a:off x="4663440" y="2971800"/>
            <a:ext cx="502920" cy="502920"/>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4663440" y="3611880"/>
            <a:ext cx="2926080" cy="68580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Whole-Staff CPD Training</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4663440" y="4251960"/>
            <a:ext cx="2926080" cy="141732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002060"/>
                </a:solidFill>
                <a:effectLst/>
                <a:uLnTx/>
                <a:uFillTx/>
                <a:latin typeface="Calibri" pitchFamily="34" charset="0"/>
                <a:ea typeface="Calibri" pitchFamily="34" charset="-122"/>
                <a:cs typeface="Calibri" pitchFamily="34" charset="-120"/>
              </a:rPr>
              <a:t>Single sessions or ongoing programmes covering trauma-informed practice, emotion coaching, PACE and neurodiversity awareness, de-escalation, ASC.</a:t>
            </a:r>
            <a:endParaRPr kumimoji="0" lang="en-US" sz="125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3" name="Shape 11"/>
          <p:cNvSpPr/>
          <p:nvPr/>
        </p:nvSpPr>
        <p:spPr>
          <a:xfrm>
            <a:off x="8046720" y="2697480"/>
            <a:ext cx="3429000" cy="3108960"/>
          </a:xfrm>
          <a:prstGeom prst="roundRect">
            <a:avLst>
              <a:gd name="adj" fmla="val 2353"/>
            </a:avLst>
          </a:prstGeom>
          <a:solidFill>
            <a:srgbClr val="E6EFE9"/>
          </a:solidFill>
          <a:ln/>
          <a:effectLst>
            <a:outerShdw blurRad="101600" dist="38100" dir="54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2"/>
          <p:cNvSpPr/>
          <p:nvPr/>
        </p:nvSpPr>
        <p:spPr>
          <a:xfrm>
            <a:off x="8321040" y="2971800"/>
            <a:ext cx="502920" cy="502920"/>
          </a:xfrm>
          <a:prstGeom prst="ellipse">
            <a:avLst/>
          </a:prstGeom>
          <a:solidFill>
            <a:srgbClr val="5A8F6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8321040" y="3611880"/>
            <a:ext cx="2926080" cy="68580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Embedded, Ongoing Support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8321040" y="4251960"/>
            <a:ext cx="2926080" cy="141732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002060"/>
                </a:solidFill>
                <a:effectLst/>
                <a:uLnTx/>
                <a:uFillTx/>
                <a:latin typeface="Calibri" pitchFamily="34" charset="0"/>
                <a:ea typeface="Calibri" pitchFamily="34" charset="-122"/>
                <a:cs typeface="Calibri" pitchFamily="34" charset="-120"/>
              </a:rPr>
              <a:t>Regular check-ins and consultation that build internal capability over time, rather than one-off input</a:t>
            </a:r>
            <a:endParaRPr kumimoji="0" lang="en-US" sz="125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634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D69"/>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THE OTB DIFFERENCE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31520" y="868680"/>
            <a:ext cx="1051560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anose="020B0604020202020204" pitchFamily="34" charset="0"/>
                <a:ea typeface="Cambria" pitchFamily="34" charset="-122"/>
                <a:cs typeface="Arial" panose="020B0604020202020204" pitchFamily="34" charset="0"/>
              </a:rPr>
              <a:t>Why direct support and staff training together</a:t>
            </a: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ext 2"/>
          <p:cNvSpPr/>
          <p:nvPr/>
        </p:nvSpPr>
        <p:spPr>
          <a:xfrm>
            <a:off x="731520" y="1737360"/>
            <a:ext cx="10515600" cy="77724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8EDF5"/>
                </a:solidFill>
                <a:effectLst/>
                <a:uLnTx/>
                <a:uFillTx/>
                <a:latin typeface="Calibri" pitchFamily="34" charset="0"/>
                <a:ea typeface="Calibri" pitchFamily="34" charset="-122"/>
                <a:cs typeface="Calibri" pitchFamily="34" charset="-120"/>
              </a:rPr>
              <a:t>Direct provision for a child without building staff capacity creates dependency. Staff training without direct experience of the hardest cases can feel theoretical. We do both — and let each inform the other.</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731520" y="3108960"/>
            <a:ext cx="2423160" cy="1920240"/>
          </a:xfrm>
          <a:prstGeom prst="roundRect">
            <a:avLst>
              <a:gd name="adj" fmla="val 3810"/>
            </a:avLst>
          </a:prstGeom>
          <a:solidFill>
            <a:srgbClr val="FFFFFF">
              <a:alpha val="1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1650492" y="3337560"/>
            <a:ext cx="585216" cy="585216"/>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preencoded.png"/>
          <p:cNvPicPr>
            <a:picLocks noChangeAspect="1"/>
          </p:cNvPicPr>
          <p:nvPr/>
        </p:nvPicPr>
        <p:blipFill>
          <a:blip r:embed="rId3"/>
          <a:stretch>
            <a:fillRect/>
          </a:stretch>
        </p:blipFill>
        <p:spPr>
          <a:xfrm>
            <a:off x="1778508" y="3465576"/>
            <a:ext cx="329184" cy="329184"/>
          </a:xfrm>
          <a:prstGeom prst="rect">
            <a:avLst/>
          </a:prstGeom>
        </p:spPr>
      </p:pic>
      <p:sp>
        <p:nvSpPr>
          <p:cNvPr id="8" name="Text 5"/>
          <p:cNvSpPr/>
          <p:nvPr/>
        </p:nvSpPr>
        <p:spPr>
          <a:xfrm>
            <a:off x="822960" y="4069080"/>
            <a:ext cx="2240280" cy="868680"/>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Direct work</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with a learner</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Image 1" descr="preencoded.png"/>
          <p:cNvPicPr>
            <a:picLocks noChangeAspect="1"/>
          </p:cNvPicPr>
          <p:nvPr/>
        </p:nvPicPr>
        <p:blipFill>
          <a:blip r:embed="rId4"/>
          <a:stretch>
            <a:fillRect/>
          </a:stretch>
        </p:blipFill>
        <p:spPr>
          <a:xfrm>
            <a:off x="3191256" y="3886200"/>
            <a:ext cx="292608" cy="292608"/>
          </a:xfrm>
          <a:prstGeom prst="rect">
            <a:avLst/>
          </a:prstGeom>
        </p:spPr>
      </p:pic>
      <p:sp>
        <p:nvSpPr>
          <p:cNvPr id="10" name="Shape 6"/>
          <p:cNvSpPr/>
          <p:nvPr/>
        </p:nvSpPr>
        <p:spPr>
          <a:xfrm>
            <a:off x="3474720" y="3108960"/>
            <a:ext cx="2423160" cy="1920240"/>
          </a:xfrm>
          <a:prstGeom prst="roundRect">
            <a:avLst>
              <a:gd name="adj" fmla="val 3810"/>
            </a:avLst>
          </a:prstGeom>
          <a:solidFill>
            <a:srgbClr val="FFFFFF">
              <a:alpha val="1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7"/>
          <p:cNvSpPr/>
          <p:nvPr/>
        </p:nvSpPr>
        <p:spPr>
          <a:xfrm>
            <a:off x="4393692" y="3337560"/>
            <a:ext cx="585216" cy="585216"/>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2" descr="preencoded.png"/>
          <p:cNvPicPr>
            <a:picLocks noChangeAspect="1"/>
          </p:cNvPicPr>
          <p:nvPr/>
        </p:nvPicPr>
        <p:blipFill>
          <a:blip r:embed="rId5"/>
          <a:stretch>
            <a:fillRect/>
          </a:stretch>
        </p:blipFill>
        <p:spPr>
          <a:xfrm>
            <a:off x="4521708" y="3465576"/>
            <a:ext cx="329184" cy="329184"/>
          </a:xfrm>
          <a:prstGeom prst="rect">
            <a:avLst/>
          </a:prstGeom>
        </p:spPr>
      </p:pic>
      <p:sp>
        <p:nvSpPr>
          <p:cNvPr id="13" name="Text 8"/>
          <p:cNvSpPr/>
          <p:nvPr/>
        </p:nvSpPr>
        <p:spPr>
          <a:xfrm>
            <a:off x="3566160" y="4069080"/>
            <a:ext cx="2240280" cy="868680"/>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Insight into what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actually helps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Image 3" descr="preencoded.png"/>
          <p:cNvPicPr>
            <a:picLocks noChangeAspect="1"/>
          </p:cNvPicPr>
          <p:nvPr/>
        </p:nvPicPr>
        <p:blipFill>
          <a:blip r:embed="rId4"/>
          <a:stretch>
            <a:fillRect/>
          </a:stretch>
        </p:blipFill>
        <p:spPr>
          <a:xfrm>
            <a:off x="5934456" y="3886200"/>
            <a:ext cx="292608" cy="292608"/>
          </a:xfrm>
          <a:prstGeom prst="rect">
            <a:avLst/>
          </a:prstGeom>
        </p:spPr>
      </p:pic>
      <p:sp>
        <p:nvSpPr>
          <p:cNvPr id="15" name="Shape 9"/>
          <p:cNvSpPr/>
          <p:nvPr/>
        </p:nvSpPr>
        <p:spPr>
          <a:xfrm>
            <a:off x="6217920" y="3108960"/>
            <a:ext cx="2423160" cy="1920240"/>
          </a:xfrm>
          <a:prstGeom prst="roundRect">
            <a:avLst>
              <a:gd name="adj" fmla="val 3810"/>
            </a:avLst>
          </a:prstGeom>
          <a:solidFill>
            <a:srgbClr val="FFFFFF">
              <a:alpha val="1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0"/>
          <p:cNvSpPr/>
          <p:nvPr/>
        </p:nvSpPr>
        <p:spPr>
          <a:xfrm>
            <a:off x="7136892" y="3337560"/>
            <a:ext cx="585216" cy="585216"/>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Image 4" descr="preencoded.png"/>
          <p:cNvPicPr>
            <a:picLocks noChangeAspect="1"/>
          </p:cNvPicPr>
          <p:nvPr/>
        </p:nvPicPr>
        <p:blipFill>
          <a:blip r:embed="rId6"/>
          <a:stretch>
            <a:fillRect/>
          </a:stretch>
        </p:blipFill>
        <p:spPr>
          <a:xfrm>
            <a:off x="7264908" y="3465576"/>
            <a:ext cx="329184" cy="329184"/>
          </a:xfrm>
          <a:prstGeom prst="rect">
            <a:avLst/>
          </a:prstGeom>
        </p:spPr>
      </p:pic>
      <p:sp>
        <p:nvSpPr>
          <p:cNvPr id="18" name="Text 11"/>
          <p:cNvSpPr/>
          <p:nvPr/>
        </p:nvSpPr>
        <p:spPr>
          <a:xfrm>
            <a:off x="6309360" y="4069080"/>
            <a:ext cx="2240280" cy="868680"/>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Shared with your</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staff team</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Image 5" descr="preencoded.png"/>
          <p:cNvPicPr>
            <a:picLocks noChangeAspect="1"/>
          </p:cNvPicPr>
          <p:nvPr/>
        </p:nvPicPr>
        <p:blipFill>
          <a:blip r:embed="rId4"/>
          <a:stretch>
            <a:fillRect/>
          </a:stretch>
        </p:blipFill>
        <p:spPr>
          <a:xfrm>
            <a:off x="8677656" y="3886200"/>
            <a:ext cx="292608" cy="292608"/>
          </a:xfrm>
          <a:prstGeom prst="rect">
            <a:avLst/>
          </a:prstGeom>
        </p:spPr>
      </p:pic>
      <p:sp>
        <p:nvSpPr>
          <p:cNvPr id="20" name="Shape 12"/>
          <p:cNvSpPr/>
          <p:nvPr/>
        </p:nvSpPr>
        <p:spPr>
          <a:xfrm>
            <a:off x="8961120" y="3108960"/>
            <a:ext cx="2423160" cy="1920240"/>
          </a:xfrm>
          <a:prstGeom prst="roundRect">
            <a:avLst>
              <a:gd name="adj" fmla="val 3810"/>
            </a:avLst>
          </a:prstGeom>
          <a:solidFill>
            <a:srgbClr val="FFFFFF">
              <a:alpha val="1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3"/>
          <p:cNvSpPr/>
          <p:nvPr/>
        </p:nvSpPr>
        <p:spPr>
          <a:xfrm>
            <a:off x="9880092" y="3337560"/>
            <a:ext cx="585216" cy="585216"/>
          </a:xfrm>
          <a:prstGeom prst="ellipse">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Image 6" descr="preencoded.png"/>
          <p:cNvPicPr>
            <a:picLocks noChangeAspect="1"/>
          </p:cNvPicPr>
          <p:nvPr/>
        </p:nvPicPr>
        <p:blipFill>
          <a:blip r:embed="rId7"/>
          <a:stretch>
            <a:fillRect/>
          </a:stretch>
        </p:blipFill>
        <p:spPr>
          <a:xfrm>
            <a:off x="10008108" y="3465576"/>
            <a:ext cx="329184" cy="329184"/>
          </a:xfrm>
          <a:prstGeom prst="rect">
            <a:avLst/>
          </a:prstGeom>
        </p:spPr>
      </p:pic>
      <p:sp>
        <p:nvSpPr>
          <p:cNvPr id="23" name="Text 14"/>
          <p:cNvSpPr/>
          <p:nvPr/>
        </p:nvSpPr>
        <p:spPr>
          <a:xfrm>
            <a:off x="9052560" y="4069080"/>
            <a:ext cx="2240280" cy="868680"/>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Sustainable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capacity in school</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4760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8EDF5"/>
        </a:solidFill>
        <a:effectLst/>
      </p:bgPr>
    </p:bg>
    <p:spTree>
      <p:nvGrpSpPr>
        <p:cNvPr id="1" name=""/>
        <p:cNvGrpSpPr/>
        <p:nvPr/>
      </p:nvGrpSpPr>
      <p:grpSpPr>
        <a:xfrm>
          <a:off x="0" y="0"/>
          <a:ext cx="0" cy="0"/>
          <a:chOff x="0" y="0"/>
          <a:chExt cx="0" cy="0"/>
        </a:xfrm>
      </p:grpSpPr>
      <p:sp>
        <p:nvSpPr>
          <p:cNvPr id="2" name="Shape 0"/>
          <p:cNvSpPr/>
          <p:nvPr/>
        </p:nvSpPr>
        <p:spPr>
          <a:xfrm>
            <a:off x="9601200" y="-2011680"/>
            <a:ext cx="5029200" cy="5029200"/>
          </a:xfrm>
          <a:prstGeom prst="ellipse">
            <a:avLst/>
          </a:prstGeom>
          <a:solidFill>
            <a:srgbClr val="D29669">
              <a:alpha val="2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stretch>
            <a:fillRect/>
          </a:stretch>
        </p:blipFill>
        <p:spPr>
          <a:xfrm>
            <a:off x="731520" y="685800"/>
            <a:ext cx="685800" cy="685800"/>
          </a:xfrm>
          <a:prstGeom prst="rect">
            <a:avLst/>
          </a:prstGeom>
        </p:spPr>
      </p:pic>
      <p:sp>
        <p:nvSpPr>
          <p:cNvPr id="4" name="Text 1"/>
          <p:cNvSpPr/>
          <p:nvPr/>
        </p:nvSpPr>
        <p:spPr>
          <a:xfrm>
            <a:off x="1600200" y="77724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DISCUSSION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731520" y="1508760"/>
            <a:ext cx="1051560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D69"/>
                </a:solidFill>
                <a:effectLst/>
                <a:uLnTx/>
                <a:uFillTx/>
                <a:latin typeface="Arial" panose="020B0604020202020204" pitchFamily="34" charset="0"/>
                <a:ea typeface="Cambria" pitchFamily="34" charset="-122"/>
                <a:cs typeface="Arial" panose="020B0604020202020204" pitchFamily="34" charset="0"/>
              </a:rPr>
              <a:t>Where could this fit in your school?</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Shape 3"/>
          <p:cNvSpPr/>
          <p:nvPr/>
        </p:nvSpPr>
        <p:spPr>
          <a:xfrm>
            <a:off x="731520" y="2697480"/>
            <a:ext cx="6949440" cy="960120"/>
          </a:xfrm>
          <a:prstGeom prst="roundRect">
            <a:avLst>
              <a:gd name="adj" fmla="val 666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4"/>
          <p:cNvSpPr/>
          <p:nvPr/>
        </p:nvSpPr>
        <p:spPr>
          <a:xfrm>
            <a:off x="960120" y="2944368"/>
            <a:ext cx="457200" cy="457200"/>
          </a:xfrm>
          <a:prstGeom prst="ellipse">
            <a:avLst/>
          </a:prstGeom>
          <a:solidFill>
            <a:srgbClr val="002D6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5"/>
          <p:cNvSpPr/>
          <p:nvPr/>
        </p:nvSpPr>
        <p:spPr>
          <a:xfrm>
            <a:off x="960120" y="2944368"/>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1600200" y="2788920"/>
            <a:ext cx="5943600" cy="77724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Is there a gap right now — a child, a cohort, or a staff confidence gap — this could help with?</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731520" y="3794760"/>
            <a:ext cx="6949440" cy="960120"/>
          </a:xfrm>
          <a:prstGeom prst="roundRect">
            <a:avLst>
              <a:gd name="adj" fmla="val 666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960120" y="4041648"/>
            <a:ext cx="457200" cy="457200"/>
          </a:xfrm>
          <a:prstGeom prst="ellipse">
            <a:avLst/>
          </a:prstGeom>
          <a:solidFill>
            <a:srgbClr val="002D6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9"/>
          <p:cNvSpPr/>
          <p:nvPr/>
        </p:nvSpPr>
        <p:spPr>
          <a:xfrm>
            <a:off x="960120" y="4041648"/>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2</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1600200" y="3886200"/>
            <a:ext cx="5943600" cy="77724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Would direct support for a learner be more useful, or building your staff team's own capability?</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1"/>
          <p:cNvSpPr/>
          <p:nvPr/>
        </p:nvSpPr>
        <p:spPr>
          <a:xfrm>
            <a:off x="731520" y="4892040"/>
            <a:ext cx="6949440" cy="960120"/>
          </a:xfrm>
          <a:prstGeom prst="roundRect">
            <a:avLst>
              <a:gd name="adj" fmla="val 666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2"/>
          <p:cNvSpPr/>
          <p:nvPr/>
        </p:nvSpPr>
        <p:spPr>
          <a:xfrm>
            <a:off x="960120" y="5138928"/>
            <a:ext cx="457200" cy="457200"/>
          </a:xfrm>
          <a:prstGeom prst="ellipse">
            <a:avLst/>
          </a:prstGeom>
          <a:solidFill>
            <a:srgbClr val="002D6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3"/>
          <p:cNvSpPr/>
          <p:nvPr/>
        </p:nvSpPr>
        <p:spPr>
          <a:xfrm>
            <a:off x="960120" y="5138928"/>
            <a:ext cx="457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4"/>
          <p:cNvSpPr/>
          <p:nvPr/>
        </p:nvSpPr>
        <p:spPr>
          <a:xfrm>
            <a:off x="1600200" y="4983480"/>
            <a:ext cx="5943600" cy="77724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What would need to be true for this to be worth a conversation after today?... What kind of AP do YOU want for your </a:t>
            </a:r>
            <a:r>
              <a:rPr kumimoji="0" lang="en-US" sz="1450" b="0" i="0" u="none" strike="noStrike" kern="1200" cap="none" spc="0" normalizeH="0" baseline="0" noProof="0">
                <a:ln>
                  <a:noFill/>
                </a:ln>
                <a:solidFill>
                  <a:srgbClr val="2A2A2A"/>
                </a:solidFill>
                <a:effectLst/>
                <a:uLnTx/>
                <a:uFillTx/>
                <a:latin typeface="Calibri" pitchFamily="34" charset="0"/>
                <a:ea typeface="Calibri" pitchFamily="34" charset="-122"/>
                <a:cs typeface="Calibri" pitchFamily="34" charset="-120"/>
              </a:rPr>
              <a:t>learners requiring it?</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5"/>
          <p:cNvSpPr/>
          <p:nvPr/>
        </p:nvSpPr>
        <p:spPr>
          <a:xfrm>
            <a:off x="8092440" y="2697480"/>
            <a:ext cx="3383280" cy="3291840"/>
          </a:xfrm>
          <a:prstGeom prst="rect">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1" descr="preencoded.png"/>
          <p:cNvPicPr>
            <a:picLocks noChangeAspect="1"/>
          </p:cNvPicPr>
          <p:nvPr/>
        </p:nvPicPr>
        <p:blipFill>
          <a:blip r:embed="rId4"/>
          <a:stretch>
            <a:fillRect/>
          </a:stretch>
        </p:blipFill>
        <p:spPr>
          <a:xfrm>
            <a:off x="8138160" y="2743200"/>
            <a:ext cx="548640" cy="548640"/>
          </a:xfrm>
          <a:prstGeom prst="rect">
            <a:avLst/>
          </a:prstGeom>
        </p:spPr>
      </p:pic>
      <p:sp>
        <p:nvSpPr>
          <p:cNvPr id="20" name="Text 16"/>
          <p:cNvSpPr/>
          <p:nvPr/>
        </p:nvSpPr>
        <p:spPr>
          <a:xfrm>
            <a:off x="8183880" y="3229325"/>
            <a:ext cx="283464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No pressure, no pitch</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7"/>
          <p:cNvSpPr/>
          <p:nvPr/>
        </p:nvSpPr>
        <p:spPr>
          <a:xfrm>
            <a:off x="8183880" y="3667864"/>
            <a:ext cx="3246120" cy="2184296"/>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We're genuinely happy to just be a resource you know exists — reach out whenever it's useful, even just to think something through. We are more than happy to do this at no charge initially…</a:t>
            </a:r>
          </a:p>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US" sz="1300" b="0" i="1"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We also offer one free half day of advice and support to all MATS across Cornwall…</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3077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D69"/>
        </a:solidFill>
        <a:effectLst/>
      </p:bgPr>
    </p:bg>
    <p:spTree>
      <p:nvGrpSpPr>
        <p:cNvPr id="1" name=""/>
        <p:cNvGrpSpPr/>
        <p:nvPr/>
      </p:nvGrpSpPr>
      <p:grpSpPr>
        <a:xfrm>
          <a:off x="0" y="0"/>
          <a:ext cx="0" cy="0"/>
          <a:chOff x="0" y="0"/>
          <a:chExt cx="0" cy="0"/>
        </a:xfrm>
      </p:grpSpPr>
      <p:sp>
        <p:nvSpPr>
          <p:cNvPr id="2" name="Shape 0"/>
          <p:cNvSpPr/>
          <p:nvPr/>
        </p:nvSpPr>
        <p:spPr>
          <a:xfrm>
            <a:off x="-1828800" y="-2011680"/>
            <a:ext cx="5486400" cy="5486400"/>
          </a:xfrm>
          <a:prstGeom prst="ellipse">
            <a:avLst/>
          </a:prstGeom>
          <a:solidFill>
            <a:srgbClr val="F0691E">
              <a:alpha val="12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9875520" y="4114800"/>
            <a:ext cx="4114800" cy="4114800"/>
          </a:xfrm>
          <a:prstGeom prst="ellipse">
            <a:avLst/>
          </a:prstGeom>
          <a:solidFill>
            <a:srgbClr val="D29669">
              <a:alpha val="12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preencoded.png"/>
          <p:cNvPicPr>
            <a:picLocks noChangeAspect="1"/>
          </p:cNvPicPr>
          <p:nvPr/>
        </p:nvPicPr>
        <p:blipFill>
          <a:blip r:embed="rId3"/>
          <a:stretch>
            <a:fillRect/>
          </a:stretch>
        </p:blipFill>
        <p:spPr>
          <a:xfrm>
            <a:off x="5166360" y="594360"/>
            <a:ext cx="1828800" cy="1746504"/>
          </a:xfrm>
          <a:prstGeom prst="rect">
            <a:avLst/>
          </a:prstGeom>
        </p:spPr>
      </p:pic>
      <p:sp>
        <p:nvSpPr>
          <p:cNvPr id="5" name="Text 2"/>
          <p:cNvSpPr/>
          <p:nvPr/>
        </p:nvSpPr>
        <p:spPr>
          <a:xfrm>
            <a:off x="731520" y="2514600"/>
            <a:ext cx="1069848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panose="020B0604020202020204" pitchFamily="34" charset="0"/>
                <a:ea typeface="Cambria" pitchFamily="34" charset="-122"/>
                <a:cs typeface="Arial" panose="020B0604020202020204" pitchFamily="34" charset="0"/>
              </a:rPr>
              <a:t>Let's keep talking</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 3"/>
          <p:cNvSpPr/>
          <p:nvPr/>
        </p:nvSpPr>
        <p:spPr>
          <a:xfrm>
            <a:off x="1645920" y="3246120"/>
            <a:ext cx="886968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ED7D31"/>
                </a:solidFill>
                <a:effectLst/>
                <a:uLnTx/>
                <a:uFillTx/>
                <a:latin typeface="Calibri" pitchFamily="34" charset="0"/>
                <a:ea typeface="Calibri" pitchFamily="34" charset="-122"/>
                <a:cs typeface="Calibri" pitchFamily="34" charset="-120"/>
              </a:rPr>
              <a:t>Whatever's live for you right now — a learner, a staff need, or just a question — get in touch.</a:t>
            </a:r>
            <a:endParaRPr kumimoji="0" lang="en-US" sz="1800" b="1"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
        <p:nvSpPr>
          <p:cNvPr id="7" name="Shape 4"/>
          <p:cNvSpPr/>
          <p:nvPr/>
        </p:nvSpPr>
        <p:spPr>
          <a:xfrm>
            <a:off x="1280160" y="4206240"/>
            <a:ext cx="3108960" cy="1371600"/>
          </a:xfrm>
          <a:prstGeom prst="roundRect">
            <a:avLst>
              <a:gd name="adj" fmla="val 5333"/>
            </a:avLst>
          </a:prstGeom>
          <a:solidFill>
            <a:srgbClr val="FFFFFF">
              <a:alpha val="8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5"/>
          <p:cNvSpPr/>
          <p:nvPr/>
        </p:nvSpPr>
        <p:spPr>
          <a:xfrm>
            <a:off x="1463040" y="4389120"/>
            <a:ext cx="2743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Luke Bolsin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1463040" y="4846320"/>
            <a:ext cx="274320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ED7D31"/>
                </a:solidFill>
                <a:effectLst/>
                <a:uLnTx/>
                <a:uFillTx/>
                <a:latin typeface="Calibri" pitchFamily="34" charset="0"/>
                <a:ea typeface="Calibri" pitchFamily="34" charset="-122"/>
                <a:cs typeface="Calibri" pitchFamily="34" charset="-120"/>
              </a:rPr>
              <a:t>Director, Outside the Box</a:t>
            </a:r>
            <a:endParaRPr kumimoji="0" lang="en-US" sz="1200" b="0"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
        <p:nvSpPr>
          <p:cNvPr id="10" name="Shape 7"/>
          <p:cNvSpPr/>
          <p:nvPr/>
        </p:nvSpPr>
        <p:spPr>
          <a:xfrm>
            <a:off x="4709160" y="4206240"/>
            <a:ext cx="3108960" cy="1371600"/>
          </a:xfrm>
          <a:prstGeom prst="roundRect">
            <a:avLst>
              <a:gd name="adj" fmla="val 5333"/>
            </a:avLst>
          </a:prstGeom>
          <a:solidFill>
            <a:srgbClr val="FFFFFF">
              <a:alpha val="8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8"/>
          <p:cNvSpPr/>
          <p:nvPr/>
        </p:nvSpPr>
        <p:spPr>
          <a:xfrm>
            <a:off x="4892040" y="4389120"/>
            <a:ext cx="27432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07766 168788</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4892040" y="4846320"/>
            <a:ext cx="274320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ED7D31"/>
                </a:solidFill>
                <a:effectLst/>
                <a:uLnTx/>
                <a:uFillTx/>
                <a:latin typeface="Calibri" pitchFamily="34" charset="0"/>
                <a:ea typeface="Calibri" pitchFamily="34" charset="-122"/>
                <a:cs typeface="Calibri" pitchFamily="34" charset="-120"/>
              </a:rPr>
              <a:t>Call or text anytime</a:t>
            </a:r>
            <a:endParaRPr kumimoji="0" lang="en-US" sz="1200" b="0"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
        <p:nvSpPr>
          <p:cNvPr id="13" name="Shape 10"/>
          <p:cNvSpPr/>
          <p:nvPr/>
        </p:nvSpPr>
        <p:spPr>
          <a:xfrm>
            <a:off x="8138160" y="4206240"/>
            <a:ext cx="3108960" cy="1371600"/>
          </a:xfrm>
          <a:prstGeom prst="roundRect">
            <a:avLst>
              <a:gd name="adj" fmla="val 5333"/>
            </a:avLst>
          </a:prstGeom>
          <a:solidFill>
            <a:srgbClr val="FFFFFF">
              <a:alpha val="8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1"/>
          <p:cNvSpPr/>
          <p:nvPr/>
        </p:nvSpPr>
        <p:spPr>
          <a:xfrm>
            <a:off x="7852410" y="4381500"/>
            <a:ext cx="368046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www.outsidetheboxeducation.org/</a:t>
            </a:r>
          </a:p>
        </p:txBody>
      </p:sp>
      <p:sp>
        <p:nvSpPr>
          <p:cNvPr id="15" name="Text 12"/>
          <p:cNvSpPr/>
          <p:nvPr/>
        </p:nvSpPr>
        <p:spPr>
          <a:xfrm>
            <a:off x="8321040" y="4846320"/>
            <a:ext cx="274320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ED7D31"/>
                </a:solidFill>
                <a:effectLst/>
                <a:uLnTx/>
                <a:uFillTx/>
                <a:latin typeface="Calibri" pitchFamily="34" charset="0"/>
                <a:ea typeface="Calibri" pitchFamily="34" charset="-122"/>
                <a:cs typeface="Calibri" pitchFamily="34" charset="-120"/>
              </a:rPr>
              <a:t>Find out more online</a:t>
            </a:r>
            <a:endParaRPr kumimoji="0" lang="en-US" sz="1200" b="0"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
        <p:nvSpPr>
          <p:cNvPr id="16" name="Text 13"/>
          <p:cNvSpPr/>
          <p:nvPr/>
        </p:nvSpPr>
        <p:spPr>
          <a:xfrm>
            <a:off x="731520" y="5989320"/>
            <a:ext cx="1069848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8EDF5"/>
                </a:solidFill>
                <a:effectLst/>
                <a:uLnTx/>
                <a:uFillTx/>
                <a:latin typeface="Calibri" pitchFamily="34" charset="0"/>
                <a:ea typeface="Calibri" pitchFamily="34" charset="-122"/>
                <a:cs typeface="Calibri" pitchFamily="34" charset="-120"/>
              </a:rPr>
              <a:t>Thank you for your time</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478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 name="Picture 20" descr="Picture 20"/>
          <p:cNvPicPr>
            <a:picLocks noChangeAspect="1"/>
          </p:cNvPicPr>
          <p:nvPr/>
        </p:nvPicPr>
        <p:blipFill>
          <a:blip r:embed="rId3"/>
          <a:srcRect t="36981" r="42001" b="34447"/>
          <a:stretch>
            <a:fillRect/>
          </a:stretch>
        </p:blipFill>
        <p:spPr>
          <a:xfrm>
            <a:off x="-6644" y="20127"/>
            <a:ext cx="12192001" cy="2225490"/>
          </a:xfrm>
          <a:prstGeom prst="rect">
            <a:avLst/>
          </a:prstGeom>
          <a:ln w="12700">
            <a:miter lim="400000"/>
          </a:ln>
        </p:spPr>
      </p:pic>
      <p:sp>
        <p:nvSpPr>
          <p:cNvPr id="314" name="Rectangle 14"/>
          <p:cNvSpPr txBox="1"/>
          <p:nvPr/>
        </p:nvSpPr>
        <p:spPr>
          <a:xfrm>
            <a:off x="1002367" y="2978937"/>
            <a:ext cx="6930079" cy="14465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28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4400" b="1" i="0" u="none" strike="noStrike" kern="0" cap="none" spc="0" normalizeH="0" baseline="0" noProof="0" dirty="0">
                <a:ln>
                  <a:noFill/>
                </a:ln>
                <a:solidFill>
                  <a:srgbClr val="002060"/>
                </a:solidFill>
                <a:effectLst/>
                <a:uLnTx/>
                <a:uFillTx/>
                <a:latin typeface="Gill Sans MT" panose="020B0502020104020203" pitchFamily="34" charset="0"/>
                <a:sym typeface="Gill Sans MT"/>
              </a:rPr>
              <a:t>Supporting the Next Generation</a:t>
            </a:r>
          </a:p>
        </p:txBody>
      </p:sp>
      <p:sp>
        <p:nvSpPr>
          <p:cNvPr id="317" name="Rectangle 11"/>
          <p:cNvSpPr txBox="1"/>
          <p:nvPr/>
        </p:nvSpPr>
        <p:spPr>
          <a:xfrm>
            <a:off x="105145" y="6209924"/>
            <a:ext cx="661823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002060"/>
                </a:solidFill>
                <a:effectLst/>
                <a:uLnTx/>
                <a:uFillTx/>
                <a:latin typeface="Gill Sans MT" panose="020B0502020104020203" pitchFamily="34" charset="0"/>
                <a:sym typeface="Gill Sans MT"/>
              </a:rPr>
              <a:t>www.</a:t>
            </a:r>
            <a:r>
              <a:rPr kumimoji="0" lang="en-GB" sz="1800" b="0" i="0" u="none" strike="noStrike" kern="0" cap="none" spc="0" normalizeH="0" baseline="0" noProof="0" dirty="0">
                <a:ln>
                  <a:noFill/>
                </a:ln>
                <a:solidFill>
                  <a:srgbClr val="002060"/>
                </a:solidFill>
                <a:effectLst/>
                <a:uLnTx/>
                <a:uFillTx/>
                <a:latin typeface="Gill Sans MT" panose="020B0502020104020203" pitchFamily="34" charset="0"/>
                <a:sym typeface="Gill Sans MT"/>
              </a:rPr>
              <a:t>cornwallmarineacademy.co.uk</a:t>
            </a:r>
            <a:r>
              <a:rPr kumimoji="0" sz="1800" b="0" i="0" u="none" strike="noStrike" kern="0" cap="none" spc="0" normalizeH="0" baseline="0" noProof="0" dirty="0">
                <a:ln>
                  <a:noFill/>
                </a:ln>
                <a:solidFill>
                  <a:srgbClr val="002060"/>
                </a:solidFill>
                <a:effectLst/>
                <a:uLnTx/>
                <a:uFillTx/>
                <a:latin typeface="Gill Sans MT" panose="020B0502020104020203" pitchFamily="34" charset="0"/>
                <a:sym typeface="Gill Sans MT"/>
              </a:rPr>
              <a:t> </a:t>
            </a:r>
          </a:p>
        </p:txBody>
      </p:sp>
      <p:pic>
        <p:nvPicPr>
          <p:cNvPr id="318" name="Picture 9" descr="Picture 9"/>
          <p:cNvPicPr>
            <a:picLocks noChangeAspect="1"/>
          </p:cNvPicPr>
          <p:nvPr/>
        </p:nvPicPr>
        <p:blipFill>
          <a:blip r:embed="rId4"/>
          <a:srcRect l="1" t="55618" r="48291"/>
          <a:stretch>
            <a:fillRect/>
          </a:stretch>
        </p:blipFill>
        <p:spPr>
          <a:xfrm>
            <a:off x="5261922" y="2245524"/>
            <a:ext cx="6930079" cy="3642517"/>
          </a:xfrm>
          <a:prstGeom prst="rect">
            <a:avLst/>
          </a:prstGeom>
          <a:ln w="12700">
            <a:miter lim="400000"/>
          </a:ln>
        </p:spPr>
      </p:pic>
      <p:sp>
        <p:nvSpPr>
          <p:cNvPr id="319" name="Straight Connector 8"/>
          <p:cNvSpPr/>
          <p:nvPr/>
        </p:nvSpPr>
        <p:spPr>
          <a:xfrm>
            <a:off x="6365" y="5968536"/>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Gill Sans MT" panose="020B0502020104020203" pitchFamily="34" charset="0"/>
              <a:ea typeface="Calibri"/>
              <a:cs typeface="Calibri"/>
              <a:sym typeface="Calibri"/>
            </a:endParaRPr>
          </a:p>
        </p:txBody>
      </p:sp>
      <p:sp>
        <p:nvSpPr>
          <p:cNvPr id="4" name="Rectangle 3">
            <a:extLst>
              <a:ext uri="{FF2B5EF4-FFF2-40B4-BE49-F238E27FC236}">
                <a16:creationId xmlns:a16="http://schemas.microsoft.com/office/drawing/2014/main" id="{3CF61F3A-7F23-7EDF-E975-E027FB6F60EA}"/>
              </a:ext>
            </a:extLst>
          </p:cNvPr>
          <p:cNvSpPr/>
          <p:nvPr/>
        </p:nvSpPr>
        <p:spPr>
          <a:xfrm>
            <a:off x="1002367" y="-35993"/>
            <a:ext cx="2297424" cy="2466871"/>
          </a:xfrm>
          <a:prstGeom prst="rect">
            <a:avLst/>
          </a:prstGeom>
          <a:solidFill>
            <a:srgbClr val="DAE3F3"/>
          </a:solidFill>
          <a:ln w="12700" cap="flat">
            <a:solidFill>
              <a:srgbClr val="DAE3F3"/>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1108" y="31464"/>
            <a:ext cx="1559942" cy="2270273"/>
          </a:xfrm>
          <a:prstGeom prst="rect">
            <a:avLst/>
          </a:prstGeom>
        </p:spPr>
      </p:pic>
      <p:pic>
        <p:nvPicPr>
          <p:cNvPr id="6" name="Picture 5">
            <a:extLst>
              <a:ext uri="{FF2B5EF4-FFF2-40B4-BE49-F238E27FC236}">
                <a16:creationId xmlns:a16="http://schemas.microsoft.com/office/drawing/2014/main" id="{8F3FC65E-3E53-E0AB-44F9-1299681880EB}"/>
              </a:ext>
            </a:extLst>
          </p:cNvPr>
          <p:cNvPicPr>
            <a:picLocks noChangeAspect="1"/>
          </p:cNvPicPr>
          <p:nvPr/>
        </p:nvPicPr>
        <p:blipFill>
          <a:blip r:embed="rId6"/>
          <a:stretch>
            <a:fillRect/>
          </a:stretch>
        </p:blipFill>
        <p:spPr>
          <a:xfrm>
            <a:off x="9830253" y="6041766"/>
            <a:ext cx="2256602" cy="705648"/>
          </a:xfrm>
          <a:prstGeom prst="rect">
            <a:avLst/>
          </a:prstGeom>
        </p:spPr>
      </p:pic>
    </p:spTree>
    <p:extLst>
      <p:ext uri="{BB962C8B-B14F-4D97-AF65-F5344CB8AC3E}">
        <p14:creationId xmlns:p14="http://schemas.microsoft.com/office/powerpoint/2010/main" val="12778344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Straight Connector 13"/>
          <p:cNvSpPr/>
          <p:nvPr/>
        </p:nvSpPr>
        <p:spPr>
          <a:xfrm>
            <a:off x="6365" y="5968536"/>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7" name="Rectangle 14"/>
          <p:cNvSpPr txBox="1"/>
          <p:nvPr/>
        </p:nvSpPr>
        <p:spPr>
          <a:xfrm>
            <a:off x="226105" y="106444"/>
            <a:ext cx="12100560"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4000" b="1" i="0" u="none" strike="noStrike" kern="0" cap="none" spc="0" normalizeH="0" baseline="0" noProof="0" dirty="0">
                <a:ln>
                  <a:noFill/>
                </a:ln>
                <a:solidFill>
                  <a:srgbClr val="002060"/>
                </a:solidFill>
                <a:effectLst/>
                <a:uLnTx/>
                <a:uFillTx/>
                <a:latin typeface="Gill Sans MT"/>
                <a:sym typeface="Gill Sans MT"/>
              </a:rPr>
              <a:t>Cornwall Marine Academy</a:t>
            </a:r>
            <a:r>
              <a:rPr kumimoji="0" lang="en-GB" sz="4000" b="1" i="0" u="none" strike="noStrike" kern="0" cap="none" spc="0" normalizeH="0" baseline="0" noProof="0" dirty="0">
                <a:ln>
                  <a:noFill/>
                </a:ln>
                <a:solidFill>
                  <a:srgbClr val="002060"/>
                </a:solidFill>
                <a:effectLst/>
                <a:uLnTx/>
                <a:uFillTx/>
                <a:latin typeface="Gill Sans MT"/>
                <a:sym typeface="Gill Sans MT"/>
              </a:rPr>
              <a:t> (CMA) </a:t>
            </a:r>
            <a:endParaRPr kumimoji="0" sz="4000" b="1" i="0" u="none" strike="noStrike" kern="0" cap="none" spc="0" normalizeH="0" baseline="0" noProof="0" dirty="0">
              <a:ln>
                <a:noFill/>
              </a:ln>
              <a:solidFill>
                <a:srgbClr val="002060"/>
              </a:solidFill>
              <a:effectLst/>
              <a:uLnTx/>
              <a:uFillTx/>
              <a:latin typeface="Gill Sans MT"/>
              <a:sym typeface="Gill Sans MT"/>
            </a:endParaRPr>
          </a:p>
        </p:txBody>
      </p:sp>
      <p:sp>
        <p:nvSpPr>
          <p:cNvPr id="7" name="Rectangle 11"/>
          <p:cNvSpPr txBox="1"/>
          <p:nvPr/>
        </p:nvSpPr>
        <p:spPr>
          <a:xfrm>
            <a:off x="105145" y="6209924"/>
            <a:ext cx="661823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002060"/>
                </a:solidFill>
                <a:effectLst/>
                <a:uLnTx/>
                <a:uFillTx/>
                <a:latin typeface="Gill Sans MT"/>
                <a:sym typeface="Gill Sans MT"/>
              </a:rPr>
              <a:t>www.</a:t>
            </a:r>
            <a:r>
              <a:rPr kumimoji="0" lang="en-GB" sz="1800" b="0" i="0" u="none" strike="noStrike" kern="0" cap="none" spc="0" normalizeH="0" baseline="0" noProof="0" dirty="0">
                <a:ln>
                  <a:noFill/>
                </a:ln>
                <a:solidFill>
                  <a:srgbClr val="002060"/>
                </a:solidFill>
                <a:effectLst/>
                <a:uLnTx/>
                <a:uFillTx/>
                <a:latin typeface="Gill Sans MT"/>
                <a:sym typeface="Gill Sans MT"/>
              </a:rPr>
              <a:t>cornwallmarineacademy.co.uk</a:t>
            </a:r>
            <a:r>
              <a:rPr kumimoji="0" sz="1800" b="0" i="0" u="none" strike="noStrike" kern="0" cap="none" spc="0" normalizeH="0" baseline="0" noProof="0" dirty="0">
                <a:ln>
                  <a:noFill/>
                </a:ln>
                <a:solidFill>
                  <a:srgbClr val="002060"/>
                </a:solidFill>
                <a:effectLst/>
                <a:uLnTx/>
                <a:uFillTx/>
                <a:latin typeface="Gill Sans MT"/>
                <a:sym typeface="Gill Sans MT"/>
              </a:rPr>
              <a:t> </a:t>
            </a:r>
          </a:p>
        </p:txBody>
      </p:sp>
      <p:pic>
        <p:nvPicPr>
          <p:cNvPr id="9" name="Picture 8">
            <a:extLst>
              <a:ext uri="{FF2B5EF4-FFF2-40B4-BE49-F238E27FC236}">
                <a16:creationId xmlns:a16="http://schemas.microsoft.com/office/drawing/2014/main" id="{E8C35BA3-5290-604E-3A99-D37D13B3B1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sp>
        <p:nvSpPr>
          <p:cNvPr id="3" name="Rectangle 16">
            <a:extLst>
              <a:ext uri="{FF2B5EF4-FFF2-40B4-BE49-F238E27FC236}">
                <a16:creationId xmlns:a16="http://schemas.microsoft.com/office/drawing/2014/main" id="{E266B64F-2658-10A8-1B1E-F9C803BA0D1B}"/>
              </a:ext>
            </a:extLst>
          </p:cNvPr>
          <p:cNvSpPr txBox="1"/>
          <p:nvPr/>
        </p:nvSpPr>
        <p:spPr>
          <a:xfrm>
            <a:off x="97105" y="2257187"/>
            <a:ext cx="9159017" cy="3754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nchor="ctr">
            <a:spAutoFit/>
          </a:bodyPr>
          <a:lstStyle/>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r>
              <a:rPr kumimoji="0" lang="en-US" sz="1600" b="0" i="0" u="none" strike="noStrike" kern="0" cap="none" spc="0" normalizeH="0" baseline="0" noProof="0" dirty="0">
                <a:ln>
                  <a:noFill/>
                </a:ln>
                <a:solidFill>
                  <a:srgbClr val="2C2977"/>
                </a:solidFill>
                <a:effectLst/>
                <a:uLnTx/>
                <a:uFillTx/>
                <a:latin typeface="Gill Sans MT"/>
                <a:sym typeface="Gill Sans MT"/>
              </a:rPr>
              <a:t>Supported more than </a:t>
            </a:r>
            <a:r>
              <a:rPr kumimoji="0" lang="en-US" sz="1600" b="1" i="0" u="none" strike="noStrike" kern="0" cap="none" spc="0" normalizeH="0" baseline="0" noProof="0" dirty="0">
                <a:ln>
                  <a:noFill/>
                </a:ln>
                <a:solidFill>
                  <a:srgbClr val="1AB7D6"/>
                </a:solidFill>
                <a:effectLst/>
                <a:uLnTx/>
                <a:uFillTx/>
                <a:latin typeface="Gill Sans MT"/>
                <a:sym typeface="Gill Sans MT"/>
              </a:rPr>
              <a:t>40,000 young people </a:t>
            </a:r>
            <a:r>
              <a:rPr kumimoji="0" lang="en-US" sz="1600" b="0" i="0" u="none" strike="noStrike" kern="0" cap="none" spc="0" normalizeH="0" baseline="0" noProof="0" dirty="0">
                <a:ln>
                  <a:noFill/>
                </a:ln>
                <a:solidFill>
                  <a:srgbClr val="2C2977"/>
                </a:solidFill>
                <a:effectLst/>
                <a:uLnTx/>
                <a:uFillTx/>
                <a:latin typeface="Gill Sans MT"/>
                <a:sym typeface="Gill Sans MT"/>
              </a:rPr>
              <a:t>in Cornwall through careers advice, taster sessions, vocational experiences, improved employability skills and pre-apprenticeship training.</a:t>
            </a:r>
          </a:p>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endParaRPr kumimoji="0" lang="en-US" sz="1600" b="0" i="0" u="none" strike="noStrike" kern="0" cap="none" spc="0" normalizeH="0" baseline="0" noProof="0" dirty="0">
              <a:ln>
                <a:noFill/>
              </a:ln>
              <a:solidFill>
                <a:srgbClr val="2C2977"/>
              </a:solidFill>
              <a:effectLst/>
              <a:uLnTx/>
              <a:uFillTx/>
              <a:latin typeface="Gill Sans MT"/>
              <a:sym typeface="Gill Sans MT"/>
            </a:endParaRPr>
          </a:p>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r>
              <a:rPr kumimoji="0" lang="en-US" sz="1600" b="0" i="0" u="none" strike="noStrike" kern="0" cap="none" spc="0" normalizeH="0" baseline="0" noProof="0" dirty="0">
                <a:ln>
                  <a:noFill/>
                </a:ln>
                <a:solidFill>
                  <a:srgbClr val="2C2977"/>
                </a:solidFill>
                <a:effectLst/>
                <a:uLnTx/>
                <a:uFillTx/>
                <a:latin typeface="Gill Sans MT"/>
                <a:sym typeface="Gill Sans MT"/>
              </a:rPr>
              <a:t>Created meaningful Vocational </a:t>
            </a:r>
            <a:r>
              <a:rPr kumimoji="0" lang="en-US" sz="1600" b="1" i="0" u="none" strike="noStrike" kern="0" cap="none" spc="0" normalizeH="0" baseline="0" noProof="0" dirty="0">
                <a:ln>
                  <a:noFill/>
                </a:ln>
                <a:solidFill>
                  <a:srgbClr val="1AB7D6"/>
                </a:solidFill>
                <a:effectLst/>
                <a:uLnTx/>
                <a:uFillTx/>
                <a:latin typeface="Gill Sans MT"/>
                <a:sym typeface="Gill Sans MT"/>
              </a:rPr>
              <a:t>Work Experience placements for 4,000 Young People aged 14-</a:t>
            </a:r>
            <a:r>
              <a:rPr kumimoji="0" lang="en-US" sz="1600" b="0" i="0" u="none" strike="noStrike" kern="0" cap="none" spc="0" normalizeH="0" baseline="0" noProof="0" dirty="0">
                <a:ln>
                  <a:noFill/>
                </a:ln>
                <a:solidFill>
                  <a:srgbClr val="2C2977"/>
                </a:solidFill>
                <a:effectLst/>
                <a:uLnTx/>
                <a:uFillTx/>
                <a:latin typeface="Gill Sans MT"/>
                <a:sym typeface="Gill Sans MT"/>
              </a:rPr>
              <a:t>16 (some placements were 50 days over two years per person). </a:t>
            </a:r>
          </a:p>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endParaRPr kumimoji="0" lang="en-US" sz="1600" b="0" i="0" u="none" strike="noStrike" kern="0" cap="none" spc="0" normalizeH="0" baseline="0" noProof="0" dirty="0">
              <a:ln>
                <a:noFill/>
              </a:ln>
              <a:solidFill>
                <a:srgbClr val="2C2977"/>
              </a:solidFill>
              <a:effectLst/>
              <a:uLnTx/>
              <a:uFillTx/>
              <a:latin typeface="Gill Sans MT"/>
              <a:sym typeface="Gill Sans MT"/>
            </a:endParaRPr>
          </a:p>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r>
              <a:rPr kumimoji="0" lang="en-US" sz="1600" b="0" i="0" u="none" strike="noStrike" kern="0" cap="none" spc="0" normalizeH="0" baseline="0" noProof="0" dirty="0">
                <a:ln>
                  <a:noFill/>
                </a:ln>
                <a:solidFill>
                  <a:srgbClr val="2C2977"/>
                </a:solidFill>
                <a:effectLst/>
                <a:uLnTx/>
                <a:uFillTx/>
                <a:latin typeface="Gill Sans MT"/>
                <a:sym typeface="Gill Sans MT"/>
              </a:rPr>
              <a:t>On average, CMA CIC and our team of Marine Ambassadors provides </a:t>
            </a:r>
            <a:r>
              <a:rPr kumimoji="0" lang="en-US" sz="1600" b="1" i="0" u="none" strike="noStrike" kern="0" cap="none" spc="0" normalizeH="0" baseline="0" noProof="0" dirty="0">
                <a:ln>
                  <a:noFill/>
                </a:ln>
                <a:solidFill>
                  <a:srgbClr val="1AB7D6"/>
                </a:solidFill>
                <a:effectLst/>
                <a:uLnTx/>
                <a:uFillTx/>
                <a:latin typeface="Gill Sans MT"/>
                <a:sym typeface="Gill Sans MT"/>
              </a:rPr>
              <a:t>Marine careers advice annually to around 20% of all Year 10 and Year 11</a:t>
            </a:r>
            <a:r>
              <a:rPr kumimoji="0" lang="en-US" sz="1600" b="0" i="0" u="none" strike="noStrike" kern="0" cap="none" spc="0" normalizeH="0" baseline="0" noProof="0" dirty="0">
                <a:ln>
                  <a:noFill/>
                </a:ln>
                <a:solidFill>
                  <a:srgbClr val="2C2977"/>
                </a:solidFill>
                <a:effectLst/>
                <a:uLnTx/>
                <a:uFillTx/>
                <a:latin typeface="Gill Sans MT"/>
                <a:sym typeface="Gill Sans MT"/>
              </a:rPr>
              <a:t> students at Cornwall secondary schools.  </a:t>
            </a:r>
          </a:p>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endParaRPr kumimoji="0" lang="en-US" sz="1600" b="0" i="0" u="none" strike="noStrike" kern="0" cap="none" spc="0" normalizeH="0" baseline="0" noProof="0" dirty="0">
              <a:ln>
                <a:noFill/>
              </a:ln>
              <a:solidFill>
                <a:srgbClr val="2C2977"/>
              </a:solidFill>
              <a:effectLst/>
              <a:uLnTx/>
              <a:uFillTx/>
              <a:latin typeface="Gill Sans MT"/>
              <a:sym typeface="Gill Sans MT"/>
            </a:endParaRPr>
          </a:p>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r>
              <a:rPr kumimoji="0" lang="en-US" sz="1600" b="0" i="0" u="none" strike="noStrike" kern="0" cap="none" spc="0" normalizeH="0" baseline="0" noProof="0" dirty="0">
                <a:ln>
                  <a:noFill/>
                </a:ln>
                <a:solidFill>
                  <a:srgbClr val="2C2977"/>
                </a:solidFill>
                <a:effectLst/>
                <a:uLnTx/>
                <a:uFillTx/>
                <a:latin typeface="Gill Sans MT"/>
                <a:sym typeface="Gill Sans MT"/>
              </a:rPr>
              <a:t>In 2023, CMA delivered its first </a:t>
            </a:r>
            <a:r>
              <a:rPr kumimoji="0" lang="en-US" sz="1600" b="1" i="0" u="none" strike="noStrike" kern="0" cap="none" spc="0" normalizeH="0" baseline="0" noProof="0" dirty="0">
                <a:ln>
                  <a:noFill/>
                </a:ln>
                <a:solidFill>
                  <a:srgbClr val="1AB7D6"/>
                </a:solidFill>
                <a:effectLst/>
                <a:uLnTx/>
                <a:uFillTx/>
                <a:latin typeface="Gill Sans MT"/>
                <a:sym typeface="Gill Sans MT"/>
              </a:rPr>
              <a:t>support programme to a local Primary School </a:t>
            </a:r>
            <a:r>
              <a:rPr kumimoji="0" lang="en-US" sz="1600" b="0" i="0" u="none" strike="noStrike" kern="0" cap="none" spc="0" normalizeH="0" baseline="0" noProof="0" dirty="0">
                <a:ln>
                  <a:noFill/>
                </a:ln>
                <a:solidFill>
                  <a:srgbClr val="2C2977"/>
                </a:solidFill>
                <a:effectLst/>
                <a:uLnTx/>
                <a:uFillTx/>
                <a:latin typeface="Gill Sans MT"/>
                <a:sym typeface="Gill Sans MT"/>
              </a:rPr>
              <a:t>and continues to expand this offer (Key Stage 2 +).</a:t>
            </a:r>
          </a:p>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endParaRPr kumimoji="0" lang="en-US" sz="1600" b="0" i="0" u="none" strike="noStrike" kern="0" cap="none" spc="0" normalizeH="0" baseline="0" noProof="0" dirty="0">
              <a:ln>
                <a:noFill/>
              </a:ln>
              <a:solidFill>
                <a:srgbClr val="2C2977"/>
              </a:solidFill>
              <a:effectLst/>
              <a:uLnTx/>
              <a:uFillTx/>
              <a:latin typeface="Gill Sans MT"/>
              <a:sym typeface="Gill Sans MT"/>
            </a:endParaRPr>
          </a:p>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r>
              <a:rPr kumimoji="0" lang="en-US" sz="1600" b="0" i="0" u="none" strike="noStrike" kern="0" cap="none" spc="0" normalizeH="0" baseline="0" noProof="0" dirty="0">
                <a:ln>
                  <a:noFill/>
                </a:ln>
                <a:solidFill>
                  <a:srgbClr val="2C2977"/>
                </a:solidFill>
                <a:effectLst/>
                <a:uLnTx/>
                <a:uFillTx/>
                <a:latin typeface="Gill Sans MT"/>
                <a:sym typeface="Gill Sans MT"/>
              </a:rPr>
              <a:t>CMA CIC has created a team of </a:t>
            </a:r>
            <a:r>
              <a:rPr kumimoji="0" lang="en-US" sz="1600" b="1" i="0" u="none" strike="noStrike" kern="0" cap="none" spc="0" normalizeH="0" baseline="0" noProof="0" dirty="0">
                <a:ln>
                  <a:noFill/>
                </a:ln>
                <a:solidFill>
                  <a:srgbClr val="1AB7D6"/>
                </a:solidFill>
                <a:effectLst/>
                <a:uLnTx/>
                <a:uFillTx/>
                <a:latin typeface="Gill Sans MT"/>
                <a:sym typeface="Gill Sans MT"/>
              </a:rPr>
              <a:t>106 volunteer Marine Ambassadors </a:t>
            </a:r>
            <a:r>
              <a:rPr kumimoji="0" lang="en-US" sz="1600" b="0" i="0" u="none" strike="noStrike" kern="0" cap="none" spc="0" normalizeH="0" baseline="0" noProof="0" dirty="0">
                <a:ln>
                  <a:noFill/>
                </a:ln>
                <a:solidFill>
                  <a:srgbClr val="2C2977"/>
                </a:solidFill>
                <a:effectLst/>
                <a:uLnTx/>
                <a:uFillTx/>
                <a:latin typeface="Gill Sans MT"/>
                <a:sym typeface="Gill Sans MT"/>
              </a:rPr>
              <a:t>from member businesses who share Marine careers advice at local secondary schools.</a:t>
            </a:r>
          </a:p>
          <a:p>
            <a:pPr marL="285750" marR="0" lvl="0" indent="-285750" algn="l" defTabSz="457200" rtl="0" eaLnBrk="1" fontAlgn="auto" latinLnBrk="0" hangingPunct="0">
              <a:lnSpc>
                <a:spcPct val="100000"/>
              </a:lnSpc>
              <a:spcBef>
                <a:spcPts val="0"/>
              </a:spcBef>
              <a:spcAft>
                <a:spcPts val="0"/>
              </a:spcAft>
              <a:buClrTx/>
              <a:buSzPct val="100000"/>
              <a:buFontTx/>
              <a:buBlip>
                <a:blip r:embed="rId5"/>
              </a:buBlip>
              <a:tabLst/>
              <a:defRPr>
                <a:solidFill>
                  <a:srgbClr val="002060"/>
                </a:solidFill>
                <a:latin typeface="Gill Sans MT"/>
                <a:ea typeface="Gill Sans MT"/>
                <a:cs typeface="Gill Sans MT"/>
                <a:sym typeface="Gill Sans MT"/>
              </a:defRPr>
            </a:pPr>
            <a:endParaRPr kumimoji="0" lang="en-US" sz="1400" b="0" i="0" u="none" strike="noStrike" kern="0" cap="none" spc="0" normalizeH="0" baseline="0" noProof="0" dirty="0">
              <a:ln>
                <a:noFill/>
              </a:ln>
              <a:solidFill>
                <a:srgbClr val="2C2977"/>
              </a:solidFill>
              <a:effectLst/>
              <a:uLnTx/>
              <a:uFillTx/>
              <a:latin typeface="Gill Sans MT"/>
              <a:sym typeface="Gill Sans MT"/>
            </a:endParaRPr>
          </a:p>
        </p:txBody>
      </p:sp>
      <p:pic>
        <p:nvPicPr>
          <p:cNvPr id="4" name="Picture 3">
            <a:extLst>
              <a:ext uri="{FF2B5EF4-FFF2-40B4-BE49-F238E27FC236}">
                <a16:creationId xmlns:a16="http://schemas.microsoft.com/office/drawing/2014/main" id="{5540987F-0362-30C5-8642-CF6D9C2CCC93}"/>
              </a:ext>
            </a:extLst>
          </p:cNvPr>
          <p:cNvPicPr>
            <a:picLocks noChangeAspect="1"/>
          </p:cNvPicPr>
          <p:nvPr/>
        </p:nvPicPr>
        <p:blipFill>
          <a:blip r:embed="rId6"/>
          <a:stretch>
            <a:fillRect/>
          </a:stretch>
        </p:blipFill>
        <p:spPr>
          <a:xfrm>
            <a:off x="9360884" y="2107439"/>
            <a:ext cx="2725971" cy="3161655"/>
          </a:xfrm>
          <a:prstGeom prst="rect">
            <a:avLst/>
          </a:prstGeom>
        </p:spPr>
      </p:pic>
      <p:sp>
        <p:nvSpPr>
          <p:cNvPr id="8" name="TextBox 7">
            <a:extLst>
              <a:ext uri="{FF2B5EF4-FFF2-40B4-BE49-F238E27FC236}">
                <a16:creationId xmlns:a16="http://schemas.microsoft.com/office/drawing/2014/main" id="{7CE694AA-63BE-2D31-8ADD-BB8FE6E4DC15}"/>
              </a:ext>
            </a:extLst>
          </p:cNvPr>
          <p:cNvSpPr txBox="1"/>
          <p:nvPr/>
        </p:nvSpPr>
        <p:spPr>
          <a:xfrm>
            <a:off x="97105" y="973241"/>
            <a:ext cx="10353352"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marR="0" lvl="0" indent="-285750" algn="l" defTabSz="457200" rtl="0" eaLnBrk="1" fontAlgn="auto" latinLnBrk="0" hangingPunct="0">
              <a:lnSpc>
                <a:spcPct val="100000"/>
              </a:lnSpc>
              <a:spcBef>
                <a:spcPts val="0"/>
              </a:spcBef>
              <a:spcAft>
                <a:spcPts val="0"/>
              </a:spcAft>
              <a:buClrTx/>
              <a:buSzPct val="100000"/>
              <a:buFontTx/>
              <a:buBlip>
                <a:blip r:embed="rId4"/>
              </a:buBlip>
              <a:tabLst/>
              <a:defRPr>
                <a:solidFill>
                  <a:srgbClr val="002060"/>
                </a:solidFill>
                <a:latin typeface="Gill Sans MT"/>
                <a:ea typeface="Gill Sans MT"/>
                <a:cs typeface="Gill Sans MT"/>
                <a:sym typeface="Gill Sans MT"/>
              </a:defRPr>
            </a:pPr>
            <a:r>
              <a:rPr kumimoji="0" lang="en-US" sz="1800" b="0" i="0" u="none" strike="noStrike" kern="0" cap="none" spc="0" normalizeH="0" baseline="0" noProof="0" dirty="0">
                <a:ln>
                  <a:noFill/>
                </a:ln>
                <a:solidFill>
                  <a:srgbClr val="2C2977"/>
                </a:solidFill>
                <a:effectLst/>
                <a:uLnTx/>
                <a:uFillTx/>
                <a:latin typeface="Gill Sans MT"/>
                <a:sym typeface="Gill Sans MT"/>
              </a:rPr>
              <a:t>Cornwall Marine Academy CIC (part of Cornwall Marine Network) was created in 2008 to raise awareness of the wide range of career opportunities in the Marine sector, delivering vocational training and work experience to young people aged 9 to 24 and support their employability and progression onto further education, an Apprenticeship or a job</a:t>
            </a:r>
          </a:p>
        </p:txBody>
      </p:sp>
    </p:spTree>
    <p:extLst>
      <p:ext uri="{BB962C8B-B14F-4D97-AF65-F5344CB8AC3E}">
        <p14:creationId xmlns:p14="http://schemas.microsoft.com/office/powerpoint/2010/main" val="5913056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4">
            <a:extLst>
              <a:ext uri="{FF2B5EF4-FFF2-40B4-BE49-F238E27FC236}">
                <a16:creationId xmlns:a16="http://schemas.microsoft.com/office/drawing/2014/main" id="{9098C09B-1029-CC79-7F98-6E601A4F06A1}"/>
              </a:ext>
            </a:extLst>
          </p:cNvPr>
          <p:cNvSpPr txBox="1"/>
          <p:nvPr/>
        </p:nvSpPr>
        <p:spPr>
          <a:xfrm>
            <a:off x="311181" y="34369"/>
            <a:ext cx="12100560"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solidFill>
                  <a:srgbClr val="002060"/>
                </a:solidFill>
                <a:effectLst/>
                <a:uLnTx/>
                <a:uFillTx/>
                <a:latin typeface="Gill Sans MT"/>
                <a:sym typeface="Gill Sans MT"/>
              </a:rPr>
              <a:t>Marine Sector Landscape</a:t>
            </a:r>
            <a:endParaRPr kumimoji="0" sz="4000" b="1" i="0" u="none" strike="noStrike" kern="0" cap="none" spc="0" normalizeH="0" baseline="0" noProof="0" dirty="0">
              <a:ln>
                <a:noFill/>
              </a:ln>
              <a:solidFill>
                <a:srgbClr val="002060"/>
              </a:solidFill>
              <a:effectLst/>
              <a:uLnTx/>
              <a:uFillTx/>
              <a:latin typeface="Gill Sans MT"/>
              <a:sym typeface="Gill Sans MT"/>
            </a:endParaRPr>
          </a:p>
        </p:txBody>
      </p:sp>
      <p:sp>
        <p:nvSpPr>
          <p:cNvPr id="4" name="Straight Connector 13">
            <a:extLst>
              <a:ext uri="{FF2B5EF4-FFF2-40B4-BE49-F238E27FC236}">
                <a16:creationId xmlns:a16="http://schemas.microsoft.com/office/drawing/2014/main" id="{36394A76-88AB-70E2-90A7-E6048F1FD96B}"/>
              </a:ext>
            </a:extLst>
          </p:cNvPr>
          <p:cNvSpPr/>
          <p:nvPr/>
        </p:nvSpPr>
        <p:spPr>
          <a:xfrm>
            <a:off x="6364" y="742254"/>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 name="Straight Connector 13">
            <a:extLst>
              <a:ext uri="{FF2B5EF4-FFF2-40B4-BE49-F238E27FC236}">
                <a16:creationId xmlns:a16="http://schemas.microsoft.com/office/drawing/2014/main" id="{885D75A7-C6D3-12B0-3704-91863A63A847}"/>
              </a:ext>
            </a:extLst>
          </p:cNvPr>
          <p:cNvSpPr/>
          <p:nvPr/>
        </p:nvSpPr>
        <p:spPr>
          <a:xfrm>
            <a:off x="6364" y="6016080"/>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6" name="Picture 9" descr="Picture 9">
            <a:extLst>
              <a:ext uri="{FF2B5EF4-FFF2-40B4-BE49-F238E27FC236}">
                <a16:creationId xmlns:a16="http://schemas.microsoft.com/office/drawing/2014/main" id="{5131324B-5D1F-C939-7214-1BD9CCF57981}"/>
              </a:ext>
            </a:extLst>
          </p:cNvPr>
          <p:cNvPicPr>
            <a:picLocks noChangeAspect="1"/>
          </p:cNvPicPr>
          <p:nvPr/>
        </p:nvPicPr>
        <p:blipFill>
          <a:blip r:embed="rId3"/>
          <a:srcRect l="1" t="55618" r="48291"/>
          <a:stretch>
            <a:fillRect/>
          </a:stretch>
        </p:blipFill>
        <p:spPr>
          <a:xfrm>
            <a:off x="5208261" y="742253"/>
            <a:ext cx="6983739" cy="3670721"/>
          </a:xfrm>
          <a:prstGeom prst="rect">
            <a:avLst/>
          </a:prstGeom>
          <a:ln w="12700">
            <a:miter lim="400000"/>
          </a:ln>
        </p:spPr>
      </p:pic>
      <p:sp>
        <p:nvSpPr>
          <p:cNvPr id="7" name="TextBox 6">
            <a:extLst>
              <a:ext uri="{FF2B5EF4-FFF2-40B4-BE49-F238E27FC236}">
                <a16:creationId xmlns:a16="http://schemas.microsoft.com/office/drawing/2014/main" id="{6757EEF5-23C3-0A1D-BA6C-E4F4469BC307}"/>
              </a:ext>
            </a:extLst>
          </p:cNvPr>
          <p:cNvSpPr txBox="1"/>
          <p:nvPr/>
        </p:nvSpPr>
        <p:spPr>
          <a:xfrm>
            <a:off x="311181" y="1003638"/>
            <a:ext cx="11316916" cy="3477875"/>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rPr>
              <a:t>x900 Businesses;   99.5% SME’s;   of which  86% Micros</a:t>
            </a:r>
          </a:p>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endParaRPr>
          </a:p>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rPr>
              <a:t>16,052 jobs directly supported by the marine sector in Cornwall</a:t>
            </a:r>
          </a:p>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endParaRPr>
          </a:p>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rPr>
              <a:t>plus 1,400 marine volunteers</a:t>
            </a:r>
          </a:p>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endParaRPr>
          </a:p>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rPr>
              <a:t>Marine sector GDP £1.12 billion per annum to Cornwall economy</a:t>
            </a:r>
          </a:p>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endParaRPr>
          </a:p>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rPr>
              <a:t>6.4% (1 in 15 people) of Cornwall's employment</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endParaRPr>
          </a:p>
          <a:p>
            <a:pPr marL="285750" marR="0" lvl="0" indent="-285750" algn="l" defTabSz="457200" rtl="0" eaLnBrk="1" fontAlgn="base" latinLnBrk="0" hangingPunct="1">
              <a:lnSpc>
                <a:spcPct val="100000"/>
              </a:lnSpc>
              <a:spcBef>
                <a:spcPct val="0"/>
              </a:spcBef>
              <a:spcAft>
                <a:spcPct val="0"/>
              </a:spcAft>
              <a:buClrTx/>
              <a:buSzTx/>
              <a:buFontTx/>
              <a:buBlip>
                <a:blip r:embed="rId4"/>
              </a:buBlip>
              <a:tabLst/>
              <a:defRPr/>
            </a:pPr>
            <a:r>
              <a:rPr kumimoji="0" lang="en-US" sz="2000" b="0" i="0" u="none" strike="noStrike" kern="1200" cap="none" spc="0" normalizeH="0" baseline="0" noProof="0" dirty="0">
                <a:ln>
                  <a:noFill/>
                </a:ln>
                <a:solidFill>
                  <a:srgbClr val="002060"/>
                </a:solidFill>
                <a:effectLst/>
                <a:uLnTx/>
                <a:uFillTx/>
                <a:latin typeface="Gill Sans MT" panose="020B0502020104020203" pitchFamily="34" charset="0"/>
                <a:ea typeface="Oxygen" charset="0"/>
                <a:cs typeface="Oxygen" charset="0"/>
                <a:sym typeface="Calibri"/>
              </a:rPr>
              <a:t>60% of sector is Leisure Marine</a:t>
            </a:r>
            <a:endParaRPr kumimoji="0" lang="en-GB" sz="2000" b="0" i="0" u="none" strike="noStrike" kern="1200" cap="none" spc="0" normalizeH="0" baseline="0" noProof="0" dirty="0">
              <a:ln>
                <a:noFill/>
              </a:ln>
              <a:solidFill>
                <a:srgbClr val="333478"/>
              </a:solidFill>
              <a:effectLst/>
              <a:uLnTx/>
              <a:uFillTx/>
              <a:latin typeface="Calibri"/>
              <a:ea typeface="Oxygen" charset="0"/>
              <a:cs typeface="Oxygen" charset="0"/>
              <a:sym typeface="Calibri"/>
            </a:endParaRPr>
          </a:p>
        </p:txBody>
      </p:sp>
      <p:sp>
        <p:nvSpPr>
          <p:cNvPr id="9" name="TextBox 8">
            <a:extLst>
              <a:ext uri="{FF2B5EF4-FFF2-40B4-BE49-F238E27FC236}">
                <a16:creationId xmlns:a16="http://schemas.microsoft.com/office/drawing/2014/main" id="{DB69DDCD-C3BD-F1CB-3769-D53E55FFDA93}"/>
              </a:ext>
            </a:extLst>
          </p:cNvPr>
          <p:cNvSpPr txBox="1"/>
          <p:nvPr/>
        </p:nvSpPr>
        <p:spPr>
          <a:xfrm>
            <a:off x="0" y="4863338"/>
            <a:ext cx="12185636" cy="1015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Ports, Harbours and Marinas – Boatbuilding, Ship and Boat Repair - Marine Engineering and Manufacturing </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Marine Leisure, Tourism and Health - Marine Technology, Data and Autonomy - Fisheries and Aquaculture</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Marine and Offshore Resources (Floating Offshore Wind, Wave, Tidal) </a:t>
            </a:r>
            <a:endPar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p:txBody>
      </p:sp>
    </p:spTree>
    <p:extLst>
      <p:ext uri="{BB962C8B-B14F-4D97-AF65-F5344CB8AC3E}">
        <p14:creationId xmlns:p14="http://schemas.microsoft.com/office/powerpoint/2010/main" val="272995902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302B9A-A325-198F-301C-D0EBB03B5BC7}"/>
              </a:ext>
            </a:extLst>
          </p:cNvPr>
          <p:cNvPicPr>
            <a:picLocks noChangeAspect="1"/>
          </p:cNvPicPr>
          <p:nvPr/>
        </p:nvPicPr>
        <p:blipFill>
          <a:blip r:embed="rId2"/>
          <a:stretch>
            <a:fillRect/>
          </a:stretch>
        </p:blipFill>
        <p:spPr>
          <a:xfrm>
            <a:off x="6490741" y="2509603"/>
            <a:ext cx="4002374" cy="4002374"/>
          </a:xfrm>
          <a:prstGeom prst="rect">
            <a:avLst/>
          </a:prstGeom>
        </p:spPr>
      </p:pic>
      <p:pic>
        <p:nvPicPr>
          <p:cNvPr id="4" name="Picture 3">
            <a:extLst>
              <a:ext uri="{FF2B5EF4-FFF2-40B4-BE49-F238E27FC236}">
                <a16:creationId xmlns:a16="http://schemas.microsoft.com/office/drawing/2014/main" id="{DD4F234F-F29D-269C-F384-116658F91B39}"/>
              </a:ext>
            </a:extLst>
          </p:cNvPr>
          <p:cNvPicPr>
            <a:picLocks noChangeAspect="1"/>
          </p:cNvPicPr>
          <p:nvPr/>
        </p:nvPicPr>
        <p:blipFill>
          <a:blip r:embed="rId3"/>
          <a:stretch>
            <a:fillRect/>
          </a:stretch>
        </p:blipFill>
        <p:spPr>
          <a:xfrm>
            <a:off x="764498" y="73682"/>
            <a:ext cx="4482059" cy="6717415"/>
          </a:xfrm>
          <a:prstGeom prst="rect">
            <a:avLst/>
          </a:prstGeom>
        </p:spPr>
      </p:pic>
      <p:sp>
        <p:nvSpPr>
          <p:cNvPr id="5" name="TextBox 4">
            <a:extLst>
              <a:ext uri="{FF2B5EF4-FFF2-40B4-BE49-F238E27FC236}">
                <a16:creationId xmlns:a16="http://schemas.microsoft.com/office/drawing/2014/main" id="{27C54C6C-2F4C-D4CE-85F8-7C595D1FDF33}"/>
              </a:ext>
            </a:extLst>
          </p:cNvPr>
          <p:cNvSpPr txBox="1"/>
          <p:nvPr/>
        </p:nvSpPr>
        <p:spPr>
          <a:xfrm>
            <a:off x="6096000" y="479685"/>
            <a:ext cx="4756879" cy="1569660"/>
          </a:xfrm>
          <a:prstGeom prst="rect">
            <a:avLst/>
          </a:prstGeom>
          <a:noFill/>
        </p:spPr>
        <p:txBody>
          <a:bodyPr wrap="square" rtlCol="0">
            <a:spAutoFit/>
          </a:bodyPr>
          <a:lstStyle/>
          <a:p>
            <a:r>
              <a:rPr lang="en-GB" sz="2400" dirty="0">
                <a:solidFill>
                  <a:srgbClr val="002060"/>
                </a:solidFill>
              </a:rPr>
              <a:t>Coffee and pastries in the bar:</a:t>
            </a:r>
          </a:p>
          <a:p>
            <a:r>
              <a:rPr lang="en-GB" sz="2400" dirty="0">
                <a:solidFill>
                  <a:srgbClr val="002060"/>
                </a:solidFill>
              </a:rPr>
              <a:t>10.45 – 11.15</a:t>
            </a:r>
          </a:p>
          <a:p>
            <a:endParaRPr lang="en-GB" sz="2400" dirty="0">
              <a:solidFill>
                <a:srgbClr val="002060"/>
              </a:solidFill>
            </a:endParaRPr>
          </a:p>
          <a:p>
            <a:r>
              <a:rPr lang="en-GB" sz="2400" dirty="0">
                <a:solidFill>
                  <a:srgbClr val="002060"/>
                </a:solidFill>
              </a:rPr>
              <a:t>Book the October conference now!</a:t>
            </a:r>
          </a:p>
        </p:txBody>
      </p:sp>
    </p:spTree>
    <p:extLst>
      <p:ext uri="{BB962C8B-B14F-4D97-AF65-F5344CB8AC3E}">
        <p14:creationId xmlns:p14="http://schemas.microsoft.com/office/powerpoint/2010/main" val="4284649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Straight Connector 13"/>
          <p:cNvSpPr/>
          <p:nvPr/>
        </p:nvSpPr>
        <p:spPr>
          <a:xfrm>
            <a:off x="6365" y="5968536"/>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7" name="Rectangle 14"/>
          <p:cNvSpPr txBox="1"/>
          <p:nvPr/>
        </p:nvSpPr>
        <p:spPr>
          <a:xfrm>
            <a:off x="48903" y="90400"/>
            <a:ext cx="1210056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002060"/>
                </a:solidFill>
                <a:effectLst/>
                <a:uLnTx/>
                <a:uFillTx/>
                <a:latin typeface="Gill Sans MT"/>
                <a:sym typeface="Gill Sans MT"/>
              </a:rPr>
              <a:t>CMA Services and Activities</a:t>
            </a:r>
          </a:p>
        </p:txBody>
      </p:sp>
      <p:sp>
        <p:nvSpPr>
          <p:cNvPr id="7" name="Rectangle 11"/>
          <p:cNvSpPr txBox="1"/>
          <p:nvPr/>
        </p:nvSpPr>
        <p:spPr>
          <a:xfrm>
            <a:off x="105145" y="6209924"/>
            <a:ext cx="661823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002060"/>
                </a:solidFill>
                <a:effectLst/>
                <a:uLnTx/>
                <a:uFillTx/>
                <a:latin typeface="Gill Sans MT"/>
                <a:sym typeface="Gill Sans MT"/>
              </a:rPr>
              <a:t>www.</a:t>
            </a:r>
            <a:r>
              <a:rPr kumimoji="0" lang="en-GB" sz="1800" b="0" i="0" u="none" strike="noStrike" kern="0" cap="none" spc="0" normalizeH="0" baseline="0" noProof="0" dirty="0">
                <a:ln>
                  <a:noFill/>
                </a:ln>
                <a:solidFill>
                  <a:srgbClr val="002060"/>
                </a:solidFill>
                <a:effectLst/>
                <a:uLnTx/>
                <a:uFillTx/>
                <a:latin typeface="Gill Sans MT"/>
                <a:sym typeface="Gill Sans MT"/>
              </a:rPr>
              <a:t>cornwallmarineacademy.co.uk</a:t>
            </a:r>
            <a:r>
              <a:rPr kumimoji="0" sz="1800" b="0" i="0" u="none" strike="noStrike" kern="0" cap="none" spc="0" normalizeH="0" baseline="0" noProof="0" dirty="0">
                <a:ln>
                  <a:noFill/>
                </a:ln>
                <a:solidFill>
                  <a:srgbClr val="002060"/>
                </a:solidFill>
                <a:effectLst/>
                <a:uLnTx/>
                <a:uFillTx/>
                <a:latin typeface="Gill Sans MT"/>
                <a:sym typeface="Gill Sans MT"/>
              </a:rPr>
              <a:t> </a:t>
            </a:r>
          </a:p>
        </p:txBody>
      </p:sp>
      <p:sp>
        <p:nvSpPr>
          <p:cNvPr id="4" name="TextBox 3"/>
          <p:cNvSpPr txBox="1"/>
          <p:nvPr/>
        </p:nvSpPr>
        <p:spPr>
          <a:xfrm>
            <a:off x="390525" y="1143000"/>
            <a:ext cx="53721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2" name="TextBox 21"/>
          <p:cNvSpPr txBox="1"/>
          <p:nvPr/>
        </p:nvSpPr>
        <p:spPr>
          <a:xfrm>
            <a:off x="196982" y="1413642"/>
            <a:ext cx="8544681" cy="3877983"/>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ot="0" spcFirstLastPara="1" vertOverflow="overflow" horzOverflow="overflow" vert="horz" wrap="square" lIns="45719" tIns="45719" rIns="45719" bIns="45719" numCol="1" spcCol="38100" rtlCol="0" anchor="t">
            <a:spAutoFit/>
          </a:bodyPr>
          <a:lstStyle/>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Supporting Your School To Meet Gatsby Benchmarks </a:t>
            </a: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Bespoke, flexible and tailored support</a:t>
            </a:r>
            <a:endPar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Courses, Workshops, Engagement &amp; Delivery Employability skills workshops </a:t>
            </a: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Boatbuilding, Sustainability, Engineering Days </a:t>
            </a: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Prepare to Earn - Accredited training courses </a:t>
            </a: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Money Matters and Budgeting Skills</a:t>
            </a:r>
            <a:endPar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GB"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Employer/Ambassador engagements - Site visits, talks, work experience</a:t>
            </a:r>
            <a:endPar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a:p>
            <a:pPr marL="0" marR="0" lvl="0" indent="0" algn="l" defTabSz="914400" rtl="0" eaLnBrk="1" fontAlgn="auto" latinLnBrk="0" hangingPunct="0">
              <a:lnSpc>
                <a:spcPct val="15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2" name="Picture 1">
            <a:extLst>
              <a:ext uri="{FF2B5EF4-FFF2-40B4-BE49-F238E27FC236}">
                <a16:creationId xmlns:a16="http://schemas.microsoft.com/office/drawing/2014/main" id="{D06EA327-34BC-63BA-91E2-EAD62CB118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pic>
        <p:nvPicPr>
          <p:cNvPr id="9" name="Picture 8">
            <a:extLst>
              <a:ext uri="{FF2B5EF4-FFF2-40B4-BE49-F238E27FC236}">
                <a16:creationId xmlns:a16="http://schemas.microsoft.com/office/drawing/2014/main" id="{FF2C6F80-098E-7F82-6F66-CEC79D951859}"/>
              </a:ext>
            </a:extLst>
          </p:cNvPr>
          <p:cNvPicPr>
            <a:picLocks noChangeAspect="1"/>
          </p:cNvPicPr>
          <p:nvPr/>
        </p:nvPicPr>
        <p:blipFill>
          <a:blip r:embed="rId5"/>
          <a:srcRect t="13804" r="9614"/>
          <a:stretch/>
        </p:blipFill>
        <p:spPr>
          <a:xfrm>
            <a:off x="8741663" y="1845637"/>
            <a:ext cx="3160520" cy="3013991"/>
          </a:xfrm>
          <a:prstGeom prst="rect">
            <a:avLst/>
          </a:prstGeom>
        </p:spPr>
      </p:pic>
    </p:spTree>
    <p:extLst>
      <p:ext uri="{BB962C8B-B14F-4D97-AF65-F5344CB8AC3E}">
        <p14:creationId xmlns:p14="http://schemas.microsoft.com/office/powerpoint/2010/main" val="2755901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Straight Connector 13"/>
          <p:cNvSpPr/>
          <p:nvPr/>
        </p:nvSpPr>
        <p:spPr>
          <a:xfrm>
            <a:off x="6365" y="5968536"/>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5" name="Picture 4">
            <a:extLst>
              <a:ext uri="{FF2B5EF4-FFF2-40B4-BE49-F238E27FC236}">
                <a16:creationId xmlns:a16="http://schemas.microsoft.com/office/drawing/2014/main" id="{34395F76-0ED1-2D5C-70BF-95DBE0FDC11B}"/>
              </a:ext>
            </a:extLst>
          </p:cNvPr>
          <p:cNvPicPr>
            <a:picLocks noChangeAspect="1"/>
          </p:cNvPicPr>
          <p:nvPr/>
        </p:nvPicPr>
        <p:blipFill>
          <a:blip r:embed="rId3"/>
          <a:stretch>
            <a:fillRect/>
          </a:stretch>
        </p:blipFill>
        <p:spPr>
          <a:xfrm>
            <a:off x="79884" y="872203"/>
            <a:ext cx="1926118" cy="2556795"/>
          </a:xfrm>
          <a:prstGeom prst="rect">
            <a:avLst/>
          </a:prstGeom>
        </p:spPr>
      </p:pic>
      <p:pic>
        <p:nvPicPr>
          <p:cNvPr id="9" name="Picture 8">
            <a:extLst>
              <a:ext uri="{FF2B5EF4-FFF2-40B4-BE49-F238E27FC236}">
                <a16:creationId xmlns:a16="http://schemas.microsoft.com/office/drawing/2014/main" id="{34CB3770-3CBA-14DD-DAF3-CE7BAE48BECD}"/>
              </a:ext>
            </a:extLst>
          </p:cNvPr>
          <p:cNvPicPr>
            <a:picLocks noChangeAspect="1"/>
          </p:cNvPicPr>
          <p:nvPr/>
        </p:nvPicPr>
        <p:blipFill>
          <a:blip r:embed="rId4" cstate="print">
            <a:extLst>
              <a:ext uri="{28A0092B-C50C-407E-A947-70E740481C1C}">
                <a14:useLocalDpi xmlns:a14="http://schemas.microsoft.com/office/drawing/2010/main" val="0"/>
              </a:ext>
            </a:extLst>
          </a:blip>
          <a:srcRect b="19370"/>
          <a:stretch/>
        </p:blipFill>
        <p:spPr>
          <a:xfrm>
            <a:off x="3471182" y="3542737"/>
            <a:ext cx="2455025" cy="1321404"/>
          </a:xfrm>
          <a:prstGeom prst="rect">
            <a:avLst/>
          </a:prstGeom>
        </p:spPr>
      </p:pic>
      <p:pic>
        <p:nvPicPr>
          <p:cNvPr id="13" name="Picture 12">
            <a:extLst>
              <a:ext uri="{FF2B5EF4-FFF2-40B4-BE49-F238E27FC236}">
                <a16:creationId xmlns:a16="http://schemas.microsoft.com/office/drawing/2014/main" id="{12DC0359-5C8B-DB5F-52CF-9C35FC9F11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5531" y="3525187"/>
            <a:ext cx="3160297" cy="2285651"/>
          </a:xfrm>
          <a:prstGeom prst="rect">
            <a:avLst/>
          </a:prstGeom>
        </p:spPr>
      </p:pic>
      <p:pic>
        <p:nvPicPr>
          <p:cNvPr id="15" name="Picture 14">
            <a:extLst>
              <a:ext uri="{FF2B5EF4-FFF2-40B4-BE49-F238E27FC236}">
                <a16:creationId xmlns:a16="http://schemas.microsoft.com/office/drawing/2014/main" id="{B4CE876C-123E-7AB6-2D46-C2B08A6B36A9}"/>
              </a:ext>
            </a:extLst>
          </p:cNvPr>
          <p:cNvPicPr>
            <a:picLocks noChangeAspect="1"/>
          </p:cNvPicPr>
          <p:nvPr/>
        </p:nvPicPr>
        <p:blipFill>
          <a:blip r:embed="rId6" cstate="print">
            <a:extLst>
              <a:ext uri="{28A0092B-C50C-407E-A947-70E740481C1C}">
                <a14:useLocalDpi xmlns:a14="http://schemas.microsoft.com/office/drawing/2010/main" val="0"/>
              </a:ext>
            </a:extLst>
          </a:blip>
          <a:srcRect l="5838" r="-2300"/>
          <a:stretch/>
        </p:blipFill>
        <p:spPr>
          <a:xfrm>
            <a:off x="9214653" y="3537726"/>
            <a:ext cx="2900516" cy="2255197"/>
          </a:xfrm>
          <a:prstGeom prst="rect">
            <a:avLst/>
          </a:prstGeom>
        </p:spPr>
      </p:pic>
      <p:pic>
        <p:nvPicPr>
          <p:cNvPr id="21" name="Picture 20">
            <a:extLst>
              <a:ext uri="{FF2B5EF4-FFF2-40B4-BE49-F238E27FC236}">
                <a16:creationId xmlns:a16="http://schemas.microsoft.com/office/drawing/2014/main" id="{EFD25426-D7F0-3010-E283-DAE457172F8B}"/>
              </a:ext>
            </a:extLst>
          </p:cNvPr>
          <p:cNvPicPr>
            <a:picLocks noChangeAspect="1"/>
          </p:cNvPicPr>
          <p:nvPr/>
        </p:nvPicPr>
        <p:blipFill>
          <a:blip r:embed="rId7" cstate="print">
            <a:extLst>
              <a:ext uri="{28A0092B-C50C-407E-A947-70E740481C1C}">
                <a14:useLocalDpi xmlns:a14="http://schemas.microsoft.com/office/drawing/2010/main" val="0"/>
              </a:ext>
            </a:extLst>
          </a:blip>
          <a:srcRect l="9170"/>
          <a:stretch/>
        </p:blipFill>
        <p:spPr>
          <a:xfrm>
            <a:off x="2111643" y="2398812"/>
            <a:ext cx="1728457" cy="1069715"/>
          </a:xfrm>
          <a:prstGeom prst="rect">
            <a:avLst/>
          </a:prstGeom>
        </p:spPr>
      </p:pic>
      <p:pic>
        <p:nvPicPr>
          <p:cNvPr id="23" name="Picture 22">
            <a:extLst>
              <a:ext uri="{FF2B5EF4-FFF2-40B4-BE49-F238E27FC236}">
                <a16:creationId xmlns:a16="http://schemas.microsoft.com/office/drawing/2014/main" id="{593F6BEE-99E9-B040-F792-66D78FB89E2D}"/>
              </a:ext>
            </a:extLst>
          </p:cNvPr>
          <p:cNvPicPr>
            <a:picLocks noChangeAspect="1"/>
          </p:cNvPicPr>
          <p:nvPr/>
        </p:nvPicPr>
        <p:blipFill>
          <a:blip r:embed="rId8" cstate="print">
            <a:extLst>
              <a:ext uri="{28A0092B-C50C-407E-A947-70E740481C1C}">
                <a14:useLocalDpi xmlns:a14="http://schemas.microsoft.com/office/drawing/2010/main" val="0"/>
              </a:ext>
            </a:extLst>
          </a:blip>
          <a:srcRect l="9671"/>
          <a:stretch/>
        </p:blipFill>
        <p:spPr>
          <a:xfrm>
            <a:off x="2111642" y="889463"/>
            <a:ext cx="1728457" cy="1435139"/>
          </a:xfrm>
          <a:prstGeom prst="rect">
            <a:avLst/>
          </a:prstGeom>
        </p:spPr>
      </p:pic>
      <p:pic>
        <p:nvPicPr>
          <p:cNvPr id="33" name="Picture 32">
            <a:extLst>
              <a:ext uri="{FF2B5EF4-FFF2-40B4-BE49-F238E27FC236}">
                <a16:creationId xmlns:a16="http://schemas.microsoft.com/office/drawing/2014/main" id="{D51AE13E-5563-5859-1CDC-6A9BE0D01BE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10419" y="3535805"/>
            <a:ext cx="1513655" cy="1063508"/>
          </a:xfrm>
          <a:prstGeom prst="rect">
            <a:avLst/>
          </a:prstGeom>
        </p:spPr>
      </p:pic>
      <p:pic>
        <p:nvPicPr>
          <p:cNvPr id="35" name="Picture 34">
            <a:extLst>
              <a:ext uri="{FF2B5EF4-FFF2-40B4-BE49-F238E27FC236}">
                <a16:creationId xmlns:a16="http://schemas.microsoft.com/office/drawing/2014/main" id="{AB88A7AE-AF39-C3BA-F9CA-BB464904266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14653" y="1791031"/>
            <a:ext cx="2349861" cy="1633519"/>
          </a:xfrm>
          <a:prstGeom prst="rect">
            <a:avLst/>
          </a:prstGeom>
        </p:spPr>
      </p:pic>
      <p:pic>
        <p:nvPicPr>
          <p:cNvPr id="36" name="Picture 35">
            <a:extLst>
              <a:ext uri="{FF2B5EF4-FFF2-40B4-BE49-F238E27FC236}">
                <a16:creationId xmlns:a16="http://schemas.microsoft.com/office/drawing/2014/main" id="{AB8D9A7D-7B01-E165-4068-A90A1FBDA6C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17803" y="4677365"/>
            <a:ext cx="1479309" cy="1109481"/>
          </a:xfrm>
          <a:prstGeom prst="rect">
            <a:avLst/>
          </a:prstGeom>
        </p:spPr>
      </p:pic>
      <p:pic>
        <p:nvPicPr>
          <p:cNvPr id="37" name="Picture 36">
            <a:extLst>
              <a:ext uri="{FF2B5EF4-FFF2-40B4-BE49-F238E27FC236}">
                <a16:creationId xmlns:a16="http://schemas.microsoft.com/office/drawing/2014/main" id="{F55B9D88-A01A-6680-751D-7E2A5F2A261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37335" b="12204"/>
          <a:stretch/>
        </p:blipFill>
        <p:spPr>
          <a:xfrm>
            <a:off x="3457958" y="4864140"/>
            <a:ext cx="2423702" cy="917267"/>
          </a:xfrm>
          <a:prstGeom prst="rect">
            <a:avLst/>
          </a:prstGeom>
        </p:spPr>
      </p:pic>
      <p:pic>
        <p:nvPicPr>
          <p:cNvPr id="38" name="Picture 37">
            <a:extLst>
              <a:ext uri="{FF2B5EF4-FFF2-40B4-BE49-F238E27FC236}">
                <a16:creationId xmlns:a16="http://schemas.microsoft.com/office/drawing/2014/main" id="{AE3E5DBF-3C03-D221-E0DD-B5F7C271D89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831" y="3505871"/>
            <a:ext cx="1734763" cy="2313470"/>
          </a:xfrm>
          <a:prstGeom prst="rect">
            <a:avLst/>
          </a:prstGeom>
        </p:spPr>
      </p:pic>
      <p:sp>
        <p:nvSpPr>
          <p:cNvPr id="39" name="Rectangle 38">
            <a:extLst>
              <a:ext uri="{FF2B5EF4-FFF2-40B4-BE49-F238E27FC236}">
                <a16:creationId xmlns:a16="http://schemas.microsoft.com/office/drawing/2014/main" id="{53DDE698-2823-6255-59D9-02D146462F63}"/>
              </a:ext>
            </a:extLst>
          </p:cNvPr>
          <p:cNvSpPr/>
          <p:nvPr/>
        </p:nvSpPr>
        <p:spPr>
          <a:xfrm>
            <a:off x="1740767" y="6082276"/>
            <a:ext cx="2470205" cy="707886"/>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Maritime Roadshow for Girls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STEM based Lego Submerged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Virtual Reality based learning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Work Placements </a:t>
            </a:r>
          </a:p>
        </p:txBody>
      </p:sp>
      <p:pic>
        <p:nvPicPr>
          <p:cNvPr id="41" name="Picture 40">
            <a:extLst>
              <a:ext uri="{FF2B5EF4-FFF2-40B4-BE49-F238E27FC236}">
                <a16:creationId xmlns:a16="http://schemas.microsoft.com/office/drawing/2014/main" id="{2C4CD6B8-2607-5D6E-3B08-67A825DF15E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193167" y="878127"/>
            <a:ext cx="1922661" cy="2564049"/>
          </a:xfrm>
          <a:prstGeom prst="rect">
            <a:avLst/>
          </a:prstGeom>
        </p:spPr>
      </p:pic>
      <p:pic>
        <p:nvPicPr>
          <p:cNvPr id="42" name="Picture 41">
            <a:extLst>
              <a:ext uri="{FF2B5EF4-FFF2-40B4-BE49-F238E27FC236}">
                <a16:creationId xmlns:a16="http://schemas.microsoft.com/office/drawing/2014/main" id="{6E60A02B-4E51-3242-55B9-8C81708EDCE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981539" y="1818533"/>
            <a:ext cx="1121202" cy="737810"/>
          </a:xfrm>
          <a:prstGeom prst="rect">
            <a:avLst/>
          </a:prstGeom>
        </p:spPr>
      </p:pic>
      <p:pic>
        <p:nvPicPr>
          <p:cNvPr id="43" name="Picture 42">
            <a:extLst>
              <a:ext uri="{FF2B5EF4-FFF2-40B4-BE49-F238E27FC236}">
                <a16:creationId xmlns:a16="http://schemas.microsoft.com/office/drawing/2014/main" id="{4B680D3E-A8EA-CC24-1448-B7A8F972D5D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990735" y="2620766"/>
            <a:ext cx="1108382" cy="831286"/>
          </a:xfrm>
          <a:prstGeom prst="rect">
            <a:avLst/>
          </a:prstGeom>
        </p:spPr>
      </p:pic>
      <p:pic>
        <p:nvPicPr>
          <p:cNvPr id="44" name="Picture 43">
            <a:extLst>
              <a:ext uri="{FF2B5EF4-FFF2-40B4-BE49-F238E27FC236}">
                <a16:creationId xmlns:a16="http://schemas.microsoft.com/office/drawing/2014/main" id="{0F4A4D1D-D169-1C83-ADA5-816C4A61EDA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982371" y="889463"/>
            <a:ext cx="1116745" cy="837558"/>
          </a:xfrm>
          <a:prstGeom prst="rect">
            <a:avLst/>
          </a:prstGeom>
        </p:spPr>
      </p:pic>
      <p:pic>
        <p:nvPicPr>
          <p:cNvPr id="45" name="Picture 44">
            <a:extLst>
              <a:ext uri="{FF2B5EF4-FFF2-40B4-BE49-F238E27FC236}">
                <a16:creationId xmlns:a16="http://schemas.microsoft.com/office/drawing/2014/main" id="{EB56F069-06AA-33AD-AD4D-6FDE4A76E51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945739" y="878510"/>
            <a:ext cx="1942514" cy="2590017"/>
          </a:xfrm>
          <a:prstGeom prst="rect">
            <a:avLst/>
          </a:prstGeom>
        </p:spPr>
      </p:pic>
      <p:sp>
        <p:nvSpPr>
          <p:cNvPr id="53" name="TextBox 52">
            <a:extLst>
              <a:ext uri="{FF2B5EF4-FFF2-40B4-BE49-F238E27FC236}">
                <a16:creationId xmlns:a16="http://schemas.microsoft.com/office/drawing/2014/main" id="{05A1CD57-9296-7891-D361-65A0F3D43C22}"/>
              </a:ext>
            </a:extLst>
          </p:cNvPr>
          <p:cNvSpPr txBox="1"/>
          <p:nvPr/>
        </p:nvSpPr>
        <p:spPr>
          <a:xfrm>
            <a:off x="6425380" y="6091441"/>
            <a:ext cx="6105832"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School Outreach Programme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Vocational and Employability Training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 Industry Visits and Education Days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Work Experience</a:t>
            </a:r>
          </a:p>
        </p:txBody>
      </p:sp>
      <p:sp>
        <p:nvSpPr>
          <p:cNvPr id="2" name="Rectangle 14">
            <a:extLst>
              <a:ext uri="{FF2B5EF4-FFF2-40B4-BE49-F238E27FC236}">
                <a16:creationId xmlns:a16="http://schemas.microsoft.com/office/drawing/2014/main" id="{7466B04B-A756-5B0F-B59A-34AD139103DB}"/>
              </a:ext>
            </a:extLst>
          </p:cNvPr>
          <p:cNvSpPr txBox="1"/>
          <p:nvPr/>
        </p:nvSpPr>
        <p:spPr>
          <a:xfrm>
            <a:off x="91440" y="0"/>
            <a:ext cx="12100560" cy="769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4400" b="1" i="0" u="none" strike="noStrike" kern="0" cap="none" spc="0" normalizeH="0" baseline="0" noProof="0" dirty="0">
                <a:ln>
                  <a:noFill/>
                </a:ln>
                <a:solidFill>
                  <a:srgbClr val="002060"/>
                </a:solidFill>
                <a:effectLst/>
                <a:uLnTx/>
                <a:uFillTx/>
                <a:latin typeface="Gill Sans MT"/>
                <a:sym typeface="Gill Sans MT"/>
              </a:rPr>
              <a:t>Engagements and Activities</a:t>
            </a:r>
          </a:p>
        </p:txBody>
      </p:sp>
      <p:pic>
        <p:nvPicPr>
          <p:cNvPr id="3" name="Picture 2">
            <a:extLst>
              <a:ext uri="{FF2B5EF4-FFF2-40B4-BE49-F238E27FC236}">
                <a16:creationId xmlns:a16="http://schemas.microsoft.com/office/drawing/2014/main" id="{4E8F9A0D-152A-B39C-4A6E-894BA9854451}"/>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spTree>
    <p:extLst>
      <p:ext uri="{BB962C8B-B14F-4D97-AF65-F5344CB8AC3E}">
        <p14:creationId xmlns:p14="http://schemas.microsoft.com/office/powerpoint/2010/main" val="1784592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Straight Connector 13"/>
          <p:cNvSpPr/>
          <p:nvPr/>
        </p:nvSpPr>
        <p:spPr>
          <a:xfrm>
            <a:off x="6365" y="5968536"/>
            <a:ext cx="12185636" cy="1"/>
          </a:xfrm>
          <a:prstGeom prst="line">
            <a:avLst/>
          </a:prstGeom>
          <a:ln w="31750">
            <a:solidFill>
              <a:srgbClr val="002060"/>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7" name="Rectangle 14"/>
          <p:cNvSpPr txBox="1"/>
          <p:nvPr/>
        </p:nvSpPr>
        <p:spPr>
          <a:xfrm>
            <a:off x="48903" y="90400"/>
            <a:ext cx="12100560"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002060"/>
                </a:solidFill>
                <a:effectLst/>
                <a:uLnTx/>
                <a:uFillTx/>
                <a:latin typeface="Gill Sans MT"/>
                <a:sym typeface="Gill Sans MT"/>
              </a:rPr>
              <a:t>CMA</a:t>
            </a:r>
          </a:p>
        </p:txBody>
      </p:sp>
      <p:sp>
        <p:nvSpPr>
          <p:cNvPr id="7" name="Rectangle 11"/>
          <p:cNvSpPr txBox="1"/>
          <p:nvPr/>
        </p:nvSpPr>
        <p:spPr>
          <a:xfrm>
            <a:off x="105145" y="6209924"/>
            <a:ext cx="661823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002060"/>
                </a:solidFill>
                <a:effectLst/>
                <a:uLnTx/>
                <a:uFillTx/>
                <a:latin typeface="Gill Sans MT"/>
                <a:sym typeface="Gill Sans MT"/>
              </a:rPr>
              <a:t>www.</a:t>
            </a:r>
            <a:r>
              <a:rPr kumimoji="0" lang="en-GB" sz="1800" b="0" i="0" u="none" strike="noStrike" kern="0" cap="none" spc="0" normalizeH="0" baseline="0" noProof="0" dirty="0">
                <a:ln>
                  <a:noFill/>
                </a:ln>
                <a:solidFill>
                  <a:srgbClr val="002060"/>
                </a:solidFill>
                <a:effectLst/>
                <a:uLnTx/>
                <a:uFillTx/>
                <a:latin typeface="Gill Sans MT"/>
                <a:sym typeface="Gill Sans MT"/>
              </a:rPr>
              <a:t>cornwallmarineacademy.co.uk</a:t>
            </a:r>
            <a:r>
              <a:rPr kumimoji="0" sz="1800" b="0" i="0" u="none" strike="noStrike" kern="0" cap="none" spc="0" normalizeH="0" baseline="0" noProof="0" dirty="0">
                <a:ln>
                  <a:noFill/>
                </a:ln>
                <a:solidFill>
                  <a:srgbClr val="002060"/>
                </a:solidFill>
                <a:effectLst/>
                <a:uLnTx/>
                <a:uFillTx/>
                <a:latin typeface="Gill Sans MT"/>
                <a:sym typeface="Gill Sans MT"/>
              </a:rPr>
              <a:t> </a:t>
            </a:r>
          </a:p>
        </p:txBody>
      </p:sp>
      <p:sp>
        <p:nvSpPr>
          <p:cNvPr id="4" name="TextBox 3"/>
          <p:cNvSpPr txBox="1"/>
          <p:nvPr/>
        </p:nvSpPr>
        <p:spPr>
          <a:xfrm>
            <a:off x="390525" y="1143000"/>
            <a:ext cx="53721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2" name="TextBox 21"/>
          <p:cNvSpPr txBox="1"/>
          <p:nvPr/>
        </p:nvSpPr>
        <p:spPr>
          <a:xfrm>
            <a:off x="105145" y="1143000"/>
            <a:ext cx="8097951" cy="5078311"/>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ot="0" spcFirstLastPara="1" vertOverflow="overflow" horzOverflow="overflow" vert="horz" wrap="square" lIns="45719" tIns="45719" rIns="45719" bIns="45719" numCol="1" spcCol="38100" rtlCol="0" anchor="t">
            <a:spAutoFit/>
          </a:bodyPr>
          <a:lstStyle/>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US" sz="2400" b="0" i="0" u="none" strike="noStrike" kern="0" cap="none" spc="0" normalizeH="0" baseline="0" noProof="0" dirty="0">
                <a:ln>
                  <a:noFill/>
                </a:ln>
                <a:solidFill>
                  <a:srgbClr val="002060"/>
                </a:solidFill>
                <a:effectLst/>
                <a:uLnTx/>
                <a:uFillTx/>
                <a:latin typeface="Calibri"/>
                <a:ea typeface="Calibri"/>
                <a:cs typeface="Calibri"/>
                <a:sym typeface="Calibri"/>
              </a:rPr>
              <a:t>We discover your individual school needs, gaps and the support you require </a:t>
            </a: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US" sz="2400" b="0" i="0" u="none" strike="noStrike" kern="0" cap="none" spc="0" normalizeH="0" baseline="0" noProof="0" dirty="0">
                <a:ln>
                  <a:noFill/>
                </a:ln>
                <a:solidFill>
                  <a:srgbClr val="002060"/>
                </a:solidFill>
                <a:effectLst/>
                <a:uLnTx/>
                <a:uFillTx/>
                <a:latin typeface="Calibri"/>
                <a:ea typeface="Calibri"/>
                <a:cs typeface="Calibri"/>
                <a:sym typeface="Calibri"/>
              </a:rPr>
              <a:t>We provide solutions to support your school and students </a:t>
            </a: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US" sz="2400" b="0" i="0" u="none" strike="noStrike" kern="0" cap="none" spc="0" normalizeH="0" baseline="0" noProof="0" dirty="0">
                <a:ln>
                  <a:noFill/>
                </a:ln>
                <a:solidFill>
                  <a:srgbClr val="002060"/>
                </a:solidFill>
                <a:effectLst/>
                <a:uLnTx/>
                <a:uFillTx/>
                <a:latin typeface="Calibri"/>
                <a:ea typeface="Calibri"/>
                <a:cs typeface="Calibri"/>
                <a:sym typeface="Calibri"/>
              </a:rPr>
              <a:t>We can create new and bespoke delivery packages for your school </a:t>
            </a: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r>
              <a:rPr kumimoji="0" lang="en-US" sz="2400" b="0" i="0" u="none" strike="noStrike" kern="0" cap="none" spc="0" normalizeH="0" baseline="0" noProof="0" dirty="0">
                <a:ln>
                  <a:noFill/>
                </a:ln>
                <a:solidFill>
                  <a:srgbClr val="002060"/>
                </a:solidFill>
                <a:effectLst/>
                <a:uLnTx/>
                <a:uFillTx/>
                <a:latin typeface="Calibri"/>
                <a:ea typeface="Calibri"/>
                <a:cs typeface="Calibri"/>
                <a:sym typeface="Calibri"/>
              </a:rPr>
              <a:t>We think about the next generational workforce – and want students to understand the brilliant careers and opportunities in Cornwall</a:t>
            </a:r>
          </a:p>
          <a:p>
            <a:pPr marL="457200" marR="0" lvl="0" indent="-457200" algn="l" defTabSz="914400" rtl="0" eaLnBrk="1" fontAlgn="auto" latinLnBrk="0" hangingPunct="0">
              <a:lnSpc>
                <a:spcPct val="150000"/>
              </a:lnSpc>
              <a:spcBef>
                <a:spcPts val="0"/>
              </a:spcBef>
              <a:spcAft>
                <a:spcPts val="0"/>
              </a:spcAft>
              <a:buClrTx/>
              <a:buSzTx/>
              <a:buFontTx/>
              <a:buBlip>
                <a:blip r:embed="rId3"/>
              </a:buBlip>
              <a:tabLst/>
              <a:defRPr/>
            </a:pPr>
            <a:endParaRPr kumimoji="0" lang="en-US" sz="2400" b="0" i="0" u="none" strike="noStrike" kern="0" cap="none" spc="0" normalizeH="0" baseline="0" noProof="0" dirty="0">
              <a:ln>
                <a:noFill/>
              </a:ln>
              <a:solidFill>
                <a:srgbClr val="002060"/>
              </a:solidFill>
              <a:effectLst/>
              <a:uLnTx/>
              <a:uFillTx/>
              <a:latin typeface="Calibri"/>
              <a:ea typeface="Calibri"/>
              <a:cs typeface="Calibri"/>
              <a:sym typeface="Calibri"/>
            </a:endParaRPr>
          </a:p>
        </p:txBody>
      </p:sp>
      <p:pic>
        <p:nvPicPr>
          <p:cNvPr id="2" name="Picture 1">
            <a:extLst>
              <a:ext uri="{FF2B5EF4-FFF2-40B4-BE49-F238E27FC236}">
                <a16:creationId xmlns:a16="http://schemas.microsoft.com/office/drawing/2014/main" id="{D06EA327-34BC-63BA-91E2-EAD62CB118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pic>
        <p:nvPicPr>
          <p:cNvPr id="9" name="Picture 8">
            <a:extLst>
              <a:ext uri="{FF2B5EF4-FFF2-40B4-BE49-F238E27FC236}">
                <a16:creationId xmlns:a16="http://schemas.microsoft.com/office/drawing/2014/main" id="{FF2C6F80-098E-7F82-6F66-CEC79D951859}"/>
              </a:ext>
            </a:extLst>
          </p:cNvPr>
          <p:cNvPicPr>
            <a:picLocks noChangeAspect="1"/>
          </p:cNvPicPr>
          <p:nvPr/>
        </p:nvPicPr>
        <p:blipFill>
          <a:blip r:embed="rId5"/>
          <a:srcRect t="13804" r="9614"/>
          <a:stretch/>
        </p:blipFill>
        <p:spPr>
          <a:xfrm>
            <a:off x="8527683" y="1923533"/>
            <a:ext cx="3157314" cy="3010933"/>
          </a:xfrm>
          <a:prstGeom prst="rect">
            <a:avLst/>
          </a:prstGeom>
        </p:spPr>
      </p:pic>
    </p:spTree>
    <p:extLst>
      <p:ext uri="{BB962C8B-B14F-4D97-AF65-F5344CB8AC3E}">
        <p14:creationId xmlns:p14="http://schemas.microsoft.com/office/powerpoint/2010/main" val="3342752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Rectangle 14"/>
          <p:cNvSpPr txBox="1"/>
          <p:nvPr/>
        </p:nvSpPr>
        <p:spPr>
          <a:xfrm>
            <a:off x="226105" y="106444"/>
            <a:ext cx="12100560"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b="1">
                <a:solidFill>
                  <a:srgbClr val="002060"/>
                </a:solidFill>
                <a:latin typeface="Gill Sans MT"/>
                <a:ea typeface="Gill Sans MT"/>
                <a:cs typeface="Gill Sans MT"/>
                <a:sym typeface="Gill Sans MT"/>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solidFill>
                  <a:srgbClr val="002060"/>
                </a:solidFill>
                <a:effectLst/>
                <a:uLnTx/>
                <a:uFillTx/>
                <a:latin typeface="Gill Sans MT"/>
                <a:sym typeface="Gill Sans MT"/>
              </a:rPr>
              <a:t>Any Questions? </a:t>
            </a:r>
            <a:endParaRPr kumimoji="0" sz="4000" b="1" i="0" u="none" strike="noStrike" kern="0" cap="none" spc="0" normalizeH="0" baseline="0" noProof="0" dirty="0">
              <a:ln>
                <a:noFill/>
              </a:ln>
              <a:solidFill>
                <a:srgbClr val="002060"/>
              </a:solidFill>
              <a:effectLst/>
              <a:uLnTx/>
              <a:uFillTx/>
              <a:latin typeface="Gill Sans MT"/>
              <a:sym typeface="Gill Sans MT"/>
            </a:endParaRPr>
          </a:p>
        </p:txBody>
      </p:sp>
      <p:grpSp>
        <p:nvGrpSpPr>
          <p:cNvPr id="2" name="Group 1"/>
          <p:cNvGrpSpPr/>
          <p:nvPr/>
        </p:nvGrpSpPr>
        <p:grpSpPr>
          <a:xfrm>
            <a:off x="0" y="4663590"/>
            <a:ext cx="12192000" cy="1169868"/>
            <a:chOff x="3064908" y="3200293"/>
            <a:chExt cx="6325375" cy="782575"/>
          </a:xfrm>
        </p:grpSpPr>
        <p:sp>
          <p:nvSpPr>
            <p:cNvPr id="374" name="Rectangle 8"/>
            <p:cNvSpPr txBox="1"/>
            <p:nvPr/>
          </p:nvSpPr>
          <p:spPr>
            <a:xfrm>
              <a:off x="3064908" y="3200293"/>
              <a:ext cx="6325375" cy="3500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b="1">
                  <a:latin typeface="Gill Sans MT"/>
                  <a:ea typeface="Gill Sans MT"/>
                  <a:cs typeface="Gill Sans MT"/>
                  <a:sym typeface="Gill Sans MT"/>
                </a:defRPr>
              </a:pPr>
              <a:r>
                <a:rPr kumimoji="0" sz="2800" b="1" i="0" u="sng" strike="noStrike" kern="0" cap="none" spc="0" normalizeH="0" baseline="0" noProof="0" dirty="0">
                  <a:ln>
                    <a:noFill/>
                  </a:ln>
                  <a:solidFill>
                    <a:srgbClr val="0563C1"/>
                  </a:solidFill>
                  <a:effectLst/>
                  <a:uLnTx/>
                  <a:uFill>
                    <a:solidFill>
                      <a:srgbClr val="0563C1"/>
                    </a:solidFill>
                  </a:uFill>
                  <a:latin typeface="Gill Sans MT"/>
                  <a:sym typeface="Gill Sans MT"/>
                  <a:hlinkClick r:id="rId3"/>
                </a:rPr>
                <a:t>academy@cornwallmarine.net</a:t>
              </a:r>
            </a:p>
          </p:txBody>
        </p:sp>
        <p:sp>
          <p:nvSpPr>
            <p:cNvPr id="375" name="Rectangle 8"/>
            <p:cNvSpPr txBox="1"/>
            <p:nvPr/>
          </p:nvSpPr>
          <p:spPr>
            <a:xfrm>
              <a:off x="3064908" y="3632864"/>
              <a:ext cx="6325375" cy="3500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Gill Sans MT"/>
                  <a:ea typeface="Gill Sans MT"/>
                  <a:cs typeface="Gill Sans MT"/>
                  <a:sym typeface="Gill Sans MT"/>
                </a:defRPr>
              </a:lvl1p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2060"/>
                  </a:solidFill>
                  <a:effectLst/>
                  <a:uLnTx/>
                  <a:uFillTx/>
                  <a:latin typeface="Gill Sans MT"/>
                  <a:sym typeface="Gill Sans MT"/>
                  <a:hlinkClick r:id="rId4"/>
                </a:rPr>
                <a:t>www.cornwallmarineacademy.co.uk</a:t>
              </a:r>
              <a:r>
                <a:rPr kumimoji="0" lang="en-US" sz="2800" b="1" i="0" u="none" strike="noStrike" kern="0" cap="none" spc="0" normalizeH="0" baseline="0" noProof="0" dirty="0">
                  <a:ln>
                    <a:noFill/>
                  </a:ln>
                  <a:solidFill>
                    <a:srgbClr val="002060"/>
                  </a:solidFill>
                  <a:effectLst/>
                  <a:uLnTx/>
                  <a:uFillTx/>
                  <a:latin typeface="Gill Sans MT"/>
                  <a:sym typeface="Gill Sans MT"/>
                </a:rPr>
                <a:t> </a:t>
              </a:r>
              <a:endParaRPr kumimoji="0" sz="2800" b="1" i="0" u="none" strike="noStrike" kern="0" cap="none" spc="0" normalizeH="0" baseline="0" noProof="0" dirty="0">
                <a:ln>
                  <a:noFill/>
                </a:ln>
                <a:solidFill>
                  <a:srgbClr val="002060"/>
                </a:solidFill>
                <a:effectLst/>
                <a:uLnTx/>
                <a:uFillTx/>
                <a:latin typeface="Gill Sans MT"/>
                <a:sym typeface="Gill Sans MT"/>
              </a:endParaRPr>
            </a:p>
          </p:txBody>
        </p:sp>
      </p:grpSp>
      <p:sp>
        <p:nvSpPr>
          <p:cNvPr id="4" name="TextBox 3">
            <a:extLst>
              <a:ext uri="{FF2B5EF4-FFF2-40B4-BE49-F238E27FC236}">
                <a16:creationId xmlns:a16="http://schemas.microsoft.com/office/drawing/2014/main" id="{AC03444B-7A61-2CB4-4057-7B881426DE30}"/>
              </a:ext>
            </a:extLst>
          </p:cNvPr>
          <p:cNvSpPr txBox="1"/>
          <p:nvPr/>
        </p:nvSpPr>
        <p:spPr>
          <a:xfrm>
            <a:off x="99105" y="1000022"/>
            <a:ext cx="9924665" cy="34778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2000" b="0" i="1"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“We cannot recommend the Cornwall Marine Academy enough! Our students recently completed a course that was outstanding from beginning to end. It was wonderful to see the students engage with the local boat-building industry—an incredible world of opportunity that exists right on their doorsteps.”</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2000" b="0" i="1"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2000" b="0" i="1"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“We’ve seen a real shift in student aspirations and conduct since their return. The staff were supportive and invested, but we’d like to give a special shout-out to Joe, whose leadership and enthusiasm made him a fantastic ambassador for the Academy. An amazing, high-value experience for everyone involved!”</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rPr>
              <a:t>James Rogers – Headteacher - Treviglas Academy</a:t>
            </a:r>
            <a:endParaRPr kumimoji="0" lang="en-GB" sz="2000" b="1" i="0" u="none" strike="noStrike" kern="0" cap="none" spc="0" normalizeH="0" baseline="0" noProof="0" dirty="0">
              <a:ln>
                <a:noFill/>
              </a:ln>
              <a:solidFill>
                <a:srgbClr val="002060"/>
              </a:solidFill>
              <a:effectLst/>
              <a:uLnTx/>
              <a:uFillTx/>
              <a:latin typeface="Gill Sans MT" panose="020B0502020104020203" pitchFamily="34" charset="0"/>
              <a:ea typeface="Calibri"/>
              <a:cs typeface="Calibri"/>
              <a:sym typeface="Calibri"/>
            </a:endParaRPr>
          </a:p>
        </p:txBody>
      </p:sp>
      <p:pic>
        <p:nvPicPr>
          <p:cNvPr id="3" name="Picture 2">
            <a:extLst>
              <a:ext uri="{FF2B5EF4-FFF2-40B4-BE49-F238E27FC236}">
                <a16:creationId xmlns:a16="http://schemas.microsoft.com/office/drawing/2014/main" id="{B3356AEA-FC13-04CA-2A97-C2DCE96BEB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45695" y="6149986"/>
            <a:ext cx="1556488" cy="586827"/>
          </a:xfrm>
          <a:prstGeom prst="rect">
            <a:avLst/>
          </a:prstGeom>
        </p:spPr>
      </p:pic>
    </p:spTree>
    <p:extLst>
      <p:ext uri="{BB962C8B-B14F-4D97-AF65-F5344CB8AC3E}">
        <p14:creationId xmlns:p14="http://schemas.microsoft.com/office/powerpoint/2010/main" val="3717763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Logo, company name&#10;&#10;Description automatically generated">
            <a:extLst>
              <a:ext uri="{FF2B5EF4-FFF2-40B4-BE49-F238E27FC236}">
                <a16:creationId xmlns:a16="http://schemas.microsoft.com/office/drawing/2014/main" id="{9A252F95-A066-02F7-0CE3-64BDAA0423A4}"/>
              </a:ext>
            </a:extLst>
          </p:cNvPr>
          <p:cNvPicPr>
            <a:picLocks noChangeAspect="1"/>
          </p:cNvPicPr>
          <p:nvPr/>
        </p:nvPicPr>
        <p:blipFill>
          <a:blip r:embed="rId2"/>
          <a:stretch>
            <a:fillRect/>
          </a:stretch>
        </p:blipFill>
        <p:spPr>
          <a:xfrm>
            <a:off x="9886995" y="0"/>
            <a:ext cx="2303418" cy="1280700"/>
          </a:xfrm>
          <a:prstGeom prst="rect">
            <a:avLst/>
          </a:prstGeom>
        </p:spPr>
      </p:pic>
      <p:sp>
        <p:nvSpPr>
          <p:cNvPr id="10" name="TextBox 9">
            <a:extLst>
              <a:ext uri="{FF2B5EF4-FFF2-40B4-BE49-F238E27FC236}">
                <a16:creationId xmlns:a16="http://schemas.microsoft.com/office/drawing/2014/main" id="{4B4B69DD-57D1-2BB6-993C-B56111A4D736}"/>
              </a:ext>
            </a:extLst>
          </p:cNvPr>
          <p:cNvSpPr txBox="1"/>
          <p:nvPr/>
        </p:nvSpPr>
        <p:spPr>
          <a:xfrm>
            <a:off x="3162457" y="2364845"/>
            <a:ext cx="5867087" cy="1754326"/>
          </a:xfrm>
          <a:prstGeom prst="rect">
            <a:avLst/>
          </a:prstGeom>
          <a:noFill/>
        </p:spPr>
        <p:txBody>
          <a:bodyPr wrap="square" rtlCol="0">
            <a:spAutoFit/>
          </a:bodyPr>
          <a:lstStyle/>
          <a:p>
            <a:pPr algn="ctr" defTabSz="586039"/>
            <a:r>
              <a:rPr lang="en-GB" sz="5400" b="1" dirty="0">
                <a:solidFill>
                  <a:prstClr val="black"/>
                </a:solidFill>
                <a:latin typeface="Calibri"/>
              </a:rPr>
              <a:t>An Introduction To</a:t>
            </a:r>
          </a:p>
          <a:p>
            <a:pPr algn="ctr" defTabSz="586039"/>
            <a:r>
              <a:rPr lang="en-GB" sz="5400" b="1" dirty="0">
                <a:solidFill>
                  <a:prstClr val="black"/>
                </a:solidFill>
                <a:latin typeface="Calibri"/>
              </a:rPr>
              <a:t>Emotional Logic</a:t>
            </a:r>
          </a:p>
        </p:txBody>
      </p:sp>
    </p:spTree>
    <p:extLst>
      <p:ext uri="{BB962C8B-B14F-4D97-AF65-F5344CB8AC3E}">
        <p14:creationId xmlns:p14="http://schemas.microsoft.com/office/powerpoint/2010/main" val="2587657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2585F9-24C1-414A-ACAD-E95AFD8B0FD9}"/>
              </a:ext>
            </a:extLst>
          </p:cNvPr>
          <p:cNvSpPr>
            <a:spLocks noGrp="1"/>
          </p:cNvSpPr>
          <p:nvPr>
            <p:ph type="title"/>
          </p:nvPr>
        </p:nvSpPr>
        <p:spPr>
          <a:xfrm>
            <a:off x="611029" y="917749"/>
            <a:ext cx="10969943" cy="5365214"/>
          </a:xfrm>
        </p:spPr>
        <p:txBody>
          <a:bodyPr>
            <a:noAutofit/>
          </a:bodyPr>
          <a:lstStyle/>
          <a:p>
            <a:r>
              <a:rPr lang="en-US" sz="3200" b="1" dirty="0"/>
              <a:t>My background</a:t>
            </a:r>
            <a:br>
              <a:rPr lang="en-US" sz="3200" b="1" dirty="0"/>
            </a:br>
            <a:br>
              <a:rPr lang="en-US" sz="3200" b="1" dirty="0"/>
            </a:br>
            <a:r>
              <a:rPr lang="en-US" sz="3200" dirty="0"/>
              <a:t>Primary Headteacher</a:t>
            </a:r>
            <a:br>
              <a:rPr lang="en-US" sz="3200" b="1" dirty="0"/>
            </a:br>
            <a:br>
              <a:rPr lang="en-US" sz="3200" b="1" dirty="0"/>
            </a:br>
            <a:r>
              <a:rPr lang="en-US" sz="3200" b="1" dirty="0"/>
              <a:t>Exciting Education Ltd</a:t>
            </a:r>
            <a:br>
              <a:rPr lang="en-US" sz="3200" b="1" dirty="0"/>
            </a:br>
            <a:r>
              <a:rPr lang="en-US" sz="3200" b="1" dirty="0"/>
              <a:t>Emotion Logic charity</a:t>
            </a:r>
            <a:br>
              <a:rPr lang="en-US" sz="3200" b="1" dirty="0"/>
            </a:br>
            <a:r>
              <a:rPr lang="en-US" sz="3200" b="1" dirty="0"/>
              <a:t>Plymouth Multi Agency Support Team</a:t>
            </a:r>
            <a:br>
              <a:rPr lang="en-US" sz="3200" b="1" dirty="0"/>
            </a:br>
            <a:r>
              <a:rPr lang="en-US" sz="3200" b="1" dirty="0"/>
              <a:t>Chair Plymouth Foster Panel</a:t>
            </a:r>
            <a:br>
              <a:rPr lang="en-US" sz="3200" b="1" dirty="0"/>
            </a:br>
            <a:r>
              <a:rPr lang="en-US" sz="3200" b="1" dirty="0"/>
              <a:t>Vice Chair Cornwall Foster Panel</a:t>
            </a:r>
            <a:br>
              <a:rPr lang="en-US" sz="3200" b="1" dirty="0"/>
            </a:br>
            <a:r>
              <a:rPr lang="en-US" sz="3200" b="1" dirty="0" err="1"/>
              <a:t>cornishcritters.com</a:t>
            </a:r>
            <a:br>
              <a:rPr lang="en-US" sz="3200" b="1" dirty="0"/>
            </a:br>
            <a:endParaRPr lang="en-US" sz="3200" b="1" dirty="0"/>
          </a:p>
        </p:txBody>
      </p:sp>
      <p:pic>
        <p:nvPicPr>
          <p:cNvPr id="6" name="Content Placeholder 4" descr="Logo, company name&#10;&#10;Description automatically generated">
            <a:extLst>
              <a:ext uri="{FF2B5EF4-FFF2-40B4-BE49-F238E27FC236}">
                <a16:creationId xmlns:a16="http://schemas.microsoft.com/office/drawing/2014/main" id="{30B71F8A-DB79-B47E-D549-3F815E83FE3B}"/>
              </a:ext>
            </a:extLst>
          </p:cNvPr>
          <p:cNvPicPr>
            <a:picLocks noChangeAspect="1"/>
          </p:cNvPicPr>
          <p:nvPr/>
        </p:nvPicPr>
        <p:blipFill>
          <a:blip r:embed="rId3"/>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2221631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2585F9-24C1-414A-ACAD-E95AFD8B0FD9}"/>
              </a:ext>
            </a:extLst>
          </p:cNvPr>
          <p:cNvSpPr>
            <a:spLocks noGrp="1"/>
          </p:cNvSpPr>
          <p:nvPr>
            <p:ph type="title"/>
          </p:nvPr>
        </p:nvSpPr>
        <p:spPr>
          <a:xfrm>
            <a:off x="565310" y="594911"/>
            <a:ext cx="10969943" cy="5365214"/>
          </a:xfrm>
        </p:spPr>
        <p:txBody>
          <a:bodyPr>
            <a:noAutofit/>
          </a:bodyPr>
          <a:lstStyle/>
          <a:p>
            <a:r>
              <a:rPr lang="en-US" sz="4000" b="1" dirty="0"/>
              <a:t>FAQs</a:t>
            </a:r>
            <a:br>
              <a:rPr lang="en-US" sz="4000" b="1" dirty="0"/>
            </a:br>
            <a:br>
              <a:rPr lang="en-US" sz="3200" b="1" dirty="0"/>
            </a:br>
            <a:r>
              <a:rPr lang="en-US" sz="3200" b="1" dirty="0"/>
              <a:t>What am I going to be doing today?</a:t>
            </a:r>
            <a:br>
              <a:rPr lang="en-US" sz="3200" b="1" dirty="0"/>
            </a:br>
            <a:br>
              <a:rPr lang="en-US" sz="3200" b="1" dirty="0"/>
            </a:br>
            <a:r>
              <a:rPr lang="en-US" sz="3200" b="1" dirty="0"/>
              <a:t>Will I have to talk about personal situations and share my emotions with others?</a:t>
            </a:r>
            <a:br>
              <a:rPr lang="en-US" sz="3200" b="1" dirty="0"/>
            </a:br>
            <a:endParaRPr lang="en-US" sz="3200" b="1" dirty="0"/>
          </a:p>
        </p:txBody>
      </p:sp>
      <p:pic>
        <p:nvPicPr>
          <p:cNvPr id="6" name="Content Placeholder 4" descr="Logo, company name&#10;&#10;Description automatically generated">
            <a:extLst>
              <a:ext uri="{FF2B5EF4-FFF2-40B4-BE49-F238E27FC236}">
                <a16:creationId xmlns:a16="http://schemas.microsoft.com/office/drawing/2014/main" id="{896A3F7D-8165-19C7-1603-10BDD0CF1CF2}"/>
              </a:ext>
            </a:extLst>
          </p:cNvPr>
          <p:cNvPicPr>
            <a:picLocks noChangeAspect="1"/>
          </p:cNvPicPr>
          <p:nvPr/>
        </p:nvPicPr>
        <p:blipFill>
          <a:blip r:embed="rId2"/>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1090969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4813DBA-55E8-B846-BDB4-618EE3940835}"/>
              </a:ext>
            </a:extLst>
          </p:cNvPr>
          <p:cNvSpPr txBox="1">
            <a:spLocks/>
          </p:cNvSpPr>
          <p:nvPr/>
        </p:nvSpPr>
        <p:spPr>
          <a:xfrm>
            <a:off x="7214785" y="1670050"/>
            <a:ext cx="3540994" cy="3517900"/>
          </a:xfrm>
          <a:prstGeom prst="rect">
            <a:avLst/>
          </a:prstGeom>
        </p:spPr>
        <p:txBody>
          <a:bodyPr vert="horz" lIns="117208" tIns="58604" rIns="117208" bIns="58604" rtlCol="0" anchor="ctr">
            <a:normAutofit/>
          </a:bodyPr>
          <a:lstStyle>
            <a:lvl1pPr algn="ctr" defTabSz="586039" rtl="0" eaLnBrk="1" latinLnBrk="0" hangingPunct="1">
              <a:spcBef>
                <a:spcPct val="0"/>
              </a:spcBef>
              <a:buNone/>
              <a:defRPr sz="5600" kern="1200">
                <a:solidFill>
                  <a:schemeClr val="tx1"/>
                </a:solidFill>
                <a:latin typeface="+mj-lt"/>
                <a:ea typeface="+mj-ea"/>
                <a:cs typeface="+mj-cs"/>
              </a:defRPr>
            </a:lvl1pPr>
          </a:lstStyle>
          <a:p>
            <a:r>
              <a:rPr lang="en-US" sz="6000" b="1" dirty="0">
                <a:solidFill>
                  <a:prstClr val="black"/>
                </a:solidFill>
                <a:latin typeface="Calibri"/>
              </a:rPr>
              <a:t>What is Emotional Logic?</a:t>
            </a:r>
          </a:p>
        </p:txBody>
      </p:sp>
      <p:pic>
        <p:nvPicPr>
          <p:cNvPr id="5" name="Picture 4">
            <a:extLst>
              <a:ext uri="{FF2B5EF4-FFF2-40B4-BE49-F238E27FC236}">
                <a16:creationId xmlns:a16="http://schemas.microsoft.com/office/drawing/2014/main" id="{D11B6532-7BAA-554A-85FE-38EB61F7E6F8}"/>
              </a:ext>
            </a:extLst>
          </p:cNvPr>
          <p:cNvPicPr>
            <a:picLocks noChangeAspect="1"/>
          </p:cNvPicPr>
          <p:nvPr/>
        </p:nvPicPr>
        <p:blipFill rotWithShape="1">
          <a:blip r:embed="rId2"/>
          <a:srcRect l="6147" r="6163"/>
          <a:stretch/>
        </p:blipFill>
        <p:spPr>
          <a:xfrm>
            <a:off x="749076" y="1301603"/>
            <a:ext cx="5468706" cy="4563281"/>
          </a:xfrm>
          <a:prstGeom prst="rect">
            <a:avLst/>
          </a:prstGeom>
        </p:spPr>
      </p:pic>
      <p:pic>
        <p:nvPicPr>
          <p:cNvPr id="2" name="Content Placeholder 4" descr="Logo, company name&#10;&#10;Description automatically generated">
            <a:extLst>
              <a:ext uri="{FF2B5EF4-FFF2-40B4-BE49-F238E27FC236}">
                <a16:creationId xmlns:a16="http://schemas.microsoft.com/office/drawing/2014/main" id="{EFCD748A-B028-08B1-126A-B8FB7253C77C}"/>
              </a:ext>
            </a:extLst>
          </p:cNvPr>
          <p:cNvPicPr>
            <a:picLocks noGrp="1" noChangeAspect="1"/>
          </p:cNvPicPr>
          <p:nvPr>
            <p:ph idx="1"/>
          </p:nvPr>
        </p:nvPicPr>
        <p:blipFill>
          <a:blip r:embed="rId3"/>
          <a:stretch>
            <a:fillRect/>
          </a:stretch>
        </p:blipFill>
        <p:spPr>
          <a:xfrm>
            <a:off x="10103010" y="20876"/>
            <a:ext cx="2035629" cy="1131810"/>
          </a:xfrm>
        </p:spPr>
      </p:pic>
    </p:spTree>
    <p:extLst>
      <p:ext uri="{BB962C8B-B14F-4D97-AF65-F5344CB8AC3E}">
        <p14:creationId xmlns:p14="http://schemas.microsoft.com/office/powerpoint/2010/main" val="2709523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328DF-9745-845F-E786-88DD8CAC2CE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75463BA-E993-4BF9-3708-26FE6E301D53}"/>
              </a:ext>
            </a:extLst>
          </p:cNvPr>
          <p:cNvSpPr txBox="1">
            <a:spLocks/>
          </p:cNvSpPr>
          <p:nvPr/>
        </p:nvSpPr>
        <p:spPr>
          <a:xfrm>
            <a:off x="1037908" y="1152686"/>
            <a:ext cx="10393680" cy="4882354"/>
          </a:xfrm>
          <a:prstGeom prst="rect">
            <a:avLst/>
          </a:prstGeom>
        </p:spPr>
        <p:txBody>
          <a:bodyPr vert="horz" lIns="117208" tIns="58604" rIns="117208" bIns="58604" rtlCol="0" anchor="ctr">
            <a:noAutofit/>
          </a:bodyPr>
          <a:lstStyle>
            <a:lvl1pPr algn="ctr" defTabSz="586039" rtl="0" eaLnBrk="1" latinLnBrk="0" hangingPunct="1">
              <a:spcBef>
                <a:spcPct val="0"/>
              </a:spcBef>
              <a:buNone/>
              <a:defRPr sz="5600" kern="1200">
                <a:solidFill>
                  <a:schemeClr val="tx1"/>
                </a:solidFill>
                <a:latin typeface="+mj-lt"/>
                <a:ea typeface="+mj-ea"/>
                <a:cs typeface="+mj-cs"/>
              </a:defRPr>
            </a:lvl1pPr>
          </a:lstStyle>
          <a:p>
            <a:pPr marL="571500" indent="-571500" algn="l">
              <a:buFont typeface="Arial" panose="020B0604020202020204" pitchFamily="34" charset="0"/>
              <a:buChar char="•"/>
            </a:pPr>
            <a:r>
              <a:rPr lang="en-US" sz="3600" dirty="0">
                <a:solidFill>
                  <a:prstClr val="black"/>
                </a:solidFill>
                <a:latin typeface="Calibri"/>
              </a:rPr>
              <a:t>A technique developed by British GPs in the 1990s and used around the world</a:t>
            </a:r>
          </a:p>
          <a:p>
            <a:pPr marL="571500" indent="-571500" algn="l">
              <a:buFont typeface="Arial" panose="020B0604020202020204" pitchFamily="34" charset="0"/>
              <a:buChar char="•"/>
            </a:pPr>
            <a:r>
              <a:rPr lang="en-US" sz="3600" dirty="0">
                <a:solidFill>
                  <a:prstClr val="black"/>
                </a:solidFill>
                <a:latin typeface="Calibri"/>
              </a:rPr>
              <a:t>Learn to recognise and understand your unpleasant emotions and your core values that underpin these</a:t>
            </a:r>
          </a:p>
          <a:p>
            <a:pPr marL="571500" indent="-571500" algn="l">
              <a:buFont typeface="Arial" panose="020B0604020202020204" pitchFamily="34" charset="0"/>
              <a:buChar char="•"/>
            </a:pPr>
            <a:r>
              <a:rPr lang="en-US" sz="3600" dirty="0">
                <a:solidFill>
                  <a:prstClr val="black"/>
                </a:solidFill>
                <a:latin typeface="Calibri"/>
              </a:rPr>
              <a:t>Learn how to make plans to move forward effectively without causing more problems!</a:t>
            </a:r>
          </a:p>
          <a:p>
            <a:pPr marL="571500" indent="-571500" algn="l">
              <a:buFont typeface="Arial" panose="020B0604020202020204" pitchFamily="34" charset="0"/>
              <a:buChar char="•"/>
            </a:pPr>
            <a:r>
              <a:rPr lang="en-US" sz="3600" dirty="0">
                <a:solidFill>
                  <a:prstClr val="black"/>
                </a:solidFill>
                <a:latin typeface="Calibri"/>
              </a:rPr>
              <a:t>It’s coaching not therapy - something you can learn and teach your family and friends</a:t>
            </a:r>
          </a:p>
        </p:txBody>
      </p:sp>
      <p:pic>
        <p:nvPicPr>
          <p:cNvPr id="2" name="Content Placeholder 4" descr="Logo, company name&#10;&#10;Description automatically generated">
            <a:extLst>
              <a:ext uri="{FF2B5EF4-FFF2-40B4-BE49-F238E27FC236}">
                <a16:creationId xmlns:a16="http://schemas.microsoft.com/office/drawing/2014/main" id="{20B0C5B1-E02B-AB16-D373-9A7ADF8EE186}"/>
              </a:ext>
            </a:extLst>
          </p:cNvPr>
          <p:cNvPicPr>
            <a:picLocks noGrp="1" noChangeAspect="1"/>
          </p:cNvPicPr>
          <p:nvPr>
            <p:ph idx="1"/>
          </p:nvPr>
        </p:nvPicPr>
        <p:blipFill>
          <a:blip r:embed="rId2"/>
          <a:stretch>
            <a:fillRect/>
          </a:stretch>
        </p:blipFill>
        <p:spPr>
          <a:xfrm>
            <a:off x="10103010" y="20876"/>
            <a:ext cx="2035629" cy="1131810"/>
          </a:xfrm>
        </p:spPr>
      </p:pic>
    </p:spTree>
    <p:extLst>
      <p:ext uri="{BB962C8B-B14F-4D97-AF65-F5344CB8AC3E}">
        <p14:creationId xmlns:p14="http://schemas.microsoft.com/office/powerpoint/2010/main" val="388951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01382C-1471-D241-97D2-EB41C7666036}"/>
              </a:ext>
            </a:extLst>
          </p:cNvPr>
          <p:cNvSpPr>
            <a:spLocks noGrp="1"/>
          </p:cNvSpPr>
          <p:nvPr>
            <p:ph type="title"/>
          </p:nvPr>
        </p:nvSpPr>
        <p:spPr>
          <a:xfrm>
            <a:off x="839569" y="1435100"/>
            <a:ext cx="10512862" cy="3698602"/>
          </a:xfrm>
        </p:spPr>
        <p:txBody>
          <a:bodyPr>
            <a:normAutofit fontScale="90000"/>
          </a:bodyPr>
          <a:lstStyle/>
          <a:p>
            <a:r>
              <a:rPr lang="en-GB" sz="8000" dirty="0">
                <a:latin typeface="+mn-lt"/>
              </a:rPr>
              <a:t>The</a:t>
            </a:r>
            <a:r>
              <a:rPr lang="en-GB" sz="8000" b="1" dirty="0">
                <a:latin typeface="+mn-lt"/>
              </a:rPr>
              <a:t> Healthy</a:t>
            </a:r>
            <a:br>
              <a:rPr lang="en-GB" sz="8000" b="1" dirty="0">
                <a:latin typeface="+mn-lt"/>
              </a:rPr>
            </a:br>
            <a:r>
              <a:rPr lang="en-GB" sz="8000" dirty="0">
                <a:latin typeface="+mn-lt"/>
              </a:rPr>
              <a:t>Adjustment</a:t>
            </a:r>
            <a:br>
              <a:rPr lang="en-GB" sz="8000" dirty="0">
                <a:latin typeface="+mn-lt"/>
              </a:rPr>
            </a:br>
            <a:r>
              <a:rPr lang="en-GB" sz="8000" dirty="0">
                <a:latin typeface="+mn-lt"/>
              </a:rPr>
              <a:t>Process</a:t>
            </a:r>
          </a:p>
        </p:txBody>
      </p:sp>
      <p:pic>
        <p:nvPicPr>
          <p:cNvPr id="6" name="Content Placeholder 4" descr="Logo, company name&#10;&#10;Description automatically generated">
            <a:extLst>
              <a:ext uri="{FF2B5EF4-FFF2-40B4-BE49-F238E27FC236}">
                <a16:creationId xmlns:a16="http://schemas.microsoft.com/office/drawing/2014/main" id="{F7668280-A70B-8108-822A-27859C2962A9}"/>
              </a:ext>
            </a:extLst>
          </p:cNvPr>
          <p:cNvPicPr>
            <a:picLocks noChangeAspect="1"/>
          </p:cNvPicPr>
          <p:nvPr/>
        </p:nvPicPr>
        <p:blipFill>
          <a:blip r:embed="rId3"/>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2571897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10F59D3A-923D-C2C4-20B2-8DA7E11C45ED}"/>
              </a:ext>
            </a:extLst>
          </p:cNvPr>
          <p:cNvPicPr>
            <a:picLocks noChangeAspect="1"/>
          </p:cNvPicPr>
          <p:nvPr/>
        </p:nvPicPr>
        <p:blipFill>
          <a:blip r:embed="rId3"/>
          <a:srcRect r="425" b="-1"/>
          <a:stretch>
            <a:fillRect/>
          </a:stretch>
        </p:blipFill>
        <p:spPr>
          <a:xfrm>
            <a:off x="20" y="1282"/>
            <a:ext cx="12191980" cy="6856718"/>
          </a:xfrm>
          <a:prstGeom prst="rect">
            <a:avLst/>
          </a:prstGeom>
        </p:spPr>
      </p:pic>
    </p:spTree>
    <p:extLst>
      <p:ext uri="{BB962C8B-B14F-4D97-AF65-F5344CB8AC3E}">
        <p14:creationId xmlns:p14="http://schemas.microsoft.com/office/powerpoint/2010/main" val="1666210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food&#10;&#10;Description automatically generated">
            <a:extLst>
              <a:ext uri="{FF2B5EF4-FFF2-40B4-BE49-F238E27FC236}">
                <a16:creationId xmlns:a16="http://schemas.microsoft.com/office/drawing/2014/main" id="{C20BD44A-6FD6-2044-974F-BFE7A9F64108}"/>
              </a:ext>
            </a:extLst>
          </p:cNvPr>
          <p:cNvPicPr>
            <a:picLocks noGrp="1" noChangeAspect="1"/>
          </p:cNvPicPr>
          <p:nvPr>
            <p:ph idx="1"/>
          </p:nvPr>
        </p:nvPicPr>
        <p:blipFill>
          <a:blip r:embed="rId2"/>
          <a:stretch>
            <a:fillRect/>
          </a:stretch>
        </p:blipFill>
        <p:spPr>
          <a:xfrm>
            <a:off x="8655776" y="1540671"/>
            <a:ext cx="2109586" cy="1470318"/>
          </a:xfrm>
        </p:spPr>
      </p:pic>
      <p:pic>
        <p:nvPicPr>
          <p:cNvPr id="7" name="Picture 6" descr="A picture containing food&#10;&#10;Description automatically generated">
            <a:extLst>
              <a:ext uri="{FF2B5EF4-FFF2-40B4-BE49-F238E27FC236}">
                <a16:creationId xmlns:a16="http://schemas.microsoft.com/office/drawing/2014/main" id="{42195227-0868-F749-8886-D60FDE85550F}"/>
              </a:ext>
            </a:extLst>
          </p:cNvPr>
          <p:cNvPicPr>
            <a:picLocks noChangeAspect="1"/>
          </p:cNvPicPr>
          <p:nvPr/>
        </p:nvPicPr>
        <p:blipFill>
          <a:blip r:embed="rId3"/>
          <a:stretch>
            <a:fillRect/>
          </a:stretch>
        </p:blipFill>
        <p:spPr>
          <a:xfrm>
            <a:off x="3616581" y="1411152"/>
            <a:ext cx="2140225" cy="1510272"/>
          </a:xfrm>
          <a:prstGeom prst="rect">
            <a:avLst/>
          </a:prstGeom>
        </p:spPr>
      </p:pic>
      <p:pic>
        <p:nvPicPr>
          <p:cNvPr id="9" name="Picture 8" descr="A close up of a logo&#10;&#10;Description automatically generated">
            <a:extLst>
              <a:ext uri="{FF2B5EF4-FFF2-40B4-BE49-F238E27FC236}">
                <a16:creationId xmlns:a16="http://schemas.microsoft.com/office/drawing/2014/main" id="{16A1344A-754D-8343-8C49-3DD3B7BC2464}"/>
              </a:ext>
            </a:extLst>
          </p:cNvPr>
          <p:cNvPicPr>
            <a:picLocks noChangeAspect="1"/>
          </p:cNvPicPr>
          <p:nvPr/>
        </p:nvPicPr>
        <p:blipFill>
          <a:blip r:embed="rId4"/>
          <a:stretch>
            <a:fillRect/>
          </a:stretch>
        </p:blipFill>
        <p:spPr>
          <a:xfrm>
            <a:off x="7814448" y="3791981"/>
            <a:ext cx="2136874" cy="1510272"/>
          </a:xfrm>
          <a:prstGeom prst="rect">
            <a:avLst/>
          </a:prstGeom>
        </p:spPr>
      </p:pic>
      <p:pic>
        <p:nvPicPr>
          <p:cNvPr id="11" name="Picture 10" descr="A picture containing food&#10;&#10;Description automatically generated">
            <a:extLst>
              <a:ext uri="{FF2B5EF4-FFF2-40B4-BE49-F238E27FC236}">
                <a16:creationId xmlns:a16="http://schemas.microsoft.com/office/drawing/2014/main" id="{5255E089-87C7-0A4E-AFAF-E5F2E13EEB66}"/>
              </a:ext>
            </a:extLst>
          </p:cNvPr>
          <p:cNvPicPr>
            <a:picLocks noChangeAspect="1"/>
          </p:cNvPicPr>
          <p:nvPr/>
        </p:nvPicPr>
        <p:blipFill>
          <a:blip r:embed="rId5"/>
          <a:stretch>
            <a:fillRect/>
          </a:stretch>
        </p:blipFill>
        <p:spPr>
          <a:xfrm>
            <a:off x="1887650" y="3581843"/>
            <a:ext cx="2124072" cy="1510272"/>
          </a:xfrm>
          <a:prstGeom prst="rect">
            <a:avLst/>
          </a:prstGeom>
        </p:spPr>
      </p:pic>
      <p:pic>
        <p:nvPicPr>
          <p:cNvPr id="13" name="Picture 12" descr="A picture containing food&#10;&#10;Description automatically generated">
            <a:extLst>
              <a:ext uri="{FF2B5EF4-FFF2-40B4-BE49-F238E27FC236}">
                <a16:creationId xmlns:a16="http://schemas.microsoft.com/office/drawing/2014/main" id="{C81A8989-629B-BE48-8D89-9F84C8E0247D}"/>
              </a:ext>
            </a:extLst>
          </p:cNvPr>
          <p:cNvPicPr>
            <a:picLocks noChangeAspect="1"/>
          </p:cNvPicPr>
          <p:nvPr/>
        </p:nvPicPr>
        <p:blipFill>
          <a:blip r:embed="rId6"/>
          <a:stretch>
            <a:fillRect/>
          </a:stretch>
        </p:blipFill>
        <p:spPr>
          <a:xfrm>
            <a:off x="6111665" y="2028929"/>
            <a:ext cx="2092745" cy="1490288"/>
          </a:xfrm>
          <a:prstGeom prst="rect">
            <a:avLst/>
          </a:prstGeom>
        </p:spPr>
      </p:pic>
      <p:pic>
        <p:nvPicPr>
          <p:cNvPr id="15" name="Picture 14" descr="A picture containing food, shirt&#10;&#10;Description automatically generated">
            <a:extLst>
              <a:ext uri="{FF2B5EF4-FFF2-40B4-BE49-F238E27FC236}">
                <a16:creationId xmlns:a16="http://schemas.microsoft.com/office/drawing/2014/main" id="{ABCBCC50-D26A-2642-9323-E34276D385D3}"/>
              </a:ext>
            </a:extLst>
          </p:cNvPr>
          <p:cNvPicPr>
            <a:picLocks noChangeAspect="1"/>
          </p:cNvPicPr>
          <p:nvPr/>
        </p:nvPicPr>
        <p:blipFill>
          <a:blip r:embed="rId7"/>
          <a:stretch>
            <a:fillRect/>
          </a:stretch>
        </p:blipFill>
        <p:spPr>
          <a:xfrm>
            <a:off x="4686693" y="3999560"/>
            <a:ext cx="2109586" cy="1510272"/>
          </a:xfrm>
          <a:prstGeom prst="rect">
            <a:avLst/>
          </a:prstGeom>
        </p:spPr>
      </p:pic>
      <p:pic>
        <p:nvPicPr>
          <p:cNvPr id="17" name="Picture 16" descr="A picture containing food, shirt&#10;&#10;Description automatically generated">
            <a:extLst>
              <a:ext uri="{FF2B5EF4-FFF2-40B4-BE49-F238E27FC236}">
                <a16:creationId xmlns:a16="http://schemas.microsoft.com/office/drawing/2014/main" id="{6EB7A09E-F97D-594B-9846-F30FF4BDA81C}"/>
              </a:ext>
            </a:extLst>
          </p:cNvPr>
          <p:cNvPicPr>
            <a:picLocks noChangeAspect="1"/>
          </p:cNvPicPr>
          <p:nvPr/>
        </p:nvPicPr>
        <p:blipFill>
          <a:blip r:embed="rId8"/>
          <a:stretch>
            <a:fillRect/>
          </a:stretch>
        </p:blipFill>
        <p:spPr>
          <a:xfrm>
            <a:off x="966880" y="1765886"/>
            <a:ext cx="2140225" cy="1510272"/>
          </a:xfrm>
          <a:prstGeom prst="rect">
            <a:avLst/>
          </a:prstGeom>
        </p:spPr>
      </p:pic>
      <p:sp>
        <p:nvSpPr>
          <p:cNvPr id="2" name="TextBox 1">
            <a:extLst>
              <a:ext uri="{FF2B5EF4-FFF2-40B4-BE49-F238E27FC236}">
                <a16:creationId xmlns:a16="http://schemas.microsoft.com/office/drawing/2014/main" id="{89E9A7A9-3DDE-B04F-8F7E-43D0A80448A5}"/>
              </a:ext>
            </a:extLst>
          </p:cNvPr>
          <p:cNvSpPr txBox="1"/>
          <p:nvPr/>
        </p:nvSpPr>
        <p:spPr>
          <a:xfrm>
            <a:off x="3309115" y="299727"/>
            <a:ext cx="5573770" cy="584775"/>
          </a:xfrm>
          <a:prstGeom prst="rect">
            <a:avLst/>
          </a:prstGeom>
          <a:noFill/>
        </p:spPr>
        <p:txBody>
          <a:bodyPr wrap="none" rtlCol="0">
            <a:spAutoFit/>
          </a:bodyPr>
          <a:lstStyle/>
          <a:p>
            <a:pPr defTabSz="586039"/>
            <a:r>
              <a:rPr lang="en-GB" sz="3200" dirty="0">
                <a:solidFill>
                  <a:prstClr val="black"/>
                </a:solidFill>
                <a:latin typeface="Calibri"/>
              </a:rPr>
              <a:t>The </a:t>
            </a:r>
            <a:r>
              <a:rPr lang="en-GB" sz="3200" b="1" dirty="0">
                <a:solidFill>
                  <a:prstClr val="black"/>
                </a:solidFill>
                <a:latin typeface="Calibri"/>
              </a:rPr>
              <a:t>Healthy</a:t>
            </a:r>
            <a:r>
              <a:rPr lang="en-GB" sz="3200" dirty="0">
                <a:solidFill>
                  <a:prstClr val="black"/>
                </a:solidFill>
                <a:latin typeface="Calibri"/>
              </a:rPr>
              <a:t> Adjustment Process</a:t>
            </a:r>
          </a:p>
        </p:txBody>
      </p:sp>
      <p:sp>
        <p:nvSpPr>
          <p:cNvPr id="3" name="Right Arrow 2">
            <a:extLst>
              <a:ext uri="{FF2B5EF4-FFF2-40B4-BE49-F238E27FC236}">
                <a16:creationId xmlns:a16="http://schemas.microsoft.com/office/drawing/2014/main" id="{361F8497-200A-3347-A5D5-02EE7126212E}"/>
              </a:ext>
            </a:extLst>
          </p:cNvPr>
          <p:cNvSpPr/>
          <p:nvPr/>
        </p:nvSpPr>
        <p:spPr>
          <a:xfrm>
            <a:off x="3716390" y="6020800"/>
            <a:ext cx="4831811" cy="43179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586039"/>
            <a:endParaRPr lang="en-GB" sz="2300">
              <a:solidFill>
                <a:prstClr val="white"/>
              </a:solidFill>
              <a:latin typeface="Calibri"/>
            </a:endParaRPr>
          </a:p>
        </p:txBody>
      </p:sp>
      <p:pic>
        <p:nvPicPr>
          <p:cNvPr id="4" name="Content Placeholder 4" descr="Logo, company name&#10;&#10;Description automatically generated">
            <a:extLst>
              <a:ext uri="{FF2B5EF4-FFF2-40B4-BE49-F238E27FC236}">
                <a16:creationId xmlns:a16="http://schemas.microsoft.com/office/drawing/2014/main" id="{AA732D42-DEB3-6ECF-2135-1182CE155FB6}"/>
              </a:ext>
            </a:extLst>
          </p:cNvPr>
          <p:cNvPicPr>
            <a:picLocks noChangeAspect="1"/>
          </p:cNvPicPr>
          <p:nvPr/>
        </p:nvPicPr>
        <p:blipFill>
          <a:blip r:embed="rId9"/>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1020865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17617" y="742666"/>
            <a:ext cx="9006840" cy="1263599"/>
          </a:xfrm>
        </p:spPr>
        <p:txBody>
          <a:bodyPr>
            <a:noAutofit/>
          </a:bodyPr>
          <a:lstStyle/>
          <a:p>
            <a:r>
              <a:rPr lang="en-GB" sz="4000" b="1"/>
              <a:t>Step 1</a:t>
            </a:r>
            <a:br>
              <a:rPr lang="en-GB" sz="4000" b="1"/>
            </a:br>
            <a:r>
              <a:rPr lang="en-GB" sz="4000"/>
              <a:t>Making sense of how we are feeling</a:t>
            </a:r>
            <a:endParaRPr lang="en-GB" sz="4000" b="1" dirty="0"/>
          </a:p>
        </p:txBody>
      </p:sp>
      <p:sp>
        <p:nvSpPr>
          <p:cNvPr id="2" name="TextBox 1"/>
          <p:cNvSpPr txBox="1"/>
          <p:nvPr/>
        </p:nvSpPr>
        <p:spPr>
          <a:xfrm>
            <a:off x="1038550" y="2593569"/>
            <a:ext cx="9885362" cy="2308324"/>
          </a:xfrm>
          <a:prstGeom prst="rect">
            <a:avLst/>
          </a:prstGeom>
          <a:noFill/>
        </p:spPr>
        <p:txBody>
          <a:bodyPr wrap="square" rtlCol="0">
            <a:spAutoFit/>
          </a:bodyPr>
          <a:lstStyle/>
          <a:p>
            <a:pPr defTabSz="586039"/>
            <a:r>
              <a:rPr lang="en-GB" sz="3600" dirty="0">
                <a:solidFill>
                  <a:prstClr val="black"/>
                </a:solidFill>
                <a:latin typeface="Calibri"/>
              </a:rPr>
              <a:t>“Use the cards to </a:t>
            </a:r>
            <a:r>
              <a:rPr lang="en-GB" sz="3600" b="1" dirty="0">
                <a:solidFill>
                  <a:prstClr val="black"/>
                </a:solidFill>
                <a:latin typeface="Calibri"/>
              </a:rPr>
              <a:t>show me </a:t>
            </a:r>
            <a:r>
              <a:rPr lang="en-GB" sz="3600" dirty="0">
                <a:solidFill>
                  <a:prstClr val="black"/>
                </a:solidFill>
                <a:latin typeface="Calibri"/>
              </a:rPr>
              <a:t>how you feel”</a:t>
            </a:r>
          </a:p>
          <a:p>
            <a:pPr defTabSz="586039"/>
            <a:endParaRPr lang="en-GB" sz="3600" dirty="0">
              <a:solidFill>
                <a:prstClr val="black"/>
              </a:solidFill>
              <a:latin typeface="Calibri"/>
            </a:endParaRPr>
          </a:p>
          <a:p>
            <a:pPr marL="571500" indent="-571500" defTabSz="586039">
              <a:buFont typeface="Arial" panose="020B0604020202020204" pitchFamily="34" charset="0"/>
              <a:buChar char="•"/>
            </a:pPr>
            <a:r>
              <a:rPr lang="en-GB" sz="3600" dirty="0">
                <a:solidFill>
                  <a:prstClr val="black"/>
                </a:solidFill>
                <a:latin typeface="Calibri"/>
              </a:rPr>
              <a:t>You can’t get it wrong</a:t>
            </a:r>
          </a:p>
          <a:p>
            <a:pPr marL="571500" indent="-571500" defTabSz="586039">
              <a:buFont typeface="Arial" panose="020B0604020202020204" pitchFamily="34" charset="0"/>
              <a:buChar char="•"/>
            </a:pPr>
            <a:r>
              <a:rPr lang="en-GB" sz="3600" dirty="0">
                <a:solidFill>
                  <a:prstClr val="black"/>
                </a:solidFill>
                <a:latin typeface="Calibri"/>
              </a:rPr>
              <a:t>Use as few or as many cards as you feel relevant</a:t>
            </a:r>
          </a:p>
        </p:txBody>
      </p:sp>
      <p:pic>
        <p:nvPicPr>
          <p:cNvPr id="8" name="Content Placeholder 4" descr="Logo, company name&#10;&#10;Description automatically generated">
            <a:extLst>
              <a:ext uri="{FF2B5EF4-FFF2-40B4-BE49-F238E27FC236}">
                <a16:creationId xmlns:a16="http://schemas.microsoft.com/office/drawing/2014/main" id="{D2C87F54-6FB6-2EED-D6A2-88BFEA2D2244}"/>
              </a:ext>
            </a:extLst>
          </p:cNvPr>
          <p:cNvPicPr>
            <a:picLocks noGrp="1" noChangeAspect="1"/>
          </p:cNvPicPr>
          <p:nvPr>
            <p:ph idx="1"/>
          </p:nvPr>
        </p:nvPicPr>
        <p:blipFill>
          <a:blip r:embed="rId3"/>
          <a:stretch>
            <a:fillRect/>
          </a:stretch>
        </p:blipFill>
        <p:spPr>
          <a:xfrm>
            <a:off x="10154785" y="0"/>
            <a:ext cx="2035629" cy="1131810"/>
          </a:xfrm>
        </p:spPr>
      </p:pic>
    </p:spTree>
    <p:extLst>
      <p:ext uri="{BB962C8B-B14F-4D97-AF65-F5344CB8AC3E}">
        <p14:creationId xmlns:p14="http://schemas.microsoft.com/office/powerpoint/2010/main" val="391056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A98D6DB-6763-1F43-A187-0DCB36DCA0E3}"/>
              </a:ext>
            </a:extLst>
          </p:cNvPr>
          <p:cNvSpPr>
            <a:spLocks noGrp="1"/>
          </p:cNvSpPr>
          <p:nvPr>
            <p:ph type="title"/>
          </p:nvPr>
        </p:nvSpPr>
        <p:spPr>
          <a:xfrm>
            <a:off x="326572" y="944810"/>
            <a:ext cx="11538857" cy="4746170"/>
          </a:xfrm>
        </p:spPr>
        <p:txBody>
          <a:bodyPr>
            <a:noAutofit/>
          </a:bodyPr>
          <a:lstStyle/>
          <a:p>
            <a:r>
              <a:rPr lang="en-GB" sz="7200" b="1" dirty="0"/>
              <a:t>Scenario</a:t>
            </a:r>
            <a:br>
              <a:rPr lang="en-GB" sz="7200" dirty="0"/>
            </a:br>
            <a:br>
              <a:rPr lang="en-GB" sz="4000" dirty="0"/>
            </a:br>
            <a:r>
              <a:rPr lang="en-GB" sz="4000" dirty="0"/>
              <a:t>Imagine you are 13 years old.</a:t>
            </a:r>
            <a:br>
              <a:rPr lang="en-GB" sz="4000" dirty="0"/>
            </a:br>
            <a:r>
              <a:rPr lang="en-GB" sz="4000" dirty="0"/>
              <a:t>You’ve not been invited to the party!</a:t>
            </a:r>
            <a:br>
              <a:rPr lang="en-GB" sz="4000" dirty="0"/>
            </a:br>
            <a:br>
              <a:rPr lang="en-GB" sz="4000" dirty="0"/>
            </a:br>
            <a:r>
              <a:rPr lang="en-GB" sz="4000" dirty="0"/>
              <a:t>Look at the cards</a:t>
            </a:r>
            <a:br>
              <a:rPr lang="en-GB" sz="4000" dirty="0"/>
            </a:br>
            <a:r>
              <a:rPr lang="en-GB" sz="4000" dirty="0"/>
              <a:t>What would your pattern look like?</a:t>
            </a:r>
            <a:endParaRPr lang="en-GB" sz="7200" dirty="0"/>
          </a:p>
        </p:txBody>
      </p:sp>
      <p:pic>
        <p:nvPicPr>
          <p:cNvPr id="2" name="Content Placeholder 4" descr="Logo, company name&#10;&#10;Description automatically generated">
            <a:extLst>
              <a:ext uri="{FF2B5EF4-FFF2-40B4-BE49-F238E27FC236}">
                <a16:creationId xmlns:a16="http://schemas.microsoft.com/office/drawing/2014/main" id="{EC7A5507-9201-797F-EB1F-C22F8CDBEA82}"/>
              </a:ext>
            </a:extLst>
          </p:cNvPr>
          <p:cNvPicPr>
            <a:picLocks noGrp="1" noChangeAspect="1"/>
          </p:cNvPicPr>
          <p:nvPr>
            <p:ph idx="1"/>
          </p:nvPr>
        </p:nvPicPr>
        <p:blipFill>
          <a:blip r:embed="rId3"/>
          <a:stretch>
            <a:fillRect/>
          </a:stretch>
        </p:blipFill>
        <p:spPr>
          <a:xfrm>
            <a:off x="10103010" y="20876"/>
            <a:ext cx="2035629" cy="1131810"/>
          </a:xfrm>
        </p:spPr>
      </p:pic>
    </p:spTree>
    <p:extLst>
      <p:ext uri="{BB962C8B-B14F-4D97-AF65-F5344CB8AC3E}">
        <p14:creationId xmlns:p14="http://schemas.microsoft.com/office/powerpoint/2010/main" val="1737684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food&#10;&#10;Description automatically generated">
            <a:extLst>
              <a:ext uri="{FF2B5EF4-FFF2-40B4-BE49-F238E27FC236}">
                <a16:creationId xmlns:a16="http://schemas.microsoft.com/office/drawing/2014/main" id="{C20BD44A-6FD6-2044-974F-BFE7A9F64108}"/>
              </a:ext>
            </a:extLst>
          </p:cNvPr>
          <p:cNvPicPr>
            <a:picLocks noGrp="1" noChangeAspect="1"/>
          </p:cNvPicPr>
          <p:nvPr>
            <p:ph idx="1"/>
          </p:nvPr>
        </p:nvPicPr>
        <p:blipFill>
          <a:blip r:embed="rId2"/>
          <a:stretch>
            <a:fillRect/>
          </a:stretch>
        </p:blipFill>
        <p:spPr>
          <a:xfrm>
            <a:off x="11342936" y="6243287"/>
            <a:ext cx="720616" cy="502248"/>
          </a:xfrm>
        </p:spPr>
      </p:pic>
      <p:pic>
        <p:nvPicPr>
          <p:cNvPr id="7" name="Picture 6" descr="A picture containing food&#10;&#10;Description automatically generated">
            <a:extLst>
              <a:ext uri="{FF2B5EF4-FFF2-40B4-BE49-F238E27FC236}">
                <a16:creationId xmlns:a16="http://schemas.microsoft.com/office/drawing/2014/main" id="{42195227-0868-F749-8886-D60FDE85550F}"/>
              </a:ext>
            </a:extLst>
          </p:cNvPr>
          <p:cNvPicPr>
            <a:picLocks noChangeAspect="1"/>
          </p:cNvPicPr>
          <p:nvPr/>
        </p:nvPicPr>
        <p:blipFill>
          <a:blip r:embed="rId3"/>
          <a:stretch>
            <a:fillRect/>
          </a:stretch>
        </p:blipFill>
        <p:spPr>
          <a:xfrm>
            <a:off x="2353725" y="1688616"/>
            <a:ext cx="2140225" cy="1510272"/>
          </a:xfrm>
          <a:prstGeom prst="rect">
            <a:avLst/>
          </a:prstGeom>
        </p:spPr>
      </p:pic>
      <p:pic>
        <p:nvPicPr>
          <p:cNvPr id="9" name="Picture 8" descr="A close up of a logo&#10;&#10;Description automatically generated">
            <a:extLst>
              <a:ext uri="{FF2B5EF4-FFF2-40B4-BE49-F238E27FC236}">
                <a16:creationId xmlns:a16="http://schemas.microsoft.com/office/drawing/2014/main" id="{16A1344A-754D-8343-8C49-3DD3B7BC2464}"/>
              </a:ext>
            </a:extLst>
          </p:cNvPr>
          <p:cNvPicPr>
            <a:picLocks noChangeAspect="1"/>
          </p:cNvPicPr>
          <p:nvPr/>
        </p:nvPicPr>
        <p:blipFill>
          <a:blip r:embed="rId4"/>
          <a:stretch>
            <a:fillRect/>
          </a:stretch>
        </p:blipFill>
        <p:spPr>
          <a:xfrm>
            <a:off x="7701403" y="2443752"/>
            <a:ext cx="2136874" cy="1510272"/>
          </a:xfrm>
          <a:prstGeom prst="rect">
            <a:avLst/>
          </a:prstGeom>
        </p:spPr>
      </p:pic>
      <p:pic>
        <p:nvPicPr>
          <p:cNvPr id="11" name="Picture 10" descr="A picture containing food&#10;&#10;Description automatically generated">
            <a:extLst>
              <a:ext uri="{FF2B5EF4-FFF2-40B4-BE49-F238E27FC236}">
                <a16:creationId xmlns:a16="http://schemas.microsoft.com/office/drawing/2014/main" id="{5255E089-87C7-0A4E-AFAF-E5F2E13EEB66}"/>
              </a:ext>
            </a:extLst>
          </p:cNvPr>
          <p:cNvPicPr>
            <a:picLocks noChangeAspect="1"/>
          </p:cNvPicPr>
          <p:nvPr/>
        </p:nvPicPr>
        <p:blipFill>
          <a:blip r:embed="rId5"/>
          <a:stretch>
            <a:fillRect/>
          </a:stretch>
        </p:blipFill>
        <p:spPr>
          <a:xfrm>
            <a:off x="9939480" y="2443752"/>
            <a:ext cx="2124072" cy="1510272"/>
          </a:xfrm>
          <a:prstGeom prst="rect">
            <a:avLst/>
          </a:prstGeom>
        </p:spPr>
      </p:pic>
      <p:pic>
        <p:nvPicPr>
          <p:cNvPr id="13" name="Picture 12" descr="A picture containing food&#10;&#10;Description automatically generated">
            <a:extLst>
              <a:ext uri="{FF2B5EF4-FFF2-40B4-BE49-F238E27FC236}">
                <a16:creationId xmlns:a16="http://schemas.microsoft.com/office/drawing/2014/main" id="{C81A8989-629B-BE48-8D89-9F84C8E0247D}"/>
              </a:ext>
            </a:extLst>
          </p:cNvPr>
          <p:cNvPicPr>
            <a:picLocks noChangeAspect="1"/>
          </p:cNvPicPr>
          <p:nvPr/>
        </p:nvPicPr>
        <p:blipFill>
          <a:blip r:embed="rId6"/>
          <a:stretch>
            <a:fillRect/>
          </a:stretch>
        </p:blipFill>
        <p:spPr>
          <a:xfrm>
            <a:off x="4630643" y="2443752"/>
            <a:ext cx="2092745" cy="1490288"/>
          </a:xfrm>
          <a:prstGeom prst="rect">
            <a:avLst/>
          </a:prstGeom>
        </p:spPr>
      </p:pic>
      <p:pic>
        <p:nvPicPr>
          <p:cNvPr id="15" name="Picture 14" descr="A picture containing food, shirt&#10;&#10;Description automatically generated">
            <a:extLst>
              <a:ext uri="{FF2B5EF4-FFF2-40B4-BE49-F238E27FC236}">
                <a16:creationId xmlns:a16="http://schemas.microsoft.com/office/drawing/2014/main" id="{ABCBCC50-D26A-2642-9323-E34276D385D3}"/>
              </a:ext>
            </a:extLst>
          </p:cNvPr>
          <p:cNvPicPr>
            <a:picLocks noChangeAspect="1"/>
          </p:cNvPicPr>
          <p:nvPr/>
        </p:nvPicPr>
        <p:blipFill>
          <a:blip r:embed="rId7"/>
          <a:stretch>
            <a:fillRect/>
          </a:stretch>
        </p:blipFill>
        <p:spPr>
          <a:xfrm>
            <a:off x="2384363" y="3429000"/>
            <a:ext cx="2109586" cy="1510272"/>
          </a:xfrm>
          <a:prstGeom prst="rect">
            <a:avLst/>
          </a:prstGeom>
        </p:spPr>
      </p:pic>
      <p:pic>
        <p:nvPicPr>
          <p:cNvPr id="17" name="Picture 16" descr="A picture containing food, shirt&#10;&#10;Description automatically generated">
            <a:extLst>
              <a:ext uri="{FF2B5EF4-FFF2-40B4-BE49-F238E27FC236}">
                <a16:creationId xmlns:a16="http://schemas.microsoft.com/office/drawing/2014/main" id="{6EB7A09E-F97D-594B-9846-F30FF4BDA81C}"/>
              </a:ext>
            </a:extLst>
          </p:cNvPr>
          <p:cNvPicPr>
            <a:picLocks noChangeAspect="1"/>
          </p:cNvPicPr>
          <p:nvPr/>
        </p:nvPicPr>
        <p:blipFill>
          <a:blip r:embed="rId8"/>
          <a:stretch>
            <a:fillRect/>
          </a:stretch>
        </p:blipFill>
        <p:spPr>
          <a:xfrm>
            <a:off x="107446" y="2443752"/>
            <a:ext cx="2140225" cy="1510272"/>
          </a:xfrm>
          <a:prstGeom prst="rect">
            <a:avLst/>
          </a:prstGeom>
        </p:spPr>
      </p:pic>
      <p:sp>
        <p:nvSpPr>
          <p:cNvPr id="2" name="TextBox 1">
            <a:extLst>
              <a:ext uri="{FF2B5EF4-FFF2-40B4-BE49-F238E27FC236}">
                <a16:creationId xmlns:a16="http://schemas.microsoft.com/office/drawing/2014/main" id="{ED7C26CB-FD33-3C4B-93BA-919CC4B5923F}"/>
              </a:ext>
            </a:extLst>
          </p:cNvPr>
          <p:cNvSpPr txBox="1"/>
          <p:nvPr/>
        </p:nvSpPr>
        <p:spPr>
          <a:xfrm>
            <a:off x="4956778" y="304802"/>
            <a:ext cx="2278444" cy="646331"/>
          </a:xfrm>
          <a:prstGeom prst="rect">
            <a:avLst/>
          </a:prstGeom>
          <a:noFill/>
        </p:spPr>
        <p:txBody>
          <a:bodyPr wrap="none" rtlCol="0">
            <a:spAutoFit/>
          </a:bodyPr>
          <a:lstStyle/>
          <a:p>
            <a:pPr defTabSz="586039"/>
            <a:r>
              <a:rPr lang="en-GB" sz="3600" dirty="0">
                <a:solidFill>
                  <a:prstClr val="black"/>
                </a:solidFill>
                <a:latin typeface="Calibri"/>
              </a:rPr>
              <a:t>My pattern</a:t>
            </a:r>
          </a:p>
        </p:txBody>
      </p:sp>
      <p:sp>
        <p:nvSpPr>
          <p:cNvPr id="3" name="Right Arrow 2">
            <a:extLst>
              <a:ext uri="{FF2B5EF4-FFF2-40B4-BE49-F238E27FC236}">
                <a16:creationId xmlns:a16="http://schemas.microsoft.com/office/drawing/2014/main" id="{166F79E1-34AD-964A-A566-63AF77C70D22}"/>
              </a:ext>
            </a:extLst>
          </p:cNvPr>
          <p:cNvSpPr/>
          <p:nvPr/>
        </p:nvSpPr>
        <p:spPr>
          <a:xfrm>
            <a:off x="4956778" y="5464629"/>
            <a:ext cx="2142296" cy="304800"/>
          </a:xfrm>
          <a:prstGeom prst="rightArrow">
            <a:avLst/>
          </a:prstGeom>
          <a:gradFill>
            <a:gsLst>
              <a:gs pos="0">
                <a:schemeClr val="accent3">
                  <a:lumMod val="5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586039"/>
            <a:endParaRPr lang="en-GB" sz="2300">
              <a:solidFill>
                <a:prstClr val="white"/>
              </a:solidFill>
              <a:latin typeface="Calibri"/>
            </a:endParaRPr>
          </a:p>
        </p:txBody>
      </p:sp>
      <p:pic>
        <p:nvPicPr>
          <p:cNvPr id="4" name="Content Placeholder 4" descr="Logo, company name&#10;&#10;Description automatically generated">
            <a:extLst>
              <a:ext uri="{FF2B5EF4-FFF2-40B4-BE49-F238E27FC236}">
                <a16:creationId xmlns:a16="http://schemas.microsoft.com/office/drawing/2014/main" id="{A75DDDAE-F407-FBA1-1E73-4C24E6AF5E88}"/>
              </a:ext>
            </a:extLst>
          </p:cNvPr>
          <p:cNvPicPr>
            <a:picLocks noChangeAspect="1"/>
          </p:cNvPicPr>
          <p:nvPr/>
        </p:nvPicPr>
        <p:blipFill>
          <a:blip r:embed="rId9"/>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4266513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321599" y="1114484"/>
            <a:ext cx="9548801" cy="2314517"/>
          </a:xfrm>
        </p:spPr>
        <p:txBody>
          <a:bodyPr>
            <a:noAutofit/>
          </a:bodyPr>
          <a:lstStyle/>
          <a:p>
            <a:r>
              <a:rPr lang="en-GB" sz="3600" b="1" dirty="0"/>
              <a:t>Step 2</a:t>
            </a:r>
            <a:br>
              <a:rPr lang="en-GB" sz="3600" b="1" dirty="0"/>
            </a:br>
            <a:r>
              <a:rPr lang="en-GB" sz="3600" dirty="0"/>
              <a:t>Discover </a:t>
            </a:r>
            <a:r>
              <a:rPr lang="en-GB" sz="3600" b="1" dirty="0"/>
              <a:t>what you have lost</a:t>
            </a:r>
            <a:br>
              <a:rPr lang="en-GB" sz="3600" b="1" dirty="0"/>
            </a:br>
            <a:r>
              <a:rPr lang="en-GB" sz="3600" dirty="0"/>
              <a:t>by naming some </a:t>
            </a:r>
            <a:r>
              <a:rPr lang="en-GB" sz="3600" b="1" dirty="0"/>
              <a:t>hidden values</a:t>
            </a:r>
          </a:p>
        </p:txBody>
      </p:sp>
      <p:sp>
        <p:nvSpPr>
          <p:cNvPr id="2" name="TextBox 1"/>
          <p:cNvSpPr txBox="1"/>
          <p:nvPr/>
        </p:nvSpPr>
        <p:spPr>
          <a:xfrm>
            <a:off x="860739" y="4242402"/>
            <a:ext cx="10470523" cy="560410"/>
          </a:xfrm>
          <a:prstGeom prst="rect">
            <a:avLst/>
          </a:prstGeom>
          <a:noFill/>
        </p:spPr>
        <p:txBody>
          <a:bodyPr wrap="square" rtlCol="0">
            <a:spAutoFit/>
          </a:bodyPr>
          <a:lstStyle/>
          <a:p>
            <a:pPr algn="ctr" defTabSz="586039">
              <a:lnSpc>
                <a:spcPts val="3600"/>
              </a:lnSpc>
            </a:pPr>
            <a:r>
              <a:rPr lang="en-GB" sz="3600" dirty="0">
                <a:solidFill>
                  <a:prstClr val="black"/>
                </a:solidFill>
                <a:latin typeface="Calibri"/>
              </a:rPr>
              <a:t>Children and adults often need training how to do this!</a:t>
            </a:r>
            <a:endParaRPr lang="en-GB" sz="3600" b="1" dirty="0">
              <a:solidFill>
                <a:prstClr val="black"/>
              </a:solidFill>
              <a:latin typeface="Calibri"/>
            </a:endParaRPr>
          </a:p>
        </p:txBody>
      </p:sp>
      <p:pic>
        <p:nvPicPr>
          <p:cNvPr id="7" name="Content Placeholder 4" descr="Logo, company name&#10;&#10;Description automatically generated">
            <a:extLst>
              <a:ext uri="{FF2B5EF4-FFF2-40B4-BE49-F238E27FC236}">
                <a16:creationId xmlns:a16="http://schemas.microsoft.com/office/drawing/2014/main" id="{98D0DEA6-C7A5-AD42-5696-903B006E0E61}"/>
              </a:ext>
            </a:extLst>
          </p:cNvPr>
          <p:cNvPicPr>
            <a:picLocks noChangeAspect="1"/>
          </p:cNvPicPr>
          <p:nvPr/>
        </p:nvPicPr>
        <p:blipFill>
          <a:blip r:embed="rId3"/>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2177939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589" y="386993"/>
            <a:ext cx="11117239" cy="914691"/>
          </a:xfrm>
        </p:spPr>
        <p:txBody>
          <a:bodyPr>
            <a:noAutofit/>
          </a:bodyPr>
          <a:lstStyle/>
          <a:p>
            <a:r>
              <a:rPr lang="en-GB" sz="4800" b="1" dirty="0"/>
              <a:t>What can I no longer do?</a:t>
            </a:r>
          </a:p>
        </p:txBody>
      </p:sp>
      <p:sp>
        <p:nvSpPr>
          <p:cNvPr id="2" name="TextBox 1"/>
          <p:cNvSpPr txBox="1"/>
          <p:nvPr/>
        </p:nvSpPr>
        <p:spPr>
          <a:xfrm>
            <a:off x="935730" y="1904098"/>
            <a:ext cx="4594344" cy="4253793"/>
          </a:xfrm>
          <a:prstGeom prst="rect">
            <a:avLst/>
          </a:prstGeom>
          <a:noFill/>
        </p:spPr>
        <p:txBody>
          <a:bodyPr wrap="square" rtlCol="0">
            <a:spAutoFit/>
          </a:bodyPr>
          <a:lstStyle/>
          <a:p>
            <a:pPr defTabSz="586039">
              <a:lnSpc>
                <a:spcPts val="3600"/>
              </a:lnSpc>
            </a:pPr>
            <a:r>
              <a:rPr lang="en-GB" sz="3200" b="1" dirty="0">
                <a:solidFill>
                  <a:prstClr val="black"/>
                </a:solidFill>
                <a:latin typeface="Calibri"/>
              </a:rPr>
              <a:t>Feel part of a group</a:t>
            </a:r>
          </a:p>
          <a:p>
            <a:pPr defTabSz="586039">
              <a:lnSpc>
                <a:spcPts val="3600"/>
              </a:lnSpc>
            </a:pPr>
            <a:r>
              <a:rPr lang="en-GB" sz="3200" dirty="0">
                <a:solidFill>
                  <a:prstClr val="black"/>
                </a:solidFill>
                <a:latin typeface="Calibri"/>
              </a:rPr>
              <a:t>Feel wanted</a:t>
            </a:r>
          </a:p>
          <a:p>
            <a:pPr defTabSz="586039">
              <a:lnSpc>
                <a:spcPts val="3600"/>
              </a:lnSpc>
            </a:pPr>
            <a:r>
              <a:rPr lang="en-GB" sz="3200" b="1" dirty="0">
                <a:solidFill>
                  <a:prstClr val="black"/>
                </a:solidFill>
                <a:latin typeface="Calibri"/>
              </a:rPr>
              <a:t>Be happy</a:t>
            </a:r>
          </a:p>
          <a:p>
            <a:pPr defTabSz="586039">
              <a:lnSpc>
                <a:spcPts val="3600"/>
              </a:lnSpc>
            </a:pPr>
            <a:r>
              <a:rPr lang="en-GB" sz="3200" dirty="0">
                <a:solidFill>
                  <a:prstClr val="black"/>
                </a:solidFill>
                <a:latin typeface="Calibri"/>
              </a:rPr>
              <a:t>Have my usual confidence</a:t>
            </a:r>
          </a:p>
          <a:p>
            <a:pPr defTabSz="586039">
              <a:lnSpc>
                <a:spcPts val="3600"/>
              </a:lnSpc>
            </a:pPr>
            <a:r>
              <a:rPr lang="en-GB" sz="3200" b="1" dirty="0">
                <a:solidFill>
                  <a:prstClr val="black"/>
                </a:solidFill>
                <a:latin typeface="Calibri"/>
              </a:rPr>
              <a:t>Visit my friend’s house at the weekend</a:t>
            </a:r>
          </a:p>
          <a:p>
            <a:pPr defTabSz="586039">
              <a:lnSpc>
                <a:spcPts val="3600"/>
              </a:lnSpc>
            </a:pPr>
            <a:r>
              <a:rPr lang="en-GB" sz="3200" dirty="0">
                <a:solidFill>
                  <a:prstClr val="black"/>
                </a:solidFill>
                <a:latin typeface="Calibri"/>
              </a:rPr>
              <a:t>Sleep well</a:t>
            </a:r>
          </a:p>
          <a:p>
            <a:pPr defTabSz="586039">
              <a:lnSpc>
                <a:spcPts val="3600"/>
              </a:lnSpc>
            </a:pPr>
            <a:r>
              <a:rPr lang="en-GB" sz="3200" b="1" dirty="0">
                <a:solidFill>
                  <a:prstClr val="black"/>
                </a:solidFill>
                <a:latin typeface="Calibri"/>
              </a:rPr>
              <a:t>Relax and unwind</a:t>
            </a:r>
          </a:p>
          <a:p>
            <a:pPr defTabSz="586039">
              <a:lnSpc>
                <a:spcPts val="3600"/>
              </a:lnSpc>
            </a:pPr>
            <a:endParaRPr lang="en-GB" sz="3600" dirty="0">
              <a:solidFill>
                <a:prstClr val="black"/>
              </a:solidFill>
              <a:latin typeface="Calibri"/>
            </a:endParaRPr>
          </a:p>
        </p:txBody>
      </p:sp>
      <p:sp>
        <p:nvSpPr>
          <p:cNvPr id="3" name="TextBox 2">
            <a:extLst>
              <a:ext uri="{FF2B5EF4-FFF2-40B4-BE49-F238E27FC236}">
                <a16:creationId xmlns:a16="http://schemas.microsoft.com/office/drawing/2014/main" id="{5B08AE83-32CB-8144-A09B-33B757D259D7}"/>
              </a:ext>
            </a:extLst>
          </p:cNvPr>
          <p:cNvSpPr txBox="1"/>
          <p:nvPr/>
        </p:nvSpPr>
        <p:spPr>
          <a:xfrm>
            <a:off x="5977702" y="1904097"/>
            <a:ext cx="5503462" cy="4308872"/>
          </a:xfrm>
          <a:prstGeom prst="rect">
            <a:avLst/>
          </a:prstGeom>
          <a:noFill/>
        </p:spPr>
        <p:txBody>
          <a:bodyPr wrap="square" rtlCol="0">
            <a:spAutoFit/>
          </a:bodyPr>
          <a:lstStyle/>
          <a:p>
            <a:pPr defTabSz="586039">
              <a:lnSpc>
                <a:spcPts val="3600"/>
              </a:lnSpc>
            </a:pPr>
            <a:r>
              <a:rPr lang="en-GB" sz="3200" b="1" dirty="0">
                <a:solidFill>
                  <a:prstClr val="black"/>
                </a:solidFill>
                <a:latin typeface="Calibri"/>
              </a:rPr>
              <a:t>Hang out with a friend</a:t>
            </a:r>
          </a:p>
          <a:p>
            <a:pPr defTabSz="586039">
              <a:lnSpc>
                <a:spcPts val="3600"/>
              </a:lnSpc>
            </a:pPr>
            <a:r>
              <a:rPr lang="en-GB" sz="3200" dirty="0">
                <a:solidFill>
                  <a:prstClr val="black"/>
                </a:solidFill>
                <a:latin typeface="Calibri"/>
              </a:rPr>
              <a:t>Have fun with somebody</a:t>
            </a:r>
          </a:p>
          <a:p>
            <a:pPr defTabSz="586039">
              <a:lnSpc>
                <a:spcPts val="3600"/>
              </a:lnSpc>
            </a:pPr>
            <a:r>
              <a:rPr lang="en-GB" sz="3200" b="1" dirty="0">
                <a:solidFill>
                  <a:prstClr val="black"/>
                </a:solidFill>
                <a:latin typeface="Calibri"/>
              </a:rPr>
              <a:t>Trust those friends</a:t>
            </a:r>
          </a:p>
          <a:p>
            <a:pPr defTabSz="586039">
              <a:lnSpc>
                <a:spcPts val="3600"/>
              </a:lnSpc>
            </a:pPr>
            <a:r>
              <a:rPr lang="en-GB" sz="3200" dirty="0">
                <a:solidFill>
                  <a:prstClr val="black"/>
                </a:solidFill>
                <a:latin typeface="Calibri"/>
              </a:rPr>
              <a:t>Have my point of view heard</a:t>
            </a:r>
          </a:p>
          <a:p>
            <a:pPr defTabSz="586039">
              <a:lnSpc>
                <a:spcPts val="3600"/>
              </a:lnSpc>
            </a:pPr>
            <a:r>
              <a:rPr lang="en-GB" sz="3200" b="1" dirty="0">
                <a:solidFill>
                  <a:prstClr val="black"/>
                </a:solidFill>
                <a:latin typeface="Calibri"/>
              </a:rPr>
              <a:t>Understand why this happened</a:t>
            </a:r>
          </a:p>
          <a:p>
            <a:pPr defTabSz="586039">
              <a:lnSpc>
                <a:spcPts val="3600"/>
              </a:lnSpc>
            </a:pPr>
            <a:r>
              <a:rPr lang="en-GB" sz="3200" dirty="0">
                <a:solidFill>
                  <a:prstClr val="black"/>
                </a:solidFill>
                <a:latin typeface="Calibri"/>
              </a:rPr>
              <a:t>Enjoy the party food</a:t>
            </a:r>
          </a:p>
          <a:p>
            <a:pPr defTabSz="586039">
              <a:lnSpc>
                <a:spcPts val="3600"/>
              </a:lnSpc>
            </a:pPr>
            <a:r>
              <a:rPr lang="en-GB" sz="3200" b="1" dirty="0">
                <a:solidFill>
                  <a:prstClr val="black"/>
                </a:solidFill>
                <a:latin typeface="Calibri"/>
              </a:rPr>
              <a:t>Watch the movie</a:t>
            </a:r>
          </a:p>
          <a:p>
            <a:pPr defTabSz="586039"/>
            <a:endParaRPr lang="en-GB" sz="3200" dirty="0">
              <a:solidFill>
                <a:prstClr val="black"/>
              </a:solidFill>
              <a:latin typeface="Calibri"/>
            </a:endParaRPr>
          </a:p>
          <a:p>
            <a:pPr defTabSz="586039"/>
            <a:r>
              <a:rPr lang="en-GB" sz="3200" dirty="0">
                <a:solidFill>
                  <a:prstClr val="black"/>
                </a:solidFill>
                <a:latin typeface="Calibri"/>
              </a:rPr>
              <a:t>Plus many more…</a:t>
            </a:r>
          </a:p>
        </p:txBody>
      </p:sp>
      <p:pic>
        <p:nvPicPr>
          <p:cNvPr id="8" name="Content Placeholder 4" descr="Logo, company name&#10;&#10;Description automatically generated">
            <a:extLst>
              <a:ext uri="{FF2B5EF4-FFF2-40B4-BE49-F238E27FC236}">
                <a16:creationId xmlns:a16="http://schemas.microsoft.com/office/drawing/2014/main" id="{2AF35BC3-D37C-152C-896E-3FAD5CC05B42}"/>
              </a:ext>
            </a:extLst>
          </p:cNvPr>
          <p:cNvPicPr>
            <a:picLocks noChangeAspect="1"/>
          </p:cNvPicPr>
          <p:nvPr/>
        </p:nvPicPr>
        <p:blipFill>
          <a:blip r:embed="rId3"/>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1303589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462664" y="279642"/>
            <a:ext cx="8488530" cy="1895000"/>
          </a:xfrm>
        </p:spPr>
        <p:txBody>
          <a:bodyPr>
            <a:noAutofit/>
          </a:bodyPr>
          <a:lstStyle/>
          <a:p>
            <a:r>
              <a:rPr lang="en-GB" sz="4000" b="1" dirty="0"/>
              <a:t>Now that I have lost a friend,</a:t>
            </a:r>
            <a:br>
              <a:rPr lang="en-GB" sz="4000" b="1" dirty="0"/>
            </a:br>
            <a:r>
              <a:rPr lang="en-GB" sz="4000" b="1" dirty="0"/>
              <a:t>what can I no longer do?</a:t>
            </a:r>
          </a:p>
        </p:txBody>
      </p:sp>
      <p:sp>
        <p:nvSpPr>
          <p:cNvPr id="2" name="TextBox 1">
            <a:extLst>
              <a:ext uri="{FF2B5EF4-FFF2-40B4-BE49-F238E27FC236}">
                <a16:creationId xmlns:a16="http://schemas.microsoft.com/office/drawing/2014/main" id="{DE931F97-E62B-5DAD-09A2-59C5127CFF0F}"/>
              </a:ext>
            </a:extLst>
          </p:cNvPr>
          <p:cNvSpPr txBox="1"/>
          <p:nvPr/>
        </p:nvSpPr>
        <p:spPr>
          <a:xfrm>
            <a:off x="1186445" y="2459865"/>
            <a:ext cx="4520485" cy="3677930"/>
          </a:xfrm>
          <a:prstGeom prst="rect">
            <a:avLst/>
          </a:prstGeom>
          <a:noFill/>
        </p:spPr>
        <p:txBody>
          <a:bodyPr wrap="square" rtlCol="0">
            <a:spAutoFit/>
          </a:bodyPr>
          <a:lstStyle/>
          <a:p>
            <a:pPr defTabSz="586039">
              <a:lnSpc>
                <a:spcPts val="3600"/>
              </a:lnSpc>
            </a:pPr>
            <a:r>
              <a:rPr lang="en-GB" sz="2800" b="1" dirty="0">
                <a:solidFill>
                  <a:prstClr val="black"/>
                </a:solidFill>
                <a:latin typeface="Calibri"/>
              </a:rPr>
              <a:t>I no longer have someone to:</a:t>
            </a:r>
          </a:p>
          <a:p>
            <a:pPr defTabSz="586039">
              <a:lnSpc>
                <a:spcPts val="3600"/>
              </a:lnSpc>
            </a:pPr>
            <a:endParaRPr lang="en-GB" sz="2800" dirty="0">
              <a:solidFill>
                <a:prstClr val="black"/>
              </a:solidFill>
              <a:latin typeface="Calibri"/>
            </a:endParaRPr>
          </a:p>
          <a:p>
            <a:pPr defTabSz="586039">
              <a:lnSpc>
                <a:spcPts val="3600"/>
              </a:lnSpc>
            </a:pPr>
            <a:r>
              <a:rPr lang="en-GB" sz="2800" dirty="0">
                <a:solidFill>
                  <a:prstClr val="black"/>
                </a:solidFill>
                <a:latin typeface="Calibri"/>
              </a:rPr>
              <a:t>Have fun with</a:t>
            </a:r>
          </a:p>
          <a:p>
            <a:pPr defTabSz="586039">
              <a:lnSpc>
                <a:spcPts val="3600"/>
              </a:lnSpc>
            </a:pPr>
            <a:r>
              <a:rPr lang="en-GB" sz="2800" dirty="0">
                <a:solidFill>
                  <a:prstClr val="black"/>
                </a:solidFill>
                <a:latin typeface="Calibri"/>
              </a:rPr>
              <a:t>Hang out with at breaktime</a:t>
            </a:r>
          </a:p>
          <a:p>
            <a:pPr defTabSz="586039">
              <a:lnSpc>
                <a:spcPts val="3600"/>
              </a:lnSpc>
            </a:pPr>
            <a:r>
              <a:rPr lang="en-GB" sz="2800" dirty="0">
                <a:solidFill>
                  <a:prstClr val="black"/>
                </a:solidFill>
                <a:latin typeface="Calibri"/>
              </a:rPr>
              <a:t>Go to football club with</a:t>
            </a:r>
          </a:p>
          <a:p>
            <a:pPr defTabSz="586039">
              <a:lnSpc>
                <a:spcPts val="3600"/>
              </a:lnSpc>
            </a:pPr>
            <a:r>
              <a:rPr lang="en-GB" sz="2800" dirty="0">
                <a:solidFill>
                  <a:prstClr val="black"/>
                </a:solidFill>
                <a:latin typeface="Calibri"/>
              </a:rPr>
              <a:t>Walk home with</a:t>
            </a:r>
          </a:p>
          <a:p>
            <a:pPr defTabSz="586039">
              <a:lnSpc>
                <a:spcPts val="3600"/>
              </a:lnSpc>
            </a:pPr>
            <a:r>
              <a:rPr lang="en-GB" sz="2800" dirty="0">
                <a:solidFill>
                  <a:prstClr val="black"/>
                </a:solidFill>
                <a:latin typeface="Calibri"/>
              </a:rPr>
              <a:t>Do online gaming with</a:t>
            </a:r>
          </a:p>
          <a:p>
            <a:pPr defTabSz="586039"/>
            <a:endParaRPr lang="en-GB" sz="2300" dirty="0">
              <a:solidFill>
                <a:prstClr val="black"/>
              </a:solidFill>
              <a:latin typeface="Calibri"/>
            </a:endParaRPr>
          </a:p>
        </p:txBody>
      </p:sp>
      <p:sp>
        <p:nvSpPr>
          <p:cNvPr id="3" name="TextBox 2">
            <a:extLst>
              <a:ext uri="{FF2B5EF4-FFF2-40B4-BE49-F238E27FC236}">
                <a16:creationId xmlns:a16="http://schemas.microsoft.com/office/drawing/2014/main" id="{01E83830-88E5-EA87-7D9E-374660EAD542}"/>
              </a:ext>
            </a:extLst>
          </p:cNvPr>
          <p:cNvSpPr txBox="1"/>
          <p:nvPr/>
        </p:nvSpPr>
        <p:spPr>
          <a:xfrm>
            <a:off x="6255253" y="3383195"/>
            <a:ext cx="4167343" cy="2754600"/>
          </a:xfrm>
          <a:prstGeom prst="rect">
            <a:avLst/>
          </a:prstGeom>
          <a:noFill/>
        </p:spPr>
        <p:txBody>
          <a:bodyPr wrap="square" rtlCol="0">
            <a:spAutoFit/>
          </a:bodyPr>
          <a:lstStyle/>
          <a:p>
            <a:pPr defTabSz="586039">
              <a:lnSpc>
                <a:spcPts val="3600"/>
              </a:lnSpc>
            </a:pPr>
            <a:r>
              <a:rPr lang="en-GB" sz="2800" dirty="0">
                <a:solidFill>
                  <a:prstClr val="black"/>
                </a:solidFill>
                <a:latin typeface="Calibri"/>
              </a:rPr>
              <a:t>Share my worries with</a:t>
            </a:r>
          </a:p>
          <a:p>
            <a:pPr defTabSz="586039">
              <a:lnSpc>
                <a:spcPts val="3600"/>
              </a:lnSpc>
            </a:pPr>
            <a:r>
              <a:rPr lang="en-GB" sz="2800" dirty="0">
                <a:solidFill>
                  <a:prstClr val="black"/>
                </a:solidFill>
                <a:latin typeface="Calibri"/>
              </a:rPr>
              <a:t>Do my homework with</a:t>
            </a:r>
          </a:p>
          <a:p>
            <a:pPr defTabSz="586039">
              <a:lnSpc>
                <a:spcPts val="3600"/>
              </a:lnSpc>
            </a:pPr>
            <a:r>
              <a:rPr lang="en-GB" sz="2800" dirty="0">
                <a:solidFill>
                  <a:prstClr val="black"/>
                </a:solidFill>
                <a:latin typeface="Calibri"/>
              </a:rPr>
              <a:t>Invite to my house</a:t>
            </a:r>
          </a:p>
          <a:p>
            <a:pPr defTabSz="586039">
              <a:lnSpc>
                <a:spcPts val="3600"/>
              </a:lnSpc>
            </a:pPr>
            <a:r>
              <a:rPr lang="en-GB" sz="2800" dirty="0">
                <a:solidFill>
                  <a:prstClr val="black"/>
                </a:solidFill>
                <a:latin typeface="Calibri"/>
              </a:rPr>
              <a:t>Borrow things from</a:t>
            </a:r>
          </a:p>
          <a:p>
            <a:pPr defTabSz="586039">
              <a:lnSpc>
                <a:spcPts val="3600"/>
              </a:lnSpc>
            </a:pPr>
            <a:r>
              <a:rPr lang="en-GB" sz="2800" dirty="0">
                <a:solidFill>
                  <a:prstClr val="black"/>
                </a:solidFill>
                <a:latin typeface="Calibri"/>
              </a:rPr>
              <a:t>Feel safe and relaxed with</a:t>
            </a:r>
          </a:p>
          <a:p>
            <a:pPr defTabSz="586039"/>
            <a:endParaRPr lang="en-GB" sz="2300" dirty="0">
              <a:solidFill>
                <a:prstClr val="black"/>
              </a:solidFill>
              <a:latin typeface="Calibri"/>
            </a:endParaRPr>
          </a:p>
        </p:txBody>
      </p:sp>
      <p:pic>
        <p:nvPicPr>
          <p:cNvPr id="8" name="Content Placeholder 4" descr="Logo, company name&#10;&#10;Description automatically generated">
            <a:extLst>
              <a:ext uri="{FF2B5EF4-FFF2-40B4-BE49-F238E27FC236}">
                <a16:creationId xmlns:a16="http://schemas.microsoft.com/office/drawing/2014/main" id="{46BB2141-1137-03E0-34F4-473BC17A5C5A}"/>
              </a:ext>
            </a:extLst>
          </p:cNvPr>
          <p:cNvPicPr>
            <a:picLocks noChangeAspect="1"/>
          </p:cNvPicPr>
          <p:nvPr/>
        </p:nvPicPr>
        <p:blipFill>
          <a:blip r:embed="rId3"/>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4242840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32967" y="494783"/>
            <a:ext cx="11117239" cy="914691"/>
          </a:xfrm>
        </p:spPr>
        <p:txBody>
          <a:bodyPr>
            <a:noAutofit/>
          </a:bodyPr>
          <a:lstStyle/>
          <a:p>
            <a:r>
              <a:rPr lang="en-GB" sz="5400" b="1" dirty="0"/>
              <a:t>Why is this list helpful?</a:t>
            </a:r>
          </a:p>
        </p:txBody>
      </p:sp>
      <p:sp>
        <p:nvSpPr>
          <p:cNvPr id="2" name="TextBox 1"/>
          <p:cNvSpPr txBox="1"/>
          <p:nvPr/>
        </p:nvSpPr>
        <p:spPr>
          <a:xfrm>
            <a:off x="1025565" y="2051901"/>
            <a:ext cx="10038562" cy="3323987"/>
          </a:xfrm>
          <a:prstGeom prst="rect">
            <a:avLst/>
          </a:prstGeom>
          <a:noFill/>
        </p:spPr>
        <p:txBody>
          <a:bodyPr wrap="square" rtlCol="0">
            <a:spAutoFit/>
          </a:bodyPr>
          <a:lstStyle/>
          <a:p>
            <a:pPr marL="457200" indent="-457200" defTabSz="586039">
              <a:lnSpc>
                <a:spcPts val="3600"/>
              </a:lnSpc>
              <a:buFont typeface="Arial" panose="020B0604020202020204" pitchFamily="34" charset="0"/>
              <a:buChar char="•"/>
            </a:pPr>
            <a:r>
              <a:rPr lang="en-GB" sz="3200" dirty="0">
                <a:solidFill>
                  <a:prstClr val="black"/>
                </a:solidFill>
                <a:latin typeface="Calibri"/>
              </a:rPr>
              <a:t>Your personal loss list reflects </a:t>
            </a:r>
            <a:r>
              <a:rPr lang="en-GB" sz="3200" u="sng" dirty="0">
                <a:solidFill>
                  <a:prstClr val="black"/>
                </a:solidFill>
                <a:latin typeface="Calibri"/>
              </a:rPr>
              <a:t>your</a:t>
            </a:r>
            <a:r>
              <a:rPr lang="en-GB" sz="3200" dirty="0">
                <a:solidFill>
                  <a:prstClr val="black"/>
                </a:solidFill>
                <a:latin typeface="Calibri"/>
              </a:rPr>
              <a:t> personal values</a:t>
            </a:r>
          </a:p>
          <a:p>
            <a:pPr defTabSz="586039">
              <a:lnSpc>
                <a:spcPts val="3600"/>
              </a:lnSpc>
            </a:pPr>
            <a:endParaRPr lang="en-GB" sz="3200" dirty="0">
              <a:solidFill>
                <a:prstClr val="black"/>
              </a:solidFill>
              <a:latin typeface="Calibri"/>
            </a:endParaRPr>
          </a:p>
          <a:p>
            <a:pPr marL="457200" indent="-457200" defTabSz="586039">
              <a:lnSpc>
                <a:spcPts val="3600"/>
              </a:lnSpc>
              <a:buFont typeface="Arial" panose="020B0604020202020204" pitchFamily="34" charset="0"/>
              <a:buChar char="•"/>
            </a:pPr>
            <a:r>
              <a:rPr lang="en-GB" sz="3200" dirty="0">
                <a:solidFill>
                  <a:prstClr val="black"/>
                </a:solidFill>
                <a:latin typeface="Calibri"/>
              </a:rPr>
              <a:t>You know exactly what you have lost and therefore what to focus on trying to re-gain</a:t>
            </a:r>
          </a:p>
          <a:p>
            <a:pPr defTabSz="586039">
              <a:lnSpc>
                <a:spcPts val="3600"/>
              </a:lnSpc>
            </a:pPr>
            <a:endParaRPr lang="en-GB" sz="3200" dirty="0">
              <a:solidFill>
                <a:prstClr val="black"/>
              </a:solidFill>
              <a:latin typeface="Calibri"/>
            </a:endParaRPr>
          </a:p>
          <a:p>
            <a:pPr marL="457200" indent="-457200" defTabSz="586039">
              <a:lnSpc>
                <a:spcPts val="3600"/>
              </a:lnSpc>
              <a:buFont typeface="Arial" panose="020B0604020202020204" pitchFamily="34" charset="0"/>
              <a:buChar char="•"/>
            </a:pPr>
            <a:r>
              <a:rPr lang="en-GB" sz="3200" dirty="0">
                <a:solidFill>
                  <a:prstClr val="black"/>
                </a:solidFill>
                <a:latin typeface="Calibri"/>
              </a:rPr>
              <a:t>Your Emotional Logic coach helps you design a </a:t>
            </a:r>
            <a:r>
              <a:rPr lang="en-GB" sz="3200" b="1" dirty="0">
                <a:solidFill>
                  <a:prstClr val="black"/>
                </a:solidFill>
                <a:latin typeface="Calibri"/>
              </a:rPr>
              <a:t>personal</a:t>
            </a:r>
            <a:r>
              <a:rPr lang="en-GB" sz="3200" dirty="0">
                <a:solidFill>
                  <a:prstClr val="black"/>
                </a:solidFill>
                <a:latin typeface="Calibri"/>
              </a:rPr>
              <a:t>, solution focussed, </a:t>
            </a:r>
            <a:r>
              <a:rPr lang="en-GB" sz="3200" b="1" dirty="0">
                <a:solidFill>
                  <a:prstClr val="black"/>
                </a:solidFill>
                <a:latin typeface="Calibri"/>
              </a:rPr>
              <a:t>values based</a:t>
            </a:r>
            <a:r>
              <a:rPr lang="en-GB" sz="3200" dirty="0">
                <a:solidFill>
                  <a:prstClr val="black"/>
                </a:solidFill>
                <a:latin typeface="Calibri"/>
              </a:rPr>
              <a:t>, action plan.</a:t>
            </a:r>
          </a:p>
        </p:txBody>
      </p:sp>
      <p:pic>
        <p:nvPicPr>
          <p:cNvPr id="3" name="Content Placeholder 4" descr="Logo, company name&#10;&#10;Description automatically generated">
            <a:extLst>
              <a:ext uri="{FF2B5EF4-FFF2-40B4-BE49-F238E27FC236}">
                <a16:creationId xmlns:a16="http://schemas.microsoft.com/office/drawing/2014/main" id="{A869395B-B302-4036-1FBF-CB047300D6E4}"/>
              </a:ext>
            </a:extLst>
          </p:cNvPr>
          <p:cNvPicPr>
            <a:picLocks noGrp="1" noChangeAspect="1"/>
          </p:cNvPicPr>
          <p:nvPr>
            <p:ph idx="1"/>
          </p:nvPr>
        </p:nvPicPr>
        <p:blipFill>
          <a:blip r:embed="rId3"/>
          <a:stretch>
            <a:fillRect/>
          </a:stretch>
        </p:blipFill>
        <p:spPr>
          <a:xfrm>
            <a:off x="10103010" y="20876"/>
            <a:ext cx="2035629" cy="1131810"/>
          </a:xfrm>
        </p:spPr>
      </p:pic>
    </p:spTree>
    <p:extLst>
      <p:ext uri="{BB962C8B-B14F-4D97-AF65-F5344CB8AC3E}">
        <p14:creationId xmlns:p14="http://schemas.microsoft.com/office/powerpoint/2010/main" val="2234742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Table&#10;&#10;Description automatically generated">
            <a:extLst>
              <a:ext uri="{FF2B5EF4-FFF2-40B4-BE49-F238E27FC236}">
                <a16:creationId xmlns:a16="http://schemas.microsoft.com/office/drawing/2014/main" id="{66CB14D0-5904-9838-3944-8E1298612C09}"/>
              </a:ext>
            </a:extLst>
          </p:cNvPr>
          <p:cNvPicPr>
            <a:picLocks noGrp="1" noChangeAspect="1"/>
          </p:cNvPicPr>
          <p:nvPr>
            <p:ph idx="1"/>
          </p:nvPr>
        </p:nvPicPr>
        <p:blipFill>
          <a:blip r:embed="rId2"/>
          <a:stretch>
            <a:fillRect/>
          </a:stretch>
        </p:blipFill>
        <p:spPr>
          <a:xfrm>
            <a:off x="469674" y="97240"/>
            <a:ext cx="5867400" cy="6663521"/>
          </a:xfrm>
        </p:spPr>
      </p:pic>
      <p:sp>
        <p:nvSpPr>
          <p:cNvPr id="11" name="TextBox 10">
            <a:extLst>
              <a:ext uri="{FF2B5EF4-FFF2-40B4-BE49-F238E27FC236}">
                <a16:creationId xmlns:a16="http://schemas.microsoft.com/office/drawing/2014/main" id="{BABCE41F-9C38-22EE-510B-6F414152B69C}"/>
              </a:ext>
            </a:extLst>
          </p:cNvPr>
          <p:cNvSpPr txBox="1"/>
          <p:nvPr/>
        </p:nvSpPr>
        <p:spPr>
          <a:xfrm>
            <a:off x="6776858" y="1543595"/>
            <a:ext cx="5072742" cy="4031873"/>
          </a:xfrm>
          <a:prstGeom prst="rect">
            <a:avLst/>
          </a:prstGeom>
          <a:noFill/>
        </p:spPr>
        <p:txBody>
          <a:bodyPr wrap="square" rtlCol="0">
            <a:spAutoFit/>
          </a:bodyPr>
          <a:lstStyle/>
          <a:p>
            <a:pPr algn="ctr" defTabSz="586039"/>
            <a:r>
              <a:rPr lang="en-GB" sz="3200" b="1" dirty="0">
                <a:solidFill>
                  <a:prstClr val="black"/>
                </a:solidFill>
                <a:latin typeface="Calibri"/>
              </a:rPr>
              <a:t>How do you Bargain?</a:t>
            </a:r>
          </a:p>
          <a:p>
            <a:pPr algn="ctr" defTabSz="586039"/>
            <a:endParaRPr lang="en-GB" sz="3200" b="1" dirty="0">
              <a:solidFill>
                <a:prstClr val="black"/>
              </a:solidFill>
              <a:latin typeface="Calibri"/>
            </a:endParaRPr>
          </a:p>
          <a:p>
            <a:pPr algn="ctr" defTabSz="586039"/>
            <a:r>
              <a:rPr lang="en-GB" sz="3200" b="1" dirty="0">
                <a:solidFill>
                  <a:prstClr val="black"/>
                </a:solidFill>
                <a:latin typeface="Calibri"/>
              </a:rPr>
              <a:t>When you are under pressure, which way</a:t>
            </a:r>
          </a:p>
          <a:p>
            <a:pPr algn="ctr" defTabSz="586039"/>
            <a:r>
              <a:rPr lang="en-GB" sz="3200" b="1" dirty="0">
                <a:solidFill>
                  <a:prstClr val="black"/>
                </a:solidFill>
                <a:latin typeface="Calibri"/>
              </a:rPr>
              <a:t>do you usually go?</a:t>
            </a:r>
          </a:p>
          <a:p>
            <a:pPr algn="ctr" defTabSz="586039"/>
            <a:endParaRPr lang="en-GB" sz="3200" b="1" dirty="0">
              <a:solidFill>
                <a:prstClr val="black"/>
              </a:solidFill>
              <a:latin typeface="Calibri"/>
            </a:endParaRPr>
          </a:p>
          <a:p>
            <a:pPr algn="ctr" defTabSz="586039"/>
            <a:r>
              <a:rPr lang="en-GB" sz="3200" b="1" dirty="0">
                <a:solidFill>
                  <a:prstClr val="black"/>
                </a:solidFill>
                <a:latin typeface="Calibri"/>
              </a:rPr>
              <a:t>When is Bargaining not a good idea?</a:t>
            </a:r>
          </a:p>
        </p:txBody>
      </p:sp>
      <p:pic>
        <p:nvPicPr>
          <p:cNvPr id="3" name="Content Placeholder 4" descr="Logo, company name&#10;&#10;Description automatically generated">
            <a:extLst>
              <a:ext uri="{FF2B5EF4-FFF2-40B4-BE49-F238E27FC236}">
                <a16:creationId xmlns:a16="http://schemas.microsoft.com/office/drawing/2014/main" id="{538B36D0-E362-6C3E-9545-B93BC7A051C5}"/>
              </a:ext>
            </a:extLst>
          </p:cNvPr>
          <p:cNvPicPr>
            <a:picLocks noChangeAspect="1"/>
          </p:cNvPicPr>
          <p:nvPr/>
        </p:nvPicPr>
        <p:blipFill>
          <a:blip r:embed="rId3"/>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31618293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3A26BF-277F-3942-ACDE-53B05E2FD815}"/>
              </a:ext>
            </a:extLst>
          </p:cNvPr>
          <p:cNvSpPr txBox="1"/>
          <p:nvPr/>
        </p:nvSpPr>
        <p:spPr>
          <a:xfrm>
            <a:off x="1699702" y="658171"/>
            <a:ext cx="7532227" cy="584775"/>
          </a:xfrm>
          <a:prstGeom prst="rect">
            <a:avLst/>
          </a:prstGeom>
          <a:noFill/>
        </p:spPr>
        <p:txBody>
          <a:bodyPr wrap="square" rtlCol="0">
            <a:spAutoFit/>
          </a:bodyPr>
          <a:lstStyle/>
          <a:p>
            <a:pPr algn="ctr" defTabSz="586039"/>
            <a:r>
              <a:rPr lang="en-GB" sz="3200" b="1" dirty="0">
                <a:solidFill>
                  <a:prstClr val="black"/>
                </a:solidFill>
                <a:latin typeface="Calibri"/>
              </a:rPr>
              <a:t>What do schools say about the impact?</a:t>
            </a:r>
            <a:endParaRPr lang="en-GB" sz="3200" dirty="0">
              <a:solidFill>
                <a:prstClr val="black"/>
              </a:solidFill>
              <a:latin typeface="Calibri"/>
            </a:endParaRPr>
          </a:p>
        </p:txBody>
      </p:sp>
      <p:sp>
        <p:nvSpPr>
          <p:cNvPr id="6" name="TextBox 5">
            <a:extLst>
              <a:ext uri="{FF2B5EF4-FFF2-40B4-BE49-F238E27FC236}">
                <a16:creationId xmlns:a16="http://schemas.microsoft.com/office/drawing/2014/main" id="{0A1A1130-4075-7344-8D81-6E431B719483}"/>
              </a:ext>
            </a:extLst>
          </p:cNvPr>
          <p:cNvSpPr txBox="1"/>
          <p:nvPr/>
        </p:nvSpPr>
        <p:spPr>
          <a:xfrm>
            <a:off x="968563" y="1917980"/>
            <a:ext cx="10629806" cy="4524315"/>
          </a:xfrm>
          <a:prstGeom prst="rect">
            <a:avLst/>
          </a:prstGeom>
          <a:noFill/>
        </p:spPr>
        <p:txBody>
          <a:bodyPr wrap="square" rtlCol="0">
            <a:spAutoFit/>
          </a:bodyPr>
          <a:lstStyle/>
          <a:p>
            <a:pPr marL="457200" indent="-457200" defTabSz="586039">
              <a:buFont typeface="Arial" panose="020B0604020202020204" pitchFamily="34" charset="0"/>
              <a:buChar char="•"/>
            </a:pPr>
            <a:r>
              <a:rPr lang="en-GB" sz="3200" dirty="0">
                <a:solidFill>
                  <a:prstClr val="black"/>
                </a:solidFill>
                <a:latin typeface="Calibri"/>
              </a:rPr>
              <a:t>Strengthen relationships at all levels (peers/staff/personal)</a:t>
            </a:r>
          </a:p>
          <a:p>
            <a:pPr marL="457200" indent="-457200" defTabSz="586039">
              <a:buFont typeface="Arial" panose="020B0604020202020204" pitchFamily="34" charset="0"/>
              <a:buChar char="•"/>
            </a:pPr>
            <a:r>
              <a:rPr lang="en-GB" sz="3200" dirty="0">
                <a:solidFill>
                  <a:prstClr val="black"/>
                </a:solidFill>
                <a:latin typeface="Calibri"/>
              </a:rPr>
              <a:t>Improved behaviour from pupils in school (</a:t>
            </a:r>
            <a:r>
              <a:rPr lang="en-GB" sz="3200" b="1" dirty="0">
                <a:solidFill>
                  <a:prstClr val="black"/>
                </a:solidFill>
                <a:latin typeface="Calibri"/>
              </a:rPr>
              <a:t>87.8%)</a:t>
            </a:r>
          </a:p>
          <a:p>
            <a:pPr marL="457200" indent="-457200" defTabSz="586039">
              <a:buFont typeface="Arial" panose="020B0604020202020204" pitchFamily="34" charset="0"/>
              <a:buChar char="•"/>
            </a:pPr>
            <a:r>
              <a:rPr lang="en-GB" sz="3200" dirty="0">
                <a:solidFill>
                  <a:prstClr val="black"/>
                </a:solidFill>
                <a:latin typeface="Calibri"/>
              </a:rPr>
              <a:t>Improved pupils’ focus on learning (</a:t>
            </a:r>
            <a:r>
              <a:rPr lang="en-GB" sz="3200" b="1" dirty="0">
                <a:solidFill>
                  <a:prstClr val="black"/>
                </a:solidFill>
                <a:latin typeface="Calibri"/>
              </a:rPr>
              <a:t>86.1%)</a:t>
            </a:r>
          </a:p>
          <a:p>
            <a:pPr marL="457200" indent="-457200" defTabSz="586039">
              <a:buFont typeface="Arial" panose="020B0604020202020204" pitchFamily="34" charset="0"/>
              <a:buChar char="•"/>
            </a:pPr>
            <a:r>
              <a:rPr lang="en-GB" sz="3200" dirty="0">
                <a:solidFill>
                  <a:prstClr val="black"/>
                </a:solidFill>
                <a:latin typeface="Calibri"/>
              </a:rPr>
              <a:t>Reduced anxiety (</a:t>
            </a:r>
            <a:r>
              <a:rPr lang="en-GB" sz="3200" b="1" dirty="0">
                <a:solidFill>
                  <a:prstClr val="black"/>
                </a:solidFill>
                <a:latin typeface="Calibri"/>
              </a:rPr>
              <a:t>87.8%)</a:t>
            </a:r>
          </a:p>
          <a:p>
            <a:pPr marL="457200" indent="-457200" defTabSz="586039">
              <a:buFont typeface="Arial" panose="020B0604020202020204" pitchFamily="34" charset="0"/>
              <a:buChar char="•"/>
            </a:pPr>
            <a:r>
              <a:rPr lang="en-GB" sz="3200" dirty="0">
                <a:solidFill>
                  <a:prstClr val="black"/>
                </a:solidFill>
                <a:latin typeface="Calibri"/>
              </a:rPr>
              <a:t>Increased pupils’ confidence (</a:t>
            </a:r>
            <a:r>
              <a:rPr lang="en-GB" sz="3200" b="1" dirty="0">
                <a:solidFill>
                  <a:prstClr val="black"/>
                </a:solidFill>
                <a:latin typeface="Calibri"/>
              </a:rPr>
              <a:t>90.9%)</a:t>
            </a:r>
          </a:p>
          <a:p>
            <a:pPr marL="457200" indent="-457200" defTabSz="586039">
              <a:buFont typeface="Arial" panose="020B0604020202020204" pitchFamily="34" charset="0"/>
              <a:buChar char="•"/>
            </a:pPr>
            <a:r>
              <a:rPr lang="en-GB" sz="3200" dirty="0">
                <a:solidFill>
                  <a:prstClr val="black"/>
                </a:solidFill>
                <a:latin typeface="Calibri"/>
              </a:rPr>
              <a:t>Increased attendance (</a:t>
            </a:r>
            <a:r>
              <a:rPr lang="en-GB" sz="3200" b="1" dirty="0">
                <a:solidFill>
                  <a:prstClr val="black"/>
                </a:solidFill>
                <a:latin typeface="Calibri"/>
              </a:rPr>
              <a:t>76.3%)</a:t>
            </a:r>
          </a:p>
          <a:p>
            <a:pPr marL="457200" indent="-457200" defTabSz="586039">
              <a:buFont typeface="Arial" panose="020B0604020202020204" pitchFamily="34" charset="0"/>
              <a:buChar char="•"/>
            </a:pPr>
            <a:endParaRPr lang="en-GB" sz="3200" dirty="0">
              <a:solidFill>
                <a:prstClr val="black"/>
              </a:solidFill>
              <a:latin typeface="Calibri"/>
            </a:endParaRPr>
          </a:p>
          <a:p>
            <a:pPr defTabSz="586039"/>
            <a:r>
              <a:rPr lang="en-GB" sz="2800" dirty="0">
                <a:solidFill>
                  <a:prstClr val="black"/>
                </a:solidFill>
                <a:latin typeface="Calibri"/>
              </a:rPr>
              <a:t>Data based on 501 school survey responses</a:t>
            </a:r>
          </a:p>
          <a:p>
            <a:pPr defTabSz="586039"/>
            <a:r>
              <a:rPr lang="en-GB" sz="2800" dirty="0">
                <a:solidFill>
                  <a:prstClr val="black"/>
                </a:solidFill>
                <a:latin typeface="Calibri"/>
              </a:rPr>
              <a:t>Most children had experienced significant trauma</a:t>
            </a:r>
          </a:p>
        </p:txBody>
      </p:sp>
      <p:pic>
        <p:nvPicPr>
          <p:cNvPr id="7" name="Content Placeholder 4" descr="Logo, company name&#10;&#10;Description automatically generated">
            <a:extLst>
              <a:ext uri="{FF2B5EF4-FFF2-40B4-BE49-F238E27FC236}">
                <a16:creationId xmlns:a16="http://schemas.microsoft.com/office/drawing/2014/main" id="{88DA0042-4E12-A11C-F6DA-E7033CE64DEB}"/>
              </a:ext>
            </a:extLst>
          </p:cNvPr>
          <p:cNvPicPr>
            <a:picLocks noChangeAspect="1"/>
          </p:cNvPicPr>
          <p:nvPr/>
        </p:nvPicPr>
        <p:blipFill>
          <a:blip r:embed="rId2"/>
          <a:stretch>
            <a:fillRect/>
          </a:stretch>
        </p:blipFill>
        <p:spPr>
          <a:xfrm>
            <a:off x="10103010" y="20876"/>
            <a:ext cx="2035629" cy="1131810"/>
          </a:xfrm>
          <a:prstGeom prst="rect">
            <a:avLst/>
          </a:prstGeom>
        </p:spPr>
      </p:pic>
    </p:spTree>
    <p:extLst>
      <p:ext uri="{BB962C8B-B14F-4D97-AF65-F5344CB8AC3E}">
        <p14:creationId xmlns:p14="http://schemas.microsoft.com/office/powerpoint/2010/main" val="4062261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D69"/>
        </a:solidFill>
        <a:effectLst/>
      </p:bgPr>
    </p:bg>
    <p:spTree>
      <p:nvGrpSpPr>
        <p:cNvPr id="1" name=""/>
        <p:cNvGrpSpPr/>
        <p:nvPr/>
      </p:nvGrpSpPr>
      <p:grpSpPr>
        <a:xfrm>
          <a:off x="0" y="0"/>
          <a:ext cx="0" cy="0"/>
          <a:chOff x="0" y="0"/>
          <a:chExt cx="0" cy="0"/>
        </a:xfrm>
      </p:grpSpPr>
      <p:sp>
        <p:nvSpPr>
          <p:cNvPr id="2" name="Shape 0"/>
          <p:cNvSpPr/>
          <p:nvPr/>
        </p:nvSpPr>
        <p:spPr>
          <a:xfrm>
            <a:off x="8961120" y="-1645920"/>
            <a:ext cx="5029200" cy="5029200"/>
          </a:xfrm>
          <a:prstGeom prst="ellipse">
            <a:avLst/>
          </a:prstGeom>
          <a:solidFill>
            <a:srgbClr val="F0691E">
              <a:alpha val="12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1371600" y="4389120"/>
            <a:ext cx="4114800" cy="4114800"/>
          </a:xfrm>
          <a:prstGeom prst="ellipse">
            <a:avLst/>
          </a:prstGeom>
          <a:solidFill>
            <a:srgbClr val="D29669">
              <a:alpha val="1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preencoded.png"/>
          <p:cNvPicPr>
            <a:picLocks noChangeAspect="1"/>
          </p:cNvPicPr>
          <p:nvPr/>
        </p:nvPicPr>
        <p:blipFill>
          <a:blip r:embed="rId3"/>
          <a:stretch>
            <a:fillRect/>
          </a:stretch>
        </p:blipFill>
        <p:spPr>
          <a:xfrm>
            <a:off x="9646920" y="502920"/>
            <a:ext cx="1828800" cy="1746504"/>
          </a:xfrm>
          <a:prstGeom prst="rect">
            <a:avLst/>
          </a:prstGeom>
        </p:spPr>
      </p:pic>
      <p:sp>
        <p:nvSpPr>
          <p:cNvPr id="5" name="Text 2"/>
          <p:cNvSpPr/>
          <p:nvPr/>
        </p:nvSpPr>
        <p:spPr>
          <a:xfrm>
            <a:off x="731520" y="1965960"/>
            <a:ext cx="8229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300" normalizeH="0" baseline="0" noProof="0" dirty="0">
                <a:ln>
                  <a:noFill/>
                </a:ln>
                <a:solidFill>
                  <a:srgbClr val="F0691E"/>
                </a:solidFill>
                <a:effectLst/>
                <a:uLnTx/>
                <a:uFillTx/>
                <a:latin typeface="Arial" pitchFamily="34" charset="0"/>
                <a:ea typeface="Arial" pitchFamily="34" charset="-122"/>
                <a:cs typeface="Arial" pitchFamily="34" charset="-120"/>
              </a:rPr>
              <a:t>OUTSIDE THE BOX</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731520" y="2423160"/>
            <a:ext cx="9875520" cy="173736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Cambria" pitchFamily="34" charset="-122"/>
                <a:cs typeface="Arial" panose="020B0604020202020204" pitchFamily="34" charset="0"/>
              </a:rPr>
              <a:t>Thinking Creatively to Strengthen</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Cambria" pitchFamily="34" charset="-122"/>
                <a:cs typeface="Arial" panose="020B0604020202020204" pitchFamily="34" charset="0"/>
              </a:rPr>
              <a:t>SEND Provision in Cornish Schools</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 4"/>
          <p:cNvSpPr/>
          <p:nvPr/>
        </p:nvSpPr>
        <p:spPr>
          <a:xfrm>
            <a:off x="731520" y="4160520"/>
            <a:ext cx="868680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1" u="none" strike="noStrike" kern="1200" cap="none" spc="0" normalizeH="0" baseline="0" noProof="0" dirty="0">
                <a:ln>
                  <a:noFill/>
                </a:ln>
                <a:solidFill>
                  <a:srgbClr val="D29669"/>
                </a:solidFill>
                <a:effectLst/>
                <a:uLnTx/>
                <a:uFillTx/>
                <a:latin typeface="Calibri" pitchFamily="34" charset="0"/>
                <a:ea typeface="Calibri" pitchFamily="34" charset="-122"/>
                <a:cs typeface="Calibri" pitchFamily="34" charset="-120"/>
              </a:rPr>
              <a:t>Alternative provision, staff support, and a different way of seeing the problem</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777240" y="4892040"/>
            <a:ext cx="1280160" cy="0"/>
          </a:xfrm>
          <a:prstGeom prst="line">
            <a:avLst/>
          </a:prstGeom>
          <a:noFill/>
          <a:ln w="31750">
            <a:solidFill>
              <a:srgbClr val="F0691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731520" y="5074920"/>
            <a:ext cx="10126980" cy="64008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E8EDF5"/>
                </a:solidFill>
                <a:effectLst/>
                <a:uLnTx/>
                <a:uFillTx/>
                <a:latin typeface="Calibri" pitchFamily="34" charset="0"/>
                <a:ea typeface="Calibri" pitchFamily="34" charset="-122"/>
                <a:cs typeface="Calibri" pitchFamily="34" charset="-120"/>
              </a:rPr>
              <a:t>Luke Bolsin </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E8EDF5"/>
                </a:solidFill>
                <a:effectLst/>
                <a:uLnTx/>
                <a:uFillTx/>
                <a:latin typeface="Calibri" pitchFamily="34" charset="0"/>
                <a:ea typeface="Calibri" pitchFamily="34" charset="-122"/>
                <a:cs typeface="Calibri" pitchFamily="34" charset="-120"/>
              </a:rPr>
              <a:t>Founder of Outside the Box Education &amp; Consultancy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E8EDF5"/>
                </a:solidFill>
                <a:effectLst/>
                <a:uLnTx/>
                <a:uFillTx/>
                <a:latin typeface="Calibri" pitchFamily="34" charset="0"/>
                <a:ea typeface="Calibri" pitchFamily="34" charset="-122"/>
                <a:cs typeface="Calibri" pitchFamily="34" charset="-120"/>
              </a:rPr>
              <a:t>(Formerly SENDCO and Deputy Head at Oak Tree school &amp; Autism advisor for Cornwall Council)</a:t>
            </a:r>
          </a:p>
        </p:txBody>
      </p:sp>
    </p:spTree>
    <p:extLst>
      <p:ext uri="{BB962C8B-B14F-4D97-AF65-F5344CB8AC3E}">
        <p14:creationId xmlns:p14="http://schemas.microsoft.com/office/powerpoint/2010/main" val="3369154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71EDB3-0047-9C40-8F50-458BA0A5CF3E}"/>
              </a:ext>
            </a:extLst>
          </p:cNvPr>
          <p:cNvSpPr/>
          <p:nvPr/>
        </p:nvSpPr>
        <p:spPr>
          <a:xfrm>
            <a:off x="943921" y="751116"/>
            <a:ext cx="10304158" cy="52534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86039"/>
            <a:r>
              <a:rPr lang="en-GB" sz="4400" b="1" dirty="0">
                <a:solidFill>
                  <a:prstClr val="black"/>
                </a:solidFill>
                <a:latin typeface="Calibri"/>
              </a:rPr>
              <a:t>How we can help you</a:t>
            </a:r>
          </a:p>
          <a:p>
            <a:pPr algn="ctr" defTabSz="586039"/>
            <a:endParaRPr lang="en-GB" sz="2400" b="1" dirty="0">
              <a:solidFill>
                <a:srgbClr val="809977"/>
              </a:solidFill>
              <a:latin typeface="Calibri"/>
            </a:endParaRPr>
          </a:p>
          <a:p>
            <a:pPr algn="ctr" defTabSz="586039"/>
            <a:endParaRPr lang="en-GB" sz="2400" b="1" dirty="0">
              <a:solidFill>
                <a:srgbClr val="809977"/>
              </a:solidFill>
              <a:latin typeface="Calibri"/>
            </a:endParaRPr>
          </a:p>
          <a:p>
            <a:pPr marL="457200" indent="-457200" defTabSz="586039">
              <a:buFont typeface="Arial" panose="020B0604020202020204" pitchFamily="34" charset="0"/>
              <a:buChar char="•"/>
            </a:pPr>
            <a:r>
              <a:rPr lang="en-GB" sz="3200" dirty="0">
                <a:solidFill>
                  <a:prstClr val="black"/>
                </a:solidFill>
                <a:latin typeface="Calibri"/>
              </a:rPr>
              <a:t>We offer 1:1 support for children in education settings, one day per week, over half a term.</a:t>
            </a:r>
          </a:p>
          <a:p>
            <a:pPr defTabSz="586039"/>
            <a:endParaRPr lang="en-GB" sz="3200" dirty="0">
              <a:solidFill>
                <a:prstClr val="black"/>
              </a:solidFill>
              <a:latin typeface="Calibri"/>
            </a:endParaRPr>
          </a:p>
          <a:p>
            <a:pPr marL="457200" indent="-457200" defTabSz="586039">
              <a:buFont typeface="Arial" panose="020B0604020202020204" pitchFamily="34" charset="0"/>
              <a:buChar char="•"/>
            </a:pPr>
            <a:r>
              <a:rPr lang="en-GB" sz="3200" dirty="0">
                <a:solidFill>
                  <a:prstClr val="black"/>
                </a:solidFill>
                <a:latin typeface="Calibri"/>
              </a:rPr>
              <a:t>We can train members of staff to use our lesson plans to teach the basic concepts to all ages (Foundation Award)</a:t>
            </a:r>
          </a:p>
          <a:p>
            <a:pPr defTabSz="586039"/>
            <a:endParaRPr lang="en-GB" sz="3200" dirty="0">
              <a:solidFill>
                <a:prstClr val="black"/>
              </a:solidFill>
              <a:latin typeface="Calibri"/>
            </a:endParaRPr>
          </a:p>
          <a:p>
            <a:pPr marL="457200" indent="-457200" defTabSz="586039">
              <a:buFont typeface="Arial" panose="020B0604020202020204" pitchFamily="34" charset="0"/>
              <a:buChar char="•"/>
            </a:pPr>
            <a:r>
              <a:rPr lang="en-GB" sz="3200" dirty="0">
                <a:solidFill>
                  <a:prstClr val="black"/>
                </a:solidFill>
                <a:latin typeface="Calibri"/>
              </a:rPr>
              <a:t>You can do further training and become a fully qualified Emotional Logic Coach (Coaching Award)</a:t>
            </a:r>
            <a:endParaRPr lang="en-GB" sz="3200" b="1" dirty="0">
              <a:solidFill>
                <a:srgbClr val="809977"/>
              </a:solidFill>
              <a:latin typeface="Calibri"/>
            </a:endParaRPr>
          </a:p>
        </p:txBody>
      </p:sp>
      <p:pic>
        <p:nvPicPr>
          <p:cNvPr id="2" name="Content Placeholder 4" descr="Logo, company name&#10;&#10;Description automatically generated">
            <a:extLst>
              <a:ext uri="{FF2B5EF4-FFF2-40B4-BE49-F238E27FC236}">
                <a16:creationId xmlns:a16="http://schemas.microsoft.com/office/drawing/2014/main" id="{FF2C8B48-ED09-86CC-4B73-C62B5E236E1B}"/>
              </a:ext>
            </a:extLst>
          </p:cNvPr>
          <p:cNvPicPr>
            <a:picLocks noGrp="1" noChangeAspect="1"/>
          </p:cNvPicPr>
          <p:nvPr>
            <p:ph idx="1"/>
          </p:nvPr>
        </p:nvPicPr>
        <p:blipFill>
          <a:blip r:embed="rId2"/>
          <a:stretch>
            <a:fillRect/>
          </a:stretch>
        </p:blipFill>
        <p:spPr>
          <a:xfrm>
            <a:off x="10103010" y="20876"/>
            <a:ext cx="2035629" cy="1131810"/>
          </a:xfrm>
        </p:spPr>
      </p:pic>
    </p:spTree>
    <p:extLst>
      <p:ext uri="{BB962C8B-B14F-4D97-AF65-F5344CB8AC3E}">
        <p14:creationId xmlns:p14="http://schemas.microsoft.com/office/powerpoint/2010/main" val="154672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1A0658-967C-2144-A072-E25B6BEA4791}"/>
              </a:ext>
            </a:extLst>
          </p:cNvPr>
          <p:cNvSpPr txBox="1"/>
          <p:nvPr/>
        </p:nvSpPr>
        <p:spPr>
          <a:xfrm>
            <a:off x="1899293" y="535005"/>
            <a:ext cx="7532227" cy="584775"/>
          </a:xfrm>
          <a:prstGeom prst="rect">
            <a:avLst/>
          </a:prstGeom>
          <a:noFill/>
        </p:spPr>
        <p:txBody>
          <a:bodyPr wrap="square" rtlCol="0">
            <a:spAutoFit/>
          </a:bodyPr>
          <a:lstStyle/>
          <a:p>
            <a:pPr algn="ctr" defTabSz="586039"/>
            <a:r>
              <a:rPr lang="en-GB" sz="3200" b="1" dirty="0">
                <a:solidFill>
                  <a:prstClr val="black"/>
                </a:solidFill>
                <a:latin typeface="Calibri"/>
              </a:rPr>
              <a:t>Further training – The Foundation Award</a:t>
            </a:r>
            <a:endParaRPr lang="en-GB" sz="3200" dirty="0">
              <a:solidFill>
                <a:prstClr val="black"/>
              </a:solidFill>
              <a:latin typeface="Calibri"/>
            </a:endParaRPr>
          </a:p>
        </p:txBody>
      </p:sp>
      <p:sp>
        <p:nvSpPr>
          <p:cNvPr id="5" name="TextBox 4">
            <a:extLst>
              <a:ext uri="{FF2B5EF4-FFF2-40B4-BE49-F238E27FC236}">
                <a16:creationId xmlns:a16="http://schemas.microsoft.com/office/drawing/2014/main" id="{7ABAF355-81D7-CD49-85EA-B19E02B62715}"/>
              </a:ext>
            </a:extLst>
          </p:cNvPr>
          <p:cNvSpPr txBox="1"/>
          <p:nvPr/>
        </p:nvSpPr>
        <p:spPr>
          <a:xfrm>
            <a:off x="855039" y="1487300"/>
            <a:ext cx="10265785" cy="5370701"/>
          </a:xfrm>
          <a:prstGeom prst="rect">
            <a:avLst/>
          </a:prstGeom>
          <a:noFill/>
        </p:spPr>
        <p:txBody>
          <a:bodyPr wrap="square" rtlCol="0">
            <a:spAutoFit/>
          </a:bodyPr>
          <a:lstStyle/>
          <a:p>
            <a:pPr marL="342900" indent="-342900" defTabSz="586039">
              <a:buFont typeface="Arial" panose="020B0604020202020204" pitchFamily="34" charset="0"/>
              <a:buChar char="•"/>
            </a:pPr>
            <a:r>
              <a:rPr lang="en-GB" sz="3200" dirty="0">
                <a:solidFill>
                  <a:prstClr val="black"/>
                </a:solidFill>
                <a:latin typeface="Calibri"/>
              </a:rPr>
              <a:t>Train to use our resources with children in school</a:t>
            </a:r>
          </a:p>
          <a:p>
            <a:pPr marL="342900" indent="-342900" defTabSz="586039">
              <a:buFont typeface="Arial" panose="020B0604020202020204" pitchFamily="34" charset="0"/>
              <a:buChar char="•"/>
            </a:pPr>
            <a:r>
              <a:rPr lang="en-GB" sz="3200" dirty="0">
                <a:solidFill>
                  <a:prstClr val="black"/>
                </a:solidFill>
                <a:latin typeface="Calibri"/>
              </a:rPr>
              <a:t>Help yourself and your family</a:t>
            </a:r>
          </a:p>
          <a:p>
            <a:pPr marL="342900" indent="-342900" defTabSz="586039">
              <a:buFont typeface="Arial" panose="020B0604020202020204" pitchFamily="34" charset="0"/>
              <a:buChar char="•"/>
            </a:pPr>
            <a:r>
              <a:rPr lang="en-GB" sz="3200" dirty="0">
                <a:solidFill>
                  <a:prstClr val="black"/>
                </a:solidFill>
                <a:latin typeface="Calibri"/>
              </a:rPr>
              <a:t>Accredited by the DfE through their Matrix Standard Award and gives you 30 CPD points</a:t>
            </a:r>
          </a:p>
          <a:p>
            <a:pPr marL="342900" indent="-342900" defTabSz="586039">
              <a:buFont typeface="Arial" panose="020B0604020202020204" pitchFamily="34" charset="0"/>
              <a:buChar char="•"/>
            </a:pPr>
            <a:r>
              <a:rPr lang="en-GB" sz="3200" dirty="0">
                <a:solidFill>
                  <a:prstClr val="black"/>
                </a:solidFill>
                <a:latin typeface="Calibri"/>
              </a:rPr>
              <a:t>Approximately 30 hours. Two training days and online learning/coursework over 7 weeks.</a:t>
            </a:r>
          </a:p>
          <a:p>
            <a:pPr marL="342900" indent="-342900" defTabSz="586039">
              <a:buFont typeface="Arial" panose="020B0604020202020204" pitchFamily="34" charset="0"/>
              <a:buChar char="•"/>
            </a:pPr>
            <a:r>
              <a:rPr lang="en-GB" sz="3200" dirty="0">
                <a:solidFill>
                  <a:prstClr val="black"/>
                </a:solidFill>
                <a:latin typeface="Calibri"/>
              </a:rPr>
              <a:t>Aligned with PACE</a:t>
            </a:r>
          </a:p>
          <a:p>
            <a:pPr defTabSz="586039"/>
            <a:r>
              <a:rPr lang="en-GB" sz="3200" dirty="0">
                <a:solidFill>
                  <a:prstClr val="black"/>
                </a:solidFill>
                <a:latin typeface="Calibri"/>
              </a:rPr>
              <a:t>   (Playfulness, Acceptance, Curiosity, Empathy)</a:t>
            </a:r>
          </a:p>
          <a:p>
            <a:pPr defTabSz="586039"/>
            <a:endParaRPr lang="en-GB" sz="3200" dirty="0">
              <a:solidFill>
                <a:prstClr val="black"/>
              </a:solidFill>
              <a:latin typeface="Calibri"/>
            </a:endParaRPr>
          </a:p>
          <a:p>
            <a:pPr algn="ctr" defTabSz="586039"/>
            <a:r>
              <a:rPr lang="en-GB" sz="3200" b="1" dirty="0">
                <a:solidFill>
                  <a:prstClr val="black"/>
                </a:solidFill>
                <a:latin typeface="Calibri"/>
              </a:rPr>
              <a:t>Wed 21st Oct/Mon 23 Nov St Austell</a:t>
            </a:r>
          </a:p>
          <a:p>
            <a:pPr marL="342900" indent="-342900" defTabSz="586039">
              <a:buFont typeface="Arial" panose="020B0604020202020204" pitchFamily="34" charset="0"/>
              <a:buChar char="•"/>
            </a:pPr>
            <a:endParaRPr lang="en-GB" sz="2300" dirty="0">
              <a:solidFill>
                <a:prstClr val="black"/>
              </a:solidFill>
              <a:latin typeface="Calibri"/>
            </a:endParaRPr>
          </a:p>
        </p:txBody>
      </p:sp>
      <p:pic>
        <p:nvPicPr>
          <p:cNvPr id="2" name="Content Placeholder 4" descr="Logo, company name&#10;&#10;Description automatically generated">
            <a:extLst>
              <a:ext uri="{FF2B5EF4-FFF2-40B4-BE49-F238E27FC236}">
                <a16:creationId xmlns:a16="http://schemas.microsoft.com/office/drawing/2014/main" id="{8BF26618-BD70-DB24-D33C-AE57AC2781DE}"/>
              </a:ext>
            </a:extLst>
          </p:cNvPr>
          <p:cNvPicPr>
            <a:picLocks noGrp="1" noChangeAspect="1"/>
          </p:cNvPicPr>
          <p:nvPr>
            <p:ph idx="1"/>
          </p:nvPr>
        </p:nvPicPr>
        <p:blipFill>
          <a:blip r:embed="rId3"/>
          <a:stretch>
            <a:fillRect/>
          </a:stretch>
        </p:blipFill>
        <p:spPr>
          <a:xfrm>
            <a:off x="10103010" y="20876"/>
            <a:ext cx="2035629" cy="1131810"/>
          </a:xfrm>
        </p:spPr>
      </p:pic>
    </p:spTree>
    <p:extLst>
      <p:ext uri="{BB962C8B-B14F-4D97-AF65-F5344CB8AC3E}">
        <p14:creationId xmlns:p14="http://schemas.microsoft.com/office/powerpoint/2010/main" val="423345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8844373-2C10-4009-B7EA-3CF513401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9" y="0"/>
            <a:ext cx="12188825"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6039"/>
            <a:endParaRPr lang="en-US" sz="2300">
              <a:solidFill>
                <a:prstClr val="white"/>
              </a:solidFill>
              <a:latin typeface="Calibri"/>
            </a:endParaRPr>
          </a:p>
        </p:txBody>
      </p:sp>
      <p:sp>
        <p:nvSpPr>
          <p:cNvPr id="2" name="Title 1">
            <a:extLst>
              <a:ext uri="{FF2B5EF4-FFF2-40B4-BE49-F238E27FC236}">
                <a16:creationId xmlns:a16="http://schemas.microsoft.com/office/drawing/2014/main" id="{9D085F07-92BD-585A-C694-08B5ED056C4E}"/>
              </a:ext>
            </a:extLst>
          </p:cNvPr>
          <p:cNvSpPr>
            <a:spLocks noGrp="1"/>
          </p:cNvSpPr>
          <p:nvPr>
            <p:ph type="title"/>
          </p:nvPr>
        </p:nvSpPr>
        <p:spPr>
          <a:xfrm>
            <a:off x="4343857" y="1336642"/>
            <a:ext cx="3504287" cy="3114698"/>
          </a:xfrm>
        </p:spPr>
        <p:txBody>
          <a:bodyPr vert="horz" lIns="91440" tIns="45720" rIns="91440" bIns="45720" rtlCol="0" anchor="b">
            <a:normAutofit/>
          </a:bodyPr>
          <a:lstStyle/>
          <a:p>
            <a:pPr defTabSz="914400">
              <a:lnSpc>
                <a:spcPct val="90000"/>
              </a:lnSpc>
            </a:pPr>
            <a:r>
              <a:rPr lang="en-US" sz="4300" dirty="0">
                <a:solidFill>
                  <a:schemeClr val="bg1"/>
                </a:solidFill>
              </a:rPr>
              <a:t>BOGOF Funded places only for Cornish schools</a:t>
            </a:r>
          </a:p>
        </p:txBody>
      </p:sp>
      <p:sp>
        <p:nvSpPr>
          <p:cNvPr id="8" name="TextBox 7">
            <a:extLst>
              <a:ext uri="{FF2B5EF4-FFF2-40B4-BE49-F238E27FC236}">
                <a16:creationId xmlns:a16="http://schemas.microsoft.com/office/drawing/2014/main" id="{CEBA8352-2B7E-D73B-4525-B0166F4243BD}"/>
              </a:ext>
            </a:extLst>
          </p:cNvPr>
          <p:cNvSpPr txBox="1"/>
          <p:nvPr/>
        </p:nvSpPr>
        <p:spPr>
          <a:xfrm>
            <a:off x="4365666" y="4818862"/>
            <a:ext cx="3505350" cy="1671616"/>
          </a:xfrm>
          <a:prstGeom prst="rect">
            <a:avLst/>
          </a:prstGeom>
        </p:spPr>
        <p:txBody>
          <a:bodyPr vert="horz" lIns="91440" tIns="45720" rIns="91440" bIns="45720" rtlCol="0">
            <a:normAutofit/>
          </a:bodyPr>
          <a:lstStyle/>
          <a:p>
            <a:pPr algn="ctr">
              <a:lnSpc>
                <a:spcPct val="90000"/>
              </a:lnSpc>
              <a:spcBef>
                <a:spcPts val="1000"/>
              </a:spcBef>
            </a:pPr>
            <a:r>
              <a:rPr lang="en-US" sz="2400" dirty="0" err="1">
                <a:solidFill>
                  <a:prstClr val="white"/>
                </a:solidFill>
                <a:latin typeface="Calibri"/>
              </a:rPr>
              <a:t>www.cornishcritters.com</a:t>
            </a:r>
            <a:endParaRPr lang="en-US" sz="2400" dirty="0">
              <a:solidFill>
                <a:prstClr val="white"/>
              </a:solidFill>
              <a:latin typeface="Calibri"/>
            </a:endParaRPr>
          </a:p>
        </p:txBody>
      </p:sp>
      <p:grpSp>
        <p:nvGrpSpPr>
          <p:cNvPr id="21" name="Group 20">
            <a:extLst>
              <a:ext uri="{FF2B5EF4-FFF2-40B4-BE49-F238E27FC236}">
                <a16:creationId xmlns:a16="http://schemas.microsoft.com/office/drawing/2014/main" id="{8A1086F5-290F-43BC-8A5F-AA48DA80D5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88" y="0"/>
            <a:ext cx="4086576" cy="6858000"/>
            <a:chOff x="1" y="0"/>
            <a:chExt cx="4087640" cy="6858000"/>
          </a:xfrm>
          <a:effectLst>
            <a:outerShdw blurRad="381000" dist="152400" algn="ctr" rotWithShape="0">
              <a:srgbClr val="000000">
                <a:alpha val="10000"/>
              </a:srgbClr>
            </a:outerShdw>
          </a:effectLst>
        </p:grpSpPr>
        <p:sp>
          <p:nvSpPr>
            <p:cNvPr id="22" name="Freeform: Shape 21">
              <a:extLst>
                <a:ext uri="{FF2B5EF4-FFF2-40B4-BE49-F238E27FC236}">
                  <a16:creationId xmlns:a16="http://schemas.microsoft.com/office/drawing/2014/main" id="{6BFE62CD-B7BF-4E72-B3A4-EF70C3DAF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6039"/>
              <a:endParaRPr lang="en-US" sz="2300">
                <a:solidFill>
                  <a:prstClr val="white"/>
                </a:solidFill>
                <a:latin typeface="Calibri"/>
              </a:endParaRPr>
            </a:p>
          </p:txBody>
        </p:sp>
        <p:sp>
          <p:nvSpPr>
            <p:cNvPr id="23" name="Freeform: Shape 22">
              <a:extLst>
                <a:ext uri="{FF2B5EF4-FFF2-40B4-BE49-F238E27FC236}">
                  <a16:creationId xmlns:a16="http://schemas.microsoft.com/office/drawing/2014/main" id="{EC58BB09-35C2-4EAD-A800-B39E4CA49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586039"/>
              <a:endParaRPr lang="en-US" sz="2300">
                <a:solidFill>
                  <a:prstClr val="white"/>
                </a:solidFill>
                <a:latin typeface="Calibri"/>
              </a:endParaRPr>
            </a:p>
          </p:txBody>
        </p:sp>
      </p:grpSp>
      <p:pic>
        <p:nvPicPr>
          <p:cNvPr id="7" name="Content Placeholder 6" descr="A logo of a cat&#10;&#10;AI-generated content may be incorrect.">
            <a:extLst>
              <a:ext uri="{FF2B5EF4-FFF2-40B4-BE49-F238E27FC236}">
                <a16:creationId xmlns:a16="http://schemas.microsoft.com/office/drawing/2014/main" id="{BC438254-65EB-DD31-9812-51A83ED8383A}"/>
              </a:ext>
            </a:extLst>
          </p:cNvPr>
          <p:cNvPicPr>
            <a:picLocks noGrp="1" noChangeAspect="1"/>
          </p:cNvPicPr>
          <p:nvPr>
            <p:ph idx="1"/>
          </p:nvPr>
        </p:nvPicPr>
        <p:blipFill>
          <a:blip r:embed="rId2"/>
          <a:srcRect l="2507" r="3473" b="2"/>
          <a:stretch>
            <a:fillRect/>
          </a:stretch>
        </p:blipFill>
        <p:spPr>
          <a:xfrm>
            <a:off x="1608" y="10"/>
            <a:ext cx="3689920" cy="3333740"/>
          </a:xfrm>
          <a:custGeom>
            <a:avLst/>
            <a:gdLst/>
            <a:ahLst/>
            <a:cxnLst/>
            <a:rect l="l" t="t" r="r" b="b"/>
            <a:pathLst>
              <a:path w="3690902" h="3333750">
                <a:moveTo>
                  <a:pt x="0" y="0"/>
                </a:moveTo>
                <a:lnTo>
                  <a:pt x="2996382" y="0"/>
                </a:lnTo>
                <a:lnTo>
                  <a:pt x="3563333" y="1750276"/>
                </a:lnTo>
                <a:lnTo>
                  <a:pt x="3690902" y="3333750"/>
                </a:lnTo>
                <a:lnTo>
                  <a:pt x="0" y="3333750"/>
                </a:lnTo>
                <a:close/>
              </a:path>
            </a:pathLst>
          </a:custGeom>
        </p:spPr>
      </p:pic>
      <p:pic>
        <p:nvPicPr>
          <p:cNvPr id="14" name="Picture 13" descr="A stuffed animal in a garden&#10;&#10;AI-generated content may be incorrect.">
            <a:extLst>
              <a:ext uri="{FF2B5EF4-FFF2-40B4-BE49-F238E27FC236}">
                <a16:creationId xmlns:a16="http://schemas.microsoft.com/office/drawing/2014/main" id="{373D3704-6999-67F6-7B8A-50F900F755EB}"/>
              </a:ext>
            </a:extLst>
          </p:cNvPr>
          <p:cNvPicPr>
            <a:picLocks noChangeAspect="1"/>
          </p:cNvPicPr>
          <p:nvPr/>
        </p:nvPicPr>
        <p:blipFill>
          <a:blip r:embed="rId3"/>
          <a:srcRect t="18348" r="1" b="6817"/>
          <a:stretch>
            <a:fillRect/>
          </a:stretch>
        </p:blipFill>
        <p:spPr>
          <a:xfrm>
            <a:off x="8281347" y="2"/>
            <a:ext cx="3909066" cy="3333747"/>
          </a:xfrm>
          <a:custGeom>
            <a:avLst/>
            <a:gdLst/>
            <a:ahLst/>
            <a:cxnLst/>
            <a:rect l="l" t="t" r="r" b="b"/>
            <a:pathLst>
              <a:path w="3910084" h="3333747">
                <a:moveTo>
                  <a:pt x="118775" y="0"/>
                </a:moveTo>
                <a:lnTo>
                  <a:pt x="3910084" y="0"/>
                </a:lnTo>
                <a:lnTo>
                  <a:pt x="3910084" y="3333747"/>
                </a:lnTo>
                <a:lnTo>
                  <a:pt x="203835" y="3333747"/>
                </a:lnTo>
                <a:lnTo>
                  <a:pt x="0" y="803615"/>
                </a:lnTo>
                <a:close/>
              </a:path>
            </a:pathLst>
          </a:custGeom>
        </p:spPr>
      </p:pic>
      <p:pic>
        <p:nvPicPr>
          <p:cNvPr id="12" name="Picture 11" descr="A stuffed animal on a table&#10;&#10;AI-generated content may be incorrect.">
            <a:extLst>
              <a:ext uri="{FF2B5EF4-FFF2-40B4-BE49-F238E27FC236}">
                <a16:creationId xmlns:a16="http://schemas.microsoft.com/office/drawing/2014/main" id="{F8C7C3F5-FDB3-999D-F20F-F0D3477A83FF}"/>
              </a:ext>
            </a:extLst>
          </p:cNvPr>
          <p:cNvPicPr>
            <a:picLocks noChangeAspect="1"/>
          </p:cNvPicPr>
          <p:nvPr/>
        </p:nvPicPr>
        <p:blipFill>
          <a:blip r:embed="rId4"/>
          <a:srcRect t="12157" r="2" b="17912"/>
          <a:stretch>
            <a:fillRect/>
          </a:stretch>
        </p:blipFill>
        <p:spPr>
          <a:xfrm>
            <a:off x="1609" y="3524256"/>
            <a:ext cx="3909045" cy="3333745"/>
          </a:xfrm>
          <a:custGeom>
            <a:avLst/>
            <a:gdLst/>
            <a:ahLst/>
            <a:cxnLst/>
            <a:rect l="l" t="t" r="r" b="b"/>
            <a:pathLst>
              <a:path w="3910084" h="3333745">
                <a:moveTo>
                  <a:pt x="0" y="0"/>
                </a:moveTo>
                <a:lnTo>
                  <a:pt x="3706250" y="0"/>
                </a:lnTo>
                <a:lnTo>
                  <a:pt x="3910084" y="2530130"/>
                </a:lnTo>
                <a:lnTo>
                  <a:pt x="3791309" y="3333745"/>
                </a:lnTo>
                <a:lnTo>
                  <a:pt x="0" y="3333745"/>
                </a:lnTo>
                <a:close/>
              </a:path>
            </a:pathLst>
          </a:custGeom>
        </p:spPr>
      </p:pic>
      <p:grpSp>
        <p:nvGrpSpPr>
          <p:cNvPr id="25" name="Group 24">
            <a:extLst>
              <a:ext uri="{FF2B5EF4-FFF2-40B4-BE49-F238E27FC236}">
                <a16:creationId xmlns:a16="http://schemas.microsoft.com/office/drawing/2014/main" id="{0220991A-5EB0-44E3-B615-BDCA59E66F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9461" y="0"/>
            <a:ext cx="1338704" cy="6858000"/>
            <a:chOff x="2661507" y="0"/>
            <a:chExt cx="1339053" cy="6858000"/>
          </a:xfrm>
        </p:grpSpPr>
        <p:sp>
          <p:nvSpPr>
            <p:cNvPr id="26" name="Freeform: Shape 25">
              <a:extLst>
                <a:ext uri="{FF2B5EF4-FFF2-40B4-BE49-F238E27FC236}">
                  <a16:creationId xmlns:a16="http://schemas.microsoft.com/office/drawing/2014/main" id="{6FBE570C-9796-4356-8D50-B25FFB05B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586039"/>
              <a:endParaRPr lang="en-US" sz="2300">
                <a:solidFill>
                  <a:prstClr val="white"/>
                </a:solidFill>
                <a:latin typeface="Calibri"/>
              </a:endParaRPr>
            </a:p>
          </p:txBody>
        </p:sp>
        <p:sp>
          <p:nvSpPr>
            <p:cNvPr id="27" name="Freeform: Shape 26">
              <a:extLst>
                <a:ext uri="{FF2B5EF4-FFF2-40B4-BE49-F238E27FC236}">
                  <a16:creationId xmlns:a16="http://schemas.microsoft.com/office/drawing/2014/main" id="{7D72FE4A-0FC7-4162-85F2-63D0FE67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586039"/>
              <a:endParaRPr lang="en-US" sz="2300">
                <a:solidFill>
                  <a:prstClr val="white"/>
                </a:solidFill>
                <a:latin typeface="Calibri"/>
              </a:endParaRPr>
            </a:p>
          </p:txBody>
        </p:sp>
      </p:grpSp>
      <p:pic>
        <p:nvPicPr>
          <p:cNvPr id="10" name="Picture 9" descr="A stuffed animal in a tree&#10;&#10;AI-generated content may be incorrect.">
            <a:extLst>
              <a:ext uri="{FF2B5EF4-FFF2-40B4-BE49-F238E27FC236}">
                <a16:creationId xmlns:a16="http://schemas.microsoft.com/office/drawing/2014/main" id="{AF14AB06-BD5B-EC0C-BAC3-033B8027F5C7}"/>
              </a:ext>
            </a:extLst>
          </p:cNvPr>
          <p:cNvPicPr>
            <a:picLocks noChangeAspect="1"/>
          </p:cNvPicPr>
          <p:nvPr/>
        </p:nvPicPr>
        <p:blipFill>
          <a:blip r:embed="rId6"/>
          <a:srcRect t="5599" r="3" b="26021"/>
          <a:stretch>
            <a:fillRect/>
          </a:stretch>
        </p:blipFill>
        <p:spPr>
          <a:xfrm>
            <a:off x="8503541" y="3562350"/>
            <a:ext cx="3686872" cy="3295650"/>
          </a:xfrm>
          <a:custGeom>
            <a:avLst/>
            <a:gdLst/>
            <a:ahLst/>
            <a:cxnLst/>
            <a:rect l="l" t="t" r="r" b="b"/>
            <a:pathLst>
              <a:path w="3687832" h="3295650">
                <a:moveTo>
                  <a:pt x="3687832" y="0"/>
                </a:moveTo>
                <a:lnTo>
                  <a:pt x="3687832" y="3295650"/>
                </a:lnTo>
                <a:lnTo>
                  <a:pt x="691450" y="3295650"/>
                </a:lnTo>
                <a:lnTo>
                  <a:pt x="124499" y="1545374"/>
                </a:lnTo>
                <a:lnTo>
                  <a:pt x="0" y="1"/>
                </a:lnTo>
                <a:close/>
              </a:path>
            </a:pathLst>
          </a:custGeom>
        </p:spPr>
      </p:pic>
      <p:grpSp>
        <p:nvGrpSpPr>
          <p:cNvPr id="29" name="Group 28">
            <a:extLst>
              <a:ext uri="{FF2B5EF4-FFF2-40B4-BE49-F238E27FC236}">
                <a16:creationId xmlns:a16="http://schemas.microsoft.com/office/drawing/2014/main" id="{61D1A57D-77BC-4EEC-819E-6F5EEF3487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3836" y="-2"/>
            <a:ext cx="1338704" cy="6858000"/>
            <a:chOff x="2661507" y="0"/>
            <a:chExt cx="1339053" cy="6858000"/>
          </a:xfrm>
          <a:effectLst>
            <a:outerShdw blurRad="381000" dist="152400" dir="10800000" algn="r" rotWithShape="0">
              <a:prstClr val="black">
                <a:alpha val="10000"/>
              </a:prstClr>
            </a:outerShdw>
          </a:effectLst>
        </p:grpSpPr>
        <p:sp>
          <p:nvSpPr>
            <p:cNvPr id="30" name="Freeform: Shape 29">
              <a:extLst>
                <a:ext uri="{FF2B5EF4-FFF2-40B4-BE49-F238E27FC236}">
                  <a16:creationId xmlns:a16="http://schemas.microsoft.com/office/drawing/2014/main" id="{5913AB8E-CB2A-4854-8A54-923C07FC74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586039"/>
              <a:endParaRPr lang="en-US" sz="2300">
                <a:solidFill>
                  <a:prstClr val="white"/>
                </a:solidFill>
                <a:latin typeface="Calibri"/>
              </a:endParaRPr>
            </a:p>
          </p:txBody>
        </p:sp>
        <p:sp>
          <p:nvSpPr>
            <p:cNvPr id="31" name="Freeform: Shape 30">
              <a:extLst>
                <a:ext uri="{FF2B5EF4-FFF2-40B4-BE49-F238E27FC236}">
                  <a16:creationId xmlns:a16="http://schemas.microsoft.com/office/drawing/2014/main" id="{81F5CCDF-B355-4127-8062-39039B53D4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586039"/>
              <a:endParaRPr lang="en-US" sz="2300">
                <a:solidFill>
                  <a:prstClr val="white"/>
                </a:solidFill>
                <a:latin typeface="Calibri"/>
              </a:endParaRPr>
            </a:p>
          </p:txBody>
        </p:sp>
      </p:grpSp>
    </p:spTree>
    <p:extLst>
      <p:ext uri="{BB962C8B-B14F-4D97-AF65-F5344CB8AC3E}">
        <p14:creationId xmlns:p14="http://schemas.microsoft.com/office/powerpoint/2010/main" val="36129620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Logo, company name&#10;&#10;Description automatically generated">
            <a:extLst>
              <a:ext uri="{FF2B5EF4-FFF2-40B4-BE49-F238E27FC236}">
                <a16:creationId xmlns:a16="http://schemas.microsoft.com/office/drawing/2014/main" id="{0F20749D-9673-2C82-08DF-74164A01FE31}"/>
              </a:ext>
            </a:extLst>
          </p:cNvPr>
          <p:cNvPicPr>
            <a:picLocks noGrp="1" noChangeAspect="1"/>
          </p:cNvPicPr>
          <p:nvPr>
            <p:ph idx="1"/>
          </p:nvPr>
        </p:nvPicPr>
        <p:blipFill>
          <a:blip r:embed="rId2"/>
          <a:stretch>
            <a:fillRect/>
          </a:stretch>
        </p:blipFill>
        <p:spPr>
          <a:xfrm>
            <a:off x="1032451" y="404730"/>
            <a:ext cx="4594505" cy="2554545"/>
          </a:xfrm>
        </p:spPr>
      </p:pic>
      <p:sp>
        <p:nvSpPr>
          <p:cNvPr id="6" name="TextBox 5">
            <a:extLst>
              <a:ext uri="{FF2B5EF4-FFF2-40B4-BE49-F238E27FC236}">
                <a16:creationId xmlns:a16="http://schemas.microsoft.com/office/drawing/2014/main" id="{D6FE816D-89B7-0BBB-2A99-A309B9CBC17A}"/>
              </a:ext>
            </a:extLst>
          </p:cNvPr>
          <p:cNvSpPr txBox="1"/>
          <p:nvPr/>
        </p:nvSpPr>
        <p:spPr>
          <a:xfrm>
            <a:off x="422850" y="3429000"/>
            <a:ext cx="6205169" cy="2862322"/>
          </a:xfrm>
          <a:prstGeom prst="rect">
            <a:avLst/>
          </a:prstGeom>
          <a:noFill/>
        </p:spPr>
        <p:txBody>
          <a:bodyPr wrap="square" rtlCol="0">
            <a:spAutoFit/>
          </a:bodyPr>
          <a:lstStyle/>
          <a:p>
            <a:pPr algn="ctr" defTabSz="586039"/>
            <a:r>
              <a:rPr lang="en-GB" sz="3600" b="1" dirty="0">
                <a:solidFill>
                  <a:prstClr val="black"/>
                </a:solidFill>
                <a:latin typeface="Calibri"/>
                <a:hlinkClick r:id="rId3">
                  <a:extLst>
                    <a:ext uri="{A12FA001-AC4F-418D-AE19-62706E023703}">
                      <ahyp:hlinkClr xmlns:ahyp="http://schemas.microsoft.com/office/drawing/2018/hyperlinkcolor" val="tx"/>
                    </a:ext>
                  </a:extLst>
                </a:hlinkClick>
              </a:rPr>
              <a:t>www.excitingeducation.co.uk</a:t>
            </a:r>
            <a:endParaRPr lang="en-GB" sz="3600" b="1" dirty="0">
              <a:solidFill>
                <a:prstClr val="black"/>
              </a:solidFill>
              <a:latin typeface="Calibri"/>
            </a:endParaRPr>
          </a:p>
          <a:p>
            <a:pPr algn="ctr" defTabSz="586039"/>
            <a:endParaRPr lang="en-GB" sz="3600" b="1" dirty="0">
              <a:solidFill>
                <a:prstClr val="black"/>
              </a:solidFill>
              <a:latin typeface="Calibri"/>
            </a:endParaRPr>
          </a:p>
          <a:p>
            <a:pPr algn="ctr" defTabSz="586039"/>
            <a:r>
              <a:rPr lang="en-GB" sz="3600" b="1" dirty="0">
                <a:solidFill>
                  <a:prstClr val="black"/>
                </a:solidFill>
                <a:latin typeface="Calibri"/>
                <a:hlinkClick r:id="rId4">
                  <a:extLst>
                    <a:ext uri="{A12FA001-AC4F-418D-AE19-62706E023703}">
                      <ahyp:hlinkClr xmlns:ahyp="http://schemas.microsoft.com/office/drawing/2018/hyperlinkcolor" val="tx"/>
                    </a:ext>
                  </a:extLst>
                </a:hlinkClick>
              </a:rPr>
              <a:t>chris@excitingeducation.co.uk</a:t>
            </a:r>
            <a:endParaRPr lang="en-GB" sz="3600" b="1" dirty="0">
              <a:solidFill>
                <a:prstClr val="black"/>
              </a:solidFill>
              <a:latin typeface="Calibri"/>
            </a:endParaRPr>
          </a:p>
          <a:p>
            <a:pPr algn="ctr" defTabSz="586039"/>
            <a:endParaRPr lang="en-GB" sz="3600" b="1" dirty="0">
              <a:solidFill>
                <a:prstClr val="black"/>
              </a:solidFill>
              <a:latin typeface="Calibri"/>
            </a:endParaRPr>
          </a:p>
          <a:p>
            <a:pPr algn="ctr" defTabSz="586039"/>
            <a:r>
              <a:rPr lang="en-GB" sz="3600" b="1" dirty="0">
                <a:solidFill>
                  <a:prstClr val="black"/>
                </a:solidFill>
                <a:latin typeface="Calibri"/>
              </a:rPr>
              <a:t>07854 120286</a:t>
            </a:r>
          </a:p>
        </p:txBody>
      </p:sp>
      <p:pic>
        <p:nvPicPr>
          <p:cNvPr id="2" name="Picture 1" descr="A white letter f on a blue background&#10;&#10;AI-generated content may be incorrect.">
            <a:extLst>
              <a:ext uri="{FF2B5EF4-FFF2-40B4-BE49-F238E27FC236}">
                <a16:creationId xmlns:a16="http://schemas.microsoft.com/office/drawing/2014/main" id="{BFA7F774-5A89-5F4B-41AC-82155151E4B3}"/>
              </a:ext>
            </a:extLst>
          </p:cNvPr>
          <p:cNvPicPr>
            <a:picLocks noChangeAspect="1"/>
          </p:cNvPicPr>
          <p:nvPr/>
        </p:nvPicPr>
        <p:blipFill>
          <a:blip r:embed="rId5"/>
          <a:stretch>
            <a:fillRect/>
          </a:stretch>
        </p:blipFill>
        <p:spPr>
          <a:xfrm>
            <a:off x="7240785" y="1079674"/>
            <a:ext cx="1879600" cy="1879600"/>
          </a:xfrm>
          <a:prstGeom prst="rect">
            <a:avLst/>
          </a:prstGeom>
        </p:spPr>
      </p:pic>
      <p:pic>
        <p:nvPicPr>
          <p:cNvPr id="3" name="Picture 2" descr="A blue square with white letters and a dot in the middle&#10;&#10;AI-generated content may be incorrect.">
            <a:extLst>
              <a:ext uri="{FF2B5EF4-FFF2-40B4-BE49-F238E27FC236}">
                <a16:creationId xmlns:a16="http://schemas.microsoft.com/office/drawing/2014/main" id="{5DE58354-4475-CD58-8FE9-94AF1604E1E0}"/>
              </a:ext>
            </a:extLst>
          </p:cNvPr>
          <p:cNvPicPr>
            <a:picLocks noChangeAspect="1"/>
          </p:cNvPicPr>
          <p:nvPr/>
        </p:nvPicPr>
        <p:blipFill>
          <a:blip r:embed="rId6"/>
          <a:stretch>
            <a:fillRect/>
          </a:stretch>
        </p:blipFill>
        <p:spPr>
          <a:xfrm>
            <a:off x="9599991" y="1079674"/>
            <a:ext cx="1879600" cy="1879600"/>
          </a:xfrm>
          <a:prstGeom prst="rect">
            <a:avLst/>
          </a:prstGeom>
        </p:spPr>
      </p:pic>
      <p:pic>
        <p:nvPicPr>
          <p:cNvPr id="4" name="Picture 3" descr="A logo of a camera&#10;&#10;AI-generated content may be incorrect.">
            <a:extLst>
              <a:ext uri="{FF2B5EF4-FFF2-40B4-BE49-F238E27FC236}">
                <a16:creationId xmlns:a16="http://schemas.microsoft.com/office/drawing/2014/main" id="{71F7ED0D-2077-4801-0676-EAE5DE97F814}"/>
              </a:ext>
            </a:extLst>
          </p:cNvPr>
          <p:cNvPicPr>
            <a:picLocks noChangeAspect="1"/>
          </p:cNvPicPr>
          <p:nvPr/>
        </p:nvPicPr>
        <p:blipFill>
          <a:blip r:embed="rId7"/>
          <a:stretch>
            <a:fillRect/>
          </a:stretch>
        </p:blipFill>
        <p:spPr>
          <a:xfrm>
            <a:off x="7240785" y="3766472"/>
            <a:ext cx="1879600" cy="1879600"/>
          </a:xfrm>
          <a:prstGeom prst="rect">
            <a:avLst/>
          </a:prstGeom>
        </p:spPr>
      </p:pic>
      <p:pic>
        <p:nvPicPr>
          <p:cNvPr id="8" name="Picture 7" descr="A black square with white x&#10;&#10;AI-generated content may be incorrect.">
            <a:extLst>
              <a:ext uri="{FF2B5EF4-FFF2-40B4-BE49-F238E27FC236}">
                <a16:creationId xmlns:a16="http://schemas.microsoft.com/office/drawing/2014/main" id="{536B2277-5061-FDCB-9080-BF551EC057F4}"/>
              </a:ext>
            </a:extLst>
          </p:cNvPr>
          <p:cNvPicPr>
            <a:picLocks noChangeAspect="1"/>
          </p:cNvPicPr>
          <p:nvPr/>
        </p:nvPicPr>
        <p:blipFill>
          <a:blip r:embed="rId8"/>
          <a:stretch>
            <a:fillRect/>
          </a:stretch>
        </p:blipFill>
        <p:spPr>
          <a:xfrm>
            <a:off x="9443592" y="3634218"/>
            <a:ext cx="2192399" cy="2144108"/>
          </a:xfrm>
          <a:prstGeom prst="rect">
            <a:avLst/>
          </a:prstGeom>
        </p:spPr>
      </p:pic>
    </p:spTree>
    <p:extLst>
      <p:ext uri="{BB962C8B-B14F-4D97-AF65-F5344CB8AC3E}">
        <p14:creationId xmlns:p14="http://schemas.microsoft.com/office/powerpoint/2010/main" val="19169631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DBA11-E119-9AAA-360E-0D634AC5D43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4950BB9-C355-84B9-DCDE-686F56715384}"/>
              </a:ext>
            </a:extLst>
          </p:cNvPr>
          <p:cNvPicPr>
            <a:picLocks noChangeAspect="1"/>
          </p:cNvPicPr>
          <p:nvPr/>
        </p:nvPicPr>
        <p:blipFill>
          <a:blip r:embed="rId2"/>
          <a:stretch>
            <a:fillRect/>
          </a:stretch>
        </p:blipFill>
        <p:spPr>
          <a:xfrm>
            <a:off x="6490741" y="2509603"/>
            <a:ext cx="4002374" cy="4002374"/>
          </a:xfrm>
          <a:prstGeom prst="rect">
            <a:avLst/>
          </a:prstGeom>
        </p:spPr>
      </p:pic>
      <p:pic>
        <p:nvPicPr>
          <p:cNvPr id="4" name="Picture 3">
            <a:extLst>
              <a:ext uri="{FF2B5EF4-FFF2-40B4-BE49-F238E27FC236}">
                <a16:creationId xmlns:a16="http://schemas.microsoft.com/office/drawing/2014/main" id="{9C0427F5-3C25-A277-1123-C5B0A3BB387F}"/>
              </a:ext>
            </a:extLst>
          </p:cNvPr>
          <p:cNvPicPr>
            <a:picLocks noChangeAspect="1"/>
          </p:cNvPicPr>
          <p:nvPr/>
        </p:nvPicPr>
        <p:blipFill>
          <a:blip r:embed="rId3"/>
          <a:stretch>
            <a:fillRect/>
          </a:stretch>
        </p:blipFill>
        <p:spPr>
          <a:xfrm>
            <a:off x="764498" y="73682"/>
            <a:ext cx="4482059" cy="6717415"/>
          </a:xfrm>
          <a:prstGeom prst="rect">
            <a:avLst/>
          </a:prstGeom>
        </p:spPr>
      </p:pic>
      <p:sp>
        <p:nvSpPr>
          <p:cNvPr id="5" name="TextBox 4">
            <a:extLst>
              <a:ext uri="{FF2B5EF4-FFF2-40B4-BE49-F238E27FC236}">
                <a16:creationId xmlns:a16="http://schemas.microsoft.com/office/drawing/2014/main" id="{F4574431-D625-BBAB-65DB-F6E93D0CAE81}"/>
              </a:ext>
            </a:extLst>
          </p:cNvPr>
          <p:cNvSpPr txBox="1"/>
          <p:nvPr/>
        </p:nvSpPr>
        <p:spPr>
          <a:xfrm>
            <a:off x="6096000" y="479685"/>
            <a:ext cx="5011711" cy="1200329"/>
          </a:xfrm>
          <a:prstGeom prst="rect">
            <a:avLst/>
          </a:prstGeom>
          <a:noFill/>
        </p:spPr>
        <p:txBody>
          <a:bodyPr wrap="square" rtlCol="0">
            <a:spAutoFit/>
          </a:bodyPr>
          <a:lstStyle/>
          <a:p>
            <a:r>
              <a:rPr lang="en-GB" sz="2400" dirty="0">
                <a:solidFill>
                  <a:srgbClr val="002060"/>
                </a:solidFill>
              </a:rPr>
              <a:t>Lunch through the bar: 12.45 – 1.30</a:t>
            </a:r>
          </a:p>
          <a:p>
            <a:endParaRPr lang="en-GB" sz="2400" dirty="0">
              <a:solidFill>
                <a:srgbClr val="002060"/>
              </a:solidFill>
            </a:endParaRPr>
          </a:p>
          <a:p>
            <a:r>
              <a:rPr lang="en-GB" sz="2400" dirty="0">
                <a:solidFill>
                  <a:srgbClr val="002060"/>
                </a:solidFill>
              </a:rPr>
              <a:t>Book the October conference now!</a:t>
            </a:r>
          </a:p>
        </p:txBody>
      </p:sp>
    </p:spTree>
    <p:extLst>
      <p:ext uri="{BB962C8B-B14F-4D97-AF65-F5344CB8AC3E}">
        <p14:creationId xmlns:p14="http://schemas.microsoft.com/office/powerpoint/2010/main" val="11180269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966C9F-1DA1-2696-F60E-A2FD197AFEC8}"/>
              </a:ext>
            </a:extLst>
          </p:cNvPr>
          <p:cNvSpPr>
            <a:spLocks noGrp="1"/>
          </p:cNvSpPr>
          <p:nvPr>
            <p:ph type="title"/>
          </p:nvPr>
        </p:nvSpPr>
        <p:spPr>
          <a:xfrm>
            <a:off x="640080" y="329184"/>
            <a:ext cx="6894576" cy="1783080"/>
          </a:xfrm>
        </p:spPr>
        <p:txBody>
          <a:bodyPr anchor="b">
            <a:normAutofit/>
          </a:bodyPr>
          <a:lstStyle/>
          <a:p>
            <a:r>
              <a:rPr lang="en-GB" sz="5400"/>
              <a:t>AGM: Agenda</a:t>
            </a: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4C1DF08-D671-2BE4-0289-667E813BD71B}"/>
              </a:ext>
            </a:extLst>
          </p:cNvPr>
          <p:cNvSpPr>
            <a:spLocks noGrp="1"/>
          </p:cNvSpPr>
          <p:nvPr>
            <p:ph idx="1"/>
          </p:nvPr>
        </p:nvSpPr>
        <p:spPr>
          <a:xfrm>
            <a:off x="640080" y="2706624"/>
            <a:ext cx="6894576" cy="3483864"/>
          </a:xfrm>
        </p:spPr>
        <p:txBody>
          <a:bodyPr>
            <a:normAutofit/>
          </a:bodyPr>
          <a:lstStyle/>
          <a:p>
            <a:endParaRPr lang="en-GB" sz="2200"/>
          </a:p>
          <a:p>
            <a:r>
              <a:rPr lang="en-GB" sz="2200"/>
              <a:t>CASH Impact Report and Development Plan</a:t>
            </a:r>
          </a:p>
          <a:p>
            <a:r>
              <a:rPr lang="en-GB" sz="2200"/>
              <a:t>Report from the Treasurer </a:t>
            </a:r>
          </a:p>
          <a:p>
            <a:r>
              <a:rPr lang="en-GB" sz="2200"/>
              <a:t>Election of Exec Committee 2026-2028</a:t>
            </a:r>
          </a:p>
          <a:p>
            <a:r>
              <a:rPr lang="en-GB" sz="2200"/>
              <a:t>AOB (previously raised with the Chair)</a:t>
            </a:r>
          </a:p>
        </p:txBody>
      </p:sp>
      <p:pic>
        <p:nvPicPr>
          <p:cNvPr id="7" name="Picture 6">
            <a:extLst>
              <a:ext uri="{FF2B5EF4-FFF2-40B4-BE49-F238E27FC236}">
                <a16:creationId xmlns:a16="http://schemas.microsoft.com/office/drawing/2014/main" id="{8BD959B8-378A-D4A8-DAB5-FB5AC3CA78CC}"/>
              </a:ext>
            </a:extLst>
          </p:cNvPr>
          <p:cNvPicPr>
            <a:picLocks noChangeAspect="1"/>
          </p:cNvPicPr>
          <p:nvPr/>
        </p:nvPicPr>
        <p:blipFill>
          <a:blip r:embed="rId2"/>
          <a:stretch>
            <a:fillRect/>
          </a:stretch>
        </p:blipFill>
        <p:spPr>
          <a:xfrm>
            <a:off x="7854696" y="2414016"/>
            <a:ext cx="4014216" cy="2719630"/>
          </a:xfrm>
          <a:prstGeom prst="rect">
            <a:avLst/>
          </a:prstGeom>
        </p:spPr>
      </p:pic>
      <p:pic>
        <p:nvPicPr>
          <p:cNvPr id="5" name="Picture 4">
            <a:extLst>
              <a:ext uri="{FF2B5EF4-FFF2-40B4-BE49-F238E27FC236}">
                <a16:creationId xmlns:a16="http://schemas.microsoft.com/office/drawing/2014/main" id="{AC4B7DC3-2F0F-70A4-A3B4-517BAB2156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9047" y="388456"/>
            <a:ext cx="2595847" cy="897982"/>
          </a:xfrm>
          <a:prstGeom prst="rect">
            <a:avLst/>
          </a:prstGeom>
        </p:spPr>
      </p:pic>
    </p:spTree>
    <p:extLst>
      <p:ext uri="{BB962C8B-B14F-4D97-AF65-F5344CB8AC3E}">
        <p14:creationId xmlns:p14="http://schemas.microsoft.com/office/powerpoint/2010/main" val="6106986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59FFF0-1FD4-6084-8458-7C45347D3F7E}"/>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kern="1200">
                <a:solidFill>
                  <a:schemeClr val="tx1"/>
                </a:solidFill>
                <a:latin typeface="+mj-lt"/>
                <a:ea typeface="+mj-ea"/>
                <a:cs typeface="+mj-cs"/>
              </a:rPr>
              <a:t>Impact Report</a:t>
            </a:r>
          </a:p>
        </p:txBody>
      </p:sp>
      <p:sp>
        <p:nvSpPr>
          <p:cNvPr id="1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4115AC8-85BA-2A92-A27B-5C15B1B01A29}"/>
              </a:ext>
            </a:extLst>
          </p:cNvPr>
          <p:cNvSpPr txBox="1"/>
          <p:nvPr/>
        </p:nvSpPr>
        <p:spPr>
          <a:xfrm>
            <a:off x="630936" y="2807208"/>
            <a:ext cx="5237628" cy="3410712"/>
          </a:xfrm>
          <a:prstGeom prst="rect">
            <a:avLst/>
          </a:prstGeom>
        </p:spPr>
        <p:txBody>
          <a:bodyPr vert="horz" lIns="91440" tIns="45720" rIns="91440" bIns="45720" rtlCol="0" anchor="t">
            <a:normAutofit/>
          </a:bodyPr>
          <a:lstStyle/>
          <a:p>
            <a:pPr>
              <a:lnSpc>
                <a:spcPct val="90000"/>
              </a:lnSpc>
            </a:pPr>
            <a:r>
              <a:rPr lang="en-US" sz="2400" dirty="0">
                <a:effectLst/>
              </a:rPr>
              <a:t>The priorities you set for this academic year were around </a:t>
            </a:r>
          </a:p>
          <a:p>
            <a:pPr>
              <a:lnSpc>
                <a:spcPct val="90000"/>
              </a:lnSpc>
            </a:pPr>
            <a:r>
              <a:rPr lang="en-US" sz="2400" b="1" dirty="0">
                <a:effectLst/>
              </a:rPr>
              <a:t>C</a:t>
            </a:r>
            <a:r>
              <a:rPr lang="en-US" sz="2400" dirty="0">
                <a:effectLst/>
              </a:rPr>
              <a:t>onnections </a:t>
            </a:r>
            <a:r>
              <a:rPr lang="en-US" sz="2400" b="1" dirty="0">
                <a:effectLst/>
              </a:rPr>
              <a:t>A</a:t>
            </a:r>
            <a:r>
              <a:rPr lang="en-US" sz="2400" dirty="0">
                <a:effectLst/>
              </a:rPr>
              <a:t>nd </a:t>
            </a:r>
            <a:r>
              <a:rPr lang="en-US" sz="2400" b="1" dirty="0">
                <a:effectLst/>
              </a:rPr>
              <a:t>S</a:t>
            </a:r>
            <a:r>
              <a:rPr lang="en-US" sz="2400" dirty="0">
                <a:effectLst/>
              </a:rPr>
              <a:t>upport for </a:t>
            </a:r>
            <a:r>
              <a:rPr lang="en-US" sz="2400" b="1" dirty="0">
                <a:effectLst/>
              </a:rPr>
              <a:t>H</a:t>
            </a:r>
            <a:r>
              <a:rPr lang="en-US" sz="2400" dirty="0">
                <a:effectLst/>
              </a:rPr>
              <a:t>eads.</a:t>
            </a:r>
          </a:p>
          <a:p>
            <a:pPr>
              <a:lnSpc>
                <a:spcPct val="90000"/>
              </a:lnSpc>
            </a:pPr>
            <a:endParaRPr lang="en-US" sz="2400" dirty="0">
              <a:effectLst/>
            </a:endParaRPr>
          </a:p>
          <a:p>
            <a:pPr>
              <a:lnSpc>
                <a:spcPct val="90000"/>
              </a:lnSpc>
            </a:pPr>
            <a:r>
              <a:rPr lang="en-US" sz="2400" dirty="0">
                <a:effectLst/>
              </a:rPr>
              <a:t>In particular, </a:t>
            </a:r>
          </a:p>
          <a:p>
            <a:pPr marL="342900" lvl="0" indent="-228600">
              <a:lnSpc>
                <a:spcPct val="90000"/>
              </a:lnSpc>
              <a:buFont typeface="Arial" panose="020B0604020202020204" pitchFamily="34" charset="0"/>
              <a:buChar char="•"/>
            </a:pPr>
            <a:r>
              <a:rPr lang="en-US" sz="2400" dirty="0">
                <a:effectLst/>
              </a:rPr>
              <a:t>Supporting colleagues navigate the national and local policy changes.</a:t>
            </a:r>
          </a:p>
          <a:p>
            <a:pPr marL="342900" lvl="0" indent="-228600">
              <a:lnSpc>
                <a:spcPct val="90000"/>
              </a:lnSpc>
              <a:spcAft>
                <a:spcPts val="800"/>
              </a:spcAft>
              <a:buFont typeface="Arial" panose="020B0604020202020204" pitchFamily="34" charset="0"/>
              <a:buChar char="•"/>
            </a:pPr>
            <a:r>
              <a:rPr lang="en-US" sz="2400" dirty="0">
                <a:effectLst/>
              </a:rPr>
              <a:t>Increasing CASH’s voice both locally and nationally to influence policy change.</a:t>
            </a:r>
          </a:p>
        </p:txBody>
      </p:sp>
      <p:pic>
        <p:nvPicPr>
          <p:cNvPr id="10" name="Picture 9">
            <a:extLst>
              <a:ext uri="{FF2B5EF4-FFF2-40B4-BE49-F238E27FC236}">
                <a16:creationId xmlns:a16="http://schemas.microsoft.com/office/drawing/2014/main" id="{6B1F3137-E8D1-4842-FB22-944FEF6BD504}"/>
              </a:ext>
            </a:extLst>
          </p:cNvPr>
          <p:cNvPicPr>
            <a:picLocks noChangeAspect="1"/>
          </p:cNvPicPr>
          <p:nvPr/>
        </p:nvPicPr>
        <p:blipFill>
          <a:blip r:embed="rId2"/>
          <a:stretch>
            <a:fillRect/>
          </a:stretch>
        </p:blipFill>
        <p:spPr>
          <a:xfrm>
            <a:off x="6502548" y="2358592"/>
            <a:ext cx="5055468" cy="3374524"/>
          </a:xfrm>
          <a:prstGeom prst="ellipse">
            <a:avLst/>
          </a:prstGeom>
          <a:ln>
            <a:noFill/>
          </a:ln>
          <a:effectLst>
            <a:softEdge rad="112500"/>
          </a:effectLst>
        </p:spPr>
      </p:pic>
      <p:pic>
        <p:nvPicPr>
          <p:cNvPr id="4" name="Picture 3">
            <a:extLst>
              <a:ext uri="{FF2B5EF4-FFF2-40B4-BE49-F238E27FC236}">
                <a16:creationId xmlns:a16="http://schemas.microsoft.com/office/drawing/2014/main" id="{7F09C6B5-05C1-619A-8355-C35958CD23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2543" y="183078"/>
            <a:ext cx="2577912" cy="891778"/>
          </a:xfrm>
          <a:prstGeom prst="rect">
            <a:avLst/>
          </a:prstGeom>
        </p:spPr>
      </p:pic>
    </p:spTree>
    <p:extLst>
      <p:ext uri="{BB962C8B-B14F-4D97-AF65-F5344CB8AC3E}">
        <p14:creationId xmlns:p14="http://schemas.microsoft.com/office/powerpoint/2010/main" val="29629372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552069 w 10515600"/>
              <a:gd name="csY1" fmla="*/ 0 h 5416094"/>
              <a:gd name="csX2" fmla="*/ 893826 w 10515600"/>
              <a:gd name="csY2" fmla="*/ 0 h 5416094"/>
              <a:gd name="csX3" fmla="*/ 1761363 w 10515600"/>
              <a:gd name="csY3" fmla="*/ 0 h 5416094"/>
              <a:gd name="csX4" fmla="*/ 2313432 w 10515600"/>
              <a:gd name="csY4" fmla="*/ 0 h 5416094"/>
              <a:gd name="csX5" fmla="*/ 2865501 w 10515600"/>
              <a:gd name="csY5" fmla="*/ 0 h 5416094"/>
              <a:gd name="csX6" fmla="*/ 3733038 w 10515600"/>
              <a:gd name="csY6" fmla="*/ 0 h 5416094"/>
              <a:gd name="csX7" fmla="*/ 4179951 w 10515600"/>
              <a:gd name="csY7" fmla="*/ 0 h 5416094"/>
              <a:gd name="csX8" fmla="*/ 5047488 w 10515600"/>
              <a:gd name="csY8" fmla="*/ 0 h 5416094"/>
              <a:gd name="csX9" fmla="*/ 5915025 w 10515600"/>
              <a:gd name="csY9" fmla="*/ 0 h 5416094"/>
              <a:gd name="csX10" fmla="*/ 6572250 w 10515600"/>
              <a:gd name="csY10" fmla="*/ 0 h 5416094"/>
              <a:gd name="csX11" fmla="*/ 7439787 w 10515600"/>
              <a:gd name="csY11" fmla="*/ 0 h 5416094"/>
              <a:gd name="csX12" fmla="*/ 7991856 w 10515600"/>
              <a:gd name="csY12" fmla="*/ 0 h 5416094"/>
              <a:gd name="csX13" fmla="*/ 8543925 w 10515600"/>
              <a:gd name="csY13" fmla="*/ 0 h 5416094"/>
              <a:gd name="csX14" fmla="*/ 9306306 w 10515600"/>
              <a:gd name="csY14" fmla="*/ 0 h 5416094"/>
              <a:gd name="csX15" fmla="*/ 9858375 w 10515600"/>
              <a:gd name="csY15" fmla="*/ 0 h 5416094"/>
              <a:gd name="csX16" fmla="*/ 10515600 w 10515600"/>
              <a:gd name="csY16" fmla="*/ 0 h 5416094"/>
              <a:gd name="csX17" fmla="*/ 10515600 w 10515600"/>
              <a:gd name="csY17" fmla="*/ 785334 h 5416094"/>
              <a:gd name="csX18" fmla="*/ 10515600 w 10515600"/>
              <a:gd name="csY18" fmla="*/ 1516506 h 5416094"/>
              <a:gd name="csX19" fmla="*/ 10515600 w 10515600"/>
              <a:gd name="csY19" fmla="*/ 2247679 h 5416094"/>
              <a:gd name="csX20" fmla="*/ 10515600 w 10515600"/>
              <a:gd name="csY20" fmla="*/ 2762208 h 5416094"/>
              <a:gd name="csX21" fmla="*/ 10515600 w 10515600"/>
              <a:gd name="csY21" fmla="*/ 3330898 h 5416094"/>
              <a:gd name="csX22" fmla="*/ 10515600 w 10515600"/>
              <a:gd name="csY22" fmla="*/ 4062071 h 5416094"/>
              <a:gd name="csX23" fmla="*/ 10515600 w 10515600"/>
              <a:gd name="csY23" fmla="*/ 4684921 h 5416094"/>
              <a:gd name="csX24" fmla="*/ 10515600 w 10515600"/>
              <a:gd name="csY24" fmla="*/ 5416094 h 5416094"/>
              <a:gd name="csX25" fmla="*/ 9753219 w 10515600"/>
              <a:gd name="csY25" fmla="*/ 5416094 h 5416094"/>
              <a:gd name="csX26" fmla="*/ 9411462 w 10515600"/>
              <a:gd name="csY26" fmla="*/ 5416094 h 5416094"/>
              <a:gd name="csX27" fmla="*/ 8754237 w 10515600"/>
              <a:gd name="csY27" fmla="*/ 5416094 h 5416094"/>
              <a:gd name="csX28" fmla="*/ 8307324 w 10515600"/>
              <a:gd name="csY28" fmla="*/ 5416094 h 5416094"/>
              <a:gd name="csX29" fmla="*/ 7544943 w 10515600"/>
              <a:gd name="csY29" fmla="*/ 5416094 h 5416094"/>
              <a:gd name="csX30" fmla="*/ 7098030 w 10515600"/>
              <a:gd name="csY30" fmla="*/ 5416094 h 5416094"/>
              <a:gd name="csX31" fmla="*/ 6335649 w 10515600"/>
              <a:gd name="csY31" fmla="*/ 5416094 h 5416094"/>
              <a:gd name="csX32" fmla="*/ 5993892 w 10515600"/>
              <a:gd name="csY32" fmla="*/ 5416094 h 5416094"/>
              <a:gd name="csX33" fmla="*/ 5231511 w 10515600"/>
              <a:gd name="csY33" fmla="*/ 5416094 h 5416094"/>
              <a:gd name="csX34" fmla="*/ 4784598 w 10515600"/>
              <a:gd name="csY34" fmla="*/ 5416094 h 5416094"/>
              <a:gd name="csX35" fmla="*/ 4442841 w 10515600"/>
              <a:gd name="csY35" fmla="*/ 5416094 h 5416094"/>
              <a:gd name="csX36" fmla="*/ 3995928 w 10515600"/>
              <a:gd name="csY36" fmla="*/ 5416094 h 5416094"/>
              <a:gd name="csX37" fmla="*/ 3233547 w 10515600"/>
              <a:gd name="csY37" fmla="*/ 5416094 h 5416094"/>
              <a:gd name="csX38" fmla="*/ 2786634 w 10515600"/>
              <a:gd name="csY38" fmla="*/ 5416094 h 5416094"/>
              <a:gd name="csX39" fmla="*/ 2444877 w 10515600"/>
              <a:gd name="csY39" fmla="*/ 5416094 h 5416094"/>
              <a:gd name="csX40" fmla="*/ 1997964 w 10515600"/>
              <a:gd name="csY40" fmla="*/ 5416094 h 5416094"/>
              <a:gd name="csX41" fmla="*/ 1445895 w 10515600"/>
              <a:gd name="csY41" fmla="*/ 5416094 h 5416094"/>
              <a:gd name="csX42" fmla="*/ 788670 w 10515600"/>
              <a:gd name="csY42" fmla="*/ 5416094 h 5416094"/>
              <a:gd name="csX43" fmla="*/ 0 w 10515600"/>
              <a:gd name="csY43" fmla="*/ 5416094 h 5416094"/>
              <a:gd name="csX44" fmla="*/ 0 w 10515600"/>
              <a:gd name="csY44" fmla="*/ 4630760 h 5416094"/>
              <a:gd name="csX45" fmla="*/ 0 w 10515600"/>
              <a:gd name="csY45" fmla="*/ 3953749 h 5416094"/>
              <a:gd name="csX46" fmla="*/ 0 w 10515600"/>
              <a:gd name="csY46" fmla="*/ 3276737 h 5416094"/>
              <a:gd name="csX47" fmla="*/ 0 w 10515600"/>
              <a:gd name="csY47" fmla="*/ 2599725 h 5416094"/>
              <a:gd name="csX48" fmla="*/ 0 w 10515600"/>
              <a:gd name="csY48" fmla="*/ 1922713 h 5416094"/>
              <a:gd name="csX49" fmla="*/ 0 w 10515600"/>
              <a:gd name="csY49" fmla="*/ 1299863 h 5416094"/>
              <a:gd name="csX50" fmla="*/ 0 w 10515600"/>
              <a:gd name="csY50"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9D940F8-844B-BFF3-279C-A1EC40090376}"/>
              </a:ext>
            </a:extLst>
          </p:cNvPr>
          <p:cNvPicPr>
            <a:picLocks noChangeAspect="1"/>
          </p:cNvPicPr>
          <p:nvPr/>
        </p:nvPicPr>
        <p:blipFill>
          <a:blip r:embed="rId2"/>
          <a:stretch>
            <a:fillRect/>
          </a:stretch>
        </p:blipFill>
        <p:spPr>
          <a:xfrm>
            <a:off x="2335938" y="914400"/>
            <a:ext cx="7443923" cy="4968819"/>
          </a:xfrm>
          <a:prstGeom prst="rect">
            <a:avLst/>
          </a:prstGeom>
        </p:spPr>
      </p:pic>
    </p:spTree>
    <p:extLst>
      <p:ext uri="{BB962C8B-B14F-4D97-AF65-F5344CB8AC3E}">
        <p14:creationId xmlns:p14="http://schemas.microsoft.com/office/powerpoint/2010/main" val="40343223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3427714-9421-CEE8-C95E-9ABA16C3CF06}"/>
              </a:ext>
            </a:extLst>
          </p:cNvPr>
          <p:cNvSpPr/>
          <p:nvPr/>
        </p:nvSpPr>
        <p:spPr>
          <a:xfrm>
            <a:off x="0" y="0"/>
            <a:ext cx="12192000" cy="1603805"/>
          </a:xfrm>
          <a:prstGeom prst="rect">
            <a:avLst/>
          </a:prstGeom>
          <a:solidFill>
            <a:srgbClr val="55B8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7" name="Content Placeholder 6">
            <a:extLst>
              <a:ext uri="{FF2B5EF4-FFF2-40B4-BE49-F238E27FC236}">
                <a16:creationId xmlns:a16="http://schemas.microsoft.com/office/drawing/2014/main" id="{795A44EE-94E1-6086-3D0A-050DFE108887}"/>
              </a:ext>
            </a:extLst>
          </p:cNvPr>
          <p:cNvGraphicFramePr>
            <a:graphicFrameLocks noGrp="1"/>
          </p:cNvGraphicFramePr>
          <p:nvPr>
            <p:ph idx="1"/>
            <p:extLst>
              <p:ext uri="{D42A27DB-BD31-4B8C-83A1-F6EECF244321}">
                <p14:modId xmlns:p14="http://schemas.microsoft.com/office/powerpoint/2010/main" val="3632808215"/>
              </p:ext>
            </p:extLst>
          </p:nvPr>
        </p:nvGraphicFramePr>
        <p:xfrm>
          <a:off x="264826" y="1663341"/>
          <a:ext cx="11662348" cy="5792216"/>
        </p:xfrm>
        <a:graphic>
          <a:graphicData uri="http://schemas.openxmlformats.org/drawingml/2006/table">
            <a:tbl>
              <a:tblPr firstRow="1" firstCol="1" bandRow="1"/>
              <a:tblGrid>
                <a:gridCol w="1903751">
                  <a:extLst>
                    <a:ext uri="{9D8B030D-6E8A-4147-A177-3AD203B41FA5}">
                      <a16:colId xmlns:a16="http://schemas.microsoft.com/office/drawing/2014/main" val="1821520415"/>
                    </a:ext>
                  </a:extLst>
                </a:gridCol>
                <a:gridCol w="1753849">
                  <a:extLst>
                    <a:ext uri="{9D8B030D-6E8A-4147-A177-3AD203B41FA5}">
                      <a16:colId xmlns:a16="http://schemas.microsoft.com/office/drawing/2014/main" val="2523480275"/>
                    </a:ext>
                  </a:extLst>
                </a:gridCol>
                <a:gridCol w="1633928">
                  <a:extLst>
                    <a:ext uri="{9D8B030D-6E8A-4147-A177-3AD203B41FA5}">
                      <a16:colId xmlns:a16="http://schemas.microsoft.com/office/drawing/2014/main" val="1705623345"/>
                    </a:ext>
                  </a:extLst>
                </a:gridCol>
                <a:gridCol w="1708879">
                  <a:extLst>
                    <a:ext uri="{9D8B030D-6E8A-4147-A177-3AD203B41FA5}">
                      <a16:colId xmlns:a16="http://schemas.microsoft.com/office/drawing/2014/main" val="2308798977"/>
                    </a:ext>
                  </a:extLst>
                </a:gridCol>
                <a:gridCol w="1514007">
                  <a:extLst>
                    <a:ext uri="{9D8B030D-6E8A-4147-A177-3AD203B41FA5}">
                      <a16:colId xmlns:a16="http://schemas.microsoft.com/office/drawing/2014/main" val="3615745689"/>
                    </a:ext>
                  </a:extLst>
                </a:gridCol>
                <a:gridCol w="1648918">
                  <a:extLst>
                    <a:ext uri="{9D8B030D-6E8A-4147-A177-3AD203B41FA5}">
                      <a16:colId xmlns:a16="http://schemas.microsoft.com/office/drawing/2014/main" val="3892653086"/>
                    </a:ext>
                  </a:extLst>
                </a:gridCol>
                <a:gridCol w="1499016">
                  <a:extLst>
                    <a:ext uri="{9D8B030D-6E8A-4147-A177-3AD203B41FA5}">
                      <a16:colId xmlns:a16="http://schemas.microsoft.com/office/drawing/2014/main" val="713568163"/>
                    </a:ext>
                  </a:extLst>
                </a:gridCol>
              </a:tblGrid>
              <a:tr h="0">
                <a:tc gridSpan="7">
                  <a:txBody>
                    <a:bodyPr/>
                    <a:lstStyle/>
                    <a:p>
                      <a:pPr algn="ctr">
                        <a:lnSpc>
                          <a:spcPct val="115000"/>
                        </a:lnSpc>
                        <a:spcBef>
                          <a:spcPts val="800"/>
                        </a:spcBef>
                        <a:spcAft>
                          <a:spcPts val="400"/>
                        </a:spcAft>
                        <a:buNone/>
                      </a:pPr>
                      <a:r>
                        <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Department for Education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55907123"/>
                  </a:ext>
                </a:extLst>
              </a:tr>
              <a:tr h="0">
                <a:tc>
                  <a:txBody>
                    <a:bodyPr/>
                    <a:lstStyle/>
                    <a:p>
                      <a:pPr>
                        <a:lnSpc>
                          <a:spcPct val="100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Inspections &amp; Accountability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800"/>
                        </a:spcAft>
                        <a:buNone/>
                      </a:pPr>
                      <a:r>
                        <a:rPr lang="en-GB" sz="2000" b="0" kern="100" dirty="0">
                          <a:effectLst/>
                          <a:latin typeface="Aptos" panose="020B0004020202020204" pitchFamily="34" charset="0"/>
                          <a:ea typeface="Aptos" panose="020B0004020202020204" pitchFamily="34" charset="0"/>
                          <a:cs typeface="Times New Roman" panose="02020603050405020304" pitchFamily="18" charset="0"/>
                        </a:rPr>
                        <a:t>Curriculum&amp; Assessment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800"/>
                        </a:spcAft>
                        <a:buNone/>
                      </a:pPr>
                      <a:r>
                        <a:rPr lang="en-GB" sz="2000" b="0" kern="100" dirty="0">
                          <a:effectLst/>
                          <a:latin typeface="Aptos" panose="020B0004020202020204" pitchFamily="34" charset="0"/>
                          <a:ea typeface="Aptos" panose="020B0004020202020204" pitchFamily="34" charset="0"/>
                          <a:cs typeface="Times New Roman" panose="02020603050405020304" pitchFamily="18" charset="0"/>
                        </a:rPr>
                        <a:t>Funding &amp; Resourcing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800"/>
                        </a:spcAft>
                        <a:buNone/>
                      </a:pPr>
                      <a:r>
                        <a:rPr lang="en-GB" sz="2000" b="0" kern="100" dirty="0">
                          <a:effectLst/>
                          <a:latin typeface="Aptos" panose="020B0004020202020204" pitchFamily="34" charset="0"/>
                          <a:ea typeface="Aptos" panose="020B0004020202020204" pitchFamily="34" charset="0"/>
                          <a:cs typeface="Times New Roman" panose="02020603050405020304" pitchFamily="18" charset="0"/>
                        </a:rPr>
                        <a:t>Policies, Regulations Legislation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800"/>
                        </a:spcAft>
                        <a:buNone/>
                      </a:pPr>
                      <a:r>
                        <a:rPr lang="en-GB" sz="2000" b="0" kern="100" dirty="0">
                          <a:effectLst/>
                          <a:latin typeface="Aptos" panose="020B0004020202020204" pitchFamily="34" charset="0"/>
                          <a:ea typeface="Aptos" panose="020B0004020202020204" pitchFamily="34" charset="0"/>
                          <a:cs typeface="Times New Roman" panose="02020603050405020304" pitchFamily="18" charset="0"/>
                        </a:rPr>
                        <a:t>Inclusion &amp;    SEND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800"/>
                        </a:spcAft>
                        <a:buNone/>
                      </a:pPr>
                      <a:r>
                        <a:rPr lang="en-GB" sz="2000" b="0" kern="100">
                          <a:effectLst/>
                          <a:latin typeface="Aptos" panose="020B0004020202020204" pitchFamily="34" charset="0"/>
                          <a:ea typeface="Aptos" panose="020B0004020202020204" pitchFamily="34" charset="0"/>
                          <a:cs typeface="Times New Roman" panose="02020603050405020304" pitchFamily="18" charset="0"/>
                        </a:rPr>
                        <a:t>Attendance&amp; Safeguarding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Support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4597495"/>
                  </a:ext>
                </a:extLst>
              </a:tr>
              <a:tr h="0">
                <a:tc>
                  <a:txBody>
                    <a:bodyPr/>
                    <a:lstStyle/>
                    <a:p>
                      <a:pPr>
                        <a:lnSpc>
                          <a:spcPct val="115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Ofsted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Curriculum &amp; Assessment Review</a:t>
                      </a:r>
                      <a:endParaRPr lang="en-GB" sz="2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National Curriculum</a:t>
                      </a:r>
                    </a:p>
                    <a:p>
                      <a:pPr>
                        <a:lnSpc>
                          <a:spcPct val="115000"/>
                        </a:lnSpc>
                        <a:spcAft>
                          <a:spcPts val="800"/>
                        </a:spcAft>
                        <a:buNone/>
                      </a:pPr>
                      <a:r>
                        <a:rPr lang="en-GB" sz="2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RSE legislation</a:t>
                      </a:r>
                    </a:p>
                    <a:p>
                      <a:pPr>
                        <a:lnSpc>
                          <a:spcPct val="115000"/>
                        </a:lnSpc>
                        <a:spcAft>
                          <a:spcPts val="800"/>
                        </a:spcAft>
                        <a:buNone/>
                      </a:pPr>
                      <a:r>
                        <a:rPr lang="en-GB" sz="2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National Funding Formula</a:t>
                      </a:r>
                    </a:p>
                    <a:p>
                      <a:pPr>
                        <a:lnSpc>
                          <a:spcPct val="115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PP</a:t>
                      </a:r>
                    </a:p>
                    <a:p>
                      <a:pPr>
                        <a:lnSpc>
                          <a:spcPct val="115000"/>
                        </a:lnSpc>
                        <a:spcAft>
                          <a:spcPts val="800"/>
                        </a:spcAft>
                        <a:buNone/>
                      </a:pPr>
                      <a:r>
                        <a:rPr lang="en-GB" sz="2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Inclusive Mainstream fund</a:t>
                      </a:r>
                    </a:p>
                    <a:p>
                      <a:pPr>
                        <a:lnSpc>
                          <a:spcPct val="115000"/>
                        </a:lnSpc>
                        <a:spcAft>
                          <a:spcPts val="800"/>
                        </a:spcAft>
                        <a:buNone/>
                      </a:pPr>
                      <a:r>
                        <a:rPr lang="en-GB" sz="2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Early intervention funding</a:t>
                      </a:r>
                    </a:p>
                    <a:p>
                      <a:pPr>
                        <a:lnSpc>
                          <a:spcPct val="115000"/>
                        </a:lnSpc>
                        <a:spcAft>
                          <a:spcPts val="800"/>
                        </a:spcAft>
                        <a:buNone/>
                      </a:pPr>
                      <a:r>
                        <a:rPr lang="en-GB" sz="2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Children’s Wellbeing &amp; Schools Act</a:t>
                      </a:r>
                    </a:p>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Every child Achieving and Thriving</a:t>
                      </a:r>
                    </a:p>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Post 16 Education and Skills White Paper</a:t>
                      </a:r>
                    </a:p>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Works with LA to strengthen mainstream inclusion through Local Area Review and SEND Reform Plan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Statutory guidance</a:t>
                      </a:r>
                    </a:p>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KCSIE</a:t>
                      </a:r>
                    </a:p>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Focus on child poverty</a:t>
                      </a:r>
                    </a:p>
                    <a:p>
                      <a:pPr>
                        <a:lnSpc>
                          <a:spcPct val="115000"/>
                        </a:lnSpc>
                        <a:spcBef>
                          <a:spcPts val="800"/>
                        </a:spcBef>
                        <a:spcAft>
                          <a:spcPts val="400"/>
                        </a:spcAft>
                        <a:buNone/>
                      </a:pPr>
                      <a:r>
                        <a:rPr lang="en-GB" sz="20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Mandates multi-agency support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English Hubs</a:t>
                      </a:r>
                    </a:p>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Maths Hubs</a:t>
                      </a:r>
                    </a:p>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RISE</a:t>
                      </a:r>
                    </a:p>
                    <a:p>
                      <a:pPr>
                        <a:lnSpc>
                          <a:spcPct val="115000"/>
                        </a:lnSpc>
                        <a:spcAft>
                          <a:spcPts val="800"/>
                        </a:spcAft>
                        <a:buNone/>
                      </a:pPr>
                      <a:r>
                        <a:rPr lang="en-GB"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Funded NPQs</a:t>
                      </a:r>
                    </a:p>
                    <a:p>
                      <a:pPr>
                        <a:lnSpc>
                          <a:spcPct val="115000"/>
                        </a:lnSpc>
                        <a:spcBef>
                          <a:spcPts val="800"/>
                        </a:spcBef>
                        <a:spcAft>
                          <a:spcPts val="400"/>
                        </a:spcAft>
                        <a:buNone/>
                      </a:pPr>
                      <a:r>
                        <a:rPr lang="en-GB" sz="2000" b="1"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9154187"/>
                  </a:ext>
                </a:extLst>
              </a:tr>
            </a:tbl>
          </a:graphicData>
        </a:graphic>
      </p:graphicFrame>
      <p:sp>
        <p:nvSpPr>
          <p:cNvPr id="5" name="Title 4">
            <a:extLst>
              <a:ext uri="{FF2B5EF4-FFF2-40B4-BE49-F238E27FC236}">
                <a16:creationId xmlns:a16="http://schemas.microsoft.com/office/drawing/2014/main" id="{545B5ED9-8E87-128F-9DEC-9620C9238E99}"/>
              </a:ext>
            </a:extLst>
          </p:cNvPr>
          <p:cNvSpPr>
            <a:spLocks noGrp="1"/>
          </p:cNvSpPr>
          <p:nvPr>
            <p:ph type="title"/>
          </p:nvPr>
        </p:nvSpPr>
        <p:spPr/>
        <p:txBody>
          <a:bodyPr/>
          <a:lstStyle/>
          <a:p>
            <a:pPr algn="ctr"/>
            <a:r>
              <a:rPr lang="en-GB" dirty="0"/>
              <a:t>Navigating National Policy</a:t>
            </a:r>
          </a:p>
        </p:txBody>
      </p:sp>
      <p:pic>
        <p:nvPicPr>
          <p:cNvPr id="8" name="Picture 7">
            <a:extLst>
              <a:ext uri="{FF2B5EF4-FFF2-40B4-BE49-F238E27FC236}">
                <a16:creationId xmlns:a16="http://schemas.microsoft.com/office/drawing/2014/main" id="{7C3FB238-5C1E-789D-3F94-35D800BB7DFC}"/>
              </a:ext>
            </a:extLst>
          </p:cNvPr>
          <p:cNvPicPr>
            <a:picLocks noChangeAspect="1"/>
          </p:cNvPicPr>
          <p:nvPr/>
        </p:nvPicPr>
        <p:blipFill>
          <a:blip r:embed="rId2"/>
          <a:srcRect l="27253" t="5776" r="28391" b="2100"/>
          <a:stretch>
            <a:fillRect/>
          </a:stretch>
        </p:blipFill>
        <p:spPr>
          <a:xfrm>
            <a:off x="264826" y="58591"/>
            <a:ext cx="1364104" cy="1485678"/>
          </a:xfrm>
          <a:prstGeom prst="rect">
            <a:avLst/>
          </a:prstGeom>
          <a:solidFill>
            <a:srgbClr val="55B8B5"/>
          </a:solidFill>
        </p:spPr>
      </p:pic>
    </p:spTree>
    <p:extLst>
      <p:ext uri="{BB962C8B-B14F-4D97-AF65-F5344CB8AC3E}">
        <p14:creationId xmlns:p14="http://schemas.microsoft.com/office/powerpoint/2010/main" val="1255381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80C692A-5EFE-95E4-86F4-7A5D5E5315BE}"/>
              </a:ext>
            </a:extLst>
          </p:cNvPr>
          <p:cNvSpPr>
            <a:spLocks noGrp="1"/>
          </p:cNvSpPr>
          <p:nvPr>
            <p:ph type="title"/>
          </p:nvPr>
        </p:nvSpPr>
        <p:spPr>
          <a:xfrm>
            <a:off x="118672" y="118225"/>
            <a:ext cx="10515600" cy="1325563"/>
          </a:xfrm>
        </p:spPr>
        <p:txBody>
          <a:bodyPr/>
          <a:lstStyle/>
          <a:p>
            <a:r>
              <a:rPr lang="en-GB" dirty="0"/>
              <a:t>What does that look like in Cornwall?</a:t>
            </a:r>
          </a:p>
        </p:txBody>
      </p:sp>
      <p:sp>
        <p:nvSpPr>
          <p:cNvPr id="12" name="Content Placeholder 11">
            <a:extLst>
              <a:ext uri="{FF2B5EF4-FFF2-40B4-BE49-F238E27FC236}">
                <a16:creationId xmlns:a16="http://schemas.microsoft.com/office/drawing/2014/main" id="{D2D3123D-DCDB-F843-5B85-81D5617E4D30}"/>
              </a:ext>
            </a:extLst>
          </p:cNvPr>
          <p:cNvSpPr>
            <a:spLocks noGrp="1"/>
          </p:cNvSpPr>
          <p:nvPr>
            <p:ph idx="1"/>
          </p:nvPr>
        </p:nvSpPr>
        <p:spPr/>
        <p:txBody>
          <a:bodyPr/>
          <a:lstStyle/>
          <a:p>
            <a:endParaRPr lang="en-US" dirty="0"/>
          </a:p>
          <a:p>
            <a:endParaRPr lang="en-GB" dirty="0"/>
          </a:p>
        </p:txBody>
      </p:sp>
      <p:graphicFrame>
        <p:nvGraphicFramePr>
          <p:cNvPr id="19" name="Table 18">
            <a:extLst>
              <a:ext uri="{FF2B5EF4-FFF2-40B4-BE49-F238E27FC236}">
                <a16:creationId xmlns:a16="http://schemas.microsoft.com/office/drawing/2014/main" id="{5688522F-066C-8D71-92ED-4932D06FC7D2}"/>
              </a:ext>
            </a:extLst>
          </p:cNvPr>
          <p:cNvGraphicFramePr>
            <a:graphicFrameLocks noGrp="1"/>
          </p:cNvGraphicFramePr>
          <p:nvPr>
            <p:extLst>
              <p:ext uri="{D42A27DB-BD31-4B8C-83A1-F6EECF244321}">
                <p14:modId xmlns:p14="http://schemas.microsoft.com/office/powerpoint/2010/main" val="3688117910"/>
              </p:ext>
            </p:extLst>
          </p:nvPr>
        </p:nvGraphicFramePr>
        <p:xfrm>
          <a:off x="0" y="1443788"/>
          <a:ext cx="12192000" cy="4663060"/>
        </p:xfrm>
        <a:graphic>
          <a:graphicData uri="http://schemas.openxmlformats.org/drawingml/2006/table">
            <a:tbl>
              <a:tblPr firstRow="1" bandRow="1">
                <a:tableStyleId>{00A15C55-8517-42AA-B614-E9B94910E393}</a:tableStyleId>
              </a:tblPr>
              <a:tblGrid>
                <a:gridCol w="2537143">
                  <a:extLst>
                    <a:ext uri="{9D8B030D-6E8A-4147-A177-3AD203B41FA5}">
                      <a16:colId xmlns:a16="http://schemas.microsoft.com/office/drawing/2014/main" val="3829200683"/>
                    </a:ext>
                  </a:extLst>
                </a:gridCol>
                <a:gridCol w="9654857">
                  <a:extLst>
                    <a:ext uri="{9D8B030D-6E8A-4147-A177-3AD203B41FA5}">
                      <a16:colId xmlns:a16="http://schemas.microsoft.com/office/drawing/2014/main" val="3606938865"/>
                    </a:ext>
                  </a:extLst>
                </a:gridCol>
              </a:tblGrid>
              <a:tr h="723120">
                <a:tc>
                  <a:txBody>
                    <a:bodyPr/>
                    <a:lstStyle/>
                    <a:p>
                      <a:pPr algn="l">
                        <a:lnSpc>
                          <a:spcPct val="115000"/>
                        </a:lnSpc>
                        <a:spcBef>
                          <a:spcPts val="800"/>
                        </a:spcBef>
                        <a:spcAft>
                          <a:spcPts val="400"/>
                        </a:spcAft>
                        <a:buNone/>
                      </a:pPr>
                      <a:r>
                        <a:rPr lang="en-GB" sz="22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rPr>
                        <a:t>Inspections &amp; Accountability</a:t>
                      </a:r>
                    </a:p>
                  </a:txBody>
                  <a:tcPr marL="114300" marR="114300" marT="0" marB="0">
                    <a:solidFill>
                      <a:schemeClr val="accent6">
                        <a:lumMod val="20000"/>
                        <a:lumOff val="80000"/>
                      </a:schemeClr>
                    </a:solidFill>
                  </a:tcPr>
                </a:tc>
                <a:tc>
                  <a:txBody>
                    <a:bodyPr/>
                    <a:lstStyle/>
                    <a:p>
                      <a:pPr algn="l">
                        <a:lnSpc>
                          <a:spcPct val="115000"/>
                        </a:lnSpc>
                        <a:spcBef>
                          <a:spcPts val="800"/>
                        </a:spcBef>
                        <a:spcAft>
                          <a:spcPts val="400"/>
                        </a:spcAft>
                        <a:buNone/>
                      </a:pPr>
                      <a:r>
                        <a:rPr lang="en-GB" sz="2200" b="0" kern="100"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Simon Rowe (Senior HMI) leads the SW team</a:t>
                      </a:r>
                      <a:endPar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l">
                        <a:lnSpc>
                          <a:spcPct val="115000"/>
                        </a:lnSpc>
                        <a:spcAft>
                          <a:spcPts val="800"/>
                        </a:spcAft>
                        <a:buNone/>
                      </a:pPr>
                      <a:r>
                        <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Several trained Ofsted inspector -Headteachers through </a:t>
                      </a:r>
                      <a:r>
                        <a:rPr lang="en-GB" sz="2200" b="1" kern="100" dirty="0" err="1">
                          <a:solidFill>
                            <a:schemeClr val="tx1"/>
                          </a:solidFill>
                          <a:effectLst/>
                          <a:latin typeface="Aptos" panose="020B0004020202020204" pitchFamily="34" charset="0"/>
                          <a:ea typeface="Aptos" panose="020B0004020202020204" pitchFamily="34" charset="0"/>
                          <a:cs typeface="Times New Roman" panose="02020603050405020304" pitchFamily="18" charset="0"/>
                        </a:rPr>
                        <a:t>OneCornwall</a:t>
                      </a:r>
                      <a:r>
                        <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p>
                  </a:txBody>
                  <a:tcPr marL="114300" marR="114300" marT="0" marB="0">
                    <a:solidFill>
                      <a:schemeClr val="accent6">
                        <a:lumMod val="20000"/>
                        <a:lumOff val="80000"/>
                      </a:schemeClr>
                    </a:solidFill>
                  </a:tcPr>
                </a:tc>
                <a:extLst>
                  <a:ext uri="{0D108BD9-81ED-4DB2-BD59-A6C34878D82A}">
                    <a16:rowId xmlns:a16="http://schemas.microsoft.com/office/drawing/2014/main" val="522123209"/>
                  </a:ext>
                </a:extLst>
              </a:tr>
              <a:tr h="723120">
                <a:tc>
                  <a:txBody>
                    <a:bodyPr/>
                    <a:lstStyle/>
                    <a:p>
                      <a:pPr algn="l">
                        <a:lnSpc>
                          <a:spcPct val="115000"/>
                        </a:lnSpc>
                        <a:spcBef>
                          <a:spcPts val="800"/>
                        </a:spcBef>
                        <a:spcAft>
                          <a:spcPts val="400"/>
                        </a:spcAft>
                        <a:buNone/>
                      </a:pPr>
                      <a:r>
                        <a:rPr lang="en-GB" sz="2200" b="1" kern="100"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Curriculum &amp; Assessment</a:t>
                      </a:r>
                    </a:p>
                  </a:txBody>
                  <a:tcPr marL="114300" marR="114300" marT="0" marB="0"/>
                </a:tc>
                <a:tc>
                  <a:txBody>
                    <a:bodyPr/>
                    <a:lstStyle/>
                    <a:p>
                      <a:r>
                        <a:rPr lang="en-GB" sz="2200" b="1" kern="1200" dirty="0">
                          <a:solidFill>
                            <a:schemeClr val="dk1"/>
                          </a:solidFill>
                          <a:effectLst/>
                          <a:latin typeface="+mn-lt"/>
                          <a:ea typeface="+mn-ea"/>
                          <a:cs typeface="+mn-cs"/>
                        </a:rPr>
                        <a:t>Schools/Trusts </a:t>
                      </a:r>
                      <a:r>
                        <a:rPr lang="en-GB" sz="2200" kern="1200" dirty="0">
                          <a:solidFill>
                            <a:schemeClr val="dk1"/>
                          </a:solidFill>
                          <a:effectLst/>
                          <a:latin typeface="+mn-lt"/>
                          <a:ea typeface="+mn-ea"/>
                          <a:cs typeface="+mn-cs"/>
                        </a:rPr>
                        <a:t>set their own curricula aligned with the DfE legislation. New NC comes into force in 2028.</a:t>
                      </a:r>
                      <a:endParaRPr lang="en-GB" sz="2200" dirty="0"/>
                    </a:p>
                  </a:txBody>
                  <a:tcPr/>
                </a:tc>
                <a:extLst>
                  <a:ext uri="{0D108BD9-81ED-4DB2-BD59-A6C34878D82A}">
                    <a16:rowId xmlns:a16="http://schemas.microsoft.com/office/drawing/2014/main" val="1374035600"/>
                  </a:ext>
                </a:extLst>
              </a:tr>
              <a:tr h="723120">
                <a:tc>
                  <a:txBody>
                    <a:bodyPr/>
                    <a:lstStyle/>
                    <a:p>
                      <a:pPr algn="l">
                        <a:lnSpc>
                          <a:spcPct val="115000"/>
                        </a:lnSpc>
                        <a:spcBef>
                          <a:spcPts val="800"/>
                        </a:spcBef>
                        <a:spcAft>
                          <a:spcPts val="400"/>
                        </a:spcAft>
                        <a:buNone/>
                      </a:pPr>
                      <a:r>
                        <a:rPr lang="en-GB" sz="22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rPr>
                        <a:t>Funding &amp; Resourcing</a:t>
                      </a:r>
                    </a:p>
                  </a:txBody>
                  <a:tcPr marL="114300" marR="114300" marT="0" marB="0"/>
                </a:tc>
                <a:tc>
                  <a:txBody>
                    <a:bodyPr/>
                    <a:lstStyle/>
                    <a:p>
                      <a:r>
                        <a:rPr lang="en-GB" sz="2200" kern="1200" dirty="0">
                          <a:solidFill>
                            <a:schemeClr val="dk1"/>
                          </a:solidFill>
                          <a:effectLst/>
                          <a:latin typeface="+mn-lt"/>
                          <a:ea typeface="+mn-ea"/>
                          <a:cs typeface="+mn-cs"/>
                        </a:rPr>
                        <a:t>Local funding decisions regarding the DSG are taken by </a:t>
                      </a:r>
                      <a:r>
                        <a:rPr lang="en-GB" sz="2200" b="1" kern="1200" dirty="0">
                          <a:solidFill>
                            <a:schemeClr val="dk1"/>
                          </a:solidFill>
                          <a:effectLst/>
                          <a:latin typeface="+mn-lt"/>
                          <a:ea typeface="+mn-ea"/>
                          <a:cs typeface="+mn-cs"/>
                        </a:rPr>
                        <a:t>Schools Forum </a:t>
                      </a:r>
                      <a:r>
                        <a:rPr lang="en-GB" sz="2200" b="0" kern="1200" dirty="0">
                          <a:solidFill>
                            <a:schemeClr val="dk1"/>
                          </a:solidFill>
                          <a:effectLst/>
                          <a:latin typeface="+mn-lt"/>
                          <a:ea typeface="+mn-ea"/>
                          <a:cs typeface="+mn-cs"/>
                        </a:rPr>
                        <a:t>which holds the LA to account.</a:t>
                      </a:r>
                      <a:endParaRPr lang="en-GB" sz="2200" b="0" dirty="0"/>
                    </a:p>
                  </a:txBody>
                  <a:tcPr/>
                </a:tc>
                <a:extLst>
                  <a:ext uri="{0D108BD9-81ED-4DB2-BD59-A6C34878D82A}">
                    <a16:rowId xmlns:a16="http://schemas.microsoft.com/office/drawing/2014/main" val="1474426337"/>
                  </a:ext>
                </a:extLst>
              </a:tr>
              <a:tr h="723120">
                <a:tc>
                  <a:txBody>
                    <a:bodyPr/>
                    <a:lstStyle/>
                    <a:p>
                      <a:pPr algn="l">
                        <a:lnSpc>
                          <a:spcPct val="115000"/>
                        </a:lnSpc>
                        <a:spcBef>
                          <a:spcPts val="800"/>
                        </a:spcBef>
                        <a:spcAft>
                          <a:spcPts val="400"/>
                        </a:spcAft>
                        <a:buNone/>
                      </a:pPr>
                      <a:r>
                        <a:rPr lang="en-GB" sz="2200" b="1" kern="100"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Policies </a:t>
                      </a:r>
                    </a:p>
                  </a:txBody>
                  <a:tcPr marL="114300" marR="114300" marT="0" marB="0"/>
                </a:tc>
                <a:tc>
                  <a:txBody>
                    <a:bodyPr/>
                    <a:lstStyle/>
                    <a:p>
                      <a:r>
                        <a:rPr lang="en-GB" sz="2200" b="1" kern="1200" dirty="0">
                          <a:solidFill>
                            <a:schemeClr val="dk1"/>
                          </a:solidFill>
                          <a:effectLst/>
                          <a:latin typeface="+mn-lt"/>
                          <a:ea typeface="+mn-ea"/>
                          <a:cs typeface="+mn-cs"/>
                        </a:rPr>
                        <a:t>The Cornwall Education Partnership</a:t>
                      </a:r>
                      <a:r>
                        <a:rPr lang="en-GB" sz="2200" kern="1200" dirty="0">
                          <a:solidFill>
                            <a:schemeClr val="dk1"/>
                          </a:solidFill>
                          <a:effectLst/>
                          <a:latin typeface="+mn-lt"/>
                          <a:ea typeface="+mn-ea"/>
                          <a:cs typeface="+mn-cs"/>
                        </a:rPr>
                        <a:t> (CEP) sets the strategic priorities for Cornwall</a:t>
                      </a:r>
                      <a:endParaRPr lang="en-GB" sz="2200" dirty="0"/>
                    </a:p>
                  </a:txBody>
                  <a:tcPr/>
                </a:tc>
                <a:extLst>
                  <a:ext uri="{0D108BD9-81ED-4DB2-BD59-A6C34878D82A}">
                    <a16:rowId xmlns:a16="http://schemas.microsoft.com/office/drawing/2014/main" val="1392042801"/>
                  </a:ext>
                </a:extLst>
              </a:tr>
              <a:tr h="723120">
                <a:tc>
                  <a:txBody>
                    <a:bodyPr/>
                    <a:lstStyle/>
                    <a:p>
                      <a:pPr algn="l">
                        <a:lnSpc>
                          <a:spcPct val="115000"/>
                        </a:lnSpc>
                        <a:spcBef>
                          <a:spcPts val="800"/>
                        </a:spcBef>
                        <a:spcAft>
                          <a:spcPts val="400"/>
                        </a:spcAft>
                        <a:buNone/>
                      </a:pPr>
                      <a:r>
                        <a:rPr lang="en-GB" sz="22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rPr>
                        <a:t>Support (funded by DfE)</a:t>
                      </a:r>
                    </a:p>
                  </a:txBody>
                  <a:tcPr marL="114300" marR="114300" marT="0" marB="0"/>
                </a:tc>
                <a:tc>
                  <a:txBody>
                    <a:bodyPr/>
                    <a:lstStyle/>
                    <a:p>
                      <a:pPr algn="l">
                        <a:lnSpc>
                          <a:spcPct val="115000"/>
                        </a:lnSpc>
                        <a:spcBef>
                          <a:spcPts val="800"/>
                        </a:spcBef>
                        <a:spcAft>
                          <a:spcPts val="400"/>
                        </a:spcAft>
                        <a:buNone/>
                      </a:pPr>
                      <a:r>
                        <a:rPr lang="en-GB" sz="2200" b="1" kern="100"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Kernow English Hub,  </a:t>
                      </a:r>
                      <a:r>
                        <a:rPr lang="en-GB"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CODE Maths Hub                                                                        RISE groups</a:t>
                      </a:r>
                      <a:r>
                        <a:rPr lang="en-GB" sz="2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SW RIIA Networks: SWAN (Attendance), SWDN (Disadvantaged), SW SEND &amp; AP Network. South-West Secondary RISE conferences</a:t>
                      </a:r>
                    </a:p>
                    <a:p>
                      <a:pPr algn="l">
                        <a:lnSpc>
                          <a:spcPct val="115000"/>
                        </a:lnSpc>
                        <a:spcAft>
                          <a:spcPts val="800"/>
                        </a:spcAft>
                        <a:buNone/>
                      </a:pPr>
                      <a:r>
                        <a:rPr lang="en-GB" sz="2200" b="1" kern="100" dirty="0" err="1">
                          <a:solidFill>
                            <a:schemeClr val="tx1"/>
                          </a:solidFill>
                          <a:effectLst/>
                          <a:latin typeface="Aptos" panose="020B0004020202020204" pitchFamily="34" charset="0"/>
                          <a:ea typeface="Aptos" panose="020B0004020202020204" pitchFamily="34" charset="0"/>
                          <a:cs typeface="Times New Roman" panose="02020603050405020304" pitchFamily="18" charset="0"/>
                        </a:rPr>
                        <a:t>OneCornwall</a:t>
                      </a:r>
                      <a:r>
                        <a:rPr lang="en-GB"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p>
                  </a:txBody>
                  <a:tcPr marL="114300" marR="114300" marT="0" marB="0"/>
                </a:tc>
                <a:extLst>
                  <a:ext uri="{0D108BD9-81ED-4DB2-BD59-A6C34878D82A}">
                    <a16:rowId xmlns:a16="http://schemas.microsoft.com/office/drawing/2014/main" val="2017411246"/>
                  </a:ext>
                </a:extLst>
              </a:tr>
            </a:tbl>
          </a:graphicData>
        </a:graphic>
      </p:graphicFrame>
      <p:pic>
        <p:nvPicPr>
          <p:cNvPr id="3" name="Picture 2">
            <a:extLst>
              <a:ext uri="{FF2B5EF4-FFF2-40B4-BE49-F238E27FC236}">
                <a16:creationId xmlns:a16="http://schemas.microsoft.com/office/drawing/2014/main" id="{417FC118-138F-684D-34FD-2AE9D096F776}"/>
              </a:ext>
            </a:extLst>
          </p:cNvPr>
          <p:cNvPicPr>
            <a:picLocks noChangeAspect="1"/>
          </p:cNvPicPr>
          <p:nvPr/>
        </p:nvPicPr>
        <p:blipFill>
          <a:blip r:embed="rId3"/>
          <a:srcRect t="18161" b="5726"/>
          <a:stretch>
            <a:fillRect/>
          </a:stretch>
        </p:blipFill>
        <p:spPr>
          <a:xfrm>
            <a:off x="9050923" y="29258"/>
            <a:ext cx="1702021" cy="1443788"/>
          </a:xfrm>
          <a:prstGeom prst="rect">
            <a:avLst/>
          </a:prstGeom>
        </p:spPr>
      </p:pic>
    </p:spTree>
    <p:extLst>
      <p:ext uri="{BB962C8B-B14F-4D97-AF65-F5344CB8AC3E}">
        <p14:creationId xmlns:p14="http://schemas.microsoft.com/office/powerpoint/2010/main" val="285831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WHAT WE'LL COVER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31520" y="868680"/>
            <a:ext cx="91440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D69"/>
                </a:solidFill>
                <a:effectLst/>
                <a:uLnTx/>
                <a:uFillTx/>
                <a:latin typeface="Arial" panose="020B0604020202020204" pitchFamily="34" charset="0"/>
                <a:ea typeface="Cambria" pitchFamily="34" charset="-122"/>
                <a:cs typeface="Arial" panose="020B0604020202020204" pitchFamily="34" charset="0"/>
              </a:rPr>
              <a:t>Today in 20 minutes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Shape 2"/>
          <p:cNvSpPr/>
          <p:nvPr/>
        </p:nvSpPr>
        <p:spPr>
          <a:xfrm>
            <a:off x="731520" y="1783080"/>
            <a:ext cx="566928" cy="566928"/>
          </a:xfrm>
          <a:prstGeom prst="roundRect">
            <a:avLst>
              <a:gd name="adj" fmla="val 16129"/>
            </a:avLst>
          </a:prstGeom>
          <a:solidFill>
            <a:srgbClr val="E8EDF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731520" y="1783080"/>
            <a:ext cx="566928" cy="5669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D69"/>
                </a:solidFill>
                <a:effectLst/>
                <a:uLnTx/>
                <a:uFillTx/>
                <a:latin typeface="Cambria" pitchFamily="34" charset="0"/>
                <a:ea typeface="Cambria" pitchFamily="34" charset="-122"/>
                <a:cs typeface="Cambria" pitchFamily="34" charset="-120"/>
              </a:rPr>
              <a:t>01</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508760" y="1755648"/>
            <a:ext cx="61264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The challenge we all share</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508760" y="2084832"/>
            <a:ext cx="630936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Rising need, finite capacity, and the limits of doing more of the same</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670048"/>
            <a:ext cx="566928" cy="566928"/>
          </a:xfrm>
          <a:prstGeom prst="roundRect">
            <a:avLst>
              <a:gd name="adj" fmla="val 16129"/>
            </a:avLst>
          </a:prstGeom>
          <a:solidFill>
            <a:srgbClr val="E8EDF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670048"/>
            <a:ext cx="566928" cy="5669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D69"/>
                </a:solidFill>
                <a:effectLst/>
                <a:uLnTx/>
                <a:uFillTx/>
                <a:latin typeface="Cambria" pitchFamily="34" charset="0"/>
                <a:ea typeface="Cambria" pitchFamily="34" charset="-122"/>
                <a:cs typeface="Cambria" pitchFamily="34" charset="-120"/>
              </a:rPr>
              <a:t>02</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508760" y="2642616"/>
            <a:ext cx="61264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Thinking creatively about SEND</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1508760" y="2971800"/>
            <a:ext cx="630936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Why a different lens — not just more resource — changes outcomes</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557016"/>
            <a:ext cx="566928" cy="566928"/>
          </a:xfrm>
          <a:prstGeom prst="roundRect">
            <a:avLst>
              <a:gd name="adj" fmla="val 16129"/>
            </a:avLst>
          </a:prstGeom>
          <a:solidFill>
            <a:srgbClr val="E8EDF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557016"/>
            <a:ext cx="566928" cy="5669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D69"/>
                </a:solidFill>
                <a:effectLst/>
                <a:uLnTx/>
                <a:uFillTx/>
                <a:latin typeface="Cambria" pitchFamily="34" charset="0"/>
                <a:ea typeface="Cambria" pitchFamily="34" charset="-122"/>
                <a:cs typeface="Cambria" pitchFamily="34" charset="-120"/>
              </a:rPr>
              <a:t>03</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508760" y="3529584"/>
            <a:ext cx="61264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Our alternative provision offer</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1508760" y="3858768"/>
            <a:ext cx="630936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EOTAS and enrichment packages, mentoring and bespoke placements for the learners who need something different…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443984"/>
            <a:ext cx="566928" cy="566928"/>
          </a:xfrm>
          <a:prstGeom prst="roundRect">
            <a:avLst>
              <a:gd name="adj" fmla="val 16129"/>
            </a:avLst>
          </a:prstGeom>
          <a:solidFill>
            <a:srgbClr val="E8EDF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443984"/>
            <a:ext cx="566928" cy="5669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D69"/>
                </a:solidFill>
                <a:effectLst/>
                <a:uLnTx/>
                <a:uFillTx/>
                <a:latin typeface="Cambria" pitchFamily="34" charset="0"/>
                <a:ea typeface="Cambria" pitchFamily="34" charset="-122"/>
                <a:cs typeface="Cambria" pitchFamily="34" charset="-120"/>
              </a:rPr>
              <a:t>04</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508760" y="4416552"/>
            <a:ext cx="61264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Supporting your staff teams</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1508760" y="4745736"/>
            <a:ext cx="630936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Training, consultation and problem-solving alongside your existing provision</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30952"/>
            <a:ext cx="566928" cy="566928"/>
          </a:xfrm>
          <a:prstGeom prst="roundRect">
            <a:avLst>
              <a:gd name="adj" fmla="val 16129"/>
            </a:avLst>
          </a:prstGeom>
          <a:solidFill>
            <a:srgbClr val="E8EDF5"/>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30952"/>
            <a:ext cx="566928" cy="5669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D69"/>
                </a:solidFill>
                <a:effectLst/>
                <a:uLnTx/>
                <a:uFillTx/>
                <a:latin typeface="Cambria" pitchFamily="34" charset="0"/>
                <a:ea typeface="Cambria" pitchFamily="34" charset="-122"/>
                <a:cs typeface="Cambria" pitchFamily="34" charset="-120"/>
              </a:rPr>
              <a:t>05</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508760" y="5303520"/>
            <a:ext cx="61264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02D69"/>
                </a:solidFill>
                <a:effectLst/>
                <a:uLnTx/>
                <a:uFillTx/>
                <a:latin typeface="Calibri" pitchFamily="34" charset="0"/>
                <a:ea typeface="Calibri" pitchFamily="34" charset="-122"/>
                <a:cs typeface="Calibri" pitchFamily="34" charset="-120"/>
              </a:rPr>
              <a:t>Where this could fit for you</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1508760" y="5632704"/>
            <a:ext cx="630936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An open conversation — what's live for you right now?</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2"/>
          <p:cNvSpPr/>
          <p:nvPr/>
        </p:nvSpPr>
        <p:spPr>
          <a:xfrm>
            <a:off x="8229600" y="1783080"/>
            <a:ext cx="3200400" cy="4434840"/>
          </a:xfrm>
          <a:prstGeom prst="rect">
            <a:avLst/>
          </a:prstGeom>
          <a:solidFill>
            <a:srgbClr val="002D6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5" name="Image 0" descr="preencoded.png"/>
          <p:cNvPicPr>
            <a:picLocks noChangeAspect="1"/>
          </p:cNvPicPr>
          <p:nvPr/>
        </p:nvPicPr>
        <p:blipFill>
          <a:blip r:embed="rId3"/>
          <a:stretch>
            <a:fillRect/>
          </a:stretch>
        </p:blipFill>
        <p:spPr>
          <a:xfrm>
            <a:off x="9464040" y="2240280"/>
            <a:ext cx="731520" cy="731520"/>
          </a:xfrm>
          <a:prstGeom prst="rect">
            <a:avLst/>
          </a:prstGeom>
        </p:spPr>
      </p:pic>
      <p:sp>
        <p:nvSpPr>
          <p:cNvPr id="26" name="Text 23"/>
          <p:cNvSpPr/>
          <p:nvPr/>
        </p:nvSpPr>
        <p:spPr>
          <a:xfrm>
            <a:off x="8412480" y="3246120"/>
            <a:ext cx="2834640" cy="9144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600" b="1" i="0" u="none" strike="noStrike" kern="1200" cap="none" spc="0" normalizeH="0" baseline="0" noProof="0" dirty="0">
                <a:ln>
                  <a:noFill/>
                </a:ln>
                <a:solidFill>
                  <a:srgbClr val="F0691E"/>
                </a:solidFill>
                <a:effectLst/>
                <a:uLnTx/>
                <a:uFillTx/>
                <a:latin typeface="Arial" panose="020B0604020202020204" pitchFamily="34" charset="0"/>
                <a:ea typeface="Cambria" pitchFamily="34" charset="-122"/>
                <a:cs typeface="Arial" panose="020B0604020202020204" pitchFamily="34" charset="0"/>
              </a:rPr>
              <a:t>20</a:t>
            </a:r>
            <a:endParaRPr kumimoji="0" lang="en-US" sz="5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Text 24"/>
          <p:cNvSpPr/>
          <p:nvPr/>
        </p:nvSpPr>
        <p:spPr>
          <a:xfrm>
            <a:off x="8503920" y="4160520"/>
            <a:ext cx="2651760" cy="1737360"/>
          </a:xfrm>
          <a:prstGeom prst="rect">
            <a:avLst/>
          </a:prstGeom>
          <a:noFill/>
          <a:ln/>
        </p:spPr>
        <p:txBody>
          <a:bodyPr wrap="square" lIns="0" tIns="0" rIns="0" bIns="0"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minutes together,</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then open floor for</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questions and discussion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0918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84C539C-9165-50B5-C648-240B8943AADB}"/>
              </a:ext>
            </a:extLst>
          </p:cNvPr>
          <p:cNvGraphicFramePr>
            <a:graphicFrameLocks noGrp="1"/>
          </p:cNvGraphicFramePr>
          <p:nvPr>
            <p:extLst>
              <p:ext uri="{D42A27DB-BD31-4B8C-83A1-F6EECF244321}">
                <p14:modId xmlns:p14="http://schemas.microsoft.com/office/powerpoint/2010/main" val="2466872985"/>
              </p:ext>
            </p:extLst>
          </p:nvPr>
        </p:nvGraphicFramePr>
        <p:xfrm>
          <a:off x="0" y="160421"/>
          <a:ext cx="12192000" cy="6253608"/>
        </p:xfrm>
        <a:graphic>
          <a:graphicData uri="http://schemas.openxmlformats.org/drawingml/2006/table">
            <a:tbl>
              <a:tblPr firstRow="1" bandRow="1">
                <a:tableStyleId>{5C22544A-7EE6-4342-B048-85BDC9FD1C3A}</a:tableStyleId>
              </a:tblPr>
              <a:tblGrid>
                <a:gridCol w="2106517">
                  <a:extLst>
                    <a:ext uri="{9D8B030D-6E8A-4147-A177-3AD203B41FA5}">
                      <a16:colId xmlns:a16="http://schemas.microsoft.com/office/drawing/2014/main" val="1263226813"/>
                    </a:ext>
                  </a:extLst>
                </a:gridCol>
                <a:gridCol w="10085483">
                  <a:extLst>
                    <a:ext uri="{9D8B030D-6E8A-4147-A177-3AD203B41FA5}">
                      <a16:colId xmlns:a16="http://schemas.microsoft.com/office/drawing/2014/main" val="820466292"/>
                    </a:ext>
                  </a:extLst>
                </a:gridCol>
              </a:tblGrid>
              <a:tr h="370840">
                <a:tc>
                  <a:txBody>
                    <a:bodyPr/>
                    <a:lstStyle/>
                    <a:p>
                      <a:pPr algn="l">
                        <a:lnSpc>
                          <a:spcPct val="115000"/>
                        </a:lnSpc>
                        <a:spcBef>
                          <a:spcPts val="800"/>
                        </a:spcBef>
                        <a:spcAft>
                          <a:spcPts val="400"/>
                        </a:spcAft>
                        <a:buNone/>
                      </a:pPr>
                      <a:r>
                        <a:rPr lang="en-GB" sz="2200" b="1" kern="100"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Inclusion &amp; SEND</a:t>
                      </a:r>
                    </a:p>
                  </a:txBody>
                  <a:tcPr marL="114300" marR="114300" marT="0" marB="0">
                    <a:solidFill>
                      <a:schemeClr val="accent6">
                        <a:lumMod val="20000"/>
                        <a:lumOff val="80000"/>
                      </a:schemeClr>
                    </a:solidFill>
                  </a:tcPr>
                </a:tc>
                <a:tc>
                  <a:txBody>
                    <a:bodyPr/>
                    <a:lstStyle/>
                    <a:p>
                      <a:pPr algn="l">
                        <a:lnSpc>
                          <a:spcPct val="115000"/>
                        </a:lnSpc>
                        <a:spcBef>
                          <a:spcPts val="800"/>
                        </a:spcBef>
                        <a:spcAft>
                          <a:spcPts val="400"/>
                        </a:spcAft>
                        <a:buNone/>
                      </a:pPr>
                      <a:r>
                        <a:rPr lang="en-GB" sz="22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The </a:t>
                      </a:r>
                      <a:r>
                        <a:rPr lang="en-GB" sz="2200" b="1"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SEND Centres of Excellence </a:t>
                      </a:r>
                      <a:r>
                        <a:rPr lang="en-GB" sz="2200" b="0" kern="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CEP sub-group focuses on improving SEND outcomes through the Inclusion Charter, Ordinarily Available Provision, and developing Experts at Hand as part of the SEND Reform Plan.</a:t>
                      </a:r>
                    </a:p>
                    <a:p>
                      <a:pPr algn="l">
                        <a:lnSpc>
                          <a:spcPct val="115000"/>
                        </a:lnSpc>
                        <a:spcAft>
                          <a:spcPts val="800"/>
                        </a:spcAft>
                        <a:buNone/>
                      </a:pPr>
                      <a:r>
                        <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This work is overseen by the </a:t>
                      </a:r>
                      <a:r>
                        <a:rPr lang="en-GB"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SEND, Inclusion and AP Board </a:t>
                      </a:r>
                      <a:r>
                        <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with co-chairs from Health and Education.</a:t>
                      </a:r>
                    </a:p>
                  </a:txBody>
                  <a:tcPr marL="68580" marR="68580" marT="0" marB="0">
                    <a:solidFill>
                      <a:schemeClr val="accent6">
                        <a:lumMod val="20000"/>
                        <a:lumOff val="80000"/>
                      </a:schemeClr>
                    </a:solidFill>
                  </a:tcPr>
                </a:tc>
                <a:extLst>
                  <a:ext uri="{0D108BD9-81ED-4DB2-BD59-A6C34878D82A}">
                    <a16:rowId xmlns:a16="http://schemas.microsoft.com/office/drawing/2014/main" val="4038533912"/>
                  </a:ext>
                </a:extLst>
              </a:tr>
              <a:tr h="370840">
                <a:tc>
                  <a:txBody>
                    <a:bodyPr/>
                    <a:lstStyle/>
                    <a:p>
                      <a:pPr algn="l">
                        <a:lnSpc>
                          <a:spcPct val="115000"/>
                        </a:lnSpc>
                        <a:spcAft>
                          <a:spcPts val="800"/>
                        </a:spcAft>
                        <a:buNone/>
                      </a:pPr>
                      <a:r>
                        <a:rPr lang="en-GB" sz="22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Attendance &amp; Safeguarding</a:t>
                      </a:r>
                    </a:p>
                  </a:txBody>
                  <a:tcPr marL="114300" marR="114300" marT="0" marB="0">
                    <a:solidFill>
                      <a:schemeClr val="bg2"/>
                    </a:solidFill>
                  </a:tcPr>
                </a:tc>
                <a:tc>
                  <a:txBody>
                    <a:bodyPr/>
                    <a:lstStyle/>
                    <a:p>
                      <a:pPr algn="l">
                        <a:lnSpc>
                          <a:spcPct val="115000"/>
                        </a:lnSpc>
                        <a:spcBef>
                          <a:spcPts val="800"/>
                        </a:spcBef>
                        <a:spcAft>
                          <a:spcPts val="400"/>
                        </a:spcAft>
                        <a:buNone/>
                      </a:pPr>
                      <a:r>
                        <a:rPr lang="en-GB" sz="2200" b="1" kern="100"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The ‘Inclusive Education Communities’ </a:t>
                      </a:r>
                      <a:r>
                        <a:rPr lang="en-GB" sz="2200" b="0" kern="100"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CEP sub-group focuses work on reducing exclusions, suspensions and children who are NEET/EHE.</a:t>
                      </a:r>
                    </a:p>
                    <a:p>
                      <a:pPr algn="l">
                        <a:lnSpc>
                          <a:spcPct val="115000"/>
                        </a:lnSpc>
                        <a:spcAft>
                          <a:spcPts val="800"/>
                        </a:spcAft>
                        <a:buNone/>
                      </a:pPr>
                      <a:r>
                        <a:rPr lang="en-GB" sz="2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The ‘</a:t>
                      </a:r>
                      <a:r>
                        <a:rPr lang="en-GB"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Attendance and Belonging’</a:t>
                      </a:r>
                      <a:r>
                        <a:rPr lang="en-GB" sz="2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CEP sub-group focuses on improving attendance.</a:t>
                      </a:r>
                    </a:p>
                    <a:p>
                      <a:pPr algn="l">
                        <a:lnSpc>
                          <a:spcPct val="115000"/>
                        </a:lnSpc>
                        <a:spcAft>
                          <a:spcPts val="800"/>
                        </a:spcAft>
                        <a:buNone/>
                      </a:pPr>
                      <a:r>
                        <a:rPr lang="en-GB" sz="2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The </a:t>
                      </a:r>
                      <a:r>
                        <a:rPr lang="en-GB"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Neurodiversity Steering group</a:t>
                      </a:r>
                      <a:r>
                        <a:rPr lang="en-GB" sz="2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chaired by the ICB and the MHSTs feed into this strategy.</a:t>
                      </a:r>
                    </a:p>
                    <a:p>
                      <a:pPr algn="l">
                        <a:lnSpc>
                          <a:spcPct val="115000"/>
                        </a:lnSpc>
                        <a:spcAft>
                          <a:spcPts val="800"/>
                        </a:spcAft>
                        <a:buNone/>
                      </a:pPr>
                      <a:r>
                        <a:rPr lang="en-GB" sz="2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Cornwall is feeding directly to the DfE with regards to poverty through the ‘Pretty Poverty’ Report.</a:t>
                      </a:r>
                    </a:p>
                    <a:p>
                      <a:pPr algn="l">
                        <a:lnSpc>
                          <a:spcPct val="115000"/>
                        </a:lnSpc>
                        <a:spcAft>
                          <a:spcPts val="800"/>
                        </a:spcAft>
                        <a:buNone/>
                      </a:pPr>
                      <a:r>
                        <a:rPr lang="en-GB"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OSCP </a:t>
                      </a:r>
                      <a:r>
                        <a:rPr lang="en-GB" sz="2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coordinates Safeguarding information sharing across Cornwall and </a:t>
                      </a:r>
                      <a:r>
                        <a:rPr lang="en-GB" sz="2200" kern="100" dirty="0" err="1">
                          <a:solidFill>
                            <a:schemeClr val="tx1"/>
                          </a:solidFill>
                          <a:effectLst/>
                          <a:latin typeface="Aptos" panose="020B0004020202020204" pitchFamily="34" charset="0"/>
                          <a:ea typeface="Aptos" panose="020B0004020202020204" pitchFamily="34" charset="0"/>
                          <a:cs typeface="Times New Roman" panose="02020603050405020304" pitchFamily="18" charset="0"/>
                        </a:rPr>
                        <a:t>IoS</a:t>
                      </a:r>
                      <a:r>
                        <a:rPr lang="en-GB" sz="2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t>
                      </a:r>
                    </a:p>
                    <a:p>
                      <a:pPr algn="l">
                        <a:lnSpc>
                          <a:spcPct val="115000"/>
                        </a:lnSpc>
                        <a:spcAft>
                          <a:spcPts val="800"/>
                        </a:spcAft>
                        <a:buNone/>
                      </a:pPr>
                      <a:r>
                        <a:rPr lang="en-GB" sz="2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Prevent Board</a:t>
                      </a:r>
                      <a:r>
                        <a:rPr lang="en-GB" sz="22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links to Home Office.</a:t>
                      </a:r>
                    </a:p>
                  </a:txBody>
                  <a:tcPr marL="114300" marR="114300" marT="0" marB="0">
                    <a:solidFill>
                      <a:schemeClr val="bg2"/>
                    </a:solidFill>
                  </a:tcPr>
                </a:tc>
                <a:extLst>
                  <a:ext uri="{0D108BD9-81ED-4DB2-BD59-A6C34878D82A}">
                    <a16:rowId xmlns:a16="http://schemas.microsoft.com/office/drawing/2014/main" val="499915459"/>
                  </a:ext>
                </a:extLst>
              </a:tr>
            </a:tbl>
          </a:graphicData>
        </a:graphic>
      </p:graphicFrame>
    </p:spTree>
    <p:extLst>
      <p:ext uri="{BB962C8B-B14F-4D97-AF65-F5344CB8AC3E}">
        <p14:creationId xmlns:p14="http://schemas.microsoft.com/office/powerpoint/2010/main" val="3568716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B45648F-6672-AF45-D958-95E3C498A031}"/>
              </a:ext>
            </a:extLst>
          </p:cNvPr>
          <p:cNvPicPr>
            <a:picLocks noChangeAspect="1"/>
          </p:cNvPicPr>
          <p:nvPr/>
        </p:nvPicPr>
        <p:blipFill>
          <a:blip r:embed="rId2"/>
          <a:srcRect l="21840" t="21787" r="19705" b="21686"/>
          <a:stretch>
            <a:fillRect/>
          </a:stretch>
        </p:blipFill>
        <p:spPr>
          <a:xfrm>
            <a:off x="414793" y="837531"/>
            <a:ext cx="1364104" cy="1319135"/>
          </a:xfrm>
          <a:prstGeom prst="rect">
            <a:avLst/>
          </a:prstGeom>
        </p:spPr>
      </p:pic>
      <p:sp>
        <p:nvSpPr>
          <p:cNvPr id="2" name="Title 1">
            <a:extLst>
              <a:ext uri="{FF2B5EF4-FFF2-40B4-BE49-F238E27FC236}">
                <a16:creationId xmlns:a16="http://schemas.microsoft.com/office/drawing/2014/main" id="{2B9A8C83-2D5D-FCB1-6836-BF366472B1F0}"/>
              </a:ext>
            </a:extLst>
          </p:cNvPr>
          <p:cNvSpPr>
            <a:spLocks noGrp="1"/>
          </p:cNvSpPr>
          <p:nvPr>
            <p:ph type="title"/>
          </p:nvPr>
        </p:nvSpPr>
        <p:spPr>
          <a:xfrm>
            <a:off x="1596190" y="456533"/>
            <a:ext cx="10515600" cy="1325563"/>
          </a:xfrm>
        </p:spPr>
        <p:txBody>
          <a:bodyPr>
            <a:normAutofit/>
          </a:bodyPr>
          <a:lstStyle/>
          <a:p>
            <a:pPr algn="ctr"/>
            <a:r>
              <a:rPr lang="en-GB" sz="3200" dirty="0"/>
              <a:t>How has CASH supported members with these strands?</a:t>
            </a:r>
          </a:p>
        </p:txBody>
      </p:sp>
      <p:graphicFrame>
        <p:nvGraphicFramePr>
          <p:cNvPr id="4" name="Table 3">
            <a:extLst>
              <a:ext uri="{FF2B5EF4-FFF2-40B4-BE49-F238E27FC236}">
                <a16:creationId xmlns:a16="http://schemas.microsoft.com/office/drawing/2014/main" id="{558CF2B2-B55C-D631-955F-FFDFB57035E2}"/>
              </a:ext>
            </a:extLst>
          </p:cNvPr>
          <p:cNvGraphicFramePr>
            <a:graphicFrameLocks noGrp="1"/>
          </p:cNvGraphicFramePr>
          <p:nvPr>
            <p:extLst>
              <p:ext uri="{D42A27DB-BD31-4B8C-83A1-F6EECF244321}">
                <p14:modId xmlns:p14="http://schemas.microsoft.com/office/powerpoint/2010/main" val="2165888708"/>
              </p:ext>
            </p:extLst>
          </p:nvPr>
        </p:nvGraphicFramePr>
        <p:xfrm>
          <a:off x="80210" y="2027572"/>
          <a:ext cx="12031580" cy="4558920"/>
        </p:xfrm>
        <a:graphic>
          <a:graphicData uri="http://schemas.openxmlformats.org/drawingml/2006/table">
            <a:tbl>
              <a:tblPr firstRow="1" bandRow="1">
                <a:tableStyleId>{5C22544A-7EE6-4342-B048-85BDC9FD1C3A}</a:tableStyleId>
              </a:tblPr>
              <a:tblGrid>
                <a:gridCol w="2133601">
                  <a:extLst>
                    <a:ext uri="{9D8B030D-6E8A-4147-A177-3AD203B41FA5}">
                      <a16:colId xmlns:a16="http://schemas.microsoft.com/office/drawing/2014/main" val="1460436846"/>
                    </a:ext>
                  </a:extLst>
                </a:gridCol>
                <a:gridCol w="9897979">
                  <a:extLst>
                    <a:ext uri="{9D8B030D-6E8A-4147-A177-3AD203B41FA5}">
                      <a16:colId xmlns:a16="http://schemas.microsoft.com/office/drawing/2014/main" val="4286452042"/>
                    </a:ext>
                  </a:extLst>
                </a:gridCol>
              </a:tblGrid>
              <a:tr h="886326">
                <a:tc>
                  <a:txBody>
                    <a:bodyPr/>
                    <a:lstStyle/>
                    <a:p>
                      <a:r>
                        <a:rPr lang="en-GB" sz="2200" b="0" dirty="0">
                          <a:solidFill>
                            <a:srgbClr val="002060"/>
                          </a:solidFill>
                        </a:rPr>
                        <a:t>Inspections &amp; Accountability</a:t>
                      </a:r>
                    </a:p>
                  </a:txBody>
                  <a:tcPr>
                    <a:solidFill>
                      <a:schemeClr val="accent6">
                        <a:lumMod val="20000"/>
                        <a:lumOff val="80000"/>
                      </a:schemeClr>
                    </a:solidFill>
                  </a:tcPr>
                </a:tc>
                <a:tc>
                  <a:txBody>
                    <a:bodyPr/>
                    <a:lstStyle/>
                    <a:p>
                      <a:pPr marL="342900" indent="-342900" algn="l">
                        <a:lnSpc>
                          <a:spcPct val="115000"/>
                        </a:lnSpc>
                        <a:spcBef>
                          <a:spcPts val="800"/>
                        </a:spcBef>
                        <a:spcAft>
                          <a:spcPts val="400"/>
                        </a:spcAft>
                        <a:buFont typeface="Arial" panose="020B0604020202020204" pitchFamily="34" charset="0"/>
                        <a:buChar char="•"/>
                      </a:pPr>
                      <a:r>
                        <a:rPr lang="en-GB" sz="2200" b="0" kern="100"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Input from Simon Rowe and trained inspectors at CASH conferences (March &amp; July) regarding implications of the new Ofsted framework.</a:t>
                      </a:r>
                    </a:p>
                    <a:p>
                      <a:pPr marL="342900" indent="-342900" algn="l">
                        <a:lnSpc>
                          <a:spcPct val="115000"/>
                        </a:lnSpc>
                        <a:spcAft>
                          <a:spcPts val="800"/>
                        </a:spcAft>
                        <a:buFont typeface="Arial" panose="020B0604020202020204" pitchFamily="34" charset="0"/>
                        <a:buChar char="•"/>
                      </a:pPr>
                      <a:r>
                        <a:rPr lang="en-GB" sz="2200" b="0" kern="1200" dirty="0">
                          <a:solidFill>
                            <a:schemeClr val="tx1"/>
                          </a:solidFill>
                          <a:effectLst/>
                          <a:latin typeface="+mn-lt"/>
                          <a:ea typeface="+mn-ea"/>
                          <a:cs typeface="+mn-cs"/>
                        </a:rPr>
                        <a:t>Input from Tom Sherrington at November conference around coaching and </a:t>
                      </a:r>
                      <a:r>
                        <a:rPr lang="en-GB" sz="2200" b="0" kern="1200" dirty="0" err="1">
                          <a:solidFill>
                            <a:schemeClr val="tx1"/>
                          </a:solidFill>
                          <a:effectLst/>
                          <a:latin typeface="+mn-lt"/>
                          <a:ea typeface="+mn-ea"/>
                          <a:cs typeface="+mn-cs"/>
                        </a:rPr>
                        <a:t>walkthrus</a:t>
                      </a:r>
                      <a:endParaRPr lang="en-GB" sz="2200" b="0" kern="1200" dirty="0">
                        <a:solidFill>
                          <a:schemeClr val="tx1"/>
                        </a:solidFill>
                        <a:effectLst/>
                        <a:latin typeface="+mn-lt"/>
                        <a:ea typeface="+mn-ea"/>
                        <a:cs typeface="+mn-cs"/>
                      </a:endParaRPr>
                    </a:p>
                    <a:p>
                      <a:pPr marL="0" indent="0" algn="l">
                        <a:lnSpc>
                          <a:spcPct val="115000"/>
                        </a:lnSpc>
                        <a:spcAft>
                          <a:spcPts val="800"/>
                        </a:spcAft>
                        <a:buFont typeface="Arial" panose="020B0604020202020204" pitchFamily="34" charset="0"/>
                        <a:buNone/>
                      </a:pPr>
                      <a:endPar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solidFill>
                      <a:schemeClr val="accent6">
                        <a:lumMod val="20000"/>
                        <a:lumOff val="80000"/>
                      </a:schemeClr>
                    </a:solidFill>
                  </a:tcPr>
                </a:tc>
                <a:extLst>
                  <a:ext uri="{0D108BD9-81ED-4DB2-BD59-A6C34878D82A}">
                    <a16:rowId xmlns:a16="http://schemas.microsoft.com/office/drawing/2014/main" val="84062164"/>
                  </a:ext>
                </a:extLst>
              </a:tr>
              <a:tr h="886326">
                <a:tc>
                  <a:txBody>
                    <a:bodyPr/>
                    <a:lstStyle/>
                    <a:p>
                      <a:r>
                        <a:rPr lang="en-GB" sz="2200" dirty="0">
                          <a:solidFill>
                            <a:srgbClr val="002060"/>
                          </a:solidFill>
                        </a:rPr>
                        <a:t>Curriculum &amp; Assessment</a:t>
                      </a:r>
                    </a:p>
                  </a:txBody>
                  <a:tcPr>
                    <a:solidFill>
                      <a:schemeClr val="bg2"/>
                    </a:solidFill>
                  </a:tcPr>
                </a:tc>
                <a:tc>
                  <a:txBody>
                    <a:bodyPr/>
                    <a:lstStyle/>
                    <a:p>
                      <a:pPr marL="342900" indent="-342900" algn="l">
                        <a:lnSpc>
                          <a:spcPct val="115000"/>
                        </a:lnSpc>
                        <a:spcAft>
                          <a:spcPts val="800"/>
                        </a:spcAft>
                        <a:buFont typeface="Arial" panose="020B0604020202020204" pitchFamily="34" charset="0"/>
                        <a:buChar char="•"/>
                      </a:pPr>
                      <a:r>
                        <a:rPr lang="en-GB" sz="2200" kern="100" dirty="0">
                          <a:effectLst/>
                          <a:latin typeface="Aptos" panose="020B0004020202020204" pitchFamily="34" charset="0"/>
                          <a:ea typeface="Aptos" panose="020B0004020202020204" pitchFamily="34" charset="0"/>
                          <a:cs typeface="Times New Roman" panose="02020603050405020304" pitchFamily="18" charset="0"/>
                        </a:rPr>
                        <a:t>Input from Tom Middlehurst (ASCL Deputy Director of Policy) at March CASH conference regarding the implications of the Curriculum and Assessment Review on school leaders.</a:t>
                      </a:r>
                    </a:p>
                    <a:p>
                      <a:pPr marL="342900" indent="-342900" algn="l">
                        <a:lnSpc>
                          <a:spcPct val="115000"/>
                        </a:lnSpc>
                        <a:spcAft>
                          <a:spcPts val="800"/>
                        </a:spcAft>
                        <a:buFont typeface="Arial" panose="020B0604020202020204" pitchFamily="34" charset="0"/>
                        <a:buChar char="•"/>
                      </a:pPr>
                      <a:r>
                        <a:rPr lang="en-GB" sz="2200" kern="1200" dirty="0">
                          <a:solidFill>
                            <a:schemeClr val="dk1"/>
                          </a:solidFill>
                          <a:effectLst/>
                          <a:latin typeface="+mn-lt"/>
                          <a:ea typeface="+mn-ea"/>
                          <a:cs typeface="+mn-cs"/>
                        </a:rPr>
                        <a:t>AQA and Pearson presentations at CSFT meetings (March and June) re post-16 reforms and the changes to the post-16 pathways.</a:t>
                      </a:r>
                    </a:p>
                    <a:p>
                      <a:pPr marL="342900" indent="-342900" algn="l">
                        <a:lnSpc>
                          <a:spcPct val="115000"/>
                        </a:lnSpc>
                        <a:spcAft>
                          <a:spcPts val="800"/>
                        </a:spcAft>
                        <a:buFont typeface="Arial" panose="020B0604020202020204" pitchFamily="34" charset="0"/>
                        <a:buChar char="•"/>
                      </a:pPr>
                      <a:endParaRPr lang="en-GB" sz="2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solidFill>
                      <a:schemeClr val="bg2"/>
                    </a:solidFill>
                  </a:tcPr>
                </a:tc>
                <a:extLst>
                  <a:ext uri="{0D108BD9-81ED-4DB2-BD59-A6C34878D82A}">
                    <a16:rowId xmlns:a16="http://schemas.microsoft.com/office/drawing/2014/main" val="2574292234"/>
                  </a:ext>
                </a:extLst>
              </a:tr>
            </a:tbl>
          </a:graphicData>
        </a:graphic>
      </p:graphicFrame>
      <p:pic>
        <p:nvPicPr>
          <p:cNvPr id="5" name="Picture 4">
            <a:extLst>
              <a:ext uri="{FF2B5EF4-FFF2-40B4-BE49-F238E27FC236}">
                <a16:creationId xmlns:a16="http://schemas.microsoft.com/office/drawing/2014/main" id="{A867E4C6-3A6D-1CA3-B8FD-768FA972C8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10" y="134161"/>
            <a:ext cx="2033270" cy="703370"/>
          </a:xfrm>
          <a:prstGeom prst="rect">
            <a:avLst/>
          </a:prstGeom>
        </p:spPr>
      </p:pic>
      <p:pic>
        <p:nvPicPr>
          <p:cNvPr id="9" name="Picture 8">
            <a:extLst>
              <a:ext uri="{FF2B5EF4-FFF2-40B4-BE49-F238E27FC236}">
                <a16:creationId xmlns:a16="http://schemas.microsoft.com/office/drawing/2014/main" id="{F364D88B-FF90-9399-780F-7632338E4160}"/>
              </a:ext>
            </a:extLst>
          </p:cNvPr>
          <p:cNvPicPr>
            <a:picLocks noChangeAspect="1"/>
          </p:cNvPicPr>
          <p:nvPr/>
        </p:nvPicPr>
        <p:blipFill>
          <a:blip r:embed="rId4"/>
          <a:srcRect l="22872" r="22701"/>
          <a:stretch>
            <a:fillRect/>
          </a:stretch>
        </p:blipFill>
        <p:spPr>
          <a:xfrm>
            <a:off x="497238" y="2719495"/>
            <a:ext cx="1199213" cy="1254424"/>
          </a:xfrm>
          <a:prstGeom prst="rect">
            <a:avLst/>
          </a:prstGeom>
        </p:spPr>
      </p:pic>
      <p:pic>
        <p:nvPicPr>
          <p:cNvPr id="11" name="Picture 10">
            <a:extLst>
              <a:ext uri="{FF2B5EF4-FFF2-40B4-BE49-F238E27FC236}">
                <a16:creationId xmlns:a16="http://schemas.microsoft.com/office/drawing/2014/main" id="{705858AE-D97E-8006-BA0F-29C091605F44}"/>
              </a:ext>
            </a:extLst>
          </p:cNvPr>
          <p:cNvPicPr>
            <a:picLocks noChangeAspect="1"/>
          </p:cNvPicPr>
          <p:nvPr/>
        </p:nvPicPr>
        <p:blipFill>
          <a:blip r:embed="rId5"/>
          <a:stretch/>
        </p:blipFill>
        <p:spPr>
          <a:xfrm>
            <a:off x="497238" y="4955318"/>
            <a:ext cx="1199213" cy="1199213"/>
          </a:xfrm>
          <a:prstGeom prst="rect">
            <a:avLst/>
          </a:prstGeom>
        </p:spPr>
      </p:pic>
    </p:spTree>
    <p:extLst>
      <p:ext uri="{BB962C8B-B14F-4D97-AF65-F5344CB8AC3E}">
        <p14:creationId xmlns:p14="http://schemas.microsoft.com/office/powerpoint/2010/main" val="19135364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A12E931-330E-E7D6-C78B-3B923013FC38}"/>
              </a:ext>
            </a:extLst>
          </p:cNvPr>
          <p:cNvGraphicFramePr>
            <a:graphicFrameLocks noGrp="1"/>
          </p:cNvGraphicFramePr>
          <p:nvPr>
            <p:extLst>
              <p:ext uri="{D42A27DB-BD31-4B8C-83A1-F6EECF244321}">
                <p14:modId xmlns:p14="http://schemas.microsoft.com/office/powerpoint/2010/main" val="1347680737"/>
              </p:ext>
            </p:extLst>
          </p:nvPr>
        </p:nvGraphicFramePr>
        <p:xfrm>
          <a:off x="80210" y="397878"/>
          <a:ext cx="12031580" cy="5888864"/>
        </p:xfrm>
        <a:graphic>
          <a:graphicData uri="http://schemas.openxmlformats.org/drawingml/2006/table">
            <a:tbl>
              <a:tblPr firstRow="1" bandRow="1">
                <a:tableStyleId>{5C22544A-7EE6-4342-B048-85BDC9FD1C3A}</a:tableStyleId>
              </a:tblPr>
              <a:tblGrid>
                <a:gridCol w="2133601">
                  <a:extLst>
                    <a:ext uri="{9D8B030D-6E8A-4147-A177-3AD203B41FA5}">
                      <a16:colId xmlns:a16="http://schemas.microsoft.com/office/drawing/2014/main" val="1813369152"/>
                    </a:ext>
                  </a:extLst>
                </a:gridCol>
                <a:gridCol w="9897979">
                  <a:extLst>
                    <a:ext uri="{9D8B030D-6E8A-4147-A177-3AD203B41FA5}">
                      <a16:colId xmlns:a16="http://schemas.microsoft.com/office/drawing/2014/main" val="2747196893"/>
                    </a:ext>
                  </a:extLst>
                </a:gridCol>
              </a:tblGrid>
              <a:tr h="886326">
                <a:tc>
                  <a:txBody>
                    <a:bodyPr/>
                    <a:lstStyle/>
                    <a:p>
                      <a:r>
                        <a:rPr lang="en-GB" sz="2200" b="0" dirty="0">
                          <a:solidFill>
                            <a:srgbClr val="002060"/>
                          </a:solidFill>
                        </a:rPr>
                        <a:t>Funding &amp; Resourcing</a:t>
                      </a:r>
                    </a:p>
                  </a:txBody>
                  <a:tcPr>
                    <a:solidFill>
                      <a:schemeClr val="accent6">
                        <a:lumMod val="20000"/>
                        <a:lumOff val="80000"/>
                      </a:schemeClr>
                    </a:solidFill>
                  </a:tcPr>
                </a:tc>
                <a:tc>
                  <a:txBody>
                    <a:bodyPr/>
                    <a:lstStyle/>
                    <a:p>
                      <a:pPr marL="342900" indent="-342900" algn="l">
                        <a:lnSpc>
                          <a:spcPct val="115000"/>
                        </a:lnSpc>
                        <a:spcAft>
                          <a:spcPts val="800"/>
                        </a:spcAft>
                        <a:buFont typeface="Arial" panose="020B0604020202020204" pitchFamily="34" charset="0"/>
                        <a:buChar char="•"/>
                      </a:pPr>
                      <a:r>
                        <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Schools’ Forum consultation circulated to all CASH members for consideration.</a:t>
                      </a:r>
                    </a:p>
                    <a:p>
                      <a:pPr marL="342900" indent="-342900" algn="l">
                        <a:lnSpc>
                          <a:spcPct val="115000"/>
                        </a:lnSpc>
                        <a:spcAft>
                          <a:spcPts val="800"/>
                        </a:spcAft>
                        <a:buFont typeface="Arial" panose="020B0604020202020204" pitchFamily="34" charset="0"/>
                        <a:buChar char="•"/>
                      </a:pPr>
                      <a:r>
                        <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Briefing session run by Bill Marshall (Chair of Schools’ Forum) to answer questions prior to deadline.</a:t>
                      </a:r>
                    </a:p>
                    <a:p>
                      <a:pPr marL="342900" indent="-342900" algn="l">
                        <a:lnSpc>
                          <a:spcPct val="115000"/>
                        </a:lnSpc>
                        <a:spcAft>
                          <a:spcPts val="800"/>
                        </a:spcAft>
                        <a:buFont typeface="Arial" panose="020B0604020202020204" pitchFamily="34" charset="0"/>
                        <a:buChar char="•"/>
                      </a:pPr>
                      <a:r>
                        <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Summary provided in Bulletin.</a:t>
                      </a:r>
                    </a:p>
                    <a:p>
                      <a:pPr marL="342900" indent="-342900" algn="l">
                        <a:lnSpc>
                          <a:spcPct val="115000"/>
                        </a:lnSpc>
                        <a:spcAft>
                          <a:spcPts val="800"/>
                        </a:spcAft>
                        <a:buFont typeface="Arial" panose="020B0604020202020204" pitchFamily="34" charset="0"/>
                        <a:buChar char="•"/>
                      </a:pPr>
                      <a:r>
                        <a:rPr lang="en-GB" sz="2200" b="0" kern="1200" dirty="0">
                          <a:solidFill>
                            <a:schemeClr val="tx1"/>
                          </a:solidFill>
                          <a:effectLst/>
                          <a:latin typeface="+mn-lt"/>
                          <a:ea typeface="+mn-ea"/>
                          <a:cs typeface="+mn-cs"/>
                        </a:rPr>
                        <a:t>CASH represented on Schools Forum by Bill, Craig and Kate.</a:t>
                      </a:r>
                      <a:endParaRPr lang="en-GB" sz="2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gn="l">
                        <a:lnSpc>
                          <a:spcPct val="115000"/>
                        </a:lnSpc>
                        <a:spcAft>
                          <a:spcPts val="800"/>
                        </a:spcAft>
                        <a:buNone/>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a:t>
                      </a:r>
                    </a:p>
                  </a:txBody>
                  <a:tcPr marL="114300" marR="114300" marT="0" marB="0">
                    <a:solidFill>
                      <a:schemeClr val="accent6">
                        <a:lumMod val="20000"/>
                        <a:lumOff val="80000"/>
                      </a:schemeClr>
                    </a:solidFill>
                  </a:tcPr>
                </a:tc>
                <a:extLst>
                  <a:ext uri="{0D108BD9-81ED-4DB2-BD59-A6C34878D82A}">
                    <a16:rowId xmlns:a16="http://schemas.microsoft.com/office/drawing/2014/main" val="674719596"/>
                  </a:ext>
                </a:extLst>
              </a:tr>
              <a:tr h="886326">
                <a:tc>
                  <a:txBody>
                    <a:bodyPr/>
                    <a:lstStyle/>
                    <a:p>
                      <a:pPr algn="l">
                        <a:lnSpc>
                          <a:spcPct val="115000"/>
                        </a:lnSpc>
                        <a:spcAft>
                          <a:spcPts val="800"/>
                        </a:spcAft>
                        <a:buNone/>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Policies, Regulations Legislation</a:t>
                      </a:r>
                    </a:p>
                  </a:txBody>
                  <a:tcPr marL="114300" marR="114300" marT="0" marB="0">
                    <a:solidFill>
                      <a:schemeClr val="bg2"/>
                    </a:solidFill>
                  </a:tcPr>
                </a:tc>
                <a:tc>
                  <a:txBody>
                    <a:bodyPr/>
                    <a:lstStyle/>
                    <a:p>
                      <a:pPr marL="342900" indent="-342900" algn="l">
                        <a:lnSpc>
                          <a:spcPct val="115000"/>
                        </a:lnSpc>
                        <a:spcAft>
                          <a:spcPts val="800"/>
                        </a:spcAft>
                        <a:buFont typeface="Arial" panose="020B0604020202020204" pitchFamily="34" charset="0"/>
                        <a:buChar char="•"/>
                      </a:pPr>
                      <a:r>
                        <a:rPr lang="en-GB" sz="2200" kern="100" dirty="0">
                          <a:effectLst/>
                          <a:latin typeface="Aptos" panose="020B0004020202020204" pitchFamily="34" charset="0"/>
                          <a:ea typeface="Aptos" panose="020B0004020202020204" pitchFamily="34" charset="0"/>
                          <a:cs typeface="Times New Roman" panose="02020603050405020304" pitchFamily="18" charset="0"/>
                        </a:rPr>
                        <a:t>CEP priorities (attendance, inclusion and SEND) see below.</a:t>
                      </a:r>
                    </a:p>
                    <a:p>
                      <a:pPr marL="342900" indent="-342900" algn="l">
                        <a:lnSpc>
                          <a:spcPct val="115000"/>
                        </a:lnSpc>
                        <a:spcAft>
                          <a:spcPts val="800"/>
                        </a:spcAft>
                        <a:buFont typeface="Arial" panose="020B0604020202020204" pitchFamily="34" charset="0"/>
                        <a:buChar char="•"/>
                      </a:pPr>
                      <a:r>
                        <a:rPr lang="en-GB" sz="2200" kern="1200" dirty="0">
                          <a:solidFill>
                            <a:schemeClr val="dk1"/>
                          </a:solidFill>
                          <a:effectLst/>
                          <a:latin typeface="+mn-lt"/>
                          <a:ea typeface="+mn-ea"/>
                          <a:cs typeface="+mn-cs"/>
                        </a:rPr>
                        <a:t>CASH represented on CEP by KL.</a:t>
                      </a:r>
                    </a:p>
                    <a:p>
                      <a:pPr marL="342900" indent="-342900" algn="l">
                        <a:lnSpc>
                          <a:spcPct val="115000"/>
                        </a:lnSpc>
                        <a:spcAft>
                          <a:spcPts val="800"/>
                        </a:spcAft>
                        <a:buFont typeface="Arial" panose="020B0604020202020204" pitchFamily="34" charset="0"/>
                        <a:buChar char="•"/>
                      </a:pPr>
                      <a:r>
                        <a:rPr lang="en-GB" sz="2200" kern="1200" dirty="0">
                          <a:solidFill>
                            <a:schemeClr val="dk1"/>
                          </a:solidFill>
                          <a:effectLst/>
                          <a:latin typeface="+mn-lt"/>
                          <a:ea typeface="+mn-ea"/>
                          <a:cs typeface="+mn-cs"/>
                        </a:rPr>
                        <a:t>Info cascaded in Bulletin.</a:t>
                      </a:r>
                    </a:p>
                    <a:p>
                      <a:pPr marL="342900" indent="-342900" algn="l">
                        <a:lnSpc>
                          <a:spcPct val="115000"/>
                        </a:lnSpc>
                        <a:spcAft>
                          <a:spcPts val="800"/>
                        </a:spcAft>
                        <a:buFont typeface="Arial" panose="020B0604020202020204" pitchFamily="34" charset="0"/>
                        <a:buChar char="•"/>
                      </a:pPr>
                      <a:r>
                        <a:rPr lang="en-GB" sz="2200" kern="1200" dirty="0">
                          <a:solidFill>
                            <a:schemeClr val="dk1"/>
                          </a:solidFill>
                          <a:effectLst/>
                          <a:latin typeface="+mn-lt"/>
                          <a:ea typeface="+mn-ea"/>
                          <a:cs typeface="+mn-cs"/>
                        </a:rPr>
                        <a:t>Conferences bring policy to life (ASCL/LA representation).</a:t>
                      </a:r>
                    </a:p>
                    <a:p>
                      <a:pPr marL="342900" indent="-342900" algn="l">
                        <a:lnSpc>
                          <a:spcPct val="115000"/>
                        </a:lnSpc>
                        <a:spcAft>
                          <a:spcPts val="800"/>
                        </a:spcAft>
                        <a:buFont typeface="Arial" panose="020B0604020202020204" pitchFamily="34" charset="0"/>
                        <a:buChar char="•"/>
                      </a:pPr>
                      <a:endParaRPr lang="en-GB" sz="2200" kern="100" dirty="0">
                        <a:effectLst/>
                        <a:latin typeface="Aptos" panose="020B0004020202020204" pitchFamily="34" charset="0"/>
                        <a:ea typeface="Aptos" panose="020B0004020202020204" pitchFamily="34" charset="0"/>
                        <a:cs typeface="Times New Roman" panose="02020603050405020304" pitchFamily="18" charset="0"/>
                      </a:endParaRPr>
                    </a:p>
                    <a:p>
                      <a:pPr algn="l">
                        <a:lnSpc>
                          <a:spcPct val="115000"/>
                        </a:lnSpc>
                        <a:spcAft>
                          <a:spcPts val="800"/>
                        </a:spcAft>
                        <a:buNone/>
                      </a:pPr>
                      <a:r>
                        <a:rPr lang="en-GB" sz="2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114300" marR="114300" marT="0" marB="0">
                    <a:solidFill>
                      <a:schemeClr val="bg2"/>
                    </a:solidFill>
                  </a:tcPr>
                </a:tc>
                <a:extLst>
                  <a:ext uri="{0D108BD9-81ED-4DB2-BD59-A6C34878D82A}">
                    <a16:rowId xmlns:a16="http://schemas.microsoft.com/office/drawing/2014/main" val="2880709326"/>
                  </a:ext>
                </a:extLst>
              </a:tr>
            </a:tbl>
          </a:graphicData>
        </a:graphic>
      </p:graphicFrame>
      <p:pic>
        <p:nvPicPr>
          <p:cNvPr id="3" name="Picture 2">
            <a:extLst>
              <a:ext uri="{FF2B5EF4-FFF2-40B4-BE49-F238E27FC236}">
                <a16:creationId xmlns:a16="http://schemas.microsoft.com/office/drawing/2014/main" id="{1CAED210-1039-9AA0-499B-76F57022C43C}"/>
              </a:ext>
            </a:extLst>
          </p:cNvPr>
          <p:cNvPicPr>
            <a:picLocks noChangeAspect="1"/>
          </p:cNvPicPr>
          <p:nvPr/>
        </p:nvPicPr>
        <p:blipFill>
          <a:blip r:embed="rId2"/>
          <a:srcRect l="14489" t="13606" r="14692" b="20070"/>
          <a:stretch>
            <a:fillRect/>
          </a:stretch>
        </p:blipFill>
        <p:spPr>
          <a:xfrm>
            <a:off x="434715" y="1591777"/>
            <a:ext cx="1424064" cy="1436235"/>
          </a:xfrm>
          <a:prstGeom prst="rect">
            <a:avLst/>
          </a:prstGeom>
        </p:spPr>
      </p:pic>
      <p:pic>
        <p:nvPicPr>
          <p:cNvPr id="6" name="Picture 5">
            <a:extLst>
              <a:ext uri="{FF2B5EF4-FFF2-40B4-BE49-F238E27FC236}">
                <a16:creationId xmlns:a16="http://schemas.microsoft.com/office/drawing/2014/main" id="{7C45321F-266C-0E90-C2F1-64FB7F05D1A4}"/>
              </a:ext>
            </a:extLst>
          </p:cNvPr>
          <p:cNvPicPr>
            <a:picLocks noChangeAspect="1"/>
          </p:cNvPicPr>
          <p:nvPr/>
        </p:nvPicPr>
        <p:blipFill>
          <a:blip r:embed="rId3"/>
          <a:stretch/>
        </p:blipFill>
        <p:spPr>
          <a:xfrm>
            <a:off x="434714" y="4706217"/>
            <a:ext cx="1424065" cy="1424065"/>
          </a:xfrm>
          <a:prstGeom prst="rect">
            <a:avLst/>
          </a:prstGeom>
        </p:spPr>
      </p:pic>
    </p:spTree>
    <p:extLst>
      <p:ext uri="{BB962C8B-B14F-4D97-AF65-F5344CB8AC3E}">
        <p14:creationId xmlns:p14="http://schemas.microsoft.com/office/powerpoint/2010/main" val="5458865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F42B115-EB3A-7B43-6DFD-04CABF032105}"/>
              </a:ext>
            </a:extLst>
          </p:cNvPr>
          <p:cNvGraphicFramePr>
            <a:graphicFrameLocks noGrp="1"/>
          </p:cNvGraphicFramePr>
          <p:nvPr>
            <p:extLst>
              <p:ext uri="{D42A27DB-BD31-4B8C-83A1-F6EECF244321}">
                <p14:modId xmlns:p14="http://schemas.microsoft.com/office/powerpoint/2010/main" val="1736455660"/>
              </p:ext>
            </p:extLst>
          </p:nvPr>
        </p:nvGraphicFramePr>
        <p:xfrm>
          <a:off x="160420" y="874684"/>
          <a:ext cx="12031580" cy="4831906"/>
        </p:xfrm>
        <a:graphic>
          <a:graphicData uri="http://schemas.openxmlformats.org/drawingml/2006/table">
            <a:tbl>
              <a:tblPr firstRow="1" bandRow="1">
                <a:tableStyleId>{5C22544A-7EE6-4342-B048-85BDC9FD1C3A}</a:tableStyleId>
              </a:tblPr>
              <a:tblGrid>
                <a:gridCol w="2133601">
                  <a:extLst>
                    <a:ext uri="{9D8B030D-6E8A-4147-A177-3AD203B41FA5}">
                      <a16:colId xmlns:a16="http://schemas.microsoft.com/office/drawing/2014/main" val="1813369152"/>
                    </a:ext>
                  </a:extLst>
                </a:gridCol>
                <a:gridCol w="9897979">
                  <a:extLst>
                    <a:ext uri="{9D8B030D-6E8A-4147-A177-3AD203B41FA5}">
                      <a16:colId xmlns:a16="http://schemas.microsoft.com/office/drawing/2014/main" val="2747196893"/>
                    </a:ext>
                  </a:extLst>
                </a:gridCol>
              </a:tblGrid>
              <a:tr h="886326">
                <a:tc>
                  <a:txBody>
                    <a:bodyPr/>
                    <a:lstStyle/>
                    <a:p>
                      <a:pPr algn="l">
                        <a:lnSpc>
                          <a:spcPct val="115000"/>
                        </a:lnSpc>
                        <a:spcAft>
                          <a:spcPts val="800"/>
                        </a:spcAft>
                        <a:buNone/>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Inclusion &amp; SEND </a:t>
                      </a:r>
                    </a:p>
                  </a:txBody>
                  <a:tcPr marL="114300" marR="114300" marT="0" marB="0">
                    <a:solidFill>
                      <a:schemeClr val="accent6">
                        <a:lumMod val="20000"/>
                        <a:lumOff val="80000"/>
                      </a:schemeClr>
                    </a:solidFill>
                  </a:tcPr>
                </a:tc>
                <a:tc>
                  <a:txBody>
                    <a:bodyPr/>
                    <a:lstStyle/>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Input from Margaret Mulholland (ASCL SEND Specialist) at July CASH conference.</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Input from Rachel </a:t>
                      </a:r>
                      <a:r>
                        <a:rPr lang="en-GB" sz="2200" b="0" kern="100" dirty="0" err="1">
                          <a:solidFill>
                            <a:srgbClr val="002060"/>
                          </a:solidFill>
                          <a:effectLst/>
                          <a:latin typeface="Aptos" panose="020B0004020202020204" pitchFamily="34" charset="0"/>
                          <a:ea typeface="Aptos" panose="020B0004020202020204" pitchFamily="34" charset="0"/>
                          <a:cs typeface="Times New Roman" panose="02020603050405020304" pitchFamily="18" charset="0"/>
                        </a:rPr>
                        <a:t>Delourme</a:t>
                      </a: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(LA), Rochelle Bones &amp; Lynz Attwood (ICB – Health) at Sept Conference.</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CASH SENDCos involved in co-construction of OAP.</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Heads given the opportunity to provide feedback for the SEND LA mid-point review.</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KL involved with drafting local SEND Reform Plan, the construction of the OAP and the design of the Experts at Hand model.</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CASH SENDCo conferences.</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Bulletin information</a:t>
                      </a:r>
                    </a:p>
                  </a:txBody>
                  <a:tcPr marL="68580" marR="68580" marT="0" marB="0">
                    <a:solidFill>
                      <a:schemeClr val="accent6">
                        <a:lumMod val="20000"/>
                        <a:lumOff val="80000"/>
                      </a:schemeClr>
                    </a:solidFill>
                  </a:tcPr>
                </a:tc>
                <a:extLst>
                  <a:ext uri="{0D108BD9-81ED-4DB2-BD59-A6C34878D82A}">
                    <a16:rowId xmlns:a16="http://schemas.microsoft.com/office/drawing/2014/main" val="674719596"/>
                  </a:ext>
                </a:extLst>
              </a:tr>
            </a:tbl>
          </a:graphicData>
        </a:graphic>
      </p:graphicFrame>
      <p:pic>
        <p:nvPicPr>
          <p:cNvPr id="4" name="Picture 3">
            <a:extLst>
              <a:ext uri="{FF2B5EF4-FFF2-40B4-BE49-F238E27FC236}">
                <a16:creationId xmlns:a16="http://schemas.microsoft.com/office/drawing/2014/main" id="{2FAED5E9-2605-9FEA-3967-B0520A3AB3B0}"/>
              </a:ext>
            </a:extLst>
          </p:cNvPr>
          <p:cNvPicPr>
            <a:picLocks noChangeAspect="1"/>
          </p:cNvPicPr>
          <p:nvPr/>
        </p:nvPicPr>
        <p:blipFill>
          <a:blip r:embed="rId2"/>
          <a:srcRect l="9472" t="8432" r="9851" b="9874"/>
          <a:stretch>
            <a:fillRect/>
          </a:stretch>
        </p:blipFill>
        <p:spPr>
          <a:xfrm>
            <a:off x="494675" y="2821008"/>
            <a:ext cx="1424066" cy="1442008"/>
          </a:xfrm>
          <a:prstGeom prst="rect">
            <a:avLst/>
          </a:prstGeom>
        </p:spPr>
      </p:pic>
    </p:spTree>
    <p:extLst>
      <p:ext uri="{BB962C8B-B14F-4D97-AF65-F5344CB8AC3E}">
        <p14:creationId xmlns:p14="http://schemas.microsoft.com/office/powerpoint/2010/main" val="37652425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588DDD9-6586-9FF7-E195-57F415454CDE}"/>
              </a:ext>
            </a:extLst>
          </p:cNvPr>
          <p:cNvGraphicFramePr>
            <a:graphicFrameLocks noGrp="1"/>
          </p:cNvGraphicFramePr>
          <p:nvPr>
            <p:extLst>
              <p:ext uri="{D42A27DB-BD31-4B8C-83A1-F6EECF244321}">
                <p14:modId xmlns:p14="http://schemas.microsoft.com/office/powerpoint/2010/main" val="2333126263"/>
              </p:ext>
            </p:extLst>
          </p:nvPr>
        </p:nvGraphicFramePr>
        <p:xfrm>
          <a:off x="80210" y="481263"/>
          <a:ext cx="12031580" cy="5217478"/>
        </p:xfrm>
        <a:graphic>
          <a:graphicData uri="http://schemas.openxmlformats.org/drawingml/2006/table">
            <a:tbl>
              <a:tblPr firstRow="1" bandRow="1">
                <a:tableStyleId>{5C22544A-7EE6-4342-B048-85BDC9FD1C3A}</a:tableStyleId>
              </a:tblPr>
              <a:tblGrid>
                <a:gridCol w="2133601">
                  <a:extLst>
                    <a:ext uri="{9D8B030D-6E8A-4147-A177-3AD203B41FA5}">
                      <a16:colId xmlns:a16="http://schemas.microsoft.com/office/drawing/2014/main" val="199200560"/>
                    </a:ext>
                  </a:extLst>
                </a:gridCol>
                <a:gridCol w="9897979">
                  <a:extLst>
                    <a:ext uri="{9D8B030D-6E8A-4147-A177-3AD203B41FA5}">
                      <a16:colId xmlns:a16="http://schemas.microsoft.com/office/drawing/2014/main" val="3925432956"/>
                    </a:ext>
                  </a:extLst>
                </a:gridCol>
              </a:tblGrid>
              <a:tr h="899193">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Attendance &amp; Safeguarding</a:t>
                      </a:r>
                    </a:p>
                    <a:p>
                      <a:pPr algn="l">
                        <a:lnSpc>
                          <a:spcPct val="115000"/>
                        </a:lnSpc>
                        <a:spcAft>
                          <a:spcPts val="800"/>
                        </a:spcAft>
                        <a:buNone/>
                      </a:pPr>
                      <a:endPar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solidFill>
                      <a:schemeClr val="bg2"/>
                    </a:solidFill>
                  </a:tcPr>
                </a:tc>
                <a:tc>
                  <a:txBody>
                    <a:bodyPr/>
                    <a:lstStyle/>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KL represents CASH at all Attendance and Safeguarding groups. (Jim from </a:t>
                      </a:r>
                      <a:r>
                        <a:rPr lang="en-GB" sz="2200" b="0" kern="100" dirty="0" err="1">
                          <a:solidFill>
                            <a:srgbClr val="002060"/>
                          </a:solidFill>
                          <a:effectLst/>
                          <a:latin typeface="Aptos" panose="020B0004020202020204" pitchFamily="34" charset="0"/>
                          <a:ea typeface="Aptos" panose="020B0004020202020204" pitchFamily="34" charset="0"/>
                          <a:cs typeface="Times New Roman" panose="02020603050405020304" pitchFamily="18" charset="0"/>
                        </a:rPr>
                        <a:t>Budehaven</a:t>
                      </a: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sit on the CACE reference group).</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KL liaising with DfE and LA around attendance barriers.</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Jen Blunden (Chair of IEC) attended March CASH conference. KL to chair next year.</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All schools invited to be involved in LA funded Attendance Project led by Elpida </a:t>
                      </a:r>
                      <a:r>
                        <a:rPr lang="en-GB" sz="2200" b="0" kern="100" dirty="0" err="1">
                          <a:solidFill>
                            <a:srgbClr val="002060"/>
                          </a:solidFill>
                          <a:effectLst/>
                          <a:latin typeface="Aptos" panose="020B0004020202020204" pitchFamily="34" charset="0"/>
                          <a:ea typeface="Aptos" panose="020B0004020202020204" pitchFamily="34" charset="0"/>
                          <a:cs typeface="Times New Roman" panose="02020603050405020304" pitchFamily="18" charset="0"/>
                        </a:rPr>
                        <a:t>Achtaridou</a:t>
                      </a: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from </a:t>
                      </a:r>
                      <a:r>
                        <a:rPr lang="en-GB" sz="2200" b="0" kern="100" dirty="0" err="1">
                          <a:solidFill>
                            <a:srgbClr val="002060"/>
                          </a:solidFill>
                          <a:effectLst/>
                          <a:latin typeface="Aptos" panose="020B0004020202020204" pitchFamily="34" charset="0"/>
                          <a:ea typeface="Aptos" panose="020B0004020202020204" pitchFamily="34" charset="0"/>
                          <a:cs typeface="Times New Roman" panose="02020603050405020304" pitchFamily="18" charset="0"/>
                        </a:rPr>
                        <a:t>Marjons</a:t>
                      </a: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University.</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All schools invited to be part of the Attendance and Belonging CEP Work.</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All information from OSCP cascaded to CASH DSLs through network meetings and emails.</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CASH/CAPH/CACE DSL network meetings 3x per year (input from LA and others) </a:t>
                      </a:r>
                    </a:p>
                  </a:txBody>
                  <a:tcPr marL="114300" marR="114300" marT="0" marB="0">
                    <a:solidFill>
                      <a:schemeClr val="bg2"/>
                    </a:solidFill>
                  </a:tcPr>
                </a:tc>
                <a:extLst>
                  <a:ext uri="{0D108BD9-81ED-4DB2-BD59-A6C34878D82A}">
                    <a16:rowId xmlns:a16="http://schemas.microsoft.com/office/drawing/2014/main" val="1889251307"/>
                  </a:ext>
                </a:extLst>
              </a:tr>
            </a:tbl>
          </a:graphicData>
        </a:graphic>
      </p:graphicFrame>
      <p:pic>
        <p:nvPicPr>
          <p:cNvPr id="4" name="Picture 3">
            <a:extLst>
              <a:ext uri="{FF2B5EF4-FFF2-40B4-BE49-F238E27FC236}">
                <a16:creationId xmlns:a16="http://schemas.microsoft.com/office/drawing/2014/main" id="{9D8B61D4-DEBF-E342-0767-E687BE1A0F59}"/>
              </a:ext>
            </a:extLst>
          </p:cNvPr>
          <p:cNvPicPr>
            <a:picLocks noChangeAspect="1"/>
          </p:cNvPicPr>
          <p:nvPr/>
        </p:nvPicPr>
        <p:blipFill>
          <a:blip r:embed="rId2"/>
          <a:srcRect b="8267"/>
          <a:stretch>
            <a:fillRect/>
          </a:stretch>
        </p:blipFill>
        <p:spPr>
          <a:xfrm>
            <a:off x="465632" y="2518348"/>
            <a:ext cx="1487038" cy="1469036"/>
          </a:xfrm>
          <a:prstGeom prst="rect">
            <a:avLst/>
          </a:prstGeom>
        </p:spPr>
      </p:pic>
    </p:spTree>
    <p:extLst>
      <p:ext uri="{BB962C8B-B14F-4D97-AF65-F5344CB8AC3E}">
        <p14:creationId xmlns:p14="http://schemas.microsoft.com/office/powerpoint/2010/main" val="42742788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0E391DD-ACFA-51C8-992C-254BE87A8CB2}"/>
              </a:ext>
            </a:extLst>
          </p:cNvPr>
          <p:cNvGraphicFramePr>
            <a:graphicFrameLocks noGrp="1"/>
          </p:cNvGraphicFramePr>
          <p:nvPr>
            <p:extLst>
              <p:ext uri="{D42A27DB-BD31-4B8C-83A1-F6EECF244321}">
                <p14:modId xmlns:p14="http://schemas.microsoft.com/office/powerpoint/2010/main" val="2960964965"/>
              </p:ext>
            </p:extLst>
          </p:nvPr>
        </p:nvGraphicFramePr>
        <p:xfrm>
          <a:off x="160420" y="206089"/>
          <a:ext cx="12031580" cy="6512370"/>
        </p:xfrm>
        <a:graphic>
          <a:graphicData uri="http://schemas.openxmlformats.org/drawingml/2006/table">
            <a:tbl>
              <a:tblPr firstRow="1" bandRow="1">
                <a:tableStyleId>{5C22544A-7EE6-4342-B048-85BDC9FD1C3A}</a:tableStyleId>
              </a:tblPr>
              <a:tblGrid>
                <a:gridCol w="2133601">
                  <a:extLst>
                    <a:ext uri="{9D8B030D-6E8A-4147-A177-3AD203B41FA5}">
                      <a16:colId xmlns:a16="http://schemas.microsoft.com/office/drawing/2014/main" val="1813369152"/>
                    </a:ext>
                  </a:extLst>
                </a:gridCol>
                <a:gridCol w="9897979">
                  <a:extLst>
                    <a:ext uri="{9D8B030D-6E8A-4147-A177-3AD203B41FA5}">
                      <a16:colId xmlns:a16="http://schemas.microsoft.com/office/drawing/2014/main" val="2747196893"/>
                    </a:ext>
                  </a:extLst>
                </a:gridCol>
              </a:tblGrid>
              <a:tr h="0">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2200" b="0" kern="100" dirty="0">
                          <a:solidFill>
                            <a:srgbClr val="002060"/>
                          </a:solidFill>
                          <a:effectLst/>
                          <a:latin typeface="Aptos Display" panose="020B0004020202020204" pitchFamily="34" charset="0"/>
                          <a:ea typeface="Times New Roman" panose="02020603050405020304" pitchFamily="18" charset="0"/>
                          <a:cs typeface="Times New Roman" panose="02020603050405020304" pitchFamily="18" charset="0"/>
                        </a:rPr>
                        <a:t>Support </a:t>
                      </a:r>
                    </a:p>
                    <a:p>
                      <a:pPr algn="l">
                        <a:lnSpc>
                          <a:spcPct val="115000"/>
                        </a:lnSpc>
                        <a:spcAft>
                          <a:spcPts val="800"/>
                        </a:spcAft>
                        <a:buNone/>
                      </a:pPr>
                      <a:endPar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solidFill>
                      <a:schemeClr val="accent6">
                        <a:lumMod val="20000"/>
                        <a:lumOff val="80000"/>
                      </a:schemeClr>
                    </a:solidFill>
                  </a:tcPr>
                </a:tc>
                <a:tc>
                  <a:txBody>
                    <a:bodyPr/>
                    <a:lstStyle/>
                    <a:p>
                      <a:pPr marL="342900" indent="-342900" algn="l">
                        <a:lnSpc>
                          <a:spcPct val="115000"/>
                        </a:lnSpc>
                        <a:spcBef>
                          <a:spcPts val="800"/>
                        </a:spcBef>
                        <a:spcAft>
                          <a:spcPts val="400"/>
                        </a:spcAft>
                        <a:buFont typeface="Arial" panose="020B0604020202020204" pitchFamily="34" charset="0"/>
                        <a:buChar char="•"/>
                      </a:pPr>
                      <a:r>
                        <a:rPr lang="en-GB" sz="2200" b="0" kern="100" dirty="0">
                          <a:solidFill>
                            <a:srgbClr val="002060"/>
                          </a:solidFill>
                          <a:effectLst/>
                          <a:latin typeface="Aptos Display" panose="020B0004020202020204" pitchFamily="34" charset="0"/>
                          <a:ea typeface="Times New Roman" panose="02020603050405020304" pitchFamily="18" charset="0"/>
                          <a:cs typeface="Times New Roman" panose="02020603050405020304" pitchFamily="18" charset="0"/>
                        </a:rPr>
                        <a:t>CASH conferences provide ‘Headspace’ for strategic thinking and sharing ideas.</a:t>
                      </a:r>
                      <a:endPar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Input at CASH conferences from range of organisations to support Heads: Eg:</a:t>
                      </a:r>
                    </a:p>
                    <a:p>
                      <a:pPr marL="800100" lvl="1" indent="-342900" algn="l">
                        <a:lnSpc>
                          <a:spcPct val="115000"/>
                        </a:lnSpc>
                        <a:spcAft>
                          <a:spcPts val="800"/>
                        </a:spcAft>
                        <a:buFont typeface="Arial" panose="020B0604020202020204" pitchFamily="34" charset="0"/>
                        <a:buChar char="•"/>
                      </a:pPr>
                      <a:r>
                        <a:rPr lang="en-GB" sz="1800" b="0" kern="100" dirty="0" err="1">
                          <a:solidFill>
                            <a:srgbClr val="002060"/>
                          </a:solidFill>
                          <a:effectLst/>
                          <a:latin typeface="Aptos" panose="020B0004020202020204" pitchFamily="34" charset="0"/>
                          <a:ea typeface="Aptos" panose="020B0004020202020204" pitchFamily="34" charset="0"/>
                          <a:cs typeface="Times New Roman" panose="02020603050405020304" pitchFamily="18" charset="0"/>
                        </a:rPr>
                        <a:t>TuteEducation</a:t>
                      </a:r>
                      <a:endParaRPr lang="en-GB" sz="18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gn="l">
                        <a:lnSpc>
                          <a:spcPct val="115000"/>
                        </a:lnSpc>
                        <a:spcAft>
                          <a:spcPts val="800"/>
                        </a:spcAft>
                        <a:buFont typeface="Arial" panose="020B0604020202020204" pitchFamily="34" charset="0"/>
                        <a:buChar char="•"/>
                      </a:pPr>
                      <a:r>
                        <a:rPr lang="en-GB" sz="18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Outside the Box Education</a:t>
                      </a:r>
                    </a:p>
                    <a:p>
                      <a:pPr marL="800100" lvl="1" indent="-342900" algn="l">
                        <a:lnSpc>
                          <a:spcPct val="115000"/>
                        </a:lnSpc>
                        <a:spcAft>
                          <a:spcPts val="800"/>
                        </a:spcAft>
                        <a:buFont typeface="Arial" panose="020B0604020202020204" pitchFamily="34" charset="0"/>
                        <a:buChar char="•"/>
                      </a:pPr>
                      <a:r>
                        <a:rPr lang="en-GB" sz="18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AQA</a:t>
                      </a:r>
                    </a:p>
                    <a:p>
                      <a:pPr marL="800100" lvl="1" indent="-342900" algn="l">
                        <a:lnSpc>
                          <a:spcPct val="115000"/>
                        </a:lnSpc>
                        <a:spcAft>
                          <a:spcPts val="800"/>
                        </a:spcAft>
                        <a:buFont typeface="Arial" panose="020B0604020202020204" pitchFamily="34" charset="0"/>
                        <a:buChar char="•"/>
                      </a:pPr>
                      <a:r>
                        <a:rPr lang="en-GB" sz="18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Careers Hub</a:t>
                      </a:r>
                    </a:p>
                    <a:p>
                      <a:pPr marL="800100" lvl="1" indent="-342900" algn="l">
                        <a:lnSpc>
                          <a:spcPct val="115000"/>
                        </a:lnSpc>
                        <a:spcAft>
                          <a:spcPts val="800"/>
                        </a:spcAft>
                        <a:buFont typeface="Arial" panose="020B0604020202020204" pitchFamily="34" charset="0"/>
                        <a:buChar char="•"/>
                      </a:pPr>
                      <a:r>
                        <a:rPr lang="en-GB" sz="18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Restorative Justice Working</a:t>
                      </a:r>
                    </a:p>
                    <a:p>
                      <a:pPr marL="800100" lvl="1" indent="-342900" algn="l">
                        <a:lnSpc>
                          <a:spcPct val="115000"/>
                        </a:lnSpc>
                        <a:spcAft>
                          <a:spcPts val="800"/>
                        </a:spcAft>
                        <a:buFont typeface="Arial" panose="020B0604020202020204" pitchFamily="34" charset="0"/>
                        <a:buChar char="•"/>
                      </a:pPr>
                      <a:r>
                        <a:rPr lang="en-GB" sz="18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Step Into Teaching etc.</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Network meetings for SENDCos, DSLs and Heads of Sixth well attended and reviewed.</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Subject AQA networks (English, Maths, Science, Art, Geography) not well attended. (These were virtual).</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Buddying for new Heads.</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Email/phone support.</a:t>
                      </a:r>
                    </a:p>
                    <a:p>
                      <a:pPr marL="342900" indent="-342900" algn="l">
                        <a:lnSpc>
                          <a:spcPct val="115000"/>
                        </a:lnSpc>
                        <a:spcAft>
                          <a:spcPts val="800"/>
                        </a:spcAft>
                        <a:buFont typeface="Arial" panose="020B0604020202020204" pitchFamily="34" charset="0"/>
                        <a:buChar char="•"/>
                      </a:pPr>
                      <a:r>
                        <a:rPr lang="en-GB" sz="2200" b="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Weekly newsletter.</a:t>
                      </a:r>
                    </a:p>
                  </a:txBody>
                  <a:tcPr marL="114300" marR="114300" marT="0" marB="0">
                    <a:solidFill>
                      <a:schemeClr val="accent6">
                        <a:lumMod val="20000"/>
                        <a:lumOff val="80000"/>
                      </a:schemeClr>
                    </a:solidFill>
                  </a:tcPr>
                </a:tc>
                <a:extLst>
                  <a:ext uri="{0D108BD9-81ED-4DB2-BD59-A6C34878D82A}">
                    <a16:rowId xmlns:a16="http://schemas.microsoft.com/office/drawing/2014/main" val="674719596"/>
                  </a:ext>
                </a:extLst>
              </a:tr>
            </a:tbl>
          </a:graphicData>
        </a:graphic>
      </p:graphicFrame>
      <p:pic>
        <p:nvPicPr>
          <p:cNvPr id="6" name="Picture 5">
            <a:extLst>
              <a:ext uri="{FF2B5EF4-FFF2-40B4-BE49-F238E27FC236}">
                <a16:creationId xmlns:a16="http://schemas.microsoft.com/office/drawing/2014/main" id="{B852A4BE-28CC-C137-BFA2-04396152ACCE}"/>
              </a:ext>
            </a:extLst>
          </p:cNvPr>
          <p:cNvPicPr>
            <a:picLocks noChangeAspect="1"/>
          </p:cNvPicPr>
          <p:nvPr/>
        </p:nvPicPr>
        <p:blipFill>
          <a:blip r:embed="rId2"/>
          <a:srcRect l="20771" t="13293" r="20856" b="41191"/>
          <a:stretch>
            <a:fillRect/>
          </a:stretch>
        </p:blipFill>
        <p:spPr>
          <a:xfrm>
            <a:off x="399737" y="2467829"/>
            <a:ext cx="1698885" cy="1324682"/>
          </a:xfrm>
          <a:prstGeom prst="rect">
            <a:avLst/>
          </a:prstGeom>
        </p:spPr>
      </p:pic>
    </p:spTree>
    <p:extLst>
      <p:ext uri="{BB962C8B-B14F-4D97-AF65-F5344CB8AC3E}">
        <p14:creationId xmlns:p14="http://schemas.microsoft.com/office/powerpoint/2010/main" val="24812001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F5EAF3-B0FB-0598-9186-CA7D84360FC6}"/>
              </a:ext>
            </a:extLst>
          </p:cNvPr>
          <p:cNvSpPr>
            <a:spLocks noGrp="1"/>
          </p:cNvSpPr>
          <p:nvPr>
            <p:ph type="title"/>
          </p:nvPr>
        </p:nvSpPr>
        <p:spPr>
          <a:xfrm>
            <a:off x="572493" y="238539"/>
            <a:ext cx="11018520" cy="1434415"/>
          </a:xfrm>
        </p:spPr>
        <p:txBody>
          <a:bodyPr anchor="b">
            <a:normAutofit/>
          </a:bodyPr>
          <a:lstStyle/>
          <a:p>
            <a:r>
              <a:rPr lang="en-GB" sz="5400"/>
              <a:t>Other CASH support this year</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3957528-1D39-0FB1-2C63-00ADA9E30C9A}"/>
              </a:ext>
            </a:extLst>
          </p:cNvPr>
          <p:cNvSpPr>
            <a:spLocks noGrp="1"/>
          </p:cNvSpPr>
          <p:nvPr>
            <p:ph idx="1"/>
          </p:nvPr>
        </p:nvSpPr>
        <p:spPr>
          <a:xfrm>
            <a:off x="572493" y="2071316"/>
            <a:ext cx="6713552" cy="4119172"/>
          </a:xfrm>
        </p:spPr>
        <p:txBody>
          <a:bodyPr anchor="t">
            <a:normAutofit/>
          </a:bodyPr>
          <a:lstStyle/>
          <a:p>
            <a:r>
              <a:rPr lang="en-GB" sz="2000" b="1"/>
              <a:t>Free</a:t>
            </a:r>
            <a:r>
              <a:rPr lang="en-GB" sz="2000"/>
              <a:t> access to all CAPH professional learning, The Decider Mental Health support ,CEP Attendance &amp; Belonging day, CCE Teacher-Leader L6 Creative Thinking course, Cognition Learning Tech Challenge, RISE events, and EEF Research opportunities</a:t>
            </a:r>
          </a:p>
          <a:p>
            <a:r>
              <a:rPr lang="en-GB" sz="2000" b="1"/>
              <a:t>Discounts</a:t>
            </a:r>
            <a:r>
              <a:rPr lang="en-GB" sz="2000"/>
              <a:t> with PTI, Third Space Learning, BrightCore Consultancy, CELT Professional Learning </a:t>
            </a:r>
          </a:p>
          <a:p>
            <a:r>
              <a:rPr lang="en-GB" sz="2000" b="1"/>
              <a:t>Exclusive</a:t>
            </a:r>
            <a:r>
              <a:rPr lang="en-GB" sz="2000"/>
              <a:t> access to Walkthrus day with Tom Sherrington at Budehaven</a:t>
            </a:r>
          </a:p>
          <a:p>
            <a:r>
              <a:rPr lang="en-GB" sz="2000" b="1"/>
              <a:t>Priority </a:t>
            </a:r>
            <a:r>
              <a:rPr lang="en-GB" sz="2000"/>
              <a:t>access to The Talent Tap, social mobility offer for Year 13s; Academy 21, Tec Girls AI in Education conference, Babcock Governors for Schools programme </a:t>
            </a:r>
          </a:p>
          <a:p>
            <a:endParaRPr lang="en-GB" sz="2000"/>
          </a:p>
        </p:txBody>
      </p:sp>
      <p:pic>
        <p:nvPicPr>
          <p:cNvPr id="5" name="Picture 4">
            <a:extLst>
              <a:ext uri="{FF2B5EF4-FFF2-40B4-BE49-F238E27FC236}">
                <a16:creationId xmlns:a16="http://schemas.microsoft.com/office/drawing/2014/main" id="{5EE90F89-0E7C-0CF0-2620-0644A6BB7C47}"/>
              </a:ext>
            </a:extLst>
          </p:cNvPr>
          <p:cNvPicPr>
            <a:picLocks noChangeAspect="1"/>
          </p:cNvPicPr>
          <p:nvPr/>
        </p:nvPicPr>
        <p:blipFill>
          <a:blip r:embed="rId2"/>
          <a:srcRect r="3792"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18177706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038729-10E8-D52A-93C5-818211A19A60}"/>
              </a:ext>
            </a:extLst>
          </p:cNvPr>
          <p:cNvSpPr>
            <a:spLocks noGrp="1"/>
          </p:cNvSpPr>
          <p:nvPr>
            <p:ph type="title"/>
          </p:nvPr>
        </p:nvSpPr>
        <p:spPr>
          <a:xfrm>
            <a:off x="572493" y="238539"/>
            <a:ext cx="11018520" cy="1434415"/>
          </a:xfrm>
        </p:spPr>
        <p:txBody>
          <a:bodyPr anchor="b">
            <a:normAutofit/>
          </a:bodyPr>
          <a:lstStyle/>
          <a:p>
            <a:r>
              <a:rPr lang="en-GB" sz="5400"/>
              <a:t>Research opportunities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3E3779D-207D-8C86-4CC5-2A4AFA8BD09C}"/>
              </a:ext>
            </a:extLst>
          </p:cNvPr>
          <p:cNvSpPr>
            <a:spLocks noGrp="1"/>
          </p:cNvSpPr>
          <p:nvPr>
            <p:ph idx="1"/>
          </p:nvPr>
        </p:nvSpPr>
        <p:spPr>
          <a:xfrm>
            <a:off x="572493" y="2071316"/>
            <a:ext cx="6713552" cy="4119172"/>
          </a:xfrm>
        </p:spPr>
        <p:txBody>
          <a:bodyPr anchor="t">
            <a:normAutofit fontScale="92500" lnSpcReduction="20000"/>
          </a:bodyPr>
          <a:lstStyle/>
          <a:p>
            <a:r>
              <a:rPr lang="en-GB" sz="2000" dirty="0"/>
              <a:t>Dame Sonia Blandford presented the ‘Are We Included?’ Plymouth University research project at our September conference.</a:t>
            </a:r>
          </a:p>
          <a:p>
            <a:r>
              <a:rPr lang="en-GB" sz="2000" dirty="0"/>
              <a:t>All schools have been invited to participate in the LA-funded attendance research work, led by Elpida </a:t>
            </a:r>
            <a:r>
              <a:rPr lang="en-GB" sz="2000" dirty="0" err="1"/>
              <a:t>Achtaridou</a:t>
            </a:r>
            <a:r>
              <a:rPr lang="en-GB" sz="2000" dirty="0"/>
              <a:t> from </a:t>
            </a:r>
            <a:r>
              <a:rPr lang="en-GB" sz="2000" dirty="0" err="1"/>
              <a:t>Marjons</a:t>
            </a:r>
            <a:r>
              <a:rPr lang="en-GB" sz="2000" dirty="0"/>
              <a:t> University.</a:t>
            </a:r>
          </a:p>
          <a:p>
            <a:r>
              <a:rPr lang="en-GB" sz="2000" dirty="0"/>
              <a:t>Several schools have engaged with Exeter university regarding research work:</a:t>
            </a:r>
          </a:p>
          <a:p>
            <a:pPr lvl="1"/>
            <a:r>
              <a:rPr lang="en-US" sz="2000" dirty="0">
                <a:highlight>
                  <a:srgbClr val="FFFFFF"/>
                </a:highlight>
              </a:rPr>
              <a:t>School-based resilience with young people involved with Youth Justice (</a:t>
            </a:r>
            <a:r>
              <a:rPr lang="en-US" sz="2000" dirty="0" err="1">
                <a:highlight>
                  <a:srgbClr val="FFFFFF"/>
                </a:highlight>
              </a:rPr>
              <a:t>Budehaven</a:t>
            </a:r>
            <a:r>
              <a:rPr lang="en-US" sz="2000" dirty="0">
                <a:highlight>
                  <a:srgbClr val="FFFFFF"/>
                </a:highlight>
              </a:rPr>
              <a:t>)</a:t>
            </a:r>
          </a:p>
          <a:p>
            <a:pPr lvl="1"/>
            <a:r>
              <a:rPr lang="en-US" sz="2000" dirty="0">
                <a:highlight>
                  <a:srgbClr val="FFFFFF"/>
                </a:highlight>
              </a:rPr>
              <a:t>Protective factors that make success for Neuro-Divergent children (Pencalenick)</a:t>
            </a:r>
          </a:p>
          <a:p>
            <a:pPr lvl="1"/>
            <a:r>
              <a:rPr lang="en-US" sz="2000" dirty="0">
                <a:highlight>
                  <a:srgbClr val="FFFFFF"/>
                </a:highlight>
              </a:rPr>
              <a:t>Efficacy of PACE - Playfulness, Acceptance, Curiosity, Empathy – (Penryn)</a:t>
            </a:r>
          </a:p>
          <a:p>
            <a:r>
              <a:rPr lang="en-US" sz="2000" dirty="0">
                <a:highlight>
                  <a:srgbClr val="FFFFFF"/>
                </a:highlight>
              </a:rPr>
              <a:t>CELT schools are involved in research work with Falmouth University regarding NEETs</a:t>
            </a:r>
          </a:p>
          <a:p>
            <a:pPr marL="457200" lvl="1" indent="0">
              <a:buNone/>
            </a:pPr>
            <a:endParaRPr lang="en-GB" sz="1500" dirty="0"/>
          </a:p>
        </p:txBody>
      </p:sp>
      <p:pic>
        <p:nvPicPr>
          <p:cNvPr id="10" name="Picture 9">
            <a:extLst>
              <a:ext uri="{FF2B5EF4-FFF2-40B4-BE49-F238E27FC236}">
                <a16:creationId xmlns:a16="http://schemas.microsoft.com/office/drawing/2014/main" id="{151BABA7-0D17-22B1-B0CC-6C0609541C04}"/>
              </a:ext>
            </a:extLst>
          </p:cNvPr>
          <p:cNvPicPr>
            <a:picLocks noChangeAspect="1"/>
          </p:cNvPicPr>
          <p:nvPr/>
        </p:nvPicPr>
        <p:blipFill>
          <a:blip r:embed="rId2"/>
          <a:srcRect l="20266" r="19606"/>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7008977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7C3613-247C-11F2-658A-D4A0EB604FFE}"/>
              </a:ext>
            </a:extLst>
          </p:cNvPr>
          <p:cNvSpPr>
            <a:spLocks noGrp="1"/>
          </p:cNvSpPr>
          <p:nvPr>
            <p:ph type="title"/>
          </p:nvPr>
        </p:nvSpPr>
        <p:spPr>
          <a:xfrm>
            <a:off x="572493" y="238539"/>
            <a:ext cx="11018520" cy="1434415"/>
          </a:xfrm>
        </p:spPr>
        <p:txBody>
          <a:bodyPr anchor="b">
            <a:normAutofit/>
          </a:bodyPr>
          <a:lstStyle/>
          <a:p>
            <a:r>
              <a:rPr lang="en-GB" sz="5400"/>
              <a:t>Future opportunities</a:t>
            </a:r>
          </a:p>
        </p:txBody>
      </p:sp>
      <p:sp>
        <p:nvSpPr>
          <p:cNvPr id="2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2802BD4-F803-52B3-D325-319DB8E6A9AE}"/>
              </a:ext>
            </a:extLst>
          </p:cNvPr>
          <p:cNvSpPr>
            <a:spLocks noGrp="1"/>
          </p:cNvSpPr>
          <p:nvPr>
            <p:ph idx="1"/>
          </p:nvPr>
        </p:nvSpPr>
        <p:spPr>
          <a:xfrm>
            <a:off x="572493" y="2071316"/>
            <a:ext cx="6713552" cy="4119172"/>
          </a:xfrm>
        </p:spPr>
        <p:txBody>
          <a:bodyPr anchor="t">
            <a:normAutofit/>
          </a:bodyPr>
          <a:lstStyle/>
          <a:p>
            <a:pPr marL="0" indent="0">
              <a:buNone/>
            </a:pPr>
            <a:r>
              <a:rPr lang="en-GB" sz="2000"/>
              <a:t>Next year, there will be several opportunities to measure the impact of external interventions coordinated by the ‘Inclusive Education Communities’ Ops Board sub-group:</a:t>
            </a:r>
          </a:p>
          <a:p>
            <a:r>
              <a:rPr lang="en-GB" sz="2000"/>
              <a:t>The impact of MHSTs (Mental Health Support Teams) on your learners. (NHS)</a:t>
            </a:r>
          </a:p>
          <a:p>
            <a:r>
              <a:rPr lang="en-GB" sz="2000"/>
              <a:t>The impact of NeST workers (Neurodevelopmental Support Team) on your learners. (LA)</a:t>
            </a:r>
          </a:p>
          <a:p>
            <a:r>
              <a:rPr lang="en-GB" sz="2000"/>
              <a:t>The impact of the OnTrack NEET tracker tool. (Careers Hub)</a:t>
            </a:r>
          </a:p>
          <a:p>
            <a:r>
              <a:rPr lang="en-GB" sz="2000"/>
              <a:t>The impact of literacy interventions on those below ARE. (Kernow English Hub)</a:t>
            </a:r>
          </a:p>
        </p:txBody>
      </p:sp>
      <p:pic>
        <p:nvPicPr>
          <p:cNvPr id="11" name="Picture 10">
            <a:extLst>
              <a:ext uri="{FF2B5EF4-FFF2-40B4-BE49-F238E27FC236}">
                <a16:creationId xmlns:a16="http://schemas.microsoft.com/office/drawing/2014/main" id="{91D14613-A204-E1FF-2CC6-CBB513697F58}"/>
              </a:ext>
            </a:extLst>
          </p:cNvPr>
          <p:cNvPicPr>
            <a:picLocks noChangeAspect="1"/>
          </p:cNvPicPr>
          <p:nvPr/>
        </p:nvPicPr>
        <p:blipFill>
          <a:blip r:embed="rId2"/>
          <a:srcRect l="15462" r="12146"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6193912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06E0BB5-9908-0ECB-98D5-B4EBE110A74A}"/>
              </a:ext>
            </a:extLst>
          </p:cNvPr>
          <p:cNvSpPr>
            <a:spLocks noGrp="1"/>
          </p:cNvSpPr>
          <p:nvPr>
            <p:ph type="title"/>
          </p:nvPr>
        </p:nvSpPr>
        <p:spPr>
          <a:xfrm>
            <a:off x="572493" y="238539"/>
            <a:ext cx="11018520" cy="1434415"/>
          </a:xfrm>
        </p:spPr>
        <p:txBody>
          <a:bodyPr anchor="b">
            <a:normAutofit/>
          </a:bodyPr>
          <a:lstStyle/>
          <a:p>
            <a:r>
              <a:rPr lang="en-GB" sz="5400" dirty="0"/>
              <a:t>Your own research?</a:t>
            </a:r>
          </a:p>
        </p:txBody>
      </p:sp>
      <p:sp>
        <p:nvSpPr>
          <p:cNvPr id="2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97913003-C823-BDBE-6619-BA0AB62090BB}"/>
              </a:ext>
            </a:extLst>
          </p:cNvPr>
          <p:cNvSpPr>
            <a:spLocks noGrp="1"/>
          </p:cNvSpPr>
          <p:nvPr>
            <p:ph idx="1"/>
          </p:nvPr>
        </p:nvSpPr>
        <p:spPr>
          <a:xfrm>
            <a:off x="572493" y="2071316"/>
            <a:ext cx="6713552" cy="4119172"/>
          </a:xfrm>
        </p:spPr>
        <p:txBody>
          <a:bodyPr anchor="t">
            <a:normAutofit/>
          </a:bodyPr>
          <a:lstStyle/>
          <a:p>
            <a:pPr marL="342900" indent="-342900"/>
            <a:r>
              <a:rPr lang="en-GB" sz="2000" dirty="0"/>
              <a:t>The impact of using </a:t>
            </a:r>
            <a:r>
              <a:rPr lang="en-GB" sz="2000"/>
              <a:t>Tute</a:t>
            </a:r>
            <a:r>
              <a:rPr lang="en-GB" sz="2000" dirty="0"/>
              <a:t> Online as a reintegration tool.</a:t>
            </a:r>
          </a:p>
          <a:p>
            <a:pPr marL="342900" indent="-342900"/>
            <a:endParaRPr lang="en-GB" sz="2000" dirty="0"/>
          </a:p>
          <a:p>
            <a:pPr marL="342900" indent="-342900"/>
            <a:r>
              <a:rPr lang="en-GB" sz="2000" dirty="0"/>
              <a:t>The impact of student engagement with ‘Outside the Box’ on attendance and engagement.</a:t>
            </a:r>
          </a:p>
          <a:p>
            <a:pPr marL="342900" indent="-342900"/>
            <a:endParaRPr lang="en-GB" sz="2000" dirty="0"/>
          </a:p>
          <a:p>
            <a:pPr marL="342900" indent="-342900"/>
            <a:r>
              <a:rPr lang="en-GB" sz="2000" dirty="0"/>
              <a:t>The impact of Ordinarily Available Inclusive Practice on the outcomes for SEND learners.</a:t>
            </a:r>
          </a:p>
          <a:p>
            <a:pPr marL="342900" indent="-342900"/>
            <a:endParaRPr lang="en-GB" sz="2000" dirty="0"/>
          </a:p>
          <a:p>
            <a:pPr marL="0" indent="0">
              <a:buNone/>
            </a:pPr>
            <a:r>
              <a:rPr lang="en-GB" sz="2000" dirty="0"/>
              <a:t>Undertake small-scale research work and share with CASH colleagues!</a:t>
            </a:r>
          </a:p>
          <a:p>
            <a:endParaRPr lang="en-GB" sz="2000" dirty="0"/>
          </a:p>
        </p:txBody>
      </p:sp>
      <p:pic>
        <p:nvPicPr>
          <p:cNvPr id="5" name="Picture 4">
            <a:extLst>
              <a:ext uri="{FF2B5EF4-FFF2-40B4-BE49-F238E27FC236}">
                <a16:creationId xmlns:a16="http://schemas.microsoft.com/office/drawing/2014/main" id="{681C523F-7B9F-F725-4454-FFD5F207A7C9}"/>
              </a:ext>
            </a:extLst>
          </p:cNvPr>
          <p:cNvPicPr>
            <a:picLocks noChangeAspect="1"/>
          </p:cNvPicPr>
          <p:nvPr/>
        </p:nvPicPr>
        <p:blipFill>
          <a:blip r:embed="rId2"/>
          <a:srcRect l="2072" r="993"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05669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D69"/>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THE SHARED CHALLENGE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31520" y="868680"/>
            <a:ext cx="9144000" cy="64008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Cambria" pitchFamily="34" charset="-122"/>
                <a:cs typeface="Arial" panose="020B0604020202020204" pitchFamily="34" charset="0"/>
              </a:rPr>
              <a:t>A familiar picture</a:t>
            </a:r>
          </a:p>
        </p:txBody>
      </p:sp>
      <p:sp>
        <p:nvSpPr>
          <p:cNvPr id="4" name="Text 2"/>
          <p:cNvSpPr/>
          <p:nvPr/>
        </p:nvSpPr>
        <p:spPr>
          <a:xfrm>
            <a:off x="731520" y="1691640"/>
            <a:ext cx="6675120" cy="164592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8EDF5"/>
                </a:solidFill>
                <a:effectLst/>
                <a:uLnTx/>
                <a:uFillTx/>
                <a:latin typeface="Calibri" pitchFamily="34" charset="0"/>
                <a:ea typeface="Calibri" pitchFamily="34" charset="-122"/>
                <a:cs typeface="Calibri" pitchFamily="34" charset="-120"/>
              </a:rPr>
              <a:t>SEND need is rising. Budgets and specialist capacity — EPs, CAMHS, outreach — are not rising at the same rate. LA budgets meant a lot of the in-house support has dried up. Every Headteacher and SENDCo in this room is making difficult decisions about where time and resource go — often for the children who are hardest to reach with what's already in place.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731520" y="3429000"/>
            <a:ext cx="3429000" cy="1874520"/>
          </a:xfrm>
          <a:prstGeom prst="roundRect">
            <a:avLst>
              <a:gd name="adj" fmla="val 3902"/>
            </a:avLst>
          </a:prstGeom>
          <a:solidFill>
            <a:srgbClr val="FFFFFF">
              <a:alpha val="8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960120" y="3611880"/>
            <a:ext cx="29718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0691E"/>
                </a:solidFill>
                <a:effectLst/>
                <a:uLnTx/>
                <a:uFillTx/>
                <a:latin typeface="Cambria" pitchFamily="34" charset="0"/>
                <a:ea typeface="Cambria" pitchFamily="34" charset="-122"/>
                <a:cs typeface="Cambria" pitchFamily="34" charset="-120"/>
              </a:rPr>
              <a:t>1 in 6</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960120" y="4251960"/>
            <a:ext cx="2971800" cy="91440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pupils in England now has an identified SEN need</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4434840" y="3429000"/>
            <a:ext cx="3429000" cy="1874520"/>
          </a:xfrm>
          <a:prstGeom prst="roundRect">
            <a:avLst>
              <a:gd name="adj" fmla="val 3902"/>
            </a:avLst>
          </a:prstGeom>
          <a:solidFill>
            <a:srgbClr val="FFFFFF">
              <a:alpha val="8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4663440" y="3611880"/>
            <a:ext cx="29718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0691E"/>
                </a:solidFill>
                <a:effectLst/>
                <a:uLnTx/>
                <a:uFillTx/>
                <a:latin typeface="Cambria" pitchFamily="34" charset="0"/>
                <a:ea typeface="Cambria" pitchFamily="34" charset="-122"/>
                <a:cs typeface="Cambria" pitchFamily="34" charset="-120"/>
              </a:rPr>
              <a:t>+71%</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4663440" y="4251960"/>
            <a:ext cx="2971800" cy="91440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rise in EHCPs issued over the last decade</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8229600" y="1691640"/>
            <a:ext cx="3246120" cy="3611880"/>
          </a:xfrm>
          <a:prstGeom prst="rect">
            <a:avLst/>
          </a:prstGeom>
          <a:solidFill>
            <a:srgbClr val="F0691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0" descr="preencoded.png"/>
          <p:cNvPicPr>
            <a:picLocks noChangeAspect="1"/>
          </p:cNvPicPr>
          <p:nvPr/>
        </p:nvPicPr>
        <p:blipFill>
          <a:blip r:embed="rId3"/>
          <a:stretch>
            <a:fillRect/>
          </a:stretch>
        </p:blipFill>
        <p:spPr>
          <a:xfrm>
            <a:off x="8549640" y="1965960"/>
            <a:ext cx="548640" cy="548640"/>
          </a:xfrm>
          <a:prstGeom prst="rect">
            <a:avLst/>
          </a:prstGeom>
        </p:spPr>
      </p:pic>
      <p:sp>
        <p:nvSpPr>
          <p:cNvPr id="13" name="Text 10"/>
          <p:cNvSpPr/>
          <p:nvPr/>
        </p:nvSpPr>
        <p:spPr>
          <a:xfrm>
            <a:off x="8503920" y="2606040"/>
            <a:ext cx="2743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200" normalizeH="0" baseline="0" noProof="0" dirty="0">
                <a:ln>
                  <a:noFill/>
                </a:ln>
                <a:solidFill>
                  <a:srgbClr val="FFFFFF"/>
                </a:solidFill>
                <a:effectLst/>
                <a:uLnTx/>
                <a:uFillTx/>
                <a:latin typeface="Arial" pitchFamily="34" charset="0"/>
                <a:ea typeface="Arial" pitchFamily="34" charset="-122"/>
                <a:cs typeface="Arial" pitchFamily="34" charset="-120"/>
              </a:rPr>
              <a:t>LET'S TALK</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8503920" y="3017520"/>
            <a:ext cx="2743200" cy="210312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450" b="0" i="1"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Where is this pressure landing hardest for you right now — a particular cohort, year group, or type of need?</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08191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DD925-60A8-7841-98DA-BF589A32B452}"/>
              </a:ext>
            </a:extLst>
          </p:cNvPr>
          <p:cNvSpPr>
            <a:spLocks noGrp="1"/>
          </p:cNvSpPr>
          <p:nvPr>
            <p:ph type="title"/>
          </p:nvPr>
        </p:nvSpPr>
        <p:spPr>
          <a:xfrm>
            <a:off x="22544" y="365125"/>
            <a:ext cx="12147814" cy="1325563"/>
          </a:xfrm>
          <a:solidFill>
            <a:srgbClr val="FFC000"/>
          </a:solidFill>
        </p:spPr>
        <p:txBody>
          <a:bodyPr/>
          <a:lstStyle/>
          <a:p>
            <a:pPr algn="ctr"/>
            <a:r>
              <a:rPr lang="en-GB" dirty="0"/>
              <a:t>CASH Development Plan</a:t>
            </a:r>
          </a:p>
        </p:txBody>
      </p:sp>
      <p:pic>
        <p:nvPicPr>
          <p:cNvPr id="5" name="Content Placeholder 4">
            <a:extLst>
              <a:ext uri="{FF2B5EF4-FFF2-40B4-BE49-F238E27FC236}">
                <a16:creationId xmlns:a16="http://schemas.microsoft.com/office/drawing/2014/main" id="{4F14C8A2-8C9A-D0AF-1312-99C24CAB07BB}"/>
              </a:ext>
            </a:extLst>
          </p:cNvPr>
          <p:cNvPicPr>
            <a:picLocks noGrp="1" noChangeAspect="1"/>
          </p:cNvPicPr>
          <p:nvPr>
            <p:ph idx="1"/>
          </p:nvPr>
        </p:nvPicPr>
        <p:blipFill>
          <a:blip r:embed="rId2"/>
          <a:stretch>
            <a:fillRect/>
          </a:stretch>
        </p:blipFill>
        <p:spPr>
          <a:xfrm>
            <a:off x="22544" y="1858781"/>
            <a:ext cx="12147814" cy="4285346"/>
          </a:xfrm>
          <a:prstGeom prst="rect">
            <a:avLst/>
          </a:prstGeom>
        </p:spPr>
      </p:pic>
      <p:pic>
        <p:nvPicPr>
          <p:cNvPr id="4" name="Picture 3">
            <a:extLst>
              <a:ext uri="{FF2B5EF4-FFF2-40B4-BE49-F238E27FC236}">
                <a16:creationId xmlns:a16="http://schemas.microsoft.com/office/drawing/2014/main" id="{836700CC-7081-78DA-6CD6-FEB717FFCE3C}"/>
              </a:ext>
            </a:extLst>
          </p:cNvPr>
          <p:cNvPicPr>
            <a:picLocks noChangeAspect="1"/>
          </p:cNvPicPr>
          <p:nvPr/>
        </p:nvPicPr>
        <p:blipFill>
          <a:blip r:embed="rId3"/>
          <a:srcRect r="42071"/>
          <a:stretch>
            <a:fillRect/>
          </a:stretch>
        </p:blipFill>
        <p:spPr>
          <a:xfrm>
            <a:off x="545038" y="461089"/>
            <a:ext cx="1898359" cy="1133633"/>
          </a:xfrm>
          <a:prstGeom prst="rect">
            <a:avLst/>
          </a:prstGeom>
        </p:spPr>
      </p:pic>
    </p:spTree>
    <p:extLst>
      <p:ext uri="{BB962C8B-B14F-4D97-AF65-F5344CB8AC3E}">
        <p14:creationId xmlns:p14="http://schemas.microsoft.com/office/powerpoint/2010/main" val="10922410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F538D0-E3A2-240D-8965-C37C07F6FDED}"/>
              </a:ext>
            </a:extLst>
          </p:cNvPr>
          <p:cNvPicPr>
            <a:picLocks noChangeAspect="1"/>
          </p:cNvPicPr>
          <p:nvPr/>
        </p:nvPicPr>
        <p:blipFill>
          <a:blip r:embed="rId2"/>
          <a:stretch>
            <a:fillRect/>
          </a:stretch>
        </p:blipFill>
        <p:spPr>
          <a:xfrm>
            <a:off x="214553" y="558729"/>
            <a:ext cx="11849110" cy="4613590"/>
          </a:xfrm>
          <a:prstGeom prst="rect">
            <a:avLst/>
          </a:prstGeom>
        </p:spPr>
      </p:pic>
    </p:spTree>
    <p:extLst>
      <p:ext uri="{BB962C8B-B14F-4D97-AF65-F5344CB8AC3E}">
        <p14:creationId xmlns:p14="http://schemas.microsoft.com/office/powerpoint/2010/main" val="11366546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CAF67D-137B-BB41-ADBF-5D7DBAC904D5}"/>
              </a:ext>
            </a:extLst>
          </p:cNvPr>
          <p:cNvPicPr>
            <a:picLocks noChangeAspect="1"/>
          </p:cNvPicPr>
          <p:nvPr/>
        </p:nvPicPr>
        <p:blipFill>
          <a:blip r:embed="rId2"/>
          <a:srcRect t="2238"/>
          <a:stretch>
            <a:fillRect/>
          </a:stretch>
        </p:blipFill>
        <p:spPr>
          <a:xfrm>
            <a:off x="627782" y="1722414"/>
            <a:ext cx="11564218" cy="3413172"/>
          </a:xfrm>
          <a:prstGeom prst="rect">
            <a:avLst/>
          </a:prstGeom>
        </p:spPr>
      </p:pic>
    </p:spTree>
    <p:extLst>
      <p:ext uri="{BB962C8B-B14F-4D97-AF65-F5344CB8AC3E}">
        <p14:creationId xmlns:p14="http://schemas.microsoft.com/office/powerpoint/2010/main" val="17264562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E205FE-A231-3C7B-FAFE-639BA09CE3A4}"/>
              </a:ext>
            </a:extLst>
          </p:cNvPr>
          <p:cNvPicPr>
            <a:picLocks noChangeAspect="1"/>
          </p:cNvPicPr>
          <p:nvPr/>
        </p:nvPicPr>
        <p:blipFill>
          <a:blip r:embed="rId2"/>
          <a:stretch>
            <a:fillRect/>
          </a:stretch>
        </p:blipFill>
        <p:spPr>
          <a:xfrm>
            <a:off x="260978" y="1743964"/>
            <a:ext cx="11658306" cy="3373468"/>
          </a:xfrm>
          <a:prstGeom prst="rect">
            <a:avLst/>
          </a:prstGeom>
        </p:spPr>
      </p:pic>
    </p:spTree>
    <p:extLst>
      <p:ext uri="{BB962C8B-B14F-4D97-AF65-F5344CB8AC3E}">
        <p14:creationId xmlns:p14="http://schemas.microsoft.com/office/powerpoint/2010/main" val="33108227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08E261-CCF6-068F-75FA-3C8804CC10DD}"/>
              </a:ext>
            </a:extLst>
          </p:cNvPr>
          <p:cNvPicPr>
            <a:picLocks noChangeAspect="1"/>
          </p:cNvPicPr>
          <p:nvPr/>
        </p:nvPicPr>
        <p:blipFill>
          <a:blip r:embed="rId2"/>
          <a:stretch>
            <a:fillRect/>
          </a:stretch>
        </p:blipFill>
        <p:spPr>
          <a:xfrm>
            <a:off x="0" y="1278307"/>
            <a:ext cx="11999495" cy="4371517"/>
          </a:xfrm>
          <a:prstGeom prst="rect">
            <a:avLst/>
          </a:prstGeom>
        </p:spPr>
      </p:pic>
    </p:spTree>
    <p:extLst>
      <p:ext uri="{BB962C8B-B14F-4D97-AF65-F5344CB8AC3E}">
        <p14:creationId xmlns:p14="http://schemas.microsoft.com/office/powerpoint/2010/main" val="36955679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B4A18-9178-C3F5-1D28-3A2B071B4132}"/>
              </a:ext>
            </a:extLst>
          </p:cNvPr>
          <p:cNvSpPr>
            <a:spLocks noGrp="1"/>
          </p:cNvSpPr>
          <p:nvPr>
            <p:ph type="title"/>
          </p:nvPr>
        </p:nvSpPr>
        <p:spPr/>
        <p:txBody>
          <a:bodyPr/>
          <a:lstStyle/>
          <a:p>
            <a:pPr algn="ctr"/>
            <a:r>
              <a:rPr lang="en-GB" dirty="0"/>
              <a:t>Report from the Treasurer</a:t>
            </a:r>
          </a:p>
        </p:txBody>
      </p:sp>
      <p:sp>
        <p:nvSpPr>
          <p:cNvPr id="3" name="Content Placeholder 2">
            <a:extLst>
              <a:ext uri="{FF2B5EF4-FFF2-40B4-BE49-F238E27FC236}">
                <a16:creationId xmlns:a16="http://schemas.microsoft.com/office/drawing/2014/main" id="{51BFA1E7-DE98-D0F7-90FB-1D134BC7BA2F}"/>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51D16A83-9DAA-F788-8EBF-78A47FE91D50}"/>
              </a:ext>
            </a:extLst>
          </p:cNvPr>
          <p:cNvPicPr>
            <a:picLocks noChangeAspect="1"/>
          </p:cNvPicPr>
          <p:nvPr/>
        </p:nvPicPr>
        <p:blipFill>
          <a:blip r:embed="rId2"/>
          <a:stretch>
            <a:fillRect/>
          </a:stretch>
        </p:blipFill>
        <p:spPr>
          <a:xfrm>
            <a:off x="1864394" y="365125"/>
            <a:ext cx="1087354" cy="1238492"/>
          </a:xfrm>
          <a:prstGeom prst="rect">
            <a:avLst/>
          </a:prstGeom>
        </p:spPr>
      </p:pic>
    </p:spTree>
    <p:extLst>
      <p:ext uri="{BB962C8B-B14F-4D97-AF65-F5344CB8AC3E}">
        <p14:creationId xmlns:p14="http://schemas.microsoft.com/office/powerpoint/2010/main" val="5304865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DE1E3E-9A8C-D1E9-8056-09713E8C1F5C}"/>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dirty="0"/>
              <a:t>Election of CASH Executive Committee</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1FC79F3-7CA9-DD30-5A7C-BAE99AB3E6CB}"/>
              </a:ext>
            </a:extLst>
          </p:cNvPr>
          <p:cNvSpPr txBox="1"/>
          <p:nvPr/>
        </p:nvSpPr>
        <p:spPr>
          <a:xfrm>
            <a:off x="572493" y="2071316"/>
            <a:ext cx="6713552" cy="4119172"/>
          </a:xfrm>
          <a:prstGeom prst="rect">
            <a:avLst/>
          </a:prstGeom>
        </p:spPr>
        <p:txBody>
          <a:bodyPr vert="horz" lIns="91440" tIns="45720" rIns="91440" bIns="45720" rtlCol="0" anchor="t">
            <a:normAutofit/>
          </a:bodyPr>
          <a:lstStyle/>
          <a:p>
            <a:pPr indent="-228600">
              <a:lnSpc>
                <a:spcPct val="90000"/>
              </a:lnSpc>
              <a:spcAft>
                <a:spcPts val="800"/>
              </a:spcAft>
              <a:buFont typeface="Arial" panose="020B0604020202020204" pitchFamily="34" charset="0"/>
              <a:buChar char="•"/>
            </a:pPr>
            <a:r>
              <a:rPr lang="en-US" sz="2000" dirty="0">
                <a:effectLst/>
              </a:rPr>
              <a:t>We have 9 candidates for 8 places. </a:t>
            </a:r>
          </a:p>
          <a:p>
            <a:pPr indent="-228600">
              <a:lnSpc>
                <a:spcPct val="90000"/>
              </a:lnSpc>
              <a:spcAft>
                <a:spcPts val="800"/>
              </a:spcAft>
              <a:buFont typeface="Arial" panose="020B0604020202020204" pitchFamily="34" charset="0"/>
              <a:buChar char="•"/>
            </a:pPr>
            <a:r>
              <a:rPr lang="en-US" sz="2000" dirty="0">
                <a:effectLst/>
              </a:rPr>
              <a:t>According to our Terms of Reference, “The Executive Committee shall seek as far as possible to be representative of the CASH members by striving to achieve a balance of the different size, type of schools and circumstances of different schools across Cornwall including:</a:t>
            </a:r>
          </a:p>
          <a:p>
            <a:pPr marL="342900" lvl="0" indent="-228600">
              <a:lnSpc>
                <a:spcPct val="90000"/>
              </a:lnSpc>
              <a:buFont typeface="Arial" panose="020B0604020202020204" pitchFamily="34" charset="0"/>
              <a:buChar char="•"/>
            </a:pPr>
            <a:r>
              <a:rPr lang="en-US" sz="2000" dirty="0">
                <a:effectLst/>
              </a:rPr>
              <a:t>11-18 schools</a:t>
            </a:r>
          </a:p>
          <a:p>
            <a:pPr marL="342900" lvl="0" indent="-228600">
              <a:lnSpc>
                <a:spcPct val="90000"/>
              </a:lnSpc>
              <a:buFont typeface="Arial" panose="020B0604020202020204" pitchFamily="34" charset="0"/>
              <a:buChar char="•"/>
            </a:pPr>
            <a:r>
              <a:rPr lang="en-US" sz="2000" dirty="0">
                <a:effectLst/>
              </a:rPr>
              <a:t>11-16 schools</a:t>
            </a:r>
          </a:p>
          <a:p>
            <a:pPr marL="342900" lvl="0" indent="-228600">
              <a:lnSpc>
                <a:spcPct val="90000"/>
              </a:lnSpc>
              <a:buFont typeface="Arial" panose="020B0604020202020204" pitchFamily="34" charset="0"/>
              <a:buChar char="•"/>
            </a:pPr>
            <a:r>
              <a:rPr lang="en-US" sz="2000" dirty="0">
                <a:effectLst/>
              </a:rPr>
              <a:t>Special schools</a:t>
            </a:r>
          </a:p>
          <a:p>
            <a:pPr marL="342900" lvl="0" indent="-228600">
              <a:lnSpc>
                <a:spcPct val="90000"/>
              </a:lnSpc>
              <a:buFont typeface="Arial" panose="020B0604020202020204" pitchFamily="34" charset="0"/>
              <a:buChar char="•"/>
            </a:pPr>
            <a:r>
              <a:rPr lang="en-US" sz="2000" dirty="0">
                <a:effectLst/>
              </a:rPr>
              <a:t>Alternative Education Providers</a:t>
            </a:r>
          </a:p>
          <a:p>
            <a:pPr marL="342900" lvl="0" indent="-228600">
              <a:lnSpc>
                <a:spcPct val="90000"/>
              </a:lnSpc>
              <a:buFont typeface="Arial" panose="020B0604020202020204" pitchFamily="34" charset="0"/>
              <a:buChar char="•"/>
            </a:pPr>
            <a:r>
              <a:rPr lang="en-US" sz="2000" dirty="0">
                <a:effectLst/>
              </a:rPr>
              <a:t>Heads of school</a:t>
            </a:r>
          </a:p>
          <a:p>
            <a:pPr marL="342900" lvl="0" indent="-228600">
              <a:lnSpc>
                <a:spcPct val="90000"/>
              </a:lnSpc>
              <a:buFont typeface="Arial" panose="020B0604020202020204" pitchFamily="34" charset="0"/>
              <a:buChar char="•"/>
            </a:pPr>
            <a:r>
              <a:rPr lang="en-US" sz="2000" dirty="0">
                <a:effectLst/>
              </a:rPr>
              <a:t>Headteachers in their first two years of Headship</a:t>
            </a:r>
          </a:p>
        </p:txBody>
      </p:sp>
      <p:pic>
        <p:nvPicPr>
          <p:cNvPr id="5" name="Content Placeholder 4">
            <a:extLst>
              <a:ext uri="{FF2B5EF4-FFF2-40B4-BE49-F238E27FC236}">
                <a16:creationId xmlns:a16="http://schemas.microsoft.com/office/drawing/2014/main" id="{50452EDF-71E4-6FE4-A366-34A589E172D5}"/>
              </a:ext>
            </a:extLst>
          </p:cNvPr>
          <p:cNvPicPr>
            <a:picLocks noGrp="1" noChangeAspect="1"/>
          </p:cNvPicPr>
          <p:nvPr>
            <p:ph idx="1"/>
          </p:nvPr>
        </p:nvPicPr>
        <p:blipFill>
          <a:blip r:embed="rId2"/>
          <a:srcRect l="11878" r="7548"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112491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552069 w 10515600"/>
              <a:gd name="csY1" fmla="*/ 0 h 5416094"/>
              <a:gd name="csX2" fmla="*/ 893826 w 10515600"/>
              <a:gd name="csY2" fmla="*/ 0 h 5416094"/>
              <a:gd name="csX3" fmla="*/ 1761363 w 10515600"/>
              <a:gd name="csY3" fmla="*/ 0 h 5416094"/>
              <a:gd name="csX4" fmla="*/ 2313432 w 10515600"/>
              <a:gd name="csY4" fmla="*/ 0 h 5416094"/>
              <a:gd name="csX5" fmla="*/ 2865501 w 10515600"/>
              <a:gd name="csY5" fmla="*/ 0 h 5416094"/>
              <a:gd name="csX6" fmla="*/ 3733038 w 10515600"/>
              <a:gd name="csY6" fmla="*/ 0 h 5416094"/>
              <a:gd name="csX7" fmla="*/ 4179951 w 10515600"/>
              <a:gd name="csY7" fmla="*/ 0 h 5416094"/>
              <a:gd name="csX8" fmla="*/ 5047488 w 10515600"/>
              <a:gd name="csY8" fmla="*/ 0 h 5416094"/>
              <a:gd name="csX9" fmla="*/ 5915025 w 10515600"/>
              <a:gd name="csY9" fmla="*/ 0 h 5416094"/>
              <a:gd name="csX10" fmla="*/ 6572250 w 10515600"/>
              <a:gd name="csY10" fmla="*/ 0 h 5416094"/>
              <a:gd name="csX11" fmla="*/ 7439787 w 10515600"/>
              <a:gd name="csY11" fmla="*/ 0 h 5416094"/>
              <a:gd name="csX12" fmla="*/ 7991856 w 10515600"/>
              <a:gd name="csY12" fmla="*/ 0 h 5416094"/>
              <a:gd name="csX13" fmla="*/ 8543925 w 10515600"/>
              <a:gd name="csY13" fmla="*/ 0 h 5416094"/>
              <a:gd name="csX14" fmla="*/ 9306306 w 10515600"/>
              <a:gd name="csY14" fmla="*/ 0 h 5416094"/>
              <a:gd name="csX15" fmla="*/ 9858375 w 10515600"/>
              <a:gd name="csY15" fmla="*/ 0 h 5416094"/>
              <a:gd name="csX16" fmla="*/ 10515600 w 10515600"/>
              <a:gd name="csY16" fmla="*/ 0 h 5416094"/>
              <a:gd name="csX17" fmla="*/ 10515600 w 10515600"/>
              <a:gd name="csY17" fmla="*/ 785334 h 5416094"/>
              <a:gd name="csX18" fmla="*/ 10515600 w 10515600"/>
              <a:gd name="csY18" fmla="*/ 1516506 h 5416094"/>
              <a:gd name="csX19" fmla="*/ 10515600 w 10515600"/>
              <a:gd name="csY19" fmla="*/ 2247679 h 5416094"/>
              <a:gd name="csX20" fmla="*/ 10515600 w 10515600"/>
              <a:gd name="csY20" fmla="*/ 2762208 h 5416094"/>
              <a:gd name="csX21" fmla="*/ 10515600 w 10515600"/>
              <a:gd name="csY21" fmla="*/ 3330898 h 5416094"/>
              <a:gd name="csX22" fmla="*/ 10515600 w 10515600"/>
              <a:gd name="csY22" fmla="*/ 4062071 h 5416094"/>
              <a:gd name="csX23" fmla="*/ 10515600 w 10515600"/>
              <a:gd name="csY23" fmla="*/ 4684921 h 5416094"/>
              <a:gd name="csX24" fmla="*/ 10515600 w 10515600"/>
              <a:gd name="csY24" fmla="*/ 5416094 h 5416094"/>
              <a:gd name="csX25" fmla="*/ 9753219 w 10515600"/>
              <a:gd name="csY25" fmla="*/ 5416094 h 5416094"/>
              <a:gd name="csX26" fmla="*/ 9411462 w 10515600"/>
              <a:gd name="csY26" fmla="*/ 5416094 h 5416094"/>
              <a:gd name="csX27" fmla="*/ 8754237 w 10515600"/>
              <a:gd name="csY27" fmla="*/ 5416094 h 5416094"/>
              <a:gd name="csX28" fmla="*/ 8307324 w 10515600"/>
              <a:gd name="csY28" fmla="*/ 5416094 h 5416094"/>
              <a:gd name="csX29" fmla="*/ 7544943 w 10515600"/>
              <a:gd name="csY29" fmla="*/ 5416094 h 5416094"/>
              <a:gd name="csX30" fmla="*/ 7098030 w 10515600"/>
              <a:gd name="csY30" fmla="*/ 5416094 h 5416094"/>
              <a:gd name="csX31" fmla="*/ 6335649 w 10515600"/>
              <a:gd name="csY31" fmla="*/ 5416094 h 5416094"/>
              <a:gd name="csX32" fmla="*/ 5993892 w 10515600"/>
              <a:gd name="csY32" fmla="*/ 5416094 h 5416094"/>
              <a:gd name="csX33" fmla="*/ 5231511 w 10515600"/>
              <a:gd name="csY33" fmla="*/ 5416094 h 5416094"/>
              <a:gd name="csX34" fmla="*/ 4784598 w 10515600"/>
              <a:gd name="csY34" fmla="*/ 5416094 h 5416094"/>
              <a:gd name="csX35" fmla="*/ 4442841 w 10515600"/>
              <a:gd name="csY35" fmla="*/ 5416094 h 5416094"/>
              <a:gd name="csX36" fmla="*/ 3995928 w 10515600"/>
              <a:gd name="csY36" fmla="*/ 5416094 h 5416094"/>
              <a:gd name="csX37" fmla="*/ 3233547 w 10515600"/>
              <a:gd name="csY37" fmla="*/ 5416094 h 5416094"/>
              <a:gd name="csX38" fmla="*/ 2786634 w 10515600"/>
              <a:gd name="csY38" fmla="*/ 5416094 h 5416094"/>
              <a:gd name="csX39" fmla="*/ 2444877 w 10515600"/>
              <a:gd name="csY39" fmla="*/ 5416094 h 5416094"/>
              <a:gd name="csX40" fmla="*/ 1997964 w 10515600"/>
              <a:gd name="csY40" fmla="*/ 5416094 h 5416094"/>
              <a:gd name="csX41" fmla="*/ 1445895 w 10515600"/>
              <a:gd name="csY41" fmla="*/ 5416094 h 5416094"/>
              <a:gd name="csX42" fmla="*/ 788670 w 10515600"/>
              <a:gd name="csY42" fmla="*/ 5416094 h 5416094"/>
              <a:gd name="csX43" fmla="*/ 0 w 10515600"/>
              <a:gd name="csY43" fmla="*/ 5416094 h 5416094"/>
              <a:gd name="csX44" fmla="*/ 0 w 10515600"/>
              <a:gd name="csY44" fmla="*/ 4630760 h 5416094"/>
              <a:gd name="csX45" fmla="*/ 0 w 10515600"/>
              <a:gd name="csY45" fmla="*/ 3953749 h 5416094"/>
              <a:gd name="csX46" fmla="*/ 0 w 10515600"/>
              <a:gd name="csY46" fmla="*/ 3276737 h 5416094"/>
              <a:gd name="csX47" fmla="*/ 0 w 10515600"/>
              <a:gd name="csY47" fmla="*/ 2599725 h 5416094"/>
              <a:gd name="csX48" fmla="*/ 0 w 10515600"/>
              <a:gd name="csY48" fmla="*/ 1922713 h 5416094"/>
              <a:gd name="csX49" fmla="*/ 0 w 10515600"/>
              <a:gd name="csY49" fmla="*/ 1299863 h 5416094"/>
              <a:gd name="csX50" fmla="*/ 0 w 10515600"/>
              <a:gd name="csY50"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77D2B31-2FF0-CBC2-9756-D232C56FB6C2}"/>
              </a:ext>
            </a:extLst>
          </p:cNvPr>
          <p:cNvPicPr>
            <a:picLocks noChangeAspect="1"/>
          </p:cNvPicPr>
          <p:nvPr/>
        </p:nvPicPr>
        <p:blipFill>
          <a:blip r:embed="rId3"/>
          <a:stretch>
            <a:fillRect/>
          </a:stretch>
        </p:blipFill>
        <p:spPr>
          <a:xfrm>
            <a:off x="990600" y="1321217"/>
            <a:ext cx="10134600" cy="4155185"/>
          </a:xfrm>
          <a:prstGeom prst="rect">
            <a:avLst/>
          </a:prstGeom>
        </p:spPr>
      </p:pic>
    </p:spTree>
    <p:extLst>
      <p:ext uri="{BB962C8B-B14F-4D97-AF65-F5344CB8AC3E}">
        <p14:creationId xmlns:p14="http://schemas.microsoft.com/office/powerpoint/2010/main" val="6737477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A3BE38C-EDE8-6B8D-772F-57CCDB6778B7}"/>
              </a:ext>
            </a:extLst>
          </p:cNvPr>
          <p:cNvPicPr>
            <a:picLocks noChangeAspect="1"/>
          </p:cNvPicPr>
          <p:nvPr/>
        </p:nvPicPr>
        <p:blipFill>
          <a:blip r:embed="rId2"/>
          <a:stretch>
            <a:fillRect/>
          </a:stretch>
        </p:blipFill>
        <p:spPr>
          <a:xfrm>
            <a:off x="434340" y="0"/>
            <a:ext cx="11323319" cy="6706650"/>
          </a:xfrm>
          <a:prstGeom prst="rect">
            <a:avLst/>
          </a:prstGeom>
        </p:spPr>
      </p:pic>
    </p:spTree>
    <p:extLst>
      <p:ext uri="{BB962C8B-B14F-4D97-AF65-F5344CB8AC3E}">
        <p14:creationId xmlns:p14="http://schemas.microsoft.com/office/powerpoint/2010/main" val="17243922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EE0B6E2-7CE8-4D86-87FC-4B58A7D8E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BB7EEDC-D8AF-EC0A-E115-11F2CFE17DCA}"/>
              </a:ext>
            </a:extLst>
          </p:cNvPr>
          <p:cNvPicPr>
            <a:picLocks noChangeAspect="1"/>
          </p:cNvPicPr>
          <p:nvPr/>
        </p:nvPicPr>
        <p:blipFill>
          <a:blip r:embed="rId2"/>
          <a:srcRect r="1282"/>
          <a:stretch>
            <a:fillRect/>
          </a:stretch>
        </p:blipFill>
        <p:spPr>
          <a:xfrm>
            <a:off x="577637" y="424330"/>
            <a:ext cx="11036726" cy="5869478"/>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p:spPr>
      </p:pic>
    </p:spTree>
    <p:extLst>
      <p:ext uri="{BB962C8B-B14F-4D97-AF65-F5344CB8AC3E}">
        <p14:creationId xmlns:p14="http://schemas.microsoft.com/office/powerpoint/2010/main" val="166053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502920"/>
            <a:ext cx="7315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A DIFFERENT LENS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31520" y="868680"/>
            <a:ext cx="1005840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D69"/>
                </a:solidFill>
                <a:effectLst/>
                <a:uLnTx/>
                <a:uFillTx/>
                <a:latin typeface="Arial" panose="020B0604020202020204" pitchFamily="34" charset="0"/>
                <a:ea typeface="Cambria" pitchFamily="34" charset="-122"/>
                <a:cs typeface="Arial" panose="020B0604020202020204" pitchFamily="34" charset="0"/>
              </a:rPr>
              <a:t>More of the same isn't the answer</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ext 2"/>
          <p:cNvSpPr/>
          <p:nvPr/>
        </p:nvSpPr>
        <p:spPr>
          <a:xfrm>
            <a:off x="731520" y="1691640"/>
            <a:ext cx="10607040" cy="91440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When capacity is stretched, the instinct is often to ask: how do we do more of what we're already doing? But for the learners who haven't responded to standard approaches, doing more of the same rarely changes the outcome. Thinking creatively means asking a different question.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731520" y="2834640"/>
            <a:ext cx="5120640" cy="2468880"/>
          </a:xfrm>
          <a:prstGeom prst="roundRect">
            <a:avLst>
              <a:gd name="adj" fmla="val 2963"/>
            </a:avLst>
          </a:prstGeom>
          <a:solidFill>
            <a:srgbClr val="F7F4F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1051560" y="306324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6B6B6B"/>
                </a:solidFill>
                <a:effectLst/>
                <a:uLnTx/>
                <a:uFillTx/>
                <a:latin typeface="Arial" pitchFamily="34" charset="0"/>
                <a:ea typeface="Arial" pitchFamily="34" charset="-122"/>
                <a:cs typeface="Arial" pitchFamily="34" charset="-120"/>
              </a:rPr>
              <a:t>MORE OF THE SAME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51560" y="3474720"/>
            <a:ext cx="4480560" cy="1691640"/>
          </a:xfrm>
          <a:prstGeom prst="rect">
            <a:avLst/>
          </a:prstGeom>
          <a:noFill/>
          <a:ln/>
        </p:spPr>
        <p:txBody>
          <a:bodyPr wrap="square" lIns="0" tIns="0" rIns="0" bIns="0" rtlCol="0" anchor="ct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“How do we deliver more intervention, more 1:1, more of the existing toolkit?”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6172200" y="2834640"/>
            <a:ext cx="5120640" cy="2468880"/>
          </a:xfrm>
          <a:prstGeom prst="roundRect">
            <a:avLst>
              <a:gd name="adj" fmla="val 2963"/>
            </a:avLst>
          </a:prstGeom>
          <a:solidFill>
            <a:srgbClr val="002D6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6492240" y="306324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F0691E"/>
                </a:solidFill>
                <a:effectLst/>
                <a:uLnTx/>
                <a:uFillTx/>
                <a:latin typeface="Arial" pitchFamily="34" charset="0"/>
                <a:ea typeface="Arial" pitchFamily="34" charset="-122"/>
                <a:cs typeface="Arial" pitchFamily="34" charset="-120"/>
              </a:rPr>
              <a:t>THINKING CREATIVELY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6492240" y="3474720"/>
            <a:ext cx="4480560" cy="1691640"/>
          </a:xfrm>
          <a:prstGeom prst="rect">
            <a:avLst/>
          </a:prstGeom>
          <a:noFill/>
          <a:ln/>
        </p:spPr>
        <p:txBody>
          <a:bodyPr wrap="square" lIns="0" tIns="0" rIns="0" bIns="0" rtlCol="0" anchor="ct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“What does this child actually need, and who is best placed to provide it?”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58873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E35A5-289C-717C-33B4-63169EEC0AC4}"/>
              </a:ext>
            </a:extLst>
          </p:cNvPr>
          <p:cNvSpPr>
            <a:spLocks noGrp="1"/>
          </p:cNvSpPr>
          <p:nvPr>
            <p:ph type="title"/>
          </p:nvPr>
        </p:nvSpPr>
        <p:spPr/>
        <p:txBody>
          <a:bodyPr/>
          <a:lstStyle/>
          <a:p>
            <a:pPr algn="ctr"/>
            <a:br>
              <a:rPr lang="en-GB"/>
            </a:br>
            <a:r>
              <a:rPr lang="en-GB"/>
              <a:t>National data vs Cornish data</a:t>
            </a:r>
            <a:endParaRPr lang="en-GB" dirty="0"/>
          </a:p>
        </p:txBody>
      </p:sp>
      <p:pic>
        <p:nvPicPr>
          <p:cNvPr id="5" name="Content Placeholder 4">
            <a:extLst>
              <a:ext uri="{FF2B5EF4-FFF2-40B4-BE49-F238E27FC236}">
                <a16:creationId xmlns:a16="http://schemas.microsoft.com/office/drawing/2014/main" id="{CBCFF84D-040F-4A7D-FC62-6487B7382C9F}"/>
              </a:ext>
            </a:extLst>
          </p:cNvPr>
          <p:cNvPicPr>
            <a:picLocks noGrp="1" noChangeAspect="1"/>
          </p:cNvPicPr>
          <p:nvPr>
            <p:ph idx="1"/>
          </p:nvPr>
        </p:nvPicPr>
        <p:blipFill>
          <a:blip r:embed="rId2"/>
          <a:stretch>
            <a:fillRect/>
          </a:stretch>
        </p:blipFill>
        <p:spPr>
          <a:xfrm>
            <a:off x="0" y="1690688"/>
            <a:ext cx="7308864" cy="3913288"/>
          </a:xfrm>
          <a:prstGeom prst="rect">
            <a:avLst/>
          </a:prstGeom>
        </p:spPr>
      </p:pic>
      <p:pic>
        <p:nvPicPr>
          <p:cNvPr id="7" name="Picture 6">
            <a:extLst>
              <a:ext uri="{FF2B5EF4-FFF2-40B4-BE49-F238E27FC236}">
                <a16:creationId xmlns:a16="http://schemas.microsoft.com/office/drawing/2014/main" id="{46A427F3-E37B-7494-5A0C-BCCE9B2C9DAB}"/>
              </a:ext>
            </a:extLst>
          </p:cNvPr>
          <p:cNvPicPr>
            <a:picLocks noChangeAspect="1"/>
          </p:cNvPicPr>
          <p:nvPr/>
        </p:nvPicPr>
        <p:blipFill>
          <a:blip r:embed="rId3"/>
          <a:srcRect l="41412" t="28769"/>
          <a:stretch>
            <a:fillRect/>
          </a:stretch>
        </p:blipFill>
        <p:spPr>
          <a:xfrm>
            <a:off x="7308864" y="1889929"/>
            <a:ext cx="4610420" cy="3554749"/>
          </a:xfrm>
          <a:prstGeom prst="rect">
            <a:avLst/>
          </a:prstGeom>
        </p:spPr>
      </p:pic>
    </p:spTree>
    <p:extLst>
      <p:ext uri="{BB962C8B-B14F-4D97-AF65-F5344CB8AC3E}">
        <p14:creationId xmlns:p14="http://schemas.microsoft.com/office/powerpoint/2010/main" val="28709654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2F9829-F4EE-2625-EABB-80BC66293F33}"/>
              </a:ext>
            </a:extLst>
          </p:cNvPr>
          <p:cNvPicPr>
            <a:picLocks noChangeAspect="1"/>
          </p:cNvPicPr>
          <p:nvPr/>
        </p:nvPicPr>
        <p:blipFill>
          <a:blip r:embed="rId2"/>
          <a:stretch>
            <a:fillRect/>
          </a:stretch>
        </p:blipFill>
        <p:spPr>
          <a:xfrm>
            <a:off x="244969" y="1091091"/>
            <a:ext cx="6087325" cy="3905795"/>
          </a:xfrm>
          <a:prstGeom prst="rect">
            <a:avLst/>
          </a:prstGeom>
        </p:spPr>
      </p:pic>
      <p:pic>
        <p:nvPicPr>
          <p:cNvPr id="7" name="Picture 6">
            <a:extLst>
              <a:ext uri="{FF2B5EF4-FFF2-40B4-BE49-F238E27FC236}">
                <a16:creationId xmlns:a16="http://schemas.microsoft.com/office/drawing/2014/main" id="{2C1ADE9C-2AFA-59B5-2E45-8D0016012B14}"/>
              </a:ext>
            </a:extLst>
          </p:cNvPr>
          <p:cNvPicPr>
            <a:picLocks noChangeAspect="1"/>
          </p:cNvPicPr>
          <p:nvPr/>
        </p:nvPicPr>
        <p:blipFill>
          <a:blip r:embed="rId3"/>
          <a:stretch>
            <a:fillRect/>
          </a:stretch>
        </p:blipFill>
        <p:spPr>
          <a:xfrm>
            <a:off x="6332294" y="2324582"/>
            <a:ext cx="5125165" cy="3877216"/>
          </a:xfrm>
          <a:prstGeom prst="rect">
            <a:avLst/>
          </a:prstGeom>
        </p:spPr>
      </p:pic>
      <p:sp>
        <p:nvSpPr>
          <p:cNvPr id="8" name="Oval 7">
            <a:extLst>
              <a:ext uri="{FF2B5EF4-FFF2-40B4-BE49-F238E27FC236}">
                <a16:creationId xmlns:a16="http://schemas.microsoft.com/office/drawing/2014/main" id="{BB2A7518-A1D5-1A2C-A176-01A522477980}"/>
              </a:ext>
            </a:extLst>
          </p:cNvPr>
          <p:cNvSpPr/>
          <p:nvPr/>
        </p:nvSpPr>
        <p:spPr>
          <a:xfrm>
            <a:off x="0" y="1748589"/>
            <a:ext cx="734541" cy="349717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418216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C660D1-4128-CDAC-4284-7DA88A7F8D8B}"/>
              </a:ext>
            </a:extLst>
          </p:cNvPr>
          <p:cNvPicPr>
            <a:picLocks noChangeAspect="1"/>
          </p:cNvPicPr>
          <p:nvPr/>
        </p:nvPicPr>
        <p:blipFill>
          <a:blip r:embed="rId2"/>
          <a:stretch>
            <a:fillRect/>
          </a:stretch>
        </p:blipFill>
        <p:spPr>
          <a:xfrm>
            <a:off x="619774" y="360929"/>
            <a:ext cx="5048955" cy="3858163"/>
          </a:xfrm>
          <a:prstGeom prst="rect">
            <a:avLst/>
          </a:prstGeom>
        </p:spPr>
      </p:pic>
      <p:pic>
        <p:nvPicPr>
          <p:cNvPr id="5" name="Picture 4">
            <a:extLst>
              <a:ext uri="{FF2B5EF4-FFF2-40B4-BE49-F238E27FC236}">
                <a16:creationId xmlns:a16="http://schemas.microsoft.com/office/drawing/2014/main" id="{68961002-97F3-28B4-A6BB-C9326A88503E}"/>
              </a:ext>
            </a:extLst>
          </p:cNvPr>
          <p:cNvPicPr>
            <a:picLocks noChangeAspect="1"/>
          </p:cNvPicPr>
          <p:nvPr/>
        </p:nvPicPr>
        <p:blipFill>
          <a:blip r:embed="rId3"/>
          <a:stretch>
            <a:fillRect/>
          </a:stretch>
        </p:blipFill>
        <p:spPr>
          <a:xfrm>
            <a:off x="6628062" y="2085194"/>
            <a:ext cx="4906060" cy="2133898"/>
          </a:xfrm>
          <a:prstGeom prst="rect">
            <a:avLst/>
          </a:prstGeom>
        </p:spPr>
      </p:pic>
      <p:pic>
        <p:nvPicPr>
          <p:cNvPr id="7" name="Picture 6">
            <a:extLst>
              <a:ext uri="{FF2B5EF4-FFF2-40B4-BE49-F238E27FC236}">
                <a16:creationId xmlns:a16="http://schemas.microsoft.com/office/drawing/2014/main" id="{F8CD0B90-7BE9-17C1-4827-07198C473DF1}"/>
              </a:ext>
            </a:extLst>
          </p:cNvPr>
          <p:cNvPicPr>
            <a:picLocks noChangeAspect="1"/>
          </p:cNvPicPr>
          <p:nvPr/>
        </p:nvPicPr>
        <p:blipFill>
          <a:blip r:embed="rId4"/>
          <a:stretch>
            <a:fillRect/>
          </a:stretch>
        </p:blipFill>
        <p:spPr>
          <a:xfrm>
            <a:off x="6666168" y="4098641"/>
            <a:ext cx="4867954" cy="1676634"/>
          </a:xfrm>
          <a:prstGeom prst="rect">
            <a:avLst/>
          </a:prstGeom>
        </p:spPr>
      </p:pic>
    </p:spTree>
    <p:extLst>
      <p:ext uri="{BB962C8B-B14F-4D97-AF65-F5344CB8AC3E}">
        <p14:creationId xmlns:p14="http://schemas.microsoft.com/office/powerpoint/2010/main" val="1167271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2FAA52-E5A1-10AA-797E-0F84299823E9}"/>
              </a:ext>
            </a:extLst>
          </p:cNvPr>
          <p:cNvSpPr>
            <a:spLocks noGrp="1"/>
          </p:cNvSpPr>
          <p:nvPr>
            <p:ph type="title"/>
          </p:nvPr>
        </p:nvSpPr>
        <p:spPr>
          <a:xfrm>
            <a:off x="572493" y="238539"/>
            <a:ext cx="11018520" cy="1434415"/>
          </a:xfrm>
        </p:spPr>
        <p:txBody>
          <a:bodyPr anchor="b">
            <a:normAutofit/>
          </a:bodyPr>
          <a:lstStyle/>
          <a:p>
            <a:r>
              <a:rPr lang="en-GB" sz="5400"/>
              <a:t>Experts at Hand!</a:t>
            </a:r>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5FD8498-4217-BAA6-B364-8A6FF78B17B0}"/>
              </a:ext>
            </a:extLst>
          </p:cNvPr>
          <p:cNvSpPr>
            <a:spLocks noGrp="1"/>
          </p:cNvSpPr>
          <p:nvPr>
            <p:ph idx="1"/>
          </p:nvPr>
        </p:nvSpPr>
        <p:spPr>
          <a:xfrm>
            <a:off x="572493" y="2071316"/>
            <a:ext cx="6713552" cy="4119172"/>
          </a:xfrm>
        </p:spPr>
        <p:txBody>
          <a:bodyPr anchor="t">
            <a:normAutofit/>
          </a:bodyPr>
          <a:lstStyle/>
          <a:p>
            <a:pPr marL="0" indent="0">
              <a:buNone/>
            </a:pPr>
            <a:r>
              <a:rPr lang="en-GB" sz="2000" b="1"/>
              <a:t>Simon Horner</a:t>
            </a:r>
            <a:r>
              <a:rPr lang="en-GB" sz="2000"/>
              <a:t>, Executive Headteacher, Mounts-Bay (TPAT): recently trained OI.</a:t>
            </a:r>
          </a:p>
          <a:p>
            <a:pPr marL="0" indent="0">
              <a:buNone/>
            </a:pPr>
            <a:endParaRPr lang="en-GB" sz="2000"/>
          </a:p>
          <a:p>
            <a:pPr marL="0" indent="0">
              <a:buNone/>
            </a:pPr>
            <a:r>
              <a:rPr lang="en-GB" sz="2000" b="1"/>
              <a:t>Melissa Lock</a:t>
            </a:r>
            <a:r>
              <a:rPr lang="en-GB" sz="2000"/>
              <a:t>, Headteacher, Hayle (TPAT), recently inspected.</a:t>
            </a:r>
          </a:p>
          <a:p>
            <a:pPr marL="0" indent="0">
              <a:buNone/>
            </a:pPr>
            <a:endParaRPr lang="en-GB" sz="2000"/>
          </a:p>
          <a:p>
            <a:pPr marL="0" indent="0">
              <a:buNone/>
            </a:pPr>
            <a:r>
              <a:rPr lang="en-GB" sz="2000" b="1"/>
              <a:t>Deborah Mitchell</a:t>
            </a:r>
            <a:r>
              <a:rPr lang="en-GB" sz="2000"/>
              <a:t>, CEO Restorative Justice Working, CIO, re strategies to support the ‘Inclusion’ judgement.</a:t>
            </a:r>
          </a:p>
          <a:p>
            <a:pPr marL="0" indent="0">
              <a:buNone/>
            </a:pPr>
            <a:endParaRPr lang="en-GB" sz="2000"/>
          </a:p>
          <a:p>
            <a:pPr marL="0" indent="0">
              <a:buNone/>
            </a:pPr>
            <a:r>
              <a:rPr lang="en-GB" sz="2000" b="1"/>
              <a:t>Paul Boyes</a:t>
            </a:r>
            <a:r>
              <a:rPr lang="en-GB" sz="2000"/>
              <a:t>, Headteacher, Looe (SMART), recently inspected.</a:t>
            </a:r>
          </a:p>
        </p:txBody>
      </p:sp>
      <p:pic>
        <p:nvPicPr>
          <p:cNvPr id="9" name="Picture 8">
            <a:extLst>
              <a:ext uri="{FF2B5EF4-FFF2-40B4-BE49-F238E27FC236}">
                <a16:creationId xmlns:a16="http://schemas.microsoft.com/office/drawing/2014/main" id="{FE6BB557-03DB-C39A-AD73-FE555A715C35}"/>
              </a:ext>
            </a:extLst>
          </p:cNvPr>
          <p:cNvPicPr>
            <a:picLocks noChangeAspect="1"/>
          </p:cNvPicPr>
          <p:nvPr/>
        </p:nvPicPr>
        <p:blipFill>
          <a:blip r:embed="rId2"/>
          <a:srcRect l="1977" r="1815"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8072721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6B158B5-50B5-4927-A367-7C9F3AFE5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0F4358E0-A4E7-12B5-C9D3-E8660AA0D982}"/>
              </a:ext>
            </a:extLst>
          </p:cNvPr>
          <p:cNvSpPr txBox="1"/>
          <p:nvPr/>
        </p:nvSpPr>
        <p:spPr>
          <a:xfrm>
            <a:off x="6981824" y="1367673"/>
            <a:ext cx="4375151" cy="4312880"/>
          </a:xfrm>
          <a:prstGeom prst="rect">
            <a:avLst/>
          </a:prstGeom>
        </p:spPr>
        <p:txBody>
          <a:bodyPr vert="horz" lIns="91440" tIns="45720" rIns="91440" bIns="45720" rtlCol="0" anchor="b">
            <a:normAutofit fontScale="925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500" b="1" i="0" u="none" strike="noStrike" kern="1200" cap="none" spc="0" normalizeH="0" baseline="0" noProof="0" dirty="0">
                <a:ln>
                  <a:noFill/>
                </a:ln>
                <a:solidFill>
                  <a:prstClr val="white"/>
                </a:solidFill>
                <a:effectLst/>
                <a:uLnTx/>
                <a:uFillTx/>
                <a:latin typeface="Aptos Display" panose="02110004020202020204"/>
                <a:ea typeface="+mn-ea"/>
                <a:cs typeface="+mn-cs"/>
              </a:rPr>
              <a:t>Post-Ofsted </a:t>
            </a:r>
            <a:r>
              <a:rPr kumimoji="0" lang="en-US" sz="4500" b="1" i="0" u="none" strike="noStrike" kern="1200" cap="none" spc="0" normalizeH="0" baseline="0" noProof="0">
                <a:ln>
                  <a:noFill/>
                </a:ln>
                <a:solidFill>
                  <a:prstClr val="white"/>
                </a:solidFill>
                <a:effectLst/>
                <a:uLnTx/>
                <a:uFillTx/>
                <a:latin typeface="Aptos Display" panose="02110004020202020204"/>
                <a:ea typeface="+mn-ea"/>
                <a:cs typeface="+mn-cs"/>
              </a:rPr>
              <a:t>Reflections</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4500" b="1" i="0" u="none" strike="noStrike" kern="1200" cap="none" spc="0" normalizeH="0" baseline="0" noProof="0" dirty="0">
              <a:ln>
                <a:noFill/>
              </a:ln>
              <a:solidFill>
                <a:prstClr val="white"/>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500" b="1" i="0" u="none" strike="noStrike" kern="1200" cap="none" spc="0" normalizeH="0" baseline="0" noProof="0">
                <a:ln>
                  <a:noFill/>
                </a:ln>
                <a:solidFill>
                  <a:prstClr val="white"/>
                </a:solidFill>
                <a:effectLst/>
                <a:uLnTx/>
                <a:uFillTx/>
                <a:latin typeface="Aptos Display" panose="02110004020202020204"/>
                <a:ea typeface="+mn-ea"/>
                <a:cs typeface="+mn-cs"/>
              </a:rPr>
              <a:t>Hayle</a:t>
            </a:r>
            <a:r>
              <a:rPr kumimoji="0" lang="en-US" sz="4500" b="1" i="0" u="none" strike="noStrike" kern="1200" cap="none" spc="0" normalizeH="0" baseline="0" noProof="0" dirty="0">
                <a:ln>
                  <a:noFill/>
                </a:ln>
                <a:solidFill>
                  <a:prstClr val="white"/>
                </a:solidFill>
                <a:effectLst/>
                <a:uLnTx/>
                <a:uFillTx/>
                <a:latin typeface="Aptos Display" panose="02110004020202020204"/>
                <a:ea typeface="+mn-ea"/>
                <a:cs typeface="+mn-cs"/>
              </a:rPr>
              <a:t> Academy</a:t>
            </a: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4500" b="1" i="0" u="none" strike="noStrike" kern="1200" cap="none" spc="0" normalizeH="0" baseline="0" noProof="0" dirty="0">
              <a:ln>
                <a:noFill/>
              </a:ln>
              <a:solidFill>
                <a:prstClr val="white"/>
              </a:solidFill>
              <a:effectLst/>
              <a:uLnTx/>
              <a:uFillTx/>
              <a:latin typeface="Aptos Display"/>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500" b="1" i="0" u="none" strike="noStrike" kern="1200" cap="none" spc="0" normalizeH="0" baseline="0" noProof="0">
                <a:ln>
                  <a:noFill/>
                </a:ln>
                <a:solidFill>
                  <a:prstClr val="white"/>
                </a:solidFill>
                <a:effectLst/>
                <a:uLnTx/>
                <a:uFillTx/>
                <a:latin typeface="Aptos Display"/>
                <a:ea typeface="+mn-ea"/>
                <a:cs typeface="+mn-cs"/>
              </a:rPr>
              <a:t>2nd –3rd June 2026</a:t>
            </a:r>
            <a:endParaRPr kumimoji="0" lang="en-US" sz="4500" b="1" i="0" u="none" strike="noStrike" kern="1200" cap="none" spc="0" normalizeH="0" baseline="0" noProof="0" dirty="0">
              <a:ln>
                <a:noFill/>
              </a:ln>
              <a:solidFill>
                <a:prstClr val="white"/>
              </a:solidFill>
              <a:effectLst/>
              <a:uLnTx/>
              <a:uFillTx/>
              <a:latin typeface="Aptos Display"/>
              <a:ea typeface="+mn-ea"/>
              <a:cs typeface="+mn-cs"/>
            </a:endParaRPr>
          </a:p>
        </p:txBody>
      </p:sp>
      <p:pic>
        <p:nvPicPr>
          <p:cNvPr id="2" name="Picture 1" descr="A child wearing glasses smiling&#10;&#10;AI-generated content may be incorrect.">
            <a:extLst>
              <a:ext uri="{FF2B5EF4-FFF2-40B4-BE49-F238E27FC236}">
                <a16:creationId xmlns:a16="http://schemas.microsoft.com/office/drawing/2014/main" id="{01C0BDB9-52AE-22A7-4BAB-55C238297462}"/>
              </a:ext>
            </a:extLst>
          </p:cNvPr>
          <p:cNvPicPr>
            <a:picLocks noChangeAspect="1"/>
          </p:cNvPicPr>
          <p:nvPr/>
        </p:nvPicPr>
        <p:blipFill>
          <a:blip r:embed="rId2"/>
          <a:srcRect r="1" b="12757"/>
          <a:stretch>
            <a:fillRect/>
          </a:stretch>
        </p:blipFill>
        <p:spPr>
          <a:xfrm>
            <a:off x="1" y="2"/>
            <a:ext cx="6249303" cy="6857998"/>
          </a:xfrm>
          <a:custGeom>
            <a:avLst/>
            <a:gdLst/>
            <a:ahLst/>
            <a:cxnLst/>
            <a:rect l="l" t="t" r="r" b="b"/>
            <a:pathLst>
              <a:path w="6249303" h="6857998">
                <a:moveTo>
                  <a:pt x="5497146" y="6118149"/>
                </a:moveTo>
                <a:cubicBezTo>
                  <a:pt x="5503695" y="6124102"/>
                  <a:pt x="5511317" y="6129341"/>
                  <a:pt x="5518366" y="6133723"/>
                </a:cubicBezTo>
                <a:cubicBezTo>
                  <a:pt x="5525509" y="6138152"/>
                  <a:pt x="5530855" y="6143474"/>
                  <a:pt x="5534525" y="6149380"/>
                </a:cubicBezTo>
                <a:lnTo>
                  <a:pt x="5540000" y="6166562"/>
                </a:lnTo>
                <a:lnTo>
                  <a:pt x="5534525" y="6149379"/>
                </a:lnTo>
                <a:cubicBezTo>
                  <a:pt x="5530855" y="6143474"/>
                  <a:pt x="5525509" y="6138152"/>
                  <a:pt x="5518366" y="6133722"/>
                </a:cubicBezTo>
                <a:cubicBezTo>
                  <a:pt x="5511317" y="6129341"/>
                  <a:pt x="5503695" y="6124102"/>
                  <a:pt x="5497146" y="6118149"/>
                </a:cubicBezTo>
                <a:close/>
                <a:moveTo>
                  <a:pt x="5405304" y="4941372"/>
                </a:moveTo>
                <a:lnTo>
                  <a:pt x="5408634" y="4950869"/>
                </a:lnTo>
                <a:lnTo>
                  <a:pt x="5418318" y="4991382"/>
                </a:lnTo>
                <a:lnTo>
                  <a:pt x="5408634" y="4950868"/>
                </a:lnTo>
                <a:close/>
                <a:moveTo>
                  <a:pt x="5409242" y="4749807"/>
                </a:moveTo>
                <a:cubicBezTo>
                  <a:pt x="5397106" y="4762826"/>
                  <a:pt x="5396249" y="4781365"/>
                  <a:pt x="5394535" y="4799797"/>
                </a:cubicBezTo>
                <a:cubicBezTo>
                  <a:pt x="5396249" y="4781365"/>
                  <a:pt x="5397106" y="4762827"/>
                  <a:pt x="5409242" y="4749807"/>
                </a:cubicBezTo>
                <a:close/>
                <a:moveTo>
                  <a:pt x="5427041" y="4543185"/>
                </a:moveTo>
                <a:cubicBezTo>
                  <a:pt x="5428019" y="4548281"/>
                  <a:pt x="5430065" y="4553662"/>
                  <a:pt x="5432447" y="4557092"/>
                </a:cubicBezTo>
                <a:cubicBezTo>
                  <a:pt x="5444067" y="4573618"/>
                  <a:pt x="5452855" y="4588275"/>
                  <a:pt x="5458810" y="4602021"/>
                </a:cubicBezTo>
                <a:cubicBezTo>
                  <a:pt x="5452855" y="4588275"/>
                  <a:pt x="5444067" y="4573618"/>
                  <a:pt x="5432447" y="4557091"/>
                </a:cubicBezTo>
                <a:close/>
                <a:moveTo>
                  <a:pt x="5893259" y="2819253"/>
                </a:moveTo>
                <a:lnTo>
                  <a:pt x="5904902" y="2827484"/>
                </a:lnTo>
                <a:lnTo>
                  <a:pt x="5904904" y="2827486"/>
                </a:lnTo>
                <a:lnTo>
                  <a:pt x="5933407" y="2861156"/>
                </a:lnTo>
                <a:lnTo>
                  <a:pt x="5923753" y="2842392"/>
                </a:lnTo>
                <a:lnTo>
                  <a:pt x="5904904" y="2827486"/>
                </a:lnTo>
                <a:lnTo>
                  <a:pt x="5904902" y="2827483"/>
                </a:lnTo>
                <a:close/>
                <a:moveTo>
                  <a:pt x="5823604" y="1974015"/>
                </a:moveTo>
                <a:lnTo>
                  <a:pt x="5817090" y="1999763"/>
                </a:lnTo>
                <a:cubicBezTo>
                  <a:pt x="5813281" y="2008056"/>
                  <a:pt x="5807601" y="2016020"/>
                  <a:pt x="5799362" y="2023547"/>
                </a:cubicBezTo>
                <a:cubicBezTo>
                  <a:pt x="5815841" y="2008497"/>
                  <a:pt x="5822079" y="1991685"/>
                  <a:pt x="5823604" y="1974015"/>
                </a:cubicBezTo>
                <a:close/>
                <a:moveTo>
                  <a:pt x="5806410" y="1768838"/>
                </a:moveTo>
                <a:cubicBezTo>
                  <a:pt x="5802029" y="1774411"/>
                  <a:pt x="5799266" y="1779948"/>
                  <a:pt x="5797809" y="1785412"/>
                </a:cubicBezTo>
                <a:lnTo>
                  <a:pt x="5797028" y="1801558"/>
                </a:lnTo>
                <a:cubicBezTo>
                  <a:pt x="5795361" y="1790986"/>
                  <a:pt x="5797647" y="1779981"/>
                  <a:pt x="5806410" y="1768838"/>
                </a:cubicBezTo>
                <a:close/>
                <a:moveTo>
                  <a:pt x="5915999" y="520953"/>
                </a:moveTo>
                <a:lnTo>
                  <a:pt x="5909271" y="549926"/>
                </a:lnTo>
                <a:lnTo>
                  <a:pt x="5903017" y="566616"/>
                </a:lnTo>
                <a:lnTo>
                  <a:pt x="5897067" y="581804"/>
                </a:lnTo>
                <a:lnTo>
                  <a:pt x="5896649" y="583595"/>
                </a:lnTo>
                <a:lnTo>
                  <a:pt x="5894474" y="589388"/>
                </a:lnTo>
                <a:cubicBezTo>
                  <a:pt x="5892074" y="597005"/>
                  <a:pt x="5890316" y="604728"/>
                  <a:pt x="5889851" y="612658"/>
                </a:cubicBezTo>
                <a:lnTo>
                  <a:pt x="5896649" y="583595"/>
                </a:lnTo>
                <a:lnTo>
                  <a:pt x="5902965" y="566754"/>
                </a:lnTo>
                <a:lnTo>
                  <a:pt x="5903017" y="566616"/>
                </a:lnTo>
                <a:lnTo>
                  <a:pt x="5908855" y="551717"/>
                </a:lnTo>
                <a:lnTo>
                  <a:pt x="5909271" y="549926"/>
                </a:lnTo>
                <a:lnTo>
                  <a:pt x="5911436" y="544146"/>
                </a:lnTo>
                <a:cubicBezTo>
                  <a:pt x="5913823" y="536547"/>
                  <a:pt x="5915561" y="528850"/>
                  <a:pt x="5915999" y="520953"/>
                </a:cubicBezTo>
                <a:close/>
                <a:moveTo>
                  <a:pt x="5864896" y="268794"/>
                </a:moveTo>
                <a:cubicBezTo>
                  <a:pt x="5862371" y="279176"/>
                  <a:pt x="5860668" y="289296"/>
                  <a:pt x="5860021" y="299164"/>
                </a:cubicBezTo>
                <a:cubicBezTo>
                  <a:pt x="5859371" y="309031"/>
                  <a:pt x="5859776" y="318646"/>
                  <a:pt x="5861466" y="328017"/>
                </a:cubicBezTo>
                <a:close/>
                <a:moveTo>
                  <a:pt x="0" y="0"/>
                </a:moveTo>
                <a:lnTo>
                  <a:pt x="6182312" y="0"/>
                </a:lnTo>
                <a:lnTo>
                  <a:pt x="6178097" y="24480"/>
                </a:lnTo>
                <a:cubicBezTo>
                  <a:pt x="6175612" y="32636"/>
                  <a:pt x="6171850" y="40471"/>
                  <a:pt x="6166086" y="47806"/>
                </a:cubicBezTo>
                <a:cubicBezTo>
                  <a:pt x="6151226" y="66857"/>
                  <a:pt x="6154655" y="85336"/>
                  <a:pt x="6156942" y="105718"/>
                </a:cubicBezTo>
                <a:cubicBezTo>
                  <a:pt x="6158656" y="121150"/>
                  <a:pt x="6158085" y="136963"/>
                  <a:pt x="6158277" y="152584"/>
                </a:cubicBezTo>
                <a:cubicBezTo>
                  <a:pt x="6158846" y="180017"/>
                  <a:pt x="6159037" y="207450"/>
                  <a:pt x="6159990" y="234883"/>
                </a:cubicBezTo>
                <a:cubicBezTo>
                  <a:pt x="6160370" y="243648"/>
                  <a:pt x="6165135" y="252600"/>
                  <a:pt x="6164373" y="261173"/>
                </a:cubicBezTo>
                <a:cubicBezTo>
                  <a:pt x="6160752" y="300800"/>
                  <a:pt x="6155037" y="340425"/>
                  <a:pt x="6151798" y="380050"/>
                </a:cubicBezTo>
                <a:cubicBezTo>
                  <a:pt x="6149894" y="402529"/>
                  <a:pt x="6153511" y="425581"/>
                  <a:pt x="6150846" y="447870"/>
                </a:cubicBezTo>
                <a:cubicBezTo>
                  <a:pt x="6147798" y="473587"/>
                  <a:pt x="6139988" y="498733"/>
                  <a:pt x="6135223" y="524262"/>
                </a:cubicBezTo>
                <a:cubicBezTo>
                  <a:pt x="6133891" y="531310"/>
                  <a:pt x="6135606" y="539121"/>
                  <a:pt x="6135985" y="546552"/>
                </a:cubicBezTo>
                <a:cubicBezTo>
                  <a:pt x="6136367" y="554933"/>
                  <a:pt x="6137129" y="563125"/>
                  <a:pt x="6137320" y="571508"/>
                </a:cubicBezTo>
                <a:cubicBezTo>
                  <a:pt x="6137702" y="597037"/>
                  <a:pt x="6137129" y="622564"/>
                  <a:pt x="6138464" y="648092"/>
                </a:cubicBezTo>
                <a:cubicBezTo>
                  <a:pt x="6139225" y="663713"/>
                  <a:pt x="6147035" y="680096"/>
                  <a:pt x="6144177" y="694576"/>
                </a:cubicBezTo>
                <a:cubicBezTo>
                  <a:pt x="6138654" y="724104"/>
                  <a:pt x="6151036" y="753633"/>
                  <a:pt x="6140750" y="783158"/>
                </a:cubicBezTo>
                <a:cubicBezTo>
                  <a:pt x="6137702" y="792306"/>
                  <a:pt x="6145322" y="804877"/>
                  <a:pt x="6145702" y="815929"/>
                </a:cubicBezTo>
                <a:cubicBezTo>
                  <a:pt x="6146654" y="843552"/>
                  <a:pt x="6146464" y="871173"/>
                  <a:pt x="6146274" y="898797"/>
                </a:cubicBezTo>
                <a:cubicBezTo>
                  <a:pt x="6146084" y="923562"/>
                  <a:pt x="6148750" y="949281"/>
                  <a:pt x="6143416" y="973095"/>
                </a:cubicBezTo>
                <a:cubicBezTo>
                  <a:pt x="6137702" y="998052"/>
                  <a:pt x="6138464" y="1020529"/>
                  <a:pt x="6144940" y="1044725"/>
                </a:cubicBezTo>
                <a:cubicBezTo>
                  <a:pt x="6149322" y="1061298"/>
                  <a:pt x="6149894" y="1078826"/>
                  <a:pt x="6151226" y="1095972"/>
                </a:cubicBezTo>
                <a:cubicBezTo>
                  <a:pt x="6152750" y="1114449"/>
                  <a:pt x="6148750" y="1134834"/>
                  <a:pt x="6155037" y="1151600"/>
                </a:cubicBezTo>
                <a:cubicBezTo>
                  <a:pt x="6173706" y="1201512"/>
                  <a:pt x="6177706" y="1252757"/>
                  <a:pt x="6177706" y="1304955"/>
                </a:cubicBezTo>
                <a:cubicBezTo>
                  <a:pt x="6177706" y="1314483"/>
                  <a:pt x="6175041" y="1324198"/>
                  <a:pt x="6172183" y="1333341"/>
                </a:cubicBezTo>
                <a:cubicBezTo>
                  <a:pt x="6155037" y="1386684"/>
                  <a:pt x="6156560" y="1440216"/>
                  <a:pt x="6167039" y="1494509"/>
                </a:cubicBezTo>
                <a:cubicBezTo>
                  <a:pt x="6169325" y="1505751"/>
                  <a:pt x="6169706" y="1518324"/>
                  <a:pt x="6167421" y="1529563"/>
                </a:cubicBezTo>
                <a:cubicBezTo>
                  <a:pt x="6160752" y="1561189"/>
                  <a:pt x="6149702" y="1591859"/>
                  <a:pt x="6144940" y="1623675"/>
                </a:cubicBezTo>
                <a:cubicBezTo>
                  <a:pt x="6137129" y="1676253"/>
                  <a:pt x="6163417" y="1721785"/>
                  <a:pt x="6180565" y="1768838"/>
                </a:cubicBezTo>
                <a:cubicBezTo>
                  <a:pt x="6196758" y="1813610"/>
                  <a:pt x="6233335" y="1851709"/>
                  <a:pt x="6225142" y="1904673"/>
                </a:cubicBezTo>
                <a:cubicBezTo>
                  <a:pt x="6224381" y="1910004"/>
                  <a:pt x="6229524" y="1915912"/>
                  <a:pt x="6230858" y="1921817"/>
                </a:cubicBezTo>
                <a:cubicBezTo>
                  <a:pt x="6234479" y="1938009"/>
                  <a:pt x="6238857" y="1954202"/>
                  <a:pt x="6240574" y="1970586"/>
                </a:cubicBezTo>
                <a:cubicBezTo>
                  <a:pt x="6242861" y="1990589"/>
                  <a:pt x="6242100" y="2010974"/>
                  <a:pt x="6244004" y="2030977"/>
                </a:cubicBezTo>
                <a:cubicBezTo>
                  <a:pt x="6245147" y="2043835"/>
                  <a:pt x="6247242" y="2056600"/>
                  <a:pt x="6249052" y="2069340"/>
                </a:cubicBezTo>
                <a:lnTo>
                  <a:pt x="6249303" y="2072225"/>
                </a:lnTo>
                <a:lnTo>
                  <a:pt x="6249303" y="2131532"/>
                </a:lnTo>
                <a:lnTo>
                  <a:pt x="6248432" y="2138304"/>
                </a:lnTo>
                <a:cubicBezTo>
                  <a:pt x="6246241" y="2148519"/>
                  <a:pt x="6243623" y="2158712"/>
                  <a:pt x="6241908" y="2168903"/>
                </a:cubicBezTo>
                <a:cubicBezTo>
                  <a:pt x="6237145" y="2197670"/>
                  <a:pt x="6238479" y="2229296"/>
                  <a:pt x="6226286" y="2254633"/>
                </a:cubicBezTo>
                <a:cubicBezTo>
                  <a:pt x="6213332" y="2281683"/>
                  <a:pt x="6207426" y="2307402"/>
                  <a:pt x="6211426" y="2335405"/>
                </a:cubicBezTo>
                <a:cubicBezTo>
                  <a:pt x="6212760" y="2344741"/>
                  <a:pt x="6220762" y="2356744"/>
                  <a:pt x="6228952" y="2360933"/>
                </a:cubicBezTo>
                <a:cubicBezTo>
                  <a:pt x="6247241" y="2370270"/>
                  <a:pt x="6250481" y="2383032"/>
                  <a:pt x="6244193" y="2400369"/>
                </a:cubicBezTo>
                <a:cubicBezTo>
                  <a:pt x="6238857" y="2415420"/>
                  <a:pt x="6236192" y="2433897"/>
                  <a:pt x="6225904" y="2444184"/>
                </a:cubicBezTo>
                <a:cubicBezTo>
                  <a:pt x="6196758" y="2473333"/>
                  <a:pt x="6195806" y="2510483"/>
                  <a:pt x="6187996" y="2546678"/>
                </a:cubicBezTo>
                <a:cubicBezTo>
                  <a:pt x="6183231" y="2568774"/>
                  <a:pt x="6183041" y="2589352"/>
                  <a:pt x="6186279" y="2611450"/>
                </a:cubicBezTo>
                <a:cubicBezTo>
                  <a:pt x="6193518" y="2659455"/>
                  <a:pt x="6183231" y="2706131"/>
                  <a:pt x="6170087" y="2752235"/>
                </a:cubicBezTo>
                <a:cubicBezTo>
                  <a:pt x="6161325" y="2782716"/>
                  <a:pt x="6155990" y="2813958"/>
                  <a:pt x="6147035" y="2844248"/>
                </a:cubicBezTo>
                <a:cubicBezTo>
                  <a:pt x="6140177" y="2866918"/>
                  <a:pt x="6131985" y="2889587"/>
                  <a:pt x="6120937" y="2910353"/>
                </a:cubicBezTo>
                <a:cubicBezTo>
                  <a:pt x="6104743" y="2940455"/>
                  <a:pt x="6080358" y="2966742"/>
                  <a:pt x="6086835" y="3005035"/>
                </a:cubicBezTo>
                <a:cubicBezTo>
                  <a:pt x="6092550" y="3038756"/>
                  <a:pt x="6080550" y="3069235"/>
                  <a:pt x="6069119" y="3100099"/>
                </a:cubicBezTo>
                <a:cubicBezTo>
                  <a:pt x="6060737" y="3122770"/>
                  <a:pt x="6052162" y="3145436"/>
                  <a:pt x="6046828" y="3168870"/>
                </a:cubicBezTo>
                <a:cubicBezTo>
                  <a:pt x="6040542" y="3196686"/>
                  <a:pt x="6043210" y="3228119"/>
                  <a:pt x="6031589" y="3252885"/>
                </a:cubicBezTo>
                <a:cubicBezTo>
                  <a:pt x="6019396" y="3278795"/>
                  <a:pt x="6027588" y="3300319"/>
                  <a:pt x="6031017" y="3323372"/>
                </a:cubicBezTo>
                <a:cubicBezTo>
                  <a:pt x="6036353" y="3360139"/>
                  <a:pt x="6046258" y="3396719"/>
                  <a:pt x="6033685" y="3433866"/>
                </a:cubicBezTo>
                <a:cubicBezTo>
                  <a:pt x="6018444" y="3479015"/>
                  <a:pt x="6002060" y="3523785"/>
                  <a:pt x="5987583" y="3569124"/>
                </a:cubicBezTo>
                <a:cubicBezTo>
                  <a:pt x="5982056" y="3586653"/>
                  <a:pt x="5979770" y="3605509"/>
                  <a:pt x="5977295" y="3623799"/>
                </a:cubicBezTo>
                <a:cubicBezTo>
                  <a:pt x="5975197" y="3641134"/>
                  <a:pt x="5980533" y="3661899"/>
                  <a:pt x="5972533" y="3675238"/>
                </a:cubicBezTo>
                <a:cubicBezTo>
                  <a:pt x="5951958" y="3709529"/>
                  <a:pt x="5941860" y="3744770"/>
                  <a:pt x="5941860" y="3784397"/>
                </a:cubicBezTo>
                <a:cubicBezTo>
                  <a:pt x="5941860" y="3799258"/>
                  <a:pt x="5933287" y="3813737"/>
                  <a:pt x="5931762" y="3828785"/>
                </a:cubicBezTo>
                <a:cubicBezTo>
                  <a:pt x="5929858" y="3849362"/>
                  <a:pt x="5924714" y="3872985"/>
                  <a:pt x="5931955" y="3890891"/>
                </a:cubicBezTo>
                <a:cubicBezTo>
                  <a:pt x="5949100" y="3932993"/>
                  <a:pt x="5934810" y="3967091"/>
                  <a:pt x="5917857" y="4003861"/>
                </a:cubicBezTo>
                <a:cubicBezTo>
                  <a:pt x="5901092" y="4040058"/>
                  <a:pt x="5887757" y="4078159"/>
                  <a:pt x="5876707" y="4116641"/>
                </a:cubicBezTo>
                <a:cubicBezTo>
                  <a:pt x="5872706" y="4131119"/>
                  <a:pt x="5879375" y="4148453"/>
                  <a:pt x="5880708" y="4164458"/>
                </a:cubicBezTo>
                <a:cubicBezTo>
                  <a:pt x="5881089" y="4170174"/>
                  <a:pt x="5881661" y="4176461"/>
                  <a:pt x="5879756" y="4181603"/>
                </a:cubicBezTo>
                <a:cubicBezTo>
                  <a:pt x="5861466" y="4231324"/>
                  <a:pt x="5847560" y="4281810"/>
                  <a:pt x="5857085" y="4335722"/>
                </a:cubicBezTo>
                <a:cubicBezTo>
                  <a:pt x="5858038" y="4340674"/>
                  <a:pt x="5855942" y="4346201"/>
                  <a:pt x="5854608" y="4351154"/>
                </a:cubicBezTo>
                <a:cubicBezTo>
                  <a:pt x="5847751" y="4375349"/>
                  <a:pt x="5836892" y="4398972"/>
                  <a:pt x="5834415" y="4423545"/>
                </a:cubicBezTo>
                <a:cubicBezTo>
                  <a:pt x="5828319" y="4484127"/>
                  <a:pt x="5825841" y="4545086"/>
                  <a:pt x="5821841" y="4606053"/>
                </a:cubicBezTo>
                <a:cubicBezTo>
                  <a:pt x="5821653" y="4609863"/>
                  <a:pt x="5821653" y="4613864"/>
                  <a:pt x="5820317" y="4617291"/>
                </a:cubicBezTo>
                <a:cubicBezTo>
                  <a:pt x="5812125" y="4639772"/>
                  <a:pt x="5814794" y="4659393"/>
                  <a:pt x="5830414" y="4678445"/>
                </a:cubicBezTo>
                <a:cubicBezTo>
                  <a:pt x="5837273" y="4686828"/>
                  <a:pt x="5840892" y="4698258"/>
                  <a:pt x="5844703" y="4708734"/>
                </a:cubicBezTo>
                <a:cubicBezTo>
                  <a:pt x="5850418" y="4724167"/>
                  <a:pt x="5855942" y="4739978"/>
                  <a:pt x="5859562" y="4755980"/>
                </a:cubicBezTo>
                <a:cubicBezTo>
                  <a:pt x="5862991" y="4771793"/>
                  <a:pt x="5867753" y="4788747"/>
                  <a:pt x="5865088" y="4803988"/>
                </a:cubicBezTo>
                <a:cubicBezTo>
                  <a:pt x="5860326" y="4831420"/>
                  <a:pt x="5849657" y="4857522"/>
                  <a:pt x="5842606" y="4884572"/>
                </a:cubicBezTo>
                <a:cubicBezTo>
                  <a:pt x="5840129" y="4893907"/>
                  <a:pt x="5840512" y="4904195"/>
                  <a:pt x="5840321" y="4913909"/>
                </a:cubicBezTo>
                <a:cubicBezTo>
                  <a:pt x="5839750" y="4936201"/>
                  <a:pt x="5845274" y="4959061"/>
                  <a:pt x="5829462" y="4979253"/>
                </a:cubicBezTo>
                <a:cubicBezTo>
                  <a:pt x="5814602" y="4997922"/>
                  <a:pt x="5818983" y="5016785"/>
                  <a:pt x="5830223" y="5036405"/>
                </a:cubicBezTo>
                <a:cubicBezTo>
                  <a:pt x="5838225" y="5050504"/>
                  <a:pt x="5844513" y="5066505"/>
                  <a:pt x="5847560" y="5082317"/>
                </a:cubicBezTo>
                <a:cubicBezTo>
                  <a:pt x="5851752" y="5104036"/>
                  <a:pt x="5853466" y="5125562"/>
                  <a:pt x="5850988" y="5148995"/>
                </a:cubicBezTo>
                <a:cubicBezTo>
                  <a:pt x="5849275" y="5165570"/>
                  <a:pt x="5848512" y="5179097"/>
                  <a:pt x="5838416" y="5192051"/>
                </a:cubicBezTo>
                <a:cubicBezTo>
                  <a:pt x="5836892" y="5194145"/>
                  <a:pt x="5836510" y="5197955"/>
                  <a:pt x="5836703" y="5200813"/>
                </a:cubicBezTo>
                <a:cubicBezTo>
                  <a:pt x="5839941" y="5238343"/>
                  <a:pt x="5838225" y="5275491"/>
                  <a:pt x="5835937" y="5313403"/>
                </a:cubicBezTo>
                <a:cubicBezTo>
                  <a:pt x="5832892" y="5361598"/>
                  <a:pt x="5841844" y="5412276"/>
                  <a:pt x="5873849" y="5453995"/>
                </a:cubicBezTo>
                <a:cubicBezTo>
                  <a:pt x="5878613" y="5460092"/>
                  <a:pt x="5880708" y="5469236"/>
                  <a:pt x="5881852" y="5477239"/>
                </a:cubicBezTo>
                <a:cubicBezTo>
                  <a:pt x="5886804" y="5514957"/>
                  <a:pt x="5890233" y="5552869"/>
                  <a:pt x="5895758" y="5590590"/>
                </a:cubicBezTo>
                <a:cubicBezTo>
                  <a:pt x="5898806" y="5611164"/>
                  <a:pt x="5901474" y="5632691"/>
                  <a:pt x="5909856" y="5651360"/>
                </a:cubicBezTo>
                <a:cubicBezTo>
                  <a:pt x="5918047" y="5669647"/>
                  <a:pt x="5927762" y="5684320"/>
                  <a:pt x="5910618" y="5695178"/>
                </a:cubicBezTo>
                <a:cubicBezTo>
                  <a:pt x="5919762" y="5714607"/>
                  <a:pt x="5927383" y="5731564"/>
                  <a:pt x="5935573" y="5748136"/>
                </a:cubicBezTo>
                <a:cubicBezTo>
                  <a:pt x="5938620" y="5754234"/>
                  <a:pt x="5943575" y="5759378"/>
                  <a:pt x="5946433" y="5765474"/>
                </a:cubicBezTo>
                <a:cubicBezTo>
                  <a:pt x="5949481" y="5771953"/>
                  <a:pt x="5951385" y="5779191"/>
                  <a:pt x="5952911" y="5786239"/>
                </a:cubicBezTo>
                <a:cubicBezTo>
                  <a:pt x="5959768" y="5817674"/>
                  <a:pt x="5966054" y="5849107"/>
                  <a:pt x="5973485" y="5880348"/>
                </a:cubicBezTo>
                <a:cubicBezTo>
                  <a:pt x="5975008" y="5886447"/>
                  <a:pt x="5981104" y="5891590"/>
                  <a:pt x="5985103" y="5897114"/>
                </a:cubicBezTo>
                <a:cubicBezTo>
                  <a:pt x="5987772" y="5900735"/>
                  <a:pt x="5991773" y="5904353"/>
                  <a:pt x="5992345" y="5908355"/>
                </a:cubicBezTo>
                <a:cubicBezTo>
                  <a:pt x="5996917" y="5938836"/>
                  <a:pt x="6002252" y="5969124"/>
                  <a:pt x="6004537" y="5999796"/>
                </a:cubicBezTo>
                <a:cubicBezTo>
                  <a:pt x="6006440" y="6025515"/>
                  <a:pt x="6005871" y="6050282"/>
                  <a:pt x="6039018" y="6056948"/>
                </a:cubicBezTo>
                <a:cubicBezTo>
                  <a:pt x="6044734" y="6058092"/>
                  <a:pt x="6050831" y="6066284"/>
                  <a:pt x="6053687" y="6072569"/>
                </a:cubicBezTo>
                <a:cubicBezTo>
                  <a:pt x="6061879" y="6090477"/>
                  <a:pt x="6067404" y="6109530"/>
                  <a:pt x="6075785" y="6127247"/>
                </a:cubicBezTo>
                <a:cubicBezTo>
                  <a:pt x="6103790" y="6185351"/>
                  <a:pt x="6121508" y="6246121"/>
                  <a:pt x="6118269" y="6311084"/>
                </a:cubicBezTo>
                <a:cubicBezTo>
                  <a:pt x="6117317" y="6331277"/>
                  <a:pt x="6107028" y="6350899"/>
                  <a:pt x="6103217" y="6363664"/>
                </a:cubicBezTo>
                <a:cubicBezTo>
                  <a:pt x="6118269" y="6400429"/>
                  <a:pt x="6132747" y="6431292"/>
                  <a:pt x="6143606" y="6463490"/>
                </a:cubicBezTo>
                <a:cubicBezTo>
                  <a:pt x="6153322" y="6491874"/>
                  <a:pt x="6159418" y="6521593"/>
                  <a:pt x="6166466" y="6550742"/>
                </a:cubicBezTo>
                <a:cubicBezTo>
                  <a:pt x="6169135" y="6561411"/>
                  <a:pt x="6170658" y="6572269"/>
                  <a:pt x="6171993" y="6583128"/>
                </a:cubicBezTo>
                <a:cubicBezTo>
                  <a:pt x="6176183" y="6617036"/>
                  <a:pt x="6166086" y="6652472"/>
                  <a:pt x="6182089" y="6685617"/>
                </a:cubicBezTo>
                <a:cubicBezTo>
                  <a:pt x="6190471" y="6702955"/>
                  <a:pt x="6200567" y="6720103"/>
                  <a:pt x="6204949" y="6738388"/>
                </a:cubicBezTo>
                <a:cubicBezTo>
                  <a:pt x="6209712" y="6758011"/>
                  <a:pt x="6217142" y="6777207"/>
                  <a:pt x="6222453" y="6796804"/>
                </a:cubicBezTo>
                <a:lnTo>
                  <a:pt x="6227224" y="6857457"/>
                </a:lnTo>
                <a:lnTo>
                  <a:pt x="6099985" y="6857457"/>
                </a:lnTo>
                <a:lnTo>
                  <a:pt x="6099985" y="6857998"/>
                </a:lnTo>
                <a:lnTo>
                  <a:pt x="0" y="6857998"/>
                </a:lnTo>
                <a:close/>
              </a:path>
            </a:pathLst>
          </a:custGeom>
          <a:effectLst>
            <a:outerShdw blurRad="381000" dist="152400" algn="tl" rotWithShape="0">
              <a:prstClr val="black">
                <a:alpha val="10000"/>
              </a:prstClr>
            </a:outerShdw>
          </a:effectLst>
        </p:spPr>
      </p:pic>
      <p:sp>
        <p:nvSpPr>
          <p:cNvPr id="26" name="Freeform: Shape 25">
            <a:extLst>
              <a:ext uri="{FF2B5EF4-FFF2-40B4-BE49-F238E27FC236}">
                <a16:creationId xmlns:a16="http://schemas.microsoft.com/office/drawing/2014/main" id="{B01367A3-F670-4BD9-9972-F7E97FC22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404000"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Freeform: Shape 27">
            <a:extLst>
              <a:ext uri="{FF2B5EF4-FFF2-40B4-BE49-F238E27FC236}">
                <a16:creationId xmlns:a16="http://schemas.microsoft.com/office/drawing/2014/main" id="{38C3DB02-606C-40EC-8381-7A29A1ADF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40399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56611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AC4F9F-E042-054E-669F-52CE00F598E1}"/>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53A6545A-F613-0A19-449E-4626FE08336A}"/>
              </a:ext>
            </a:extLst>
          </p:cNvPr>
          <p:cNvSpPr txBox="1"/>
          <p:nvPr/>
        </p:nvSpPr>
        <p:spPr>
          <a:xfrm>
            <a:off x="1255060" y="4488482"/>
            <a:ext cx="9681882" cy="3120221"/>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5400" b="1" i="0" u="none" strike="noStrike" kern="1200" cap="none" spc="0" normalizeH="0" baseline="0" noProof="0">
                <a:ln>
                  <a:noFill/>
                </a:ln>
                <a:solidFill>
                  <a:prstClr val="black">
                    <a:lumMod val="85000"/>
                    <a:lumOff val="15000"/>
                  </a:prstClr>
                </a:solidFill>
                <a:effectLst/>
                <a:uLnTx/>
                <a:uFillTx/>
                <a:latin typeface="Aptos Display" panose="02110004020202020204"/>
                <a:ea typeface="+mn-ea"/>
                <a:cs typeface="+mn-cs"/>
              </a:rPr>
              <a:t>We are Hayle... </a:t>
            </a:r>
            <a:endParaRPr kumimoji="0" lang="en-US" sz="5400" b="0" i="0" u="none" strike="noStrike" kern="1200" cap="none" spc="0" normalizeH="0" baseline="0" noProof="0">
              <a:ln>
                <a:noFill/>
              </a:ln>
              <a:solidFill>
                <a:prstClr val="black">
                  <a:lumMod val="85000"/>
                  <a:lumOff val="15000"/>
                </a:prstClr>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400" b="1" i="0" u="none" strike="noStrike" kern="1200" cap="none" spc="0" normalizeH="0" baseline="0" noProof="0">
                <a:ln>
                  <a:noFill/>
                </a:ln>
                <a:solidFill>
                  <a:prstClr val="black">
                    <a:lumMod val="85000"/>
                    <a:lumOff val="15000"/>
                  </a:prstClr>
                </a:solidFill>
                <a:effectLst/>
                <a:uLnTx/>
                <a:uFillTx/>
                <a:latin typeface="Aptos Display"/>
                <a:ea typeface="+mn-ea"/>
                <a:cs typeface="+mn-cs"/>
              </a:rPr>
              <a:t>             614 students  </a:t>
            </a:r>
            <a:r>
              <a:rPr kumimoji="0" lang="en-US" sz="2400" b="1" i="0" u="none" strike="noStrike" kern="1200" cap="none" spc="0" normalizeH="0" baseline="0" noProof="0">
                <a:ln>
                  <a:noFill/>
                </a:ln>
                <a:solidFill>
                  <a:srgbClr val="262626"/>
                </a:solidFill>
                <a:effectLst/>
                <a:uLnTx/>
                <a:uFillTx/>
                <a:latin typeface="Aptos Display"/>
                <a:ea typeface="+mn-ea"/>
                <a:cs typeface="+mn-cs"/>
              </a:rPr>
              <a:t>  ARB: 22 students (PAN 20)    </a:t>
            </a:r>
            <a:endParaRPr kumimoji="0" lang="en-US" sz="2400" b="0" i="0" u="none" strike="noStrike" kern="1200" cap="none" spc="0" normalizeH="0" baseline="0" noProof="0">
              <a:ln>
                <a:noFill/>
              </a:ln>
              <a:solidFill>
                <a:srgbClr val="262626"/>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400" b="1" i="0" u="none" strike="noStrike" kern="1200" cap="none" spc="0" normalizeH="0" baseline="0" noProof="0">
                <a:ln>
                  <a:noFill/>
                </a:ln>
                <a:solidFill>
                  <a:srgbClr val="262626"/>
                </a:solidFill>
                <a:effectLst/>
                <a:uLnTx/>
                <a:uFillTx/>
                <a:latin typeface="Aptos Display"/>
                <a:ea typeface="+mn-ea"/>
                <a:cs typeface="+mn-cs"/>
              </a:rPr>
              <a:t>31.14% eligible for PP funding     31.3% with FSM </a:t>
            </a:r>
            <a:endParaRPr kumimoji="0" lang="en-US" sz="2400" b="0" i="0" u="none" strike="noStrike" kern="1200" cap="none" spc="0" normalizeH="0" baseline="0" noProof="0">
              <a:ln>
                <a:noFill/>
              </a:ln>
              <a:solidFill>
                <a:srgbClr val="262626"/>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400" b="1" i="0" u="none" strike="noStrike" kern="1200" cap="none" spc="0" normalizeH="0" baseline="0" noProof="0">
                <a:ln>
                  <a:noFill/>
                </a:ln>
                <a:solidFill>
                  <a:srgbClr val="262626"/>
                </a:solidFill>
                <a:effectLst/>
                <a:uLnTx/>
                <a:uFillTx/>
                <a:latin typeface="Aptos Display"/>
                <a:ea typeface="+mn-ea"/>
                <a:cs typeface="+mn-cs"/>
              </a:rPr>
              <a:t>20.5% with SEND  16.3% with an EHCP  6% Young Carers</a:t>
            </a:r>
            <a:endParaRPr kumimoji="0" lang="en-US" sz="2400" b="0" i="0" u="none" strike="noStrike" kern="1200" cap="none" spc="0" normalizeH="0" baseline="0" noProof="0">
              <a:ln>
                <a:noFill/>
              </a:ln>
              <a:solidFill>
                <a:srgbClr val="000000"/>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6000" b="1" i="0" u="none" strike="noStrike" kern="1200" cap="none" spc="0" normalizeH="0" baseline="0" noProof="0" dirty="0">
              <a:ln>
                <a:noFill/>
              </a:ln>
              <a:solidFill>
                <a:prstClr val="black">
                  <a:lumMod val="85000"/>
                  <a:lumOff val="15000"/>
                </a:prstClr>
              </a:solidFill>
              <a:effectLst/>
              <a:uLnTx/>
              <a:uFillTx/>
              <a:latin typeface="Aptos Display"/>
              <a:ea typeface="+mn-ea"/>
              <a:cs typeface="+mn-cs"/>
            </a:endParaRPr>
          </a:p>
        </p:txBody>
      </p:sp>
      <p:pic>
        <p:nvPicPr>
          <p:cNvPr id="4" name="Picture 3">
            <a:extLst>
              <a:ext uri="{FF2B5EF4-FFF2-40B4-BE49-F238E27FC236}">
                <a16:creationId xmlns:a16="http://schemas.microsoft.com/office/drawing/2014/main" id="{66C70101-70C5-8BEF-55E8-5F67C517BC95}"/>
              </a:ext>
            </a:extLst>
          </p:cNvPr>
          <p:cNvPicPr>
            <a:picLocks noChangeAspect="1"/>
          </p:cNvPicPr>
          <p:nvPr/>
        </p:nvPicPr>
        <p:blipFill>
          <a:blip r:embed="rId2"/>
          <a:srcRect t="2951"/>
          <a:stretch>
            <a:fillRect/>
          </a:stretch>
        </p:blipFill>
        <p:spPr>
          <a:xfrm>
            <a:off x="20" y="10"/>
            <a:ext cx="12191979" cy="5472867"/>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spTree>
    <p:extLst>
      <p:ext uri="{BB962C8B-B14F-4D97-AF65-F5344CB8AC3E}">
        <p14:creationId xmlns:p14="http://schemas.microsoft.com/office/powerpoint/2010/main" val="7446315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2D73CD14-004C-6A27-7E0A-BBD2913105BD}"/>
              </a:ext>
            </a:extLst>
          </p:cNvPr>
          <p:cNvSpPr txBox="1"/>
          <p:nvPr/>
        </p:nvSpPr>
        <p:spPr>
          <a:xfrm>
            <a:off x="638881" y="417576"/>
            <a:ext cx="10909640" cy="124939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a:ln>
                  <a:noFill/>
                </a:ln>
                <a:solidFill>
                  <a:prstClr val="black"/>
                </a:solidFill>
                <a:effectLst/>
                <a:uLnTx/>
                <a:uFillTx/>
                <a:latin typeface="Aptos Display" panose="02110004020202020204"/>
                <a:ea typeface="+mn-ea"/>
                <a:cs typeface="+mn-cs"/>
              </a:rPr>
              <a:t>Ofsted recognises inclusion and personal development as significant strengths of Hayle Academy </a:t>
            </a: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Aptos Display" panose="02110004020202020204"/>
              <a:ea typeface="+mn-ea"/>
              <a:cs typeface="+mn-cs"/>
            </a:endParaRPr>
          </a:p>
        </p:txBody>
      </p:sp>
      <p:sp>
        <p:nvSpPr>
          <p:cNvPr id="11"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descr="A screenshot of a computer&#10;&#10;AI-generated content may be incorrect.">
            <a:extLst>
              <a:ext uri="{FF2B5EF4-FFF2-40B4-BE49-F238E27FC236}">
                <a16:creationId xmlns:a16="http://schemas.microsoft.com/office/drawing/2014/main" id="{1D6CE728-B1A6-4F6E-54CA-3642C83A52D6}"/>
              </a:ext>
            </a:extLst>
          </p:cNvPr>
          <p:cNvPicPr>
            <a:picLocks noChangeAspect="1"/>
          </p:cNvPicPr>
          <p:nvPr/>
        </p:nvPicPr>
        <p:blipFill>
          <a:blip r:embed="rId2"/>
          <a:srcRect l="542" t="1616" r="49375" b="3030"/>
          <a:stretch>
            <a:fillRect/>
          </a:stretch>
        </p:blipFill>
        <p:spPr>
          <a:xfrm>
            <a:off x="637438" y="2285129"/>
            <a:ext cx="5526647" cy="3419719"/>
          </a:xfrm>
          <a:prstGeom prst="rect">
            <a:avLst/>
          </a:prstGeom>
          <a:ln>
            <a:solidFill>
              <a:schemeClr val="tx1"/>
            </a:solidFill>
          </a:ln>
        </p:spPr>
      </p:pic>
      <p:sp>
        <p:nvSpPr>
          <p:cNvPr id="5" name="TextBox 4">
            <a:extLst>
              <a:ext uri="{FF2B5EF4-FFF2-40B4-BE49-F238E27FC236}">
                <a16:creationId xmlns:a16="http://schemas.microsoft.com/office/drawing/2014/main" id="{D8DA5C4C-A4A3-8BE9-F654-DA556C1B67B8}"/>
              </a:ext>
            </a:extLst>
          </p:cNvPr>
          <p:cNvSpPr txBox="1"/>
          <p:nvPr/>
        </p:nvSpPr>
        <p:spPr>
          <a:xfrm>
            <a:off x="6313715" y="1817915"/>
            <a:ext cx="5653314" cy="53989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457200" rtl="0" eaLnBrk="1" fontAlgn="auto" latinLnBrk="0" hangingPunct="1">
              <a:lnSpc>
                <a:spcPct val="100000"/>
              </a:lnSpc>
              <a:spcBef>
                <a:spcPts val="0"/>
              </a:spcBef>
              <a:spcAft>
                <a:spcPts val="500"/>
              </a:spcAft>
              <a:buClrTx/>
              <a:buSzTx/>
              <a:buFont typeface="Arial"/>
              <a:buChar char="•"/>
              <a:tabLst/>
              <a:defRPr/>
            </a:pPr>
            <a:r>
              <a:rPr kumimoji="0" lang="en-US" sz="2400" b="0" i="1" u="none" strike="noStrike" kern="1200" cap="none" spc="0" normalizeH="0" baseline="0" noProof="0">
                <a:ln>
                  <a:noFill/>
                </a:ln>
                <a:solidFill>
                  <a:prstClr val="black"/>
                </a:solidFill>
                <a:effectLst/>
                <a:uLnTx/>
                <a:uFillTx/>
                <a:latin typeface="Calibri"/>
                <a:ea typeface="Calibri"/>
                <a:cs typeface="Calibri"/>
              </a:rPr>
              <a:t>“</a:t>
            </a:r>
            <a:r>
              <a:rPr kumimoji="0" lang="en-US" sz="2400" b="1" i="1" u="none" strike="noStrike" kern="1200" cap="none" spc="0" normalizeH="0" baseline="0" noProof="0">
                <a:ln>
                  <a:noFill/>
                </a:ln>
                <a:solidFill>
                  <a:prstClr val="black"/>
                </a:solidFill>
                <a:effectLst/>
                <a:uLnTx/>
                <a:uFillTx/>
                <a:latin typeface="Calibri"/>
                <a:ea typeface="Calibri"/>
                <a:cs typeface="Calibri"/>
              </a:rPr>
              <a:t>Pupils are proud</a:t>
            </a:r>
            <a:r>
              <a:rPr kumimoji="0" lang="en-US" sz="2400" b="0" i="1" u="none" strike="noStrike" kern="1200" cap="none" spc="0" normalizeH="0" baseline="0" noProof="0">
                <a:ln>
                  <a:noFill/>
                </a:ln>
                <a:solidFill>
                  <a:prstClr val="black"/>
                </a:solidFill>
                <a:effectLst/>
                <a:uLnTx/>
                <a:uFillTx/>
                <a:latin typeface="Calibri"/>
                <a:ea typeface="Calibri"/>
                <a:cs typeface="Calibri"/>
              </a:rPr>
              <a:t> to attend this school”</a:t>
            </a:r>
            <a:r>
              <a:rPr kumimoji="0" lang="en-US" sz="2400" b="0" i="0" u="none" strike="noStrike" kern="1200" cap="none" spc="0" normalizeH="0" baseline="0" noProof="0" dirty="0">
                <a:ln>
                  <a:noFill/>
                </a:ln>
                <a:solidFill>
                  <a:prstClr val="black"/>
                </a:solidFill>
                <a:effectLst/>
                <a:uLnTx/>
                <a:uFillTx/>
                <a:latin typeface="Calibri"/>
                <a:ea typeface="Calibri"/>
                <a:cs typeface="Calibri"/>
              </a:rPr>
              <a:t> </a:t>
            </a:r>
            <a:endParaRPr kumimoji="0" lang="en-US" sz="2400" b="0" i="0" u="none" strike="noStrike" kern="1200" cap="none" spc="0" normalizeH="0" baseline="0" noProof="0" dirty="0">
              <a:ln>
                <a:noFill/>
              </a:ln>
              <a:solidFill>
                <a:prstClr val="black"/>
              </a:solidFill>
              <a:effectLst/>
              <a:uLnTx/>
              <a:uFillTx/>
              <a:latin typeface="Aptos" panose="02110004020202020204"/>
              <a:ea typeface="Calibri"/>
              <a:cs typeface="Calibri"/>
            </a:endParaRPr>
          </a:p>
          <a:p>
            <a:pPr marL="285750" marR="0" lvl="0" indent="-285750" algn="l" defTabSz="457200" rtl="0" eaLnBrk="1" fontAlgn="auto" latinLnBrk="0" hangingPunct="1">
              <a:lnSpc>
                <a:spcPct val="100000"/>
              </a:lnSpc>
              <a:spcBef>
                <a:spcPts val="0"/>
              </a:spcBef>
              <a:spcAft>
                <a:spcPts val="500"/>
              </a:spcAft>
              <a:buClrTx/>
              <a:buSzTx/>
              <a:buFont typeface="Arial"/>
              <a:buChar char="•"/>
              <a:tabLst/>
              <a:defRPr/>
            </a:pPr>
            <a:r>
              <a:rPr kumimoji="0" lang="en-US" sz="2400" b="0" i="1" u="none" strike="noStrike" kern="1200" cap="none" spc="0" normalizeH="0" baseline="0" noProof="0">
                <a:ln>
                  <a:noFill/>
                </a:ln>
                <a:solidFill>
                  <a:prstClr val="black"/>
                </a:solidFill>
                <a:effectLst/>
                <a:uLnTx/>
                <a:uFillTx/>
                <a:latin typeface="Calibri"/>
                <a:ea typeface="Calibri"/>
                <a:cs typeface="Calibri"/>
              </a:rPr>
              <a:t>“A </a:t>
            </a:r>
            <a:r>
              <a:rPr kumimoji="0" lang="en-US" sz="2400" b="1" i="1" u="none" strike="noStrike" kern="1200" cap="none" spc="0" normalizeH="0" baseline="0" noProof="0">
                <a:ln>
                  <a:noFill/>
                </a:ln>
                <a:solidFill>
                  <a:prstClr val="black"/>
                </a:solidFill>
                <a:effectLst/>
                <a:uLnTx/>
                <a:uFillTx/>
                <a:latin typeface="Calibri"/>
                <a:ea typeface="Calibri"/>
                <a:cs typeface="Calibri"/>
              </a:rPr>
              <a:t>kind, respectful</a:t>
            </a:r>
            <a:r>
              <a:rPr kumimoji="0" lang="en-US" sz="2400" b="0" i="1" u="none" strike="noStrike" kern="1200" cap="none" spc="0" normalizeH="0" baseline="0" noProof="0">
                <a:ln>
                  <a:noFill/>
                </a:ln>
                <a:solidFill>
                  <a:prstClr val="black"/>
                </a:solidFill>
                <a:effectLst/>
                <a:uLnTx/>
                <a:uFillTx/>
                <a:latin typeface="Calibri"/>
                <a:ea typeface="Calibri"/>
                <a:cs typeface="Calibri"/>
              </a:rPr>
              <a:t> community </a:t>
            </a:r>
            <a:r>
              <a:rPr kumimoji="0" lang="en-US" sz="2400" b="0" i="1" u="none" strike="noStrike" kern="1200" cap="none" spc="0" normalizeH="0" baseline="0" noProof="0" dirty="0">
                <a:ln>
                  <a:noFill/>
                </a:ln>
                <a:solidFill>
                  <a:prstClr val="black"/>
                </a:solidFill>
                <a:effectLst/>
                <a:uLnTx/>
                <a:uFillTx/>
                <a:latin typeface="Calibri"/>
                <a:ea typeface="Calibri"/>
                <a:cs typeface="Calibri"/>
              </a:rPr>
              <a:t>where pupils feel </a:t>
            </a:r>
            <a:r>
              <a:rPr kumimoji="0" lang="en-US" sz="2400" b="1" i="1" u="none" strike="noStrike" kern="1200" cap="none" spc="0" normalizeH="0" baseline="0" noProof="0">
                <a:ln>
                  <a:noFill/>
                </a:ln>
                <a:solidFill>
                  <a:prstClr val="black"/>
                </a:solidFill>
                <a:effectLst/>
                <a:uLnTx/>
                <a:uFillTx/>
                <a:latin typeface="Calibri"/>
                <a:ea typeface="Calibri"/>
                <a:cs typeface="Calibri"/>
              </a:rPr>
              <a:t>safe</a:t>
            </a:r>
            <a:r>
              <a:rPr kumimoji="0" lang="en-US" sz="2400" b="0" i="1" u="none" strike="noStrike" kern="1200" cap="none" spc="0" normalizeH="0" baseline="0" noProof="0">
                <a:ln>
                  <a:noFill/>
                </a:ln>
                <a:solidFill>
                  <a:prstClr val="black"/>
                </a:solidFill>
                <a:effectLst/>
                <a:uLnTx/>
                <a:uFillTx/>
                <a:latin typeface="Calibri"/>
                <a:ea typeface="Calibri"/>
                <a:cs typeface="Calibri"/>
              </a:rPr>
              <a:t>”</a:t>
            </a:r>
            <a:r>
              <a:rPr kumimoji="0" lang="en-US" sz="2400" b="0" i="0" u="none" strike="noStrike" kern="1200" cap="none" spc="0" normalizeH="0" baseline="0" noProof="0" dirty="0">
                <a:ln>
                  <a:noFill/>
                </a:ln>
                <a:solidFill>
                  <a:prstClr val="black"/>
                </a:solidFill>
                <a:effectLst/>
                <a:uLnTx/>
                <a:uFillTx/>
                <a:latin typeface="Calibri"/>
                <a:ea typeface="Calibri"/>
                <a:cs typeface="Calibri"/>
              </a:rPr>
              <a:t> </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457200" rtl="0" eaLnBrk="1" fontAlgn="auto" latinLnBrk="0" hangingPunct="1">
              <a:lnSpc>
                <a:spcPct val="100000"/>
              </a:lnSpc>
              <a:spcBef>
                <a:spcPts val="0"/>
              </a:spcBef>
              <a:spcAft>
                <a:spcPts val="500"/>
              </a:spcAft>
              <a:buClrTx/>
              <a:buSzTx/>
              <a:buFont typeface="Arial"/>
              <a:buChar char="•"/>
              <a:tabLst/>
              <a:defRPr/>
            </a:pPr>
            <a:r>
              <a:rPr kumimoji="0" lang="en-US" sz="2400" b="0" i="1" u="none" strike="noStrike" kern="1200" cap="none" spc="0" normalizeH="0" baseline="0" noProof="0" dirty="0">
                <a:ln>
                  <a:noFill/>
                </a:ln>
                <a:solidFill>
                  <a:prstClr val="black"/>
                </a:solidFill>
                <a:effectLst/>
                <a:uLnTx/>
                <a:uFillTx/>
                <a:latin typeface="Calibri"/>
                <a:ea typeface="Calibri"/>
                <a:cs typeface="Calibri"/>
              </a:rPr>
              <a:t>“Pupils are warmly welcomed… this helps to create a </a:t>
            </a:r>
            <a:r>
              <a:rPr kumimoji="0" lang="en-US" sz="2400" b="1" i="1" u="none" strike="noStrike" kern="1200" cap="none" spc="0" normalizeH="0" baseline="0" noProof="0" dirty="0">
                <a:ln>
                  <a:noFill/>
                </a:ln>
                <a:solidFill>
                  <a:prstClr val="black"/>
                </a:solidFill>
                <a:effectLst/>
                <a:uLnTx/>
                <a:uFillTx/>
                <a:latin typeface="Calibri"/>
                <a:ea typeface="Calibri"/>
                <a:cs typeface="Calibri"/>
              </a:rPr>
              <a:t>strong sense of </a:t>
            </a:r>
            <a:r>
              <a:rPr kumimoji="0" lang="en-US" sz="2400" b="1" i="1" u="none" strike="noStrike" kern="1200" cap="none" spc="0" normalizeH="0" baseline="0" noProof="0">
                <a:ln>
                  <a:noFill/>
                </a:ln>
                <a:solidFill>
                  <a:prstClr val="black"/>
                </a:solidFill>
                <a:effectLst/>
                <a:uLnTx/>
                <a:uFillTx/>
                <a:latin typeface="Calibri"/>
                <a:ea typeface="Calibri"/>
                <a:cs typeface="Calibri"/>
              </a:rPr>
              <a:t>belonging</a:t>
            </a:r>
            <a:r>
              <a:rPr kumimoji="0" lang="en-US" sz="2400" b="0" i="1" u="none" strike="noStrike" kern="1200" cap="none" spc="0" normalizeH="0" baseline="0" noProof="0">
                <a:ln>
                  <a:noFill/>
                </a:ln>
                <a:solidFill>
                  <a:prstClr val="black"/>
                </a:solidFill>
                <a:effectLst/>
                <a:uLnTx/>
                <a:uFillTx/>
                <a:latin typeface="Calibri"/>
                <a:ea typeface="Calibri"/>
                <a:cs typeface="Calibri"/>
              </a:rPr>
              <a:t>”</a:t>
            </a:r>
            <a:endPar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285750" marR="0" lvl="0" indent="-285750" algn="l" defTabSz="457200" rtl="0" eaLnBrk="1" fontAlgn="auto" latinLnBrk="0" hangingPunct="1">
              <a:lnSpc>
                <a:spcPct val="100000"/>
              </a:lnSpc>
              <a:spcBef>
                <a:spcPts val="0"/>
              </a:spcBef>
              <a:spcAft>
                <a:spcPts val="500"/>
              </a:spcAft>
              <a:buClrTx/>
              <a:buSzTx/>
              <a:buFont typeface="Arial"/>
              <a:buChar char="•"/>
              <a:tabLst/>
              <a:defRPr/>
            </a:pPr>
            <a:r>
              <a:rPr kumimoji="0" lang="en-US" sz="2400" b="0" i="1" u="none" strike="noStrike" kern="1200" cap="none" spc="0" normalizeH="0" baseline="0" noProof="0">
                <a:ln>
                  <a:noFill/>
                </a:ln>
                <a:solidFill>
                  <a:prstClr val="black"/>
                </a:solidFill>
                <a:effectLst/>
                <a:uLnTx/>
                <a:uFillTx/>
                <a:latin typeface="Calibri"/>
                <a:ea typeface="Calibri"/>
                <a:cs typeface="Calibri"/>
              </a:rPr>
              <a:t>“Leaders</a:t>
            </a:r>
            <a:r>
              <a:rPr kumimoji="0" lang="en-US" sz="2400" b="0" i="1" u="none" strike="noStrike" kern="1200" cap="none" spc="0" normalizeH="0" baseline="0" noProof="0" dirty="0">
                <a:ln>
                  <a:noFill/>
                </a:ln>
                <a:solidFill>
                  <a:prstClr val="black"/>
                </a:solidFill>
                <a:effectLst/>
                <a:uLnTx/>
                <a:uFillTx/>
                <a:latin typeface="Calibri"/>
                <a:ea typeface="Calibri"/>
                <a:cs typeface="Calibri"/>
              </a:rPr>
              <a:t> have established a </a:t>
            </a:r>
            <a:r>
              <a:rPr kumimoji="0" lang="en-US" sz="2400" b="1" i="1" u="none" strike="noStrike" kern="1200" cap="none" spc="0" normalizeH="0" baseline="0" noProof="0" dirty="0">
                <a:ln>
                  <a:noFill/>
                </a:ln>
                <a:solidFill>
                  <a:prstClr val="black"/>
                </a:solidFill>
                <a:effectLst/>
                <a:uLnTx/>
                <a:uFillTx/>
                <a:latin typeface="Calibri"/>
                <a:ea typeface="Calibri"/>
                <a:cs typeface="Calibri"/>
              </a:rPr>
              <a:t>calm and purposeful </a:t>
            </a:r>
            <a:r>
              <a:rPr kumimoji="0" lang="en-US" sz="2400" b="0" i="1" u="none" strike="noStrike" kern="1200" cap="none" spc="0" normalizeH="0" baseline="0" noProof="0">
                <a:ln>
                  <a:noFill/>
                </a:ln>
                <a:solidFill>
                  <a:prstClr val="black"/>
                </a:solidFill>
                <a:effectLst/>
                <a:uLnTx/>
                <a:uFillTx/>
                <a:latin typeface="Calibri"/>
                <a:ea typeface="Calibri"/>
                <a:cs typeface="Calibri"/>
              </a:rPr>
              <a:t>learning environment”</a:t>
            </a:r>
            <a:endParaRPr kumimoji="0" lang="en-US" sz="2400" b="0" i="0" u="none" strike="noStrike" kern="1200" cap="none" spc="0" normalizeH="0" baseline="0" noProof="0">
              <a:ln>
                <a:noFill/>
              </a:ln>
              <a:solidFill>
                <a:prstClr val="black"/>
              </a:solidFill>
              <a:effectLst/>
              <a:uLnTx/>
              <a:uFillTx/>
              <a:latin typeface="Calibri"/>
              <a:ea typeface="Calibri"/>
              <a:cs typeface="Calibri"/>
            </a:endParaRPr>
          </a:p>
          <a:p>
            <a:pPr marL="285750" marR="0" lvl="0" indent="-285750" algn="l" defTabSz="457200" rtl="0" eaLnBrk="1" fontAlgn="auto" latinLnBrk="0" hangingPunct="1">
              <a:lnSpc>
                <a:spcPct val="100000"/>
              </a:lnSpc>
              <a:spcBef>
                <a:spcPts val="0"/>
              </a:spcBef>
              <a:spcAft>
                <a:spcPts val="500"/>
              </a:spcAft>
              <a:buClrTx/>
              <a:buSzTx/>
              <a:buFont typeface="Arial"/>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Inclusion is a real strength, noting that support for pupils </a:t>
            </a:r>
            <a:r>
              <a:rPr kumimoji="0" lang="en-US" sz="2400" b="0" i="1" u="none" strike="noStrike" kern="1200" cap="none" spc="0" normalizeH="0" baseline="0" noProof="0">
                <a:ln>
                  <a:noFill/>
                </a:ln>
                <a:solidFill>
                  <a:prstClr val="black"/>
                </a:solidFill>
                <a:effectLst/>
                <a:uLnTx/>
                <a:uFillTx/>
                <a:latin typeface="Calibri"/>
                <a:ea typeface="Calibri"/>
                <a:cs typeface="Calibri"/>
              </a:rPr>
              <a:t>“</a:t>
            </a:r>
            <a:r>
              <a:rPr kumimoji="0" lang="en-US" sz="2400" b="1" i="1" u="none" strike="noStrike" kern="1200" cap="none" spc="0" normalizeH="0" baseline="0" noProof="0">
                <a:ln>
                  <a:noFill/>
                </a:ln>
                <a:solidFill>
                  <a:prstClr val="black"/>
                </a:solidFill>
                <a:effectLst/>
                <a:uLnTx/>
                <a:uFillTx/>
                <a:latin typeface="Calibri"/>
                <a:ea typeface="Calibri"/>
                <a:cs typeface="Calibri"/>
              </a:rPr>
              <a:t>impacts positively </a:t>
            </a:r>
            <a:r>
              <a:rPr kumimoji="0" lang="en-US" sz="2400" b="0" i="1" u="none" strike="noStrike" kern="1200" cap="none" spc="0" normalizeH="0" baseline="0" noProof="0">
                <a:ln>
                  <a:noFill/>
                </a:ln>
                <a:solidFill>
                  <a:prstClr val="black"/>
                </a:solidFill>
                <a:effectLst/>
                <a:uLnTx/>
                <a:uFillTx/>
                <a:latin typeface="Calibri"/>
                <a:ea typeface="Calibri"/>
                <a:cs typeface="Calibri"/>
              </a:rPr>
              <a:t>on their progress and wellbeing”</a:t>
            </a:r>
            <a:r>
              <a:rPr kumimoji="0" lang="en-US" sz="2400" b="0" i="0" u="none" strike="noStrike" kern="1200" cap="none" spc="0" normalizeH="0" baseline="0" noProof="0">
                <a:ln>
                  <a:noFill/>
                </a:ln>
                <a:solidFill>
                  <a:prstClr val="black"/>
                </a:solidFill>
                <a:effectLst/>
                <a:uLnTx/>
                <a:uFillTx/>
                <a:latin typeface="Calibri"/>
                <a:ea typeface="Calibri"/>
                <a:cs typeface="Calibri"/>
              </a:rPr>
              <a:t> and that pupils </a:t>
            </a:r>
            <a:r>
              <a:rPr kumimoji="0" lang="en-US" sz="2400" b="0" i="1" u="none" strike="noStrike" kern="1200" cap="none" spc="0" normalizeH="0" baseline="0" noProof="0">
                <a:ln>
                  <a:noFill/>
                </a:ln>
                <a:solidFill>
                  <a:prstClr val="black"/>
                </a:solidFill>
                <a:effectLst/>
                <a:uLnTx/>
                <a:uFillTx/>
                <a:latin typeface="Calibri"/>
                <a:ea typeface="Calibri"/>
                <a:cs typeface="Calibri"/>
              </a:rPr>
              <a:t>“</a:t>
            </a:r>
            <a:r>
              <a:rPr kumimoji="0" lang="en-US" sz="2400" b="1" i="1" u="none" strike="noStrike" kern="1200" cap="none" spc="0" normalizeH="0" baseline="0" noProof="0">
                <a:ln>
                  <a:noFill/>
                </a:ln>
                <a:solidFill>
                  <a:prstClr val="black"/>
                </a:solidFill>
                <a:effectLst/>
                <a:uLnTx/>
                <a:uFillTx/>
                <a:latin typeface="Calibri"/>
                <a:ea typeface="Calibri"/>
                <a:cs typeface="Calibri"/>
              </a:rPr>
              <a:t>thrive</a:t>
            </a:r>
            <a:r>
              <a:rPr kumimoji="0" lang="en-US" sz="2400" b="0" i="1" u="none" strike="noStrike" kern="1200" cap="none" spc="0" normalizeH="0" baseline="0" noProof="0">
                <a:ln>
                  <a:noFill/>
                </a:ln>
                <a:solidFill>
                  <a:prstClr val="black"/>
                </a:solidFill>
                <a:effectLst/>
                <a:uLnTx/>
                <a:uFillTx/>
                <a:latin typeface="Calibri"/>
                <a:ea typeface="Calibri"/>
                <a:cs typeface="Calibri"/>
              </a:rPr>
              <a:t> at school and are well prepared for their next steps”</a:t>
            </a:r>
            <a:r>
              <a:rPr kumimoji="0" lang="en-US" sz="2400" b="0" i="0" u="none" strike="noStrike" kern="1200" cap="none" spc="0" normalizeH="0" baseline="0" noProof="0" dirty="0">
                <a:ln>
                  <a:noFill/>
                </a:ln>
                <a:solidFill>
                  <a:prstClr val="black"/>
                </a:solidFill>
                <a:effectLst/>
                <a:uLnTx/>
                <a:uFillTx/>
                <a:latin typeface="Calibri"/>
                <a:ea typeface="Calibri"/>
                <a:cs typeface="Calibri"/>
              </a:rPr>
              <a:t> </a:t>
            </a:r>
          </a:p>
          <a:p>
            <a:pPr marL="228600" marR="0" lvl="0" indent="-22860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Calibri"/>
              <a:cs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55541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8B6CF8-E191-5535-DCC0-5E058BAD977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A2464B-A264-FF2E-B55B-76AA86BD4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D340150F-5E94-46EB-D835-4F717FFED443}"/>
              </a:ext>
            </a:extLst>
          </p:cNvPr>
          <p:cNvSpPr txBox="1"/>
          <p:nvPr/>
        </p:nvSpPr>
        <p:spPr>
          <a:xfrm>
            <a:off x="638881" y="417576"/>
            <a:ext cx="10909640" cy="124939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a:ln>
                  <a:noFill/>
                </a:ln>
                <a:solidFill>
                  <a:prstClr val="black"/>
                </a:solidFill>
                <a:effectLst/>
                <a:uLnTx/>
                <a:uFillTx/>
                <a:latin typeface="Aptos Display" panose="02110004020202020204"/>
                <a:ea typeface="+mn-ea"/>
                <a:cs typeface="+mn-cs"/>
              </a:rPr>
              <a:t>Ofsted recognises inclusion and personal development as significant strengths of Hayle Academy </a:t>
            </a: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Aptos Display" panose="02110004020202020204"/>
              <a:ea typeface="+mn-ea"/>
              <a:cs typeface="+mn-cs"/>
            </a:endParaRPr>
          </a:p>
        </p:txBody>
      </p:sp>
      <p:sp>
        <p:nvSpPr>
          <p:cNvPr id="11" name="sketch line">
            <a:extLst>
              <a:ext uri="{FF2B5EF4-FFF2-40B4-BE49-F238E27FC236}">
                <a16:creationId xmlns:a16="http://schemas.microsoft.com/office/drawing/2014/main" id="{1008CD4C-9528-ADB4-CF0E-B3F3D2495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BB8247DE-29BF-FB3B-341A-FB1E26E82D47}"/>
              </a:ext>
            </a:extLst>
          </p:cNvPr>
          <p:cNvSpPr txBox="1"/>
          <p:nvPr/>
        </p:nvSpPr>
        <p:spPr>
          <a:xfrm>
            <a:off x="638628" y="2217057"/>
            <a:ext cx="11234057" cy="46115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457200" rtl="0" eaLnBrk="1" fontAlgn="auto" latinLnBrk="0" hangingPunct="1">
              <a:lnSpc>
                <a:spcPct val="100000"/>
              </a:lnSpc>
              <a:spcBef>
                <a:spcPts val="0"/>
              </a:spcBef>
              <a:spcAft>
                <a:spcPts val="1000"/>
              </a:spcAft>
              <a:buClrTx/>
              <a:buSzTx/>
              <a:buFont typeface="Arial"/>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Our work with vulnerable groups, where provision </a:t>
            </a:r>
            <a:r>
              <a:rPr kumimoji="0" lang="en-US" sz="2400" b="0" i="1" u="none" strike="noStrike" kern="1200" cap="none" spc="0" normalizeH="0" baseline="0" noProof="0">
                <a:ln>
                  <a:noFill/>
                </a:ln>
                <a:solidFill>
                  <a:prstClr val="black"/>
                </a:solidFill>
                <a:effectLst/>
                <a:uLnTx/>
                <a:uFillTx/>
                <a:latin typeface="Calibri"/>
                <a:ea typeface="Calibri"/>
                <a:cs typeface="Calibri"/>
              </a:rPr>
              <a:t>“makes </a:t>
            </a:r>
            <a:r>
              <a:rPr kumimoji="0" lang="en-US" sz="2400" b="1" i="1" u="none" strike="noStrike" kern="1200" cap="none" spc="0" normalizeH="0" baseline="0" noProof="0">
                <a:ln>
                  <a:noFill/>
                </a:ln>
                <a:solidFill>
                  <a:prstClr val="black"/>
                </a:solidFill>
                <a:effectLst/>
                <a:uLnTx/>
                <a:uFillTx/>
                <a:latin typeface="Calibri"/>
                <a:ea typeface="Calibri"/>
                <a:cs typeface="Calibri"/>
              </a:rPr>
              <a:t>a demonstrable difference</a:t>
            </a:r>
            <a:r>
              <a:rPr kumimoji="0" lang="en-US" sz="2400" b="0" i="1" u="none" strike="noStrike" kern="1200" cap="none" spc="0" normalizeH="0" baseline="0" noProof="0">
                <a:ln>
                  <a:noFill/>
                </a:ln>
                <a:solidFill>
                  <a:prstClr val="black"/>
                </a:solidFill>
                <a:effectLst/>
                <a:uLnTx/>
                <a:uFillTx/>
                <a:latin typeface="Calibri"/>
                <a:ea typeface="Calibri"/>
                <a:cs typeface="Calibri"/>
              </a:rPr>
              <a:t>”</a:t>
            </a:r>
            <a:r>
              <a:rPr kumimoji="0" lang="en-US" sz="2400" b="0" i="0" u="none" strike="noStrike" kern="1200" cap="none" spc="0" normalizeH="0" baseline="0" noProof="0" dirty="0">
                <a:ln>
                  <a:noFill/>
                </a:ln>
                <a:solidFill>
                  <a:prstClr val="black"/>
                </a:solidFill>
                <a:effectLst/>
                <a:uLnTx/>
                <a:uFillTx/>
                <a:latin typeface="Calibri"/>
                <a:ea typeface="Calibri"/>
                <a:cs typeface="Calibri"/>
              </a:rPr>
              <a:t> </a:t>
            </a:r>
            <a:r>
              <a:rPr kumimoji="0" lang="en-US" sz="2400" b="0" i="0" u="none" strike="noStrike" kern="1200" cap="none" spc="0" normalizeH="0" baseline="0" noProof="0">
                <a:ln>
                  <a:noFill/>
                </a:ln>
                <a:solidFill>
                  <a:prstClr val="black"/>
                </a:solidFill>
                <a:effectLst/>
                <a:uLnTx/>
                <a:uFillTx/>
                <a:latin typeface="Calibri"/>
                <a:ea typeface="Calibri"/>
                <a:cs typeface="Calibri"/>
              </a:rPr>
              <a:t>and is always in pupils’ best interests </a:t>
            </a:r>
            <a:endParaRPr kumimoji="0" lang="en-US" sz="2400" b="0" i="0" u="none" strike="noStrike" kern="1200" cap="none" spc="0" normalizeH="0" baseline="0" noProof="0" dirty="0">
              <a:ln>
                <a:noFill/>
              </a:ln>
              <a:solidFill>
                <a:prstClr val="black"/>
              </a:solidFill>
              <a:effectLst/>
              <a:uLnTx/>
              <a:uFillTx/>
              <a:latin typeface="Calibri"/>
              <a:ea typeface="Calibri"/>
              <a:cs typeface="Calibri"/>
            </a:endParaRPr>
          </a:p>
          <a:p>
            <a:pPr marL="285750" marR="0" lvl="0" indent="-285750" algn="l" defTabSz="457200" rtl="0" eaLnBrk="1" fontAlgn="auto" latinLnBrk="0" hangingPunct="1">
              <a:lnSpc>
                <a:spcPct val="100000"/>
              </a:lnSpc>
              <a:spcBef>
                <a:spcPts val="0"/>
              </a:spcBef>
              <a:spcAft>
                <a:spcPts val="1000"/>
              </a:spcAft>
              <a:buClrTx/>
              <a:buSzTx/>
              <a:buFont typeface="Arial"/>
              <a:buChar char="•"/>
              <a:tabLst/>
              <a:defRPr/>
            </a:pPr>
            <a:r>
              <a:rPr kumimoji="0" lang="en-US" sz="2400" b="0" i="0" u="none" strike="noStrike" kern="1200" cap="none" spc="0" normalizeH="0" baseline="0" noProof="0" dirty="0">
                <a:ln>
                  <a:noFill/>
                </a:ln>
                <a:solidFill>
                  <a:prstClr val="black"/>
                </a:solidFill>
                <a:effectLst/>
                <a:uLnTx/>
                <a:uFillTx/>
                <a:latin typeface="Calibri"/>
                <a:ea typeface="Calibri"/>
                <a:cs typeface="Calibri"/>
              </a:rPr>
              <a:t> </a:t>
            </a:r>
            <a:r>
              <a:rPr kumimoji="0" lang="en-US" sz="2400" b="0" i="1" u="none" strike="noStrike" kern="1200" cap="none" spc="0" normalizeH="0" baseline="0" noProof="0" dirty="0">
                <a:ln>
                  <a:noFill/>
                </a:ln>
                <a:solidFill>
                  <a:prstClr val="black"/>
                </a:solidFill>
                <a:effectLst/>
                <a:uLnTx/>
                <a:uFillTx/>
                <a:latin typeface="Calibri"/>
                <a:ea typeface="Calibri"/>
                <a:cs typeface="Calibri"/>
              </a:rPr>
              <a:t>“The personal development </a:t>
            </a:r>
            <a:r>
              <a:rPr kumimoji="0" lang="en-US" sz="2400" b="0" i="1" u="none" strike="noStrike" kern="1200" cap="none" spc="0" normalizeH="0" baseline="0" noProof="0" dirty="0" err="1">
                <a:ln>
                  <a:noFill/>
                </a:ln>
                <a:solidFill>
                  <a:prstClr val="black"/>
                </a:solidFill>
                <a:effectLst/>
                <a:uLnTx/>
                <a:uFillTx/>
                <a:latin typeface="Calibri"/>
                <a:ea typeface="Calibri"/>
                <a:cs typeface="Calibri"/>
              </a:rPr>
              <a:t>programme</a:t>
            </a:r>
            <a:r>
              <a:rPr kumimoji="0" lang="en-US" sz="2400" b="0" i="1" u="none" strike="noStrike" kern="1200" cap="none" spc="0" normalizeH="0" baseline="0" noProof="0" dirty="0">
                <a:ln>
                  <a:noFill/>
                </a:ln>
                <a:solidFill>
                  <a:prstClr val="black"/>
                </a:solidFill>
                <a:effectLst/>
                <a:uLnTx/>
                <a:uFillTx/>
                <a:latin typeface="Calibri"/>
                <a:ea typeface="Calibri"/>
                <a:cs typeface="Calibri"/>
              </a:rPr>
              <a:t> is a </a:t>
            </a:r>
            <a:r>
              <a:rPr kumimoji="0" lang="en-US" sz="2400" b="1" i="1" u="none" strike="noStrike" kern="1200" cap="none" spc="0" normalizeH="0" baseline="0" noProof="0" dirty="0">
                <a:ln>
                  <a:noFill/>
                </a:ln>
                <a:solidFill>
                  <a:prstClr val="black"/>
                </a:solidFill>
                <a:effectLst/>
                <a:uLnTx/>
                <a:uFillTx/>
                <a:latin typeface="Calibri"/>
                <a:ea typeface="Calibri"/>
                <a:cs typeface="Calibri"/>
              </a:rPr>
              <a:t>strength </a:t>
            </a:r>
            <a:r>
              <a:rPr kumimoji="0" lang="en-US" sz="2400" b="0" i="1" u="none" strike="noStrike" kern="1200" cap="none" spc="0" normalizeH="0" baseline="0" noProof="0" dirty="0">
                <a:ln>
                  <a:noFill/>
                </a:ln>
                <a:solidFill>
                  <a:prstClr val="black"/>
                </a:solidFill>
                <a:effectLst/>
                <a:uLnTx/>
                <a:uFillTx/>
                <a:latin typeface="Calibri"/>
                <a:ea typeface="Calibri"/>
                <a:cs typeface="Calibri"/>
              </a:rPr>
              <a:t>of the school”</a:t>
            </a:r>
            <a:r>
              <a:rPr kumimoji="0" lang="en-US" sz="2400" b="0" i="0" u="none" strike="noStrike" kern="1200" cap="none" spc="0" normalizeH="0" baseline="0" noProof="0" dirty="0">
                <a:ln>
                  <a:noFill/>
                </a:ln>
                <a:solidFill>
                  <a:prstClr val="black"/>
                </a:solidFill>
                <a:effectLst/>
                <a:uLnTx/>
                <a:uFillTx/>
                <a:latin typeface="Calibri"/>
                <a:ea typeface="Calibri"/>
                <a:cs typeface="Calibri"/>
              </a:rPr>
              <a:t> </a:t>
            </a:r>
          </a:p>
          <a:p>
            <a:pPr marL="285750" marR="0" lvl="0" indent="-285750" algn="l" defTabSz="457200" rtl="0" eaLnBrk="1" fontAlgn="auto" latinLnBrk="0" hangingPunct="1">
              <a:lnSpc>
                <a:spcPct val="100000"/>
              </a:lnSpc>
              <a:spcBef>
                <a:spcPts val="0"/>
              </a:spcBef>
              <a:spcAft>
                <a:spcPts val="1000"/>
              </a:spcAft>
              <a:buClrTx/>
              <a:buSzTx/>
              <a:buFont typeface="Arial"/>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Our pupils </a:t>
            </a:r>
            <a:r>
              <a:rPr kumimoji="0" lang="en-US" sz="2400" b="0" i="1" u="none" strike="noStrike" kern="1200" cap="none" spc="0" normalizeH="0" baseline="0" noProof="0">
                <a:ln>
                  <a:noFill/>
                </a:ln>
                <a:solidFill>
                  <a:prstClr val="black"/>
                </a:solidFill>
                <a:effectLst/>
                <a:uLnTx/>
                <a:uFillTx/>
                <a:latin typeface="Calibri"/>
                <a:ea typeface="Calibri"/>
                <a:cs typeface="Calibri"/>
              </a:rPr>
              <a:t>“benefit from a range of experiences and opportunities”</a:t>
            </a:r>
            <a:r>
              <a:rPr kumimoji="0" lang="en-US" sz="2400" b="0" i="0" u="none" strike="noStrike" kern="1200" cap="none" spc="0" normalizeH="0" baseline="0" noProof="0">
                <a:ln>
                  <a:noFill/>
                </a:ln>
                <a:solidFill>
                  <a:prstClr val="black"/>
                </a:solidFill>
                <a:effectLst/>
                <a:uLnTx/>
                <a:uFillTx/>
                <a:latin typeface="Calibri"/>
                <a:ea typeface="Calibri"/>
                <a:cs typeface="Calibri"/>
              </a:rPr>
              <a:t> that broaden their horizons</a:t>
            </a:r>
            <a:endParaRPr kumimoji="0" lang="en-US" sz="2400" b="0" i="0" u="none" strike="noStrike" kern="1200" cap="none" spc="0" normalizeH="0" baseline="0" noProof="0" dirty="0">
              <a:ln>
                <a:noFill/>
              </a:ln>
              <a:solidFill>
                <a:prstClr val="black"/>
              </a:solidFill>
              <a:effectLst/>
              <a:uLnTx/>
              <a:uFillTx/>
              <a:latin typeface="Calibri"/>
              <a:ea typeface="Calibri"/>
              <a:cs typeface="Calibri"/>
            </a:endParaRPr>
          </a:p>
          <a:p>
            <a:pPr marL="285750" marR="0" lvl="0" indent="-285750" algn="l" defTabSz="457200" rtl="0" eaLnBrk="1" fontAlgn="auto" latinLnBrk="0" hangingPunct="1">
              <a:lnSpc>
                <a:spcPct val="100000"/>
              </a:lnSpc>
              <a:spcBef>
                <a:spcPts val="0"/>
              </a:spcBef>
              <a:spcAft>
                <a:spcPts val="1000"/>
              </a:spcAft>
              <a:buClrTx/>
              <a:buSzTx/>
              <a:buFont typeface="Arial"/>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Pupils “benefit from learning a </a:t>
            </a:r>
            <a:r>
              <a:rPr kumimoji="0" lang="en-US" sz="2400" b="1" i="0" u="none" strike="noStrike" kern="1200" cap="none" spc="0" normalizeH="0" baseline="0" noProof="0" dirty="0">
                <a:ln>
                  <a:noFill/>
                </a:ln>
                <a:solidFill>
                  <a:prstClr val="black"/>
                </a:solidFill>
                <a:effectLst/>
                <a:uLnTx/>
                <a:uFillTx/>
                <a:latin typeface="Calibri"/>
                <a:ea typeface="Calibri"/>
                <a:cs typeface="Calibri"/>
              </a:rPr>
              <a:t>well-planned, ambitious curriculum</a:t>
            </a:r>
            <a:r>
              <a:rPr kumimoji="0" lang="en-US" sz="2400" b="0" i="0" u="none" strike="noStrike" kern="1200" cap="none" spc="0" normalizeH="0" baseline="0" noProof="0" dirty="0">
                <a:ln>
                  <a:noFill/>
                </a:ln>
                <a:solidFill>
                  <a:prstClr val="black"/>
                </a:solidFill>
                <a:effectLst/>
                <a:uLnTx/>
                <a:uFillTx/>
                <a:latin typeface="Calibri"/>
                <a:ea typeface="Calibri"/>
                <a:cs typeface="Calibri"/>
              </a:rPr>
              <a:t> that sets them up to be </a:t>
            </a:r>
            <a:r>
              <a:rPr kumimoji="0" lang="en-US" sz="2400" b="1" i="0" u="none" strike="noStrike" kern="1200" cap="none" spc="0" normalizeH="0" baseline="0" noProof="0" dirty="0">
                <a:ln>
                  <a:noFill/>
                </a:ln>
                <a:solidFill>
                  <a:prstClr val="black"/>
                </a:solidFill>
                <a:effectLst/>
                <a:uLnTx/>
                <a:uFillTx/>
                <a:latin typeface="Calibri"/>
                <a:ea typeface="Calibri"/>
                <a:cs typeface="Calibri"/>
              </a:rPr>
              <a:t>successful in their next steps</a:t>
            </a:r>
            <a:r>
              <a:rPr kumimoji="0" lang="en-US" sz="2400" b="0" i="0" u="none" strike="noStrike" kern="1200" cap="none" spc="0" normalizeH="0" baseline="0" noProof="0" dirty="0">
                <a:ln>
                  <a:noFill/>
                </a:ln>
                <a:solidFill>
                  <a:prstClr val="black"/>
                </a:solidFill>
                <a:effectLst/>
                <a:uLnTx/>
                <a:uFillTx/>
                <a:latin typeface="Calibri"/>
                <a:ea typeface="Calibri"/>
                <a:cs typeface="Calibri"/>
              </a:rPr>
              <a:t>.”</a:t>
            </a:r>
          </a:p>
          <a:p>
            <a:pPr marL="285750" marR="0" lvl="0" indent="-285750" algn="l" defTabSz="457200" rtl="0" eaLnBrk="1" fontAlgn="auto" latinLnBrk="0" hangingPunct="1">
              <a:lnSpc>
                <a:spcPct val="100000"/>
              </a:lnSpc>
              <a:spcBef>
                <a:spcPts val="0"/>
              </a:spcBef>
              <a:spcAft>
                <a:spcPts val="1000"/>
              </a:spcAft>
              <a:buClrTx/>
              <a:buSzTx/>
              <a:buFont typeface="Arial"/>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Leaders are </a:t>
            </a:r>
            <a:r>
              <a:rPr kumimoji="0" lang="en-US" sz="2400" b="0" i="1" u="none" strike="noStrike" kern="1200" cap="none" spc="0" normalizeH="0" baseline="0" noProof="0">
                <a:ln>
                  <a:noFill/>
                </a:ln>
                <a:solidFill>
                  <a:prstClr val="black"/>
                </a:solidFill>
                <a:effectLst/>
                <a:uLnTx/>
                <a:uFillTx/>
                <a:latin typeface="Calibri"/>
                <a:ea typeface="Calibri"/>
                <a:cs typeface="Calibri"/>
              </a:rPr>
              <a:t>“</a:t>
            </a:r>
            <a:r>
              <a:rPr kumimoji="0" lang="en-US" sz="2400" b="1" i="1" u="none" strike="noStrike" kern="1200" cap="none" spc="0" normalizeH="0" baseline="0" noProof="0">
                <a:ln>
                  <a:noFill/>
                </a:ln>
                <a:solidFill>
                  <a:prstClr val="black"/>
                </a:solidFill>
                <a:effectLst/>
                <a:uLnTx/>
                <a:uFillTx/>
                <a:latin typeface="Calibri"/>
                <a:ea typeface="Calibri"/>
                <a:cs typeface="Calibri"/>
              </a:rPr>
              <a:t>passionate</a:t>
            </a:r>
            <a:r>
              <a:rPr kumimoji="0" lang="en-US" sz="2400" b="0" i="1" u="none" strike="noStrike" kern="1200" cap="none" spc="0" normalizeH="0" baseline="0" noProof="0">
                <a:ln>
                  <a:noFill/>
                </a:ln>
                <a:solidFill>
                  <a:prstClr val="black"/>
                </a:solidFill>
                <a:effectLst/>
                <a:uLnTx/>
                <a:uFillTx/>
                <a:latin typeface="Calibri"/>
                <a:ea typeface="Calibri"/>
                <a:cs typeface="Calibri"/>
              </a:rPr>
              <a:t> about supporting pupils… to ‘dream big to achieve more’”</a:t>
            </a:r>
            <a:r>
              <a:rPr kumimoji="0" lang="en-US" sz="2400" b="0" i="0" u="none" strike="noStrike" kern="1200" cap="none" spc="0" normalizeH="0" baseline="0" noProof="0">
                <a:ln>
                  <a:noFill/>
                </a:ln>
                <a:solidFill>
                  <a:prstClr val="black"/>
                </a:solidFill>
                <a:effectLst/>
                <a:uLnTx/>
                <a:uFillTx/>
                <a:latin typeface="Calibri"/>
                <a:ea typeface="Calibri"/>
                <a:cs typeface="Calibri"/>
              </a:rPr>
              <a:t> and ensure that changes are made in the </a:t>
            </a:r>
            <a:r>
              <a:rPr kumimoji="0" lang="en-US" sz="2400" b="1" i="0" u="none" strike="noStrike" kern="1200" cap="none" spc="0" normalizeH="0" baseline="0" noProof="0">
                <a:ln>
                  <a:noFill/>
                </a:ln>
                <a:solidFill>
                  <a:prstClr val="black"/>
                </a:solidFill>
                <a:effectLst/>
                <a:uLnTx/>
                <a:uFillTx/>
                <a:latin typeface="Calibri"/>
                <a:ea typeface="Calibri"/>
                <a:cs typeface="Calibri"/>
              </a:rPr>
              <a:t>best interests of pupils</a:t>
            </a:r>
            <a:r>
              <a:rPr kumimoji="0" lang="en-US" sz="2400" b="0" i="0" u="none" strike="noStrike" kern="1200" cap="none" spc="0" normalizeH="0" baseline="0" noProof="0">
                <a:ln>
                  <a:noFill/>
                </a:ln>
                <a:solidFill>
                  <a:prstClr val="black"/>
                </a:solidFill>
                <a:effectLst/>
                <a:uLnTx/>
                <a:uFillTx/>
                <a:latin typeface="Calibri"/>
                <a:ea typeface="Calibri"/>
                <a:cs typeface="Calibri"/>
              </a:rPr>
              <a:t>.</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228600" marR="0" lvl="0" indent="-22860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Calibri"/>
              <a:cs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55707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Picture 8" descr="A group of people outside in the grass&#10;&#10;AI-generated content may be incorrect.">
            <a:extLst>
              <a:ext uri="{FF2B5EF4-FFF2-40B4-BE49-F238E27FC236}">
                <a16:creationId xmlns:a16="http://schemas.microsoft.com/office/drawing/2014/main" id="{D8AF89DD-1FA4-2B55-029C-FA8CEB101279}"/>
              </a:ext>
            </a:extLst>
          </p:cNvPr>
          <p:cNvPicPr>
            <a:picLocks noChangeAspect="1"/>
          </p:cNvPicPr>
          <p:nvPr/>
        </p:nvPicPr>
        <p:blipFill>
          <a:blip r:embed="rId2"/>
          <a:srcRect r="5882" b="-1"/>
          <a:stretch>
            <a:fillRect/>
          </a:stretch>
        </p:blipFill>
        <p:spPr>
          <a:xfrm>
            <a:off x="2522356" y="10"/>
            <a:ext cx="9669642" cy="6857990"/>
          </a:xfrm>
          <a:prstGeom prst="rect">
            <a:avLst/>
          </a:prstGeom>
        </p:spPr>
      </p:pic>
      <p:sp>
        <p:nvSpPr>
          <p:cNvPr id="22" name="Rectangle 2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8F7783C4-88D1-CD88-A353-E0CEAA287F83}"/>
              </a:ext>
            </a:extLst>
          </p:cNvPr>
          <p:cNvSpPr txBox="1"/>
          <p:nvPr/>
        </p:nvSpPr>
        <p:spPr>
          <a:xfrm>
            <a:off x="431800" y="293344"/>
            <a:ext cx="5280874" cy="603601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entury Gothic"/>
                <a:ea typeface="+mn-ea"/>
                <a:cs typeface="+mn-cs"/>
              </a:rPr>
              <a:t>Inspection Structure </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entury Gothic"/>
                <a:ea typeface="+mn-ea"/>
                <a:cs typeface="+mn-cs"/>
              </a:rPr>
              <a:t>Team: 4 inspectors + 1 shadow </a:t>
            </a: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entury Gothic"/>
                <a:ea typeface="+mn-ea"/>
                <a:cs typeface="+mn-cs"/>
              </a:rPr>
              <a:t>Fast-moving with multiple simultaneous lines of enquiry</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4572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entury Gothic"/>
                <a:ea typeface="+mn-ea"/>
                <a:cs typeface="+mn-cs"/>
              </a:rPr>
              <a:t>Pre-Inspection Phase</a:t>
            </a: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entury Gothic"/>
                <a:ea typeface="+mn-ea"/>
                <a:cs typeface="+mn-cs"/>
              </a:rPr>
              <a:t>Know the framework – secure fit</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entury Gothic"/>
                <a:ea typeface="+mn-ea"/>
                <a:cs typeface="+mn-cs"/>
              </a:rPr>
              <a:t>Pre-snagging &amp; last report actions</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entury Gothic"/>
                <a:ea typeface="+mn-ea"/>
                <a:cs typeface="+mn-cs"/>
              </a:rPr>
              <a:t>Prepare for the calls – no surprises</a:t>
            </a: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entury Gothic"/>
                <a:ea typeface="+mn-ea"/>
                <a:cs typeface="+mn-cs"/>
              </a:rPr>
              <a:t>Shared our own self-evaluation </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entury Gothic"/>
                <a:ea typeface="+mn-ea"/>
                <a:cs typeface="+mn-cs"/>
              </a:rPr>
              <a:t>TT set up for 2 days</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entury Gothic"/>
                <a:ea typeface="+mn-ea"/>
                <a:cs typeface="+mn-cs"/>
              </a:rPr>
              <a:t>Ready the upload documents </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a:ea typeface="+mn-ea"/>
                <a:cs typeface="+mn-cs"/>
              </a:rPr>
              <a:t>Communication with families</a:t>
            </a:r>
            <a:r>
              <a:rPr kumimoji="0" lang="en-US" sz="1800" b="0" i="0" u="none" strike="noStrike" kern="1200" cap="none" spc="0" normalizeH="0" baseline="0" noProof="0">
                <a:ln>
                  <a:noFill/>
                </a:ln>
                <a:solidFill>
                  <a:prstClr val="black"/>
                </a:solidFill>
                <a:effectLst/>
                <a:uLnTx/>
                <a:uFillTx/>
                <a:latin typeface="Century Gothic"/>
                <a:ea typeface="+mn-ea"/>
                <a:cs typeface="+mn-cs"/>
              </a:rPr>
              <a:t> (changes), and messaging drafted in readiness for the call </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28321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entury Gothic"/>
                <a:ea typeface="+mn-ea"/>
                <a:cs typeface="+mn-cs"/>
              </a:rPr>
              <a:t>Nominee</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54610" marR="0" lvl="0" indent="0" algn="l"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0" marR="0" lvl="1" indent="0" algn="l"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Century Gothic"/>
                <a:ea typeface="+mn-ea"/>
                <a:cs typeface="+mn-cs"/>
              </a:rPr>
              <a:t>Time Frame </a:t>
            </a: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a:ea typeface="+mn-ea"/>
                <a:cs typeface="+mn-cs"/>
              </a:rPr>
              <a:t>As expected </a:t>
            </a:r>
          </a:p>
        </p:txBody>
      </p:sp>
    </p:spTree>
    <p:extLst>
      <p:ext uri="{BB962C8B-B14F-4D97-AF65-F5344CB8AC3E}">
        <p14:creationId xmlns:p14="http://schemas.microsoft.com/office/powerpoint/2010/main" val="20994734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C6777B5-64F4-4200-B099-34168B69F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9" name="Group 8">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10" name="Freeform: Shape 9">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Freeform: Shape 10">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Picture 2" descr="A screenshot of a computer&#10;&#10;AI-generated content may be incorrect.">
            <a:extLst>
              <a:ext uri="{FF2B5EF4-FFF2-40B4-BE49-F238E27FC236}">
                <a16:creationId xmlns:a16="http://schemas.microsoft.com/office/drawing/2014/main" id="{0DEC8BCE-BFC9-99E2-9393-2612BF4DCABC}"/>
              </a:ext>
            </a:extLst>
          </p:cNvPr>
          <p:cNvPicPr>
            <a:picLocks noChangeAspect="1"/>
          </p:cNvPicPr>
          <p:nvPr/>
        </p:nvPicPr>
        <p:blipFill>
          <a:blip r:embed="rId3"/>
          <a:srcRect r="1723" b="16739"/>
          <a:stretch>
            <a:fillRect/>
          </a:stretch>
        </p:blipFill>
        <p:spPr>
          <a:xfrm>
            <a:off x="979488" y="1248229"/>
            <a:ext cx="10501668" cy="4093030"/>
          </a:xfrm>
          <a:prstGeom prst="rect">
            <a:avLst/>
          </a:prstGeom>
        </p:spPr>
      </p:pic>
      <p:pic>
        <p:nvPicPr>
          <p:cNvPr id="4" name="Picture 3" descr="A yellow and black logo&#10;&#10;AI-generated content may be incorrect.">
            <a:extLst>
              <a:ext uri="{FF2B5EF4-FFF2-40B4-BE49-F238E27FC236}">
                <a16:creationId xmlns:a16="http://schemas.microsoft.com/office/drawing/2014/main" id="{11D9479A-58A8-61AA-45FD-09B3C97D7A6A}"/>
              </a:ext>
            </a:extLst>
          </p:cNvPr>
          <p:cNvPicPr>
            <a:picLocks noChangeAspect="1"/>
          </p:cNvPicPr>
          <p:nvPr/>
        </p:nvPicPr>
        <p:blipFill>
          <a:blip r:embed="rId4"/>
          <a:stretch>
            <a:fillRect/>
          </a:stretch>
        </p:blipFill>
        <p:spPr>
          <a:xfrm>
            <a:off x="9554709" y="291646"/>
            <a:ext cx="1762125" cy="2152650"/>
          </a:xfrm>
          <a:prstGeom prst="rect">
            <a:avLst/>
          </a:prstGeom>
        </p:spPr>
      </p:pic>
      <p:sp>
        <p:nvSpPr>
          <p:cNvPr id="5" name="TextBox 4">
            <a:extLst>
              <a:ext uri="{FF2B5EF4-FFF2-40B4-BE49-F238E27FC236}">
                <a16:creationId xmlns:a16="http://schemas.microsoft.com/office/drawing/2014/main" id="{534F80DC-8044-F203-1115-95D727158942}"/>
              </a:ext>
            </a:extLst>
          </p:cNvPr>
          <p:cNvSpPr txBox="1"/>
          <p:nvPr/>
        </p:nvSpPr>
        <p:spPr>
          <a:xfrm>
            <a:off x="1015999" y="304800"/>
            <a:ext cx="394207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Aptos Display"/>
                <a:ea typeface="+mn-ea"/>
                <a:cs typeface="+mn-cs"/>
              </a:rPr>
              <a:t>OneNote</a:t>
            </a:r>
          </a:p>
        </p:txBody>
      </p:sp>
    </p:spTree>
    <p:extLst>
      <p:ext uri="{BB962C8B-B14F-4D97-AF65-F5344CB8AC3E}">
        <p14:creationId xmlns:p14="http://schemas.microsoft.com/office/powerpoint/2010/main" val="2235147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8EDF5"/>
        </a:solidFill>
        <a:effectLst/>
      </p:bgPr>
    </p:bg>
    <p:spTree>
      <p:nvGrpSpPr>
        <p:cNvPr id="1" name=""/>
        <p:cNvGrpSpPr/>
        <p:nvPr/>
      </p:nvGrpSpPr>
      <p:grpSpPr>
        <a:xfrm>
          <a:off x="0" y="0"/>
          <a:ext cx="0" cy="0"/>
          <a:chOff x="0" y="0"/>
          <a:chExt cx="0" cy="0"/>
        </a:xfrm>
      </p:grpSpPr>
      <p:sp>
        <p:nvSpPr>
          <p:cNvPr id="2" name="Shape 0"/>
          <p:cNvSpPr/>
          <p:nvPr/>
        </p:nvSpPr>
        <p:spPr>
          <a:xfrm>
            <a:off x="9418320" y="-1828800"/>
            <a:ext cx="4572000" cy="4572000"/>
          </a:xfrm>
          <a:prstGeom prst="ellipse">
            <a:avLst/>
          </a:prstGeom>
          <a:solidFill>
            <a:srgbClr val="D29669">
              <a:alpha val="2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stretch>
            <a:fillRect/>
          </a:stretch>
        </p:blipFill>
        <p:spPr>
          <a:xfrm>
            <a:off x="731520" y="685800"/>
            <a:ext cx="685800" cy="685800"/>
          </a:xfrm>
          <a:prstGeom prst="rect">
            <a:avLst/>
          </a:prstGeom>
        </p:spPr>
      </p:pic>
      <p:sp>
        <p:nvSpPr>
          <p:cNvPr id="4" name="Text 1"/>
          <p:cNvSpPr/>
          <p:nvPr/>
        </p:nvSpPr>
        <p:spPr>
          <a:xfrm>
            <a:off x="1600200" y="77724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DISCUSSION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731520" y="1508760"/>
            <a:ext cx="1051560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D69"/>
                </a:solidFill>
                <a:effectLst/>
                <a:uLnTx/>
                <a:uFillTx/>
                <a:latin typeface="Arial" panose="020B0604020202020204" pitchFamily="34" charset="0"/>
                <a:ea typeface="Cambria" pitchFamily="34" charset="-122"/>
                <a:cs typeface="Arial" panose="020B0604020202020204" pitchFamily="34" charset="0"/>
              </a:rPr>
              <a:t>What gets in the way of creative thinking?</a:t>
            </a: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 4"/>
          <p:cNvSpPr/>
          <p:nvPr/>
        </p:nvSpPr>
        <p:spPr>
          <a:xfrm>
            <a:off x="716280" y="2606040"/>
            <a:ext cx="6827520" cy="502920"/>
          </a:xfrm>
          <a:prstGeom prst="rect">
            <a:avLst/>
          </a:prstGeom>
          <a:noFill/>
          <a:ln/>
        </p:spPr>
        <p:txBody>
          <a:bodyPr wrap="square" lIns="0" tIns="0" rIns="0" bIns="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Time pressure — no space to step back and reframe a child's needs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716280" y="3264408"/>
            <a:ext cx="6400800" cy="502920"/>
          </a:xfrm>
          <a:prstGeom prst="rect">
            <a:avLst/>
          </a:prstGeom>
          <a:noFill/>
          <a:ln/>
        </p:spPr>
        <p:txBody>
          <a:bodyPr wrap="square" lIns="0" tIns="0" rIns="0" bIns="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Risk aversion — sticking with what's known and defensible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716280" y="3922776"/>
            <a:ext cx="6400800" cy="502920"/>
          </a:xfrm>
          <a:prstGeom prst="rect">
            <a:avLst/>
          </a:prstGeom>
          <a:noFill/>
          <a:ln/>
        </p:spPr>
        <p:txBody>
          <a:bodyPr wrap="square" lIns="0" tIns="0" rIns="0" bIns="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Capacity — the people with the right expertise are already stretched</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716280" y="4599619"/>
            <a:ext cx="6400800" cy="502920"/>
          </a:xfrm>
          <a:prstGeom prst="rect">
            <a:avLst/>
          </a:prstGeom>
          <a:noFill/>
          <a:ln/>
        </p:spPr>
        <p:txBody>
          <a:bodyPr wrap="square" lIns="0" tIns="0" rIns="0" bIns="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2A2A2A"/>
                </a:solidFill>
                <a:effectLst/>
                <a:uLnTx/>
                <a:uFillTx/>
                <a:latin typeface="Calibri" pitchFamily="34" charset="0"/>
                <a:ea typeface="Calibri" pitchFamily="34" charset="-122"/>
                <a:cs typeface="Calibri" pitchFamily="34" charset="-120"/>
              </a:rPr>
              <a:t>Habit — the existing toolkit becomes the only toolkit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1"/>
          <p:cNvSpPr/>
          <p:nvPr/>
        </p:nvSpPr>
        <p:spPr>
          <a:xfrm>
            <a:off x="8092440" y="2377440"/>
            <a:ext cx="3383280" cy="324612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2"/>
          <p:cNvSpPr/>
          <p:nvPr/>
        </p:nvSpPr>
        <p:spPr>
          <a:xfrm>
            <a:off x="8366760" y="2697480"/>
            <a:ext cx="2880360" cy="182880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700" b="1" i="1" u="none" strike="noStrike" kern="1200" cap="none" spc="0" normalizeH="0" baseline="0" noProof="0" dirty="0">
                <a:ln>
                  <a:noFill/>
                </a:ln>
                <a:solidFill>
                  <a:srgbClr val="002D69"/>
                </a:solidFill>
                <a:effectLst/>
                <a:uLnTx/>
                <a:uFillTx/>
                <a:latin typeface="Arial" panose="020B0604020202020204" pitchFamily="34" charset="0"/>
                <a:ea typeface="Cambria" pitchFamily="34" charset="-122"/>
                <a:cs typeface="Arial" panose="020B0604020202020204" pitchFamily="34" charset="0"/>
              </a:rPr>
              <a:t>“What would you add to this list, from your own context?”</a:t>
            </a:r>
            <a:endPar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Shape 13"/>
          <p:cNvSpPr/>
          <p:nvPr/>
        </p:nvSpPr>
        <p:spPr>
          <a:xfrm>
            <a:off x="8366760" y="4617720"/>
            <a:ext cx="822960" cy="0"/>
          </a:xfrm>
          <a:prstGeom prst="line">
            <a:avLst/>
          </a:prstGeom>
          <a:noFill/>
          <a:ln w="25400">
            <a:solidFill>
              <a:srgbClr val="F0691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4"/>
          <p:cNvSpPr/>
          <p:nvPr/>
        </p:nvSpPr>
        <p:spPr>
          <a:xfrm>
            <a:off x="8366760" y="4800600"/>
            <a:ext cx="288036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6B6B6B"/>
                </a:solidFill>
                <a:effectLst/>
                <a:uLnTx/>
                <a:uFillTx/>
                <a:latin typeface="Calibri" pitchFamily="34" charset="0"/>
                <a:ea typeface="Calibri" pitchFamily="34" charset="-122"/>
                <a:cs typeface="Calibri" pitchFamily="34" charset="-120"/>
              </a:rPr>
              <a:t>Take 1–2 minutes to discuss at your tables</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0444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descr="A couple of girls looking at a tablet&#10;&#10;AI-generated content may be incorrect.">
            <a:extLst>
              <a:ext uri="{FF2B5EF4-FFF2-40B4-BE49-F238E27FC236}">
                <a16:creationId xmlns:a16="http://schemas.microsoft.com/office/drawing/2014/main" id="{ED348805-CBB4-D356-7C23-1088A48E360B}"/>
              </a:ext>
            </a:extLst>
          </p:cNvPr>
          <p:cNvPicPr>
            <a:picLocks noChangeAspect="1"/>
          </p:cNvPicPr>
          <p:nvPr/>
        </p:nvPicPr>
        <p:blipFill>
          <a:blip r:embed="rId2"/>
          <a:srcRect r="23298" b="9091"/>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528373C-628A-43B6-2BDF-90A8E7946E73}"/>
              </a:ext>
            </a:extLst>
          </p:cNvPr>
          <p:cNvSpPr txBox="1"/>
          <p:nvPr/>
        </p:nvSpPr>
        <p:spPr>
          <a:xfrm>
            <a:off x="1407886" y="163286"/>
            <a:ext cx="6096000"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000000"/>
                </a:solidFill>
                <a:effectLst/>
                <a:uLnTx/>
                <a:uFillTx/>
                <a:latin typeface="Century Gothic"/>
                <a:ea typeface="Arial"/>
                <a:cs typeface="Arial"/>
              </a:rPr>
              <a:t>Day 1</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B3C6F586-4712-96B3-CF23-A7810EABD8FF}"/>
              </a:ext>
            </a:extLst>
          </p:cNvPr>
          <p:cNvSpPr txBox="1"/>
          <p:nvPr/>
        </p:nvSpPr>
        <p:spPr>
          <a:xfrm>
            <a:off x="304800" y="932543"/>
            <a:ext cx="6473371"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Century Gothic"/>
                <a:ea typeface="Arial"/>
                <a:cs typeface="Arial"/>
              </a:rPr>
              <a:t>Lesson Focus </a:t>
            </a:r>
            <a:endParaRPr kumimoji="0" lang="en-GB" sz="1600" b="1" i="0" u="none" strike="noStrike" kern="1200" cap="none" spc="0" normalizeH="0" baseline="0" noProof="0" dirty="0">
              <a:ln>
                <a:noFill/>
              </a:ln>
              <a:solidFill>
                <a:srgbClr val="000000"/>
              </a:solidFill>
              <a:effectLst/>
              <a:uLnTx/>
              <a:uFillTx/>
              <a:latin typeface="Century Gothic"/>
              <a:ea typeface="Arial"/>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Tuesday morning focused heavily on:</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283210" marR="0" lvl="0" indent="-28321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Lesson visits across the school</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283210" marR="0" lvl="0" indent="-28321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Case sampling</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283210" marR="0" lvl="0" indent="-28321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First-hand evidence of teaching, behaviour and curriculum implementation</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283210" marR="0" lvl="0" indent="-28321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SCR compliance</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entury Gothic"/>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a:ea typeface="Calibri"/>
                <a:cs typeface="Calibri"/>
              </a:rPr>
              <a:t>In </a:t>
            </a:r>
            <a:r>
              <a:rPr kumimoji="0" lang="en-GB" sz="1600" b="0" i="0" u="none" strike="noStrike" kern="1200" cap="none" spc="0" normalizeH="0" baseline="0" noProof="0">
                <a:ln>
                  <a:noFill/>
                </a:ln>
                <a:solidFill>
                  <a:srgbClr val="000000"/>
                </a:solidFill>
                <a:effectLst/>
                <a:uLnTx/>
                <a:uFillTx/>
                <a:latin typeface="Century Gothic"/>
                <a:ea typeface="Calibri"/>
                <a:cs typeface="Calibri"/>
              </a:rPr>
              <a:t>addition...</a:t>
            </a:r>
            <a:endParaRPr kumimoji="0" lang="en-GB" sz="1600" b="0" i="0" u="none" strike="noStrike" kern="1200" cap="none" spc="0" normalizeH="0" baseline="0" noProof="0" dirty="0">
              <a:ln>
                <a:noFill/>
              </a:ln>
              <a:solidFill>
                <a:srgbClr val="000000"/>
              </a:solidFill>
              <a:effectLst/>
              <a:uLnTx/>
              <a:uFillTx/>
              <a:latin typeface="Century Gothic"/>
              <a:ea typeface="Calibri"/>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Calibri"/>
                <a:cs typeface="Calibri"/>
              </a:rPr>
              <a:t>With children at 3 points - before school, break and </a:t>
            </a:r>
            <a:r>
              <a:rPr kumimoji="0" lang="en-GB" sz="1600" b="0" i="0" u="none" strike="noStrike" kern="1200" cap="none" spc="0" normalizeH="0" baseline="0" noProof="0" dirty="0">
                <a:ln>
                  <a:noFill/>
                </a:ln>
                <a:solidFill>
                  <a:srgbClr val="000000"/>
                </a:solidFill>
                <a:effectLst/>
                <a:uLnTx/>
                <a:uFillTx/>
                <a:latin typeface="Century Gothic"/>
                <a:ea typeface="Calibri"/>
                <a:cs typeface="Calibri"/>
              </a:rPr>
              <a:t>lunch </a:t>
            </a:r>
            <a:endParaRPr kumimoji="0" lang="en-GB" sz="1600" b="0" i="0" u="none" strike="noStrike" kern="1200" cap="none" spc="0" normalizeH="0" baseline="0" noProof="0">
              <a:ln>
                <a:noFill/>
              </a:ln>
              <a:solidFill>
                <a:srgbClr val="000000"/>
              </a:solidFill>
              <a:effectLst/>
              <a:uLnTx/>
              <a:uFillTx/>
              <a:latin typeface="Century Gothic"/>
              <a:ea typeface="Arial"/>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Site walk with the HMI</a:t>
            </a: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Staff groups after school</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Student groups – Y9/10 single sex</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Leadership meetings – attendance, inclusion, etc. (No separate C &amp; 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000000"/>
              </a:solidFill>
              <a:effectLst/>
              <a:uLnTx/>
              <a:uFillTx/>
              <a:latin typeface="Century Gothic"/>
              <a:ea typeface="Arial"/>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Century Gothic"/>
                <a:ea typeface="Arial"/>
                <a:cs typeface="Arial"/>
              </a:rPr>
              <a:t>Triangulation</a:t>
            </a:r>
            <a:r>
              <a:rPr kumimoji="0" lang="en-GB" sz="1600" b="0" i="0" u="none" strike="noStrike" kern="1200" cap="none" spc="0" normalizeH="0" baseline="0" noProof="0" dirty="0">
                <a:ln>
                  <a:noFill/>
                </a:ln>
                <a:solidFill>
                  <a:srgbClr val="000000"/>
                </a:solidFill>
                <a:effectLst/>
                <a:uLnTx/>
                <a:uFillTx/>
                <a:latin typeface="Century Gothic"/>
                <a:ea typeface="Arial"/>
                <a:cs typeface="Arial"/>
              </a:rPr>
              <a:t> between:</a:t>
            </a:r>
            <a:endParaRPr kumimoji="0" lang="en-GB" sz="1600" b="0" i="0" u="none" strike="noStrike" kern="1200" cap="none" spc="0" normalizeH="0" baseline="0" noProof="0" dirty="0">
              <a:ln>
                <a:noFill/>
              </a:ln>
              <a:solidFill>
                <a:prstClr val="black"/>
              </a:solidFill>
              <a:effectLst/>
              <a:uLnTx/>
              <a:uFillTx/>
              <a:latin typeface="Century Gothic"/>
              <a:ea typeface="+mn-ea"/>
              <a:cs typeface="+mn-cs"/>
            </a:endParaRPr>
          </a:p>
          <a:p>
            <a:pPr marL="283210" marR="0" lvl="0" indent="-28321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What leaders say</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283210" marR="0" lvl="0" indent="-28321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What staff understand and implement</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283210" marR="0" lvl="0" indent="-28321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What is seen in lessons and books</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a:p>
            <a:pPr marL="283210" marR="0" lvl="0" indent="-283210" algn="l" defTabSz="457200" rtl="0" eaLnBrk="1" fontAlgn="auto" latinLnBrk="0" hangingPunct="1">
              <a:lnSpc>
                <a:spcPct val="100000"/>
              </a:lnSpc>
              <a:spcBef>
                <a:spcPts val="0"/>
              </a:spcBef>
              <a:spcAft>
                <a:spcPts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Century Gothic"/>
                <a:ea typeface="Arial"/>
                <a:cs typeface="Arial"/>
              </a:rPr>
              <a:t>What pupils can articulate</a:t>
            </a:r>
            <a:endParaRPr kumimoji="0" lang="en-GB" sz="1600" b="0" i="0" u="none" strike="noStrike" kern="1200" cap="none" spc="0" normalizeH="0" baseline="0" noProof="0" dirty="0">
              <a:ln>
                <a:noFill/>
              </a:ln>
              <a:solidFill>
                <a:srgbClr val="000000"/>
              </a:solidFill>
              <a:effectLst/>
              <a:uLnTx/>
              <a:uFillTx/>
              <a:latin typeface="Century Gothic"/>
              <a:ea typeface="Arial"/>
              <a:cs typeface="Arial"/>
            </a:endParaRPr>
          </a:p>
        </p:txBody>
      </p:sp>
    </p:spTree>
    <p:extLst>
      <p:ext uri="{BB962C8B-B14F-4D97-AF65-F5344CB8AC3E}">
        <p14:creationId xmlns:p14="http://schemas.microsoft.com/office/powerpoint/2010/main" val="13320718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Picture 1" descr="A group of students in a classroom&#10;&#10;AI-generated content may be incorrect.">
            <a:extLst>
              <a:ext uri="{FF2B5EF4-FFF2-40B4-BE49-F238E27FC236}">
                <a16:creationId xmlns:a16="http://schemas.microsoft.com/office/drawing/2014/main" id="{24A0819D-CA75-7D61-FF36-099C6406B407}"/>
              </a:ext>
            </a:extLst>
          </p:cNvPr>
          <p:cNvPicPr>
            <a:picLocks noChangeAspect="1"/>
          </p:cNvPicPr>
          <p:nvPr/>
        </p:nvPicPr>
        <p:blipFill>
          <a:blip r:embed="rId2"/>
          <a:srcRect r="23298" b="9091"/>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 text&#10;&#10;AI-generated content may be incorrect.">
            <a:extLst>
              <a:ext uri="{FF2B5EF4-FFF2-40B4-BE49-F238E27FC236}">
                <a16:creationId xmlns:a16="http://schemas.microsoft.com/office/drawing/2014/main" id="{BAE7AFC3-431A-1FAB-7E98-FE652AC7DCD9}"/>
              </a:ext>
            </a:extLst>
          </p:cNvPr>
          <p:cNvPicPr>
            <a:picLocks noChangeAspect="1"/>
          </p:cNvPicPr>
          <p:nvPr/>
        </p:nvPicPr>
        <p:blipFill>
          <a:blip r:embed="rId3"/>
          <a:stretch>
            <a:fillRect/>
          </a:stretch>
        </p:blipFill>
        <p:spPr>
          <a:xfrm>
            <a:off x="1018948" y="694644"/>
            <a:ext cx="3433990" cy="5664654"/>
          </a:xfrm>
          <a:prstGeom prst="rect">
            <a:avLst/>
          </a:prstGeom>
          <a:ln>
            <a:solidFill>
              <a:schemeClr val="accent6">
                <a:lumMod val="75000"/>
              </a:schemeClr>
            </a:solidFill>
          </a:ln>
        </p:spPr>
      </p:pic>
    </p:spTree>
    <p:extLst>
      <p:ext uri="{BB962C8B-B14F-4D97-AF65-F5344CB8AC3E}">
        <p14:creationId xmlns:p14="http://schemas.microsoft.com/office/powerpoint/2010/main" val="9261152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1DE677-37BA-2FBC-6E74-99DFB51B2FCC}"/>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descr="A group of people walking up a snowy mountain&#10;&#10;AI-generated content may be incorrect.">
            <a:extLst>
              <a:ext uri="{FF2B5EF4-FFF2-40B4-BE49-F238E27FC236}">
                <a16:creationId xmlns:a16="http://schemas.microsoft.com/office/drawing/2014/main" id="{38DF2B56-816C-433D-1CC4-83643BFF0627}"/>
              </a:ext>
            </a:extLst>
          </p:cNvPr>
          <p:cNvPicPr>
            <a:picLocks noChangeAspect="1"/>
          </p:cNvPicPr>
          <p:nvPr/>
        </p:nvPicPr>
        <p:blipFill>
          <a:blip r:embed="rId2"/>
          <a:srcRect t="22449" b="8459"/>
          <a:stretch>
            <a:fillRect/>
          </a:stretch>
        </p:blipFill>
        <p:spPr>
          <a:xfrm>
            <a:off x="-1" y="10"/>
            <a:ext cx="7370057" cy="6857990"/>
          </a:xfrm>
          <a:prstGeom prst="rect">
            <a:avLst/>
          </a:prstGeom>
        </p:spPr>
      </p:pic>
      <p:pic>
        <p:nvPicPr>
          <p:cNvPr id="3" name="Picture 2" descr="A screenshot of a text&#10;&#10;AI-generated content may be incorrect.">
            <a:extLst>
              <a:ext uri="{FF2B5EF4-FFF2-40B4-BE49-F238E27FC236}">
                <a16:creationId xmlns:a16="http://schemas.microsoft.com/office/drawing/2014/main" id="{621F1808-1FF7-5FD5-64A6-112AEF42D23D}"/>
              </a:ext>
            </a:extLst>
          </p:cNvPr>
          <p:cNvPicPr>
            <a:picLocks noChangeAspect="1"/>
          </p:cNvPicPr>
          <p:nvPr/>
        </p:nvPicPr>
        <p:blipFill>
          <a:blip r:embed="rId3"/>
          <a:stretch>
            <a:fillRect/>
          </a:stretch>
        </p:blipFill>
        <p:spPr>
          <a:xfrm>
            <a:off x="8592004" y="224064"/>
            <a:ext cx="2533650" cy="6199414"/>
          </a:xfrm>
          <a:prstGeom prst="rect">
            <a:avLst/>
          </a:prstGeom>
          <a:ln>
            <a:solidFill>
              <a:schemeClr val="accent6">
                <a:lumMod val="75000"/>
              </a:schemeClr>
            </a:solidFill>
          </a:ln>
        </p:spPr>
      </p:pic>
    </p:spTree>
    <p:extLst>
      <p:ext uri="{BB962C8B-B14F-4D97-AF65-F5344CB8AC3E}">
        <p14:creationId xmlns:p14="http://schemas.microsoft.com/office/powerpoint/2010/main" val="28778551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Picture 8" descr="A group of people in a classroom&#10;&#10;AI-generated content may be incorrect.">
            <a:extLst>
              <a:ext uri="{FF2B5EF4-FFF2-40B4-BE49-F238E27FC236}">
                <a16:creationId xmlns:a16="http://schemas.microsoft.com/office/drawing/2014/main" id="{165E1226-1FE1-227A-5E0D-76FA23C44E05}"/>
              </a:ext>
            </a:extLst>
          </p:cNvPr>
          <p:cNvPicPr>
            <a:picLocks noChangeAspect="1"/>
          </p:cNvPicPr>
          <p:nvPr/>
        </p:nvPicPr>
        <p:blipFill>
          <a:blip r:embed="rId2"/>
          <a:srcRect l="5884" r="-1" b="-1"/>
          <a:stretch>
            <a:fillRect/>
          </a:stretch>
        </p:blipFill>
        <p:spPr>
          <a:xfrm>
            <a:off x="1" y="10"/>
            <a:ext cx="9393871" cy="6857990"/>
          </a:xfrm>
          <a:prstGeom prst="rect">
            <a:avLst/>
          </a:prstGeom>
        </p:spPr>
      </p:pic>
      <p:sp>
        <p:nvSpPr>
          <p:cNvPr id="16" name="Rectangle 1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1450A337-0FE5-D687-D011-A95E27B9303B}"/>
              </a:ext>
            </a:extLst>
          </p:cNvPr>
          <p:cNvSpPr txBox="1"/>
          <p:nvPr/>
        </p:nvSpPr>
        <p:spPr>
          <a:xfrm>
            <a:off x="7155541" y="635000"/>
            <a:ext cx="5036459" cy="62940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0" i="0" u="none" strike="noStrike" kern="1200" cap="none" spc="0" normalizeH="0" baseline="0" noProof="0">
                <a:ln>
                  <a:noFill/>
                </a:ln>
                <a:solidFill>
                  <a:prstClr val="black"/>
                </a:solidFill>
                <a:effectLst/>
                <a:uLnTx/>
                <a:uFillTx/>
                <a:latin typeface="Century Gothic"/>
                <a:ea typeface="Arial"/>
                <a:cs typeface="Arial"/>
              </a:rPr>
              <a:t>'Can't unsee what they see on the Tuesday morning in lessons'</a:t>
            </a:r>
            <a:r>
              <a:rPr kumimoji="0" lang="en-US" sz="1600" b="0" i="0" u="none" strike="noStrike" kern="1200" cap="none" spc="0" normalizeH="0" baseline="0" noProof="0">
                <a:ln>
                  <a:noFill/>
                </a:ln>
                <a:solidFill>
                  <a:prstClr val="black"/>
                </a:solidFill>
                <a:effectLst/>
                <a:uLnTx/>
                <a:uFillTx/>
                <a:latin typeface="Century Gothic"/>
                <a:ea typeface="Arial"/>
                <a:cs typeface="Arial"/>
              </a:rPr>
              <a:t>​</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0" i="0" u="none" strike="noStrike" kern="1200" cap="none" spc="0" normalizeH="0" baseline="0" noProof="0">
                <a:ln>
                  <a:noFill/>
                </a:ln>
                <a:solidFill>
                  <a:prstClr val="black"/>
                </a:solidFill>
                <a:effectLst/>
                <a:uLnTx/>
                <a:uFillTx/>
                <a:latin typeface="Century Gothic"/>
                <a:ea typeface="Arial"/>
                <a:cs typeface="Arial"/>
              </a:rPr>
              <a:t>Book Scrutiny</a:t>
            </a:r>
            <a:r>
              <a:rPr kumimoji="0" lang="en-US" sz="1600" b="0" i="0" u="none" strike="noStrike" kern="1200" cap="none" spc="0" normalizeH="0" baseline="0" noProof="0">
                <a:ln>
                  <a:noFill/>
                </a:ln>
                <a:solidFill>
                  <a:prstClr val="black"/>
                </a:solidFill>
                <a:effectLst/>
                <a:uLnTx/>
                <a:uFillTx/>
                <a:latin typeface="Century Gothic"/>
                <a:ea typeface="Arial"/>
                <a:cs typeface="Arial"/>
              </a:rPr>
              <a:t>​</a:t>
            </a:r>
          </a:p>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0" i="0" u="none" strike="noStrike" kern="1200" cap="none" spc="0" normalizeH="0" baseline="0" noProof="0">
                <a:ln>
                  <a:noFill/>
                </a:ln>
                <a:solidFill>
                  <a:prstClr val="black"/>
                </a:solidFill>
                <a:effectLst/>
                <a:uLnTx/>
                <a:uFillTx/>
                <a:latin typeface="Century Gothic"/>
                <a:ea typeface="Arial"/>
                <a:cs typeface="Arial"/>
              </a:rPr>
              <a:t>Pupil Premium </a:t>
            </a:r>
            <a:r>
              <a:rPr kumimoji="0" lang="en-US" sz="1600" b="0" i="0" u="none" strike="noStrike" kern="1200" cap="none" spc="0" normalizeH="0" baseline="0" noProof="0">
                <a:ln>
                  <a:noFill/>
                </a:ln>
                <a:solidFill>
                  <a:prstClr val="black"/>
                </a:solidFill>
                <a:effectLst/>
                <a:uLnTx/>
                <a:uFillTx/>
                <a:latin typeface="Century Gothic"/>
                <a:ea typeface="Arial"/>
                <a:cs typeface="Arial"/>
              </a:rPr>
              <a:t>​</a:t>
            </a:r>
          </a:p>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1" i="0" u="none" strike="noStrike" kern="1200" cap="none" spc="0" normalizeH="0" baseline="0" noProof="0">
                <a:ln>
                  <a:noFill/>
                </a:ln>
                <a:solidFill>
                  <a:prstClr val="black"/>
                </a:solidFill>
                <a:effectLst/>
                <a:uLnTx/>
                <a:uFillTx/>
                <a:latin typeface="Century Gothic"/>
                <a:ea typeface="Arial"/>
                <a:cs typeface="Arial"/>
              </a:rPr>
              <a:t>PD</a:t>
            </a:r>
            <a:r>
              <a:rPr kumimoji="0" lang="en-GB" sz="1600" b="0" i="0" u="none" strike="noStrike" kern="1200" cap="none" spc="0" normalizeH="0" baseline="0" noProof="0">
                <a:ln>
                  <a:noFill/>
                </a:ln>
                <a:solidFill>
                  <a:prstClr val="black"/>
                </a:solidFill>
                <a:effectLst/>
                <a:uLnTx/>
                <a:uFillTx/>
                <a:latin typeface="Century Gothic"/>
                <a:ea typeface="Arial"/>
                <a:cs typeface="Arial"/>
              </a:rPr>
              <a:t>: Tracking over time and representation across student groups</a:t>
            </a:r>
            <a:r>
              <a:rPr kumimoji="0" lang="en-US" sz="1600" b="0" i="0" u="none" strike="noStrike" kern="1200" cap="none" spc="0" normalizeH="0" baseline="0" noProof="0">
                <a:ln>
                  <a:noFill/>
                </a:ln>
                <a:solidFill>
                  <a:prstClr val="black"/>
                </a:solidFill>
                <a:effectLst/>
                <a:uLnTx/>
                <a:uFillTx/>
                <a:latin typeface="Century Gothic"/>
                <a:ea typeface="Arial"/>
                <a:cs typeface="Arial"/>
              </a:rPr>
              <a:t>​</a:t>
            </a:r>
          </a:p>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1" i="0" u="none" strike="noStrike" kern="1200" cap="none" spc="0" normalizeH="0" baseline="0" noProof="0">
                <a:ln>
                  <a:noFill/>
                </a:ln>
                <a:solidFill>
                  <a:prstClr val="black"/>
                </a:solidFill>
                <a:effectLst/>
                <a:uLnTx/>
                <a:uFillTx/>
                <a:latin typeface="Century Gothic"/>
                <a:ea typeface="Arial"/>
                <a:cs typeface="Arial"/>
              </a:rPr>
              <a:t>‘Typicality’ </a:t>
            </a:r>
            <a:r>
              <a:rPr kumimoji="0" lang="en-GB" sz="1600" b="0" i="0" u="none" strike="noStrike" kern="1200" cap="none" spc="0" normalizeH="0" baseline="0" noProof="0">
                <a:ln>
                  <a:noFill/>
                </a:ln>
                <a:solidFill>
                  <a:prstClr val="black"/>
                </a:solidFill>
                <a:effectLst/>
                <a:uLnTx/>
                <a:uFillTx/>
                <a:latin typeface="Century Gothic"/>
                <a:ea typeface="Arial"/>
                <a:cs typeface="Arial"/>
              </a:rPr>
              <a:t>and </a:t>
            </a:r>
            <a:r>
              <a:rPr kumimoji="0" lang="en-GB" sz="1600" b="1" i="0" u="none" strike="noStrike" kern="1200" cap="none" spc="0" normalizeH="0" baseline="0" noProof="0">
                <a:ln>
                  <a:noFill/>
                </a:ln>
                <a:solidFill>
                  <a:prstClr val="black"/>
                </a:solidFill>
                <a:effectLst/>
                <a:uLnTx/>
                <a:uFillTx/>
                <a:latin typeface="Century Gothic"/>
                <a:ea typeface="Arial"/>
                <a:cs typeface="Arial"/>
              </a:rPr>
              <a:t>‘Rigorous Monitoring’ </a:t>
            </a:r>
            <a:r>
              <a:rPr kumimoji="0" lang="en-GB" sz="1600" b="0" i="0" u="none" strike="noStrike" kern="1200" cap="none" spc="0" normalizeH="0" baseline="0" noProof="0">
                <a:ln>
                  <a:noFill/>
                </a:ln>
                <a:solidFill>
                  <a:prstClr val="black"/>
                </a:solidFill>
                <a:effectLst/>
                <a:uLnTx/>
                <a:uFillTx/>
                <a:latin typeface="Century Gothic"/>
                <a:ea typeface="Arial"/>
                <a:cs typeface="Arial"/>
              </a:rPr>
              <a:t>standards are relentless.</a:t>
            </a:r>
            <a:r>
              <a:rPr kumimoji="0" lang="en-US" sz="1600" b="0" i="0" u="none" strike="noStrike" kern="1200" cap="none" spc="0" normalizeH="0" baseline="0" noProof="0">
                <a:ln>
                  <a:noFill/>
                </a:ln>
                <a:solidFill>
                  <a:prstClr val="black"/>
                </a:solidFill>
                <a:effectLst/>
                <a:uLnTx/>
                <a:uFillTx/>
                <a:latin typeface="Century Gothic"/>
                <a:ea typeface="Arial"/>
                <a:cs typeface="Arial"/>
              </a:rPr>
              <a:t>​</a:t>
            </a:r>
          </a:p>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1" i="0" u="none" strike="noStrike" kern="1200" cap="none" spc="0" normalizeH="0" baseline="0" noProof="0">
                <a:ln>
                  <a:noFill/>
                </a:ln>
                <a:solidFill>
                  <a:prstClr val="black"/>
                </a:solidFill>
                <a:effectLst/>
                <a:uLnTx/>
                <a:uFillTx/>
                <a:latin typeface="Century Gothic"/>
                <a:ea typeface="Arial"/>
                <a:cs typeface="Arial"/>
              </a:rPr>
              <a:t>Safeguarding</a:t>
            </a:r>
            <a:r>
              <a:rPr kumimoji="0" lang="en-GB" sz="1600" b="0" i="0" u="none" strike="noStrike" kern="1200" cap="none" spc="0" normalizeH="0" baseline="0" noProof="0">
                <a:ln>
                  <a:noFill/>
                </a:ln>
                <a:solidFill>
                  <a:prstClr val="black"/>
                </a:solidFill>
                <a:effectLst/>
                <a:uLnTx/>
                <a:uFillTx/>
                <a:latin typeface="Century Gothic"/>
                <a:ea typeface="Arial"/>
                <a:cs typeface="Arial"/>
              </a:rPr>
              <a:t>: Ensuring core systems and record keeping was secure and compliant reduced pressure significantly.</a:t>
            </a:r>
            <a:r>
              <a:rPr kumimoji="0" lang="en-US" sz="1600" b="0" i="0" u="none" strike="noStrike" kern="1200" cap="none" spc="0" normalizeH="0" baseline="0" noProof="0">
                <a:ln>
                  <a:noFill/>
                </a:ln>
                <a:solidFill>
                  <a:prstClr val="black"/>
                </a:solidFill>
                <a:effectLst/>
                <a:uLnTx/>
                <a:uFillTx/>
                <a:latin typeface="Century Gothic"/>
                <a:ea typeface="Arial"/>
                <a:cs typeface="Arial"/>
              </a:rPr>
              <a:t>​</a:t>
            </a:r>
          </a:p>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1" i="0" u="none" strike="noStrike" kern="1200" cap="none" spc="0" normalizeH="0" baseline="0" noProof="0">
                <a:ln>
                  <a:noFill/>
                </a:ln>
                <a:solidFill>
                  <a:prstClr val="black"/>
                </a:solidFill>
                <a:effectLst/>
                <a:uLnTx/>
                <a:uFillTx/>
                <a:latin typeface="Century Gothic"/>
                <a:ea typeface="Arial"/>
                <a:cs typeface="Arial"/>
              </a:rPr>
              <a:t>Inclusion</a:t>
            </a:r>
            <a:r>
              <a:rPr kumimoji="0" lang="en-GB" sz="1600" b="0" i="0" u="none" strike="noStrike" kern="1200" cap="none" spc="0" normalizeH="0" baseline="0" noProof="0">
                <a:ln>
                  <a:noFill/>
                </a:ln>
                <a:solidFill>
                  <a:prstClr val="black"/>
                </a:solidFill>
                <a:effectLst/>
                <a:uLnTx/>
                <a:uFillTx/>
                <a:latin typeface="Century Gothic"/>
                <a:ea typeface="Arial"/>
                <a:cs typeface="Arial"/>
              </a:rPr>
              <a:t> – hunting in lessons then questioning in meetings​ &amp; evidence of impact over time</a:t>
            </a:r>
          </a:p>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0" i="0" u="none" strike="noStrike" kern="1200" cap="none" spc="0" normalizeH="0" baseline="0" noProof="0">
                <a:ln>
                  <a:noFill/>
                </a:ln>
                <a:solidFill>
                  <a:prstClr val="black"/>
                </a:solidFill>
                <a:effectLst/>
                <a:uLnTx/>
                <a:uFillTx/>
                <a:latin typeface="Century Gothic"/>
                <a:ea typeface="Arial"/>
                <a:cs typeface="Arial"/>
              </a:rPr>
              <a:t>Inspectors came w</a:t>
            </a:r>
            <a:r>
              <a:rPr kumimoji="0" lang="en-GB" sz="1600" b="0" i="0" u="none" strike="noStrike" kern="1200" cap="none" spc="0" normalizeH="0" baseline="0" noProof="0" dirty="0">
                <a:ln>
                  <a:noFill/>
                </a:ln>
                <a:solidFill>
                  <a:prstClr val="black"/>
                </a:solidFill>
                <a:effectLst/>
                <a:uLnTx/>
                <a:uFillTx/>
                <a:latin typeface="Century Gothic"/>
                <a:ea typeface="Arial"/>
                <a:cs typeface="Arial"/>
              </a:rPr>
              <a:t>ith a clear pre-</a:t>
            </a:r>
            <a:r>
              <a:rPr kumimoji="0" lang="en-GB" sz="1600" b="0" i="0" u="none" strike="noStrike" kern="1200" cap="none" spc="0" normalizeH="0" baseline="0" noProof="0">
                <a:ln>
                  <a:noFill/>
                </a:ln>
                <a:solidFill>
                  <a:prstClr val="black"/>
                </a:solidFill>
                <a:effectLst/>
                <a:uLnTx/>
                <a:uFillTx/>
                <a:latin typeface="Century Gothic"/>
                <a:ea typeface="Arial"/>
                <a:cs typeface="Arial"/>
              </a:rPr>
              <a:t>understanding of performance from the </a:t>
            </a:r>
            <a:r>
              <a:rPr kumimoji="0" lang="en-GB" sz="1600" b="1" i="0" u="none" strike="noStrike" kern="1200" cap="none" spc="0" normalizeH="0" baseline="0" noProof="0">
                <a:ln>
                  <a:noFill/>
                </a:ln>
                <a:solidFill>
                  <a:prstClr val="black"/>
                </a:solidFill>
                <a:effectLst/>
                <a:uLnTx/>
                <a:uFillTx/>
                <a:latin typeface="Century Gothic"/>
                <a:ea typeface="Arial"/>
                <a:cs typeface="Arial"/>
              </a:rPr>
              <a:t>IDSR</a:t>
            </a:r>
            <a:r>
              <a:rPr kumimoji="0" lang="en-GB" sz="1600" b="0" i="0" u="none" strike="noStrike" kern="1200" cap="none" spc="0" normalizeH="0" baseline="0" noProof="0">
                <a:ln>
                  <a:noFill/>
                </a:ln>
                <a:solidFill>
                  <a:prstClr val="black"/>
                </a:solidFill>
                <a:effectLst/>
                <a:uLnTx/>
                <a:uFillTx/>
                <a:latin typeface="Century Gothic"/>
                <a:ea typeface="Arial"/>
                <a:cs typeface="Arial"/>
              </a:rPr>
              <a:t>. “What are you doing </a:t>
            </a:r>
            <a:r>
              <a:rPr kumimoji="0" lang="en-GB" sz="1600" b="0" i="0" u="none" strike="noStrike" kern="1200" cap="none" spc="0" normalizeH="0" baseline="0" noProof="0" dirty="0">
                <a:ln>
                  <a:noFill/>
                </a:ln>
                <a:solidFill>
                  <a:prstClr val="black"/>
                </a:solidFill>
                <a:effectLst/>
                <a:uLnTx/>
                <a:uFillTx/>
                <a:latin typeface="Century Gothic"/>
                <a:ea typeface="Arial"/>
                <a:cs typeface="Arial"/>
              </a:rPr>
              <a:t>about it?” and “What difference is it making?”​</a:t>
            </a:r>
          </a:p>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0" i="0" u="none" strike="noStrike" kern="1200" cap="none" spc="0" normalizeH="0" baseline="0" noProof="0">
                <a:ln>
                  <a:noFill/>
                </a:ln>
                <a:solidFill>
                  <a:prstClr val="black"/>
                </a:solidFill>
                <a:effectLst/>
                <a:uLnTx/>
                <a:uFillTx/>
                <a:latin typeface="Century Gothic"/>
                <a:ea typeface="Arial"/>
                <a:cs typeface="Arial"/>
              </a:rPr>
              <a:t>Repeated focus was placed on </a:t>
            </a:r>
            <a:r>
              <a:rPr kumimoji="0" lang="en-GB" sz="1600" b="1" i="0" u="none" strike="noStrike" kern="1200" cap="none" spc="0" normalizeH="0" baseline="0" noProof="0">
                <a:ln>
                  <a:noFill/>
                </a:ln>
                <a:solidFill>
                  <a:prstClr val="black"/>
                </a:solidFill>
                <a:effectLst/>
                <a:uLnTx/>
                <a:uFillTx/>
                <a:latin typeface="Century Gothic"/>
                <a:ea typeface="Arial"/>
                <a:cs typeface="Arial"/>
              </a:rPr>
              <a:t>securing the foundations </a:t>
            </a:r>
            <a:r>
              <a:rPr kumimoji="0" lang="en-GB" sz="1600" b="0" i="0" u="none" strike="noStrike" kern="1200" cap="none" spc="0" normalizeH="0" baseline="0" noProof="0">
                <a:ln>
                  <a:noFill/>
                </a:ln>
                <a:solidFill>
                  <a:prstClr val="black"/>
                </a:solidFill>
                <a:effectLst/>
                <a:uLnTx/>
                <a:uFillTx/>
                <a:latin typeface="Century Gothic"/>
                <a:ea typeface="Arial"/>
                <a:cs typeface="Arial"/>
              </a:rPr>
              <a:t>across different leader focused meetings: reading, spelling, handwriting, numeracy.​</a:t>
            </a:r>
          </a:p>
          <a:p>
            <a:pPr marL="285750" marR="0" lvl="0" indent="-285750" algn="l" defTabSz="457200" rtl="0" eaLnBrk="1" fontAlgn="auto" latinLnBrk="0" hangingPunct="1">
              <a:lnSpc>
                <a:spcPct val="100000"/>
              </a:lnSpc>
              <a:spcBef>
                <a:spcPts val="200"/>
              </a:spcBef>
              <a:spcAft>
                <a:spcPts val="0"/>
              </a:spcAft>
              <a:buClrTx/>
              <a:buSzTx/>
              <a:buFont typeface="Arial,Sans-Serif"/>
              <a:buChar char="•"/>
              <a:tabLst/>
              <a:defRPr/>
            </a:pPr>
            <a:r>
              <a:rPr kumimoji="0" lang="en-GB" sz="1600" b="0" i="0" u="none" strike="noStrike" kern="1200" cap="none" spc="0" normalizeH="0" baseline="0" noProof="0">
                <a:ln>
                  <a:noFill/>
                </a:ln>
                <a:solidFill>
                  <a:prstClr val="black"/>
                </a:solidFill>
                <a:effectLst/>
                <a:uLnTx/>
                <a:uFillTx/>
                <a:latin typeface="Century Gothic"/>
                <a:ea typeface="Arial"/>
                <a:cs typeface="Arial"/>
              </a:rPr>
              <a:t>Celebrate, validate and highlight​</a:t>
            </a:r>
          </a:p>
          <a:p>
            <a:pPr marL="285750" marR="0" lvl="0" indent="-285750" algn="l" defTabSz="457200" rtl="0" eaLnBrk="1" fontAlgn="auto" latinLnBrk="0" hangingPunct="1">
              <a:lnSpc>
                <a:spcPct val="100000"/>
              </a:lnSpc>
              <a:spcBef>
                <a:spcPts val="0"/>
              </a:spcBef>
              <a:spcAft>
                <a:spcPts val="0"/>
              </a:spcAft>
              <a:buClrTx/>
              <a:buSzTx/>
              <a:buFont typeface="Arial,Sans-Serif"/>
              <a:buChar char="•"/>
              <a:tabLst/>
              <a:defRPr/>
            </a:pPr>
            <a:endParaRPr kumimoji="0" lang="en-GB" sz="1800" b="0" i="0" u="none" strike="noStrike" kern="1200" cap="none" spc="0" normalizeH="0" baseline="0" noProof="0">
              <a:ln>
                <a:noFill/>
              </a:ln>
              <a:solidFill>
                <a:prstClr val="black"/>
              </a:solidFill>
              <a:effectLst/>
              <a:uLnTx/>
              <a:uFillTx/>
              <a:latin typeface="Arial"/>
              <a:ea typeface="Arial"/>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18CD3401-9FC3-A20D-41DF-6850A423EA72}"/>
              </a:ext>
            </a:extLst>
          </p:cNvPr>
          <p:cNvSpPr txBox="1"/>
          <p:nvPr/>
        </p:nvSpPr>
        <p:spPr>
          <a:xfrm>
            <a:off x="8897257" y="156029"/>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0000"/>
                </a:solidFill>
                <a:effectLst/>
                <a:uLnTx/>
                <a:uFillTx/>
                <a:latin typeface="Century Gothic"/>
                <a:ea typeface="+mn-ea"/>
                <a:cs typeface="+mn-cs"/>
              </a:rPr>
              <a:t>Final thoughts...</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21004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04B96FFF-18C8-312F-2BCD-EF7C8257A0A9}"/>
            </a:ext>
          </a:extLst>
        </p:cNvPr>
        <p:cNvGrpSpPr/>
        <p:nvPr/>
      </p:nvGrpSpPr>
      <p:grpSpPr>
        <a:xfrm>
          <a:off x="0" y="0"/>
          <a:ext cx="0" cy="0"/>
          <a:chOff x="0" y="0"/>
          <a:chExt cx="0" cy="0"/>
        </a:xfrm>
      </p:grpSpPr>
      <p:sp>
        <p:nvSpPr>
          <p:cNvPr id="63" name="Rectangle 62">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child holding tweezers to a small figurine&#10;&#10;AI-generated content may be incorrect.">
            <a:extLst>
              <a:ext uri="{FF2B5EF4-FFF2-40B4-BE49-F238E27FC236}">
                <a16:creationId xmlns:a16="http://schemas.microsoft.com/office/drawing/2014/main" id="{26A7860E-ABF7-F91A-6AB9-C9E89B1C86C3}"/>
              </a:ext>
            </a:extLst>
          </p:cNvPr>
          <p:cNvPicPr>
            <a:picLocks noChangeAspect="1"/>
          </p:cNvPicPr>
          <p:nvPr/>
        </p:nvPicPr>
        <p:blipFill>
          <a:blip r:embed="rId2"/>
          <a:srcRect l="4824" r="20195" b="-6"/>
          <a:stretch>
            <a:fillRect/>
          </a:stretch>
        </p:blipFill>
        <p:spPr>
          <a:xfrm>
            <a:off x="4968250" y="325905"/>
            <a:ext cx="2249424" cy="2002611"/>
          </a:xfrm>
          <a:prstGeom prst="rect">
            <a:avLst/>
          </a:prstGeom>
        </p:spPr>
      </p:pic>
      <p:sp>
        <p:nvSpPr>
          <p:cNvPr id="3" name="TextBox 2">
            <a:extLst>
              <a:ext uri="{FF2B5EF4-FFF2-40B4-BE49-F238E27FC236}">
                <a16:creationId xmlns:a16="http://schemas.microsoft.com/office/drawing/2014/main" id="{2AA07D06-CBB1-F300-7706-B2E3855166D1}"/>
              </a:ext>
            </a:extLst>
          </p:cNvPr>
          <p:cNvSpPr txBox="1"/>
          <p:nvPr/>
        </p:nvSpPr>
        <p:spPr>
          <a:xfrm>
            <a:off x="532511" y="2093260"/>
            <a:ext cx="4210272" cy="410532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4000" b="0" i="0" u="none" strike="noStrike" kern="1200" cap="none" spc="0" normalizeH="0" baseline="0" noProof="0" dirty="0">
              <a:ln>
                <a:noFill/>
              </a:ln>
              <a:solidFill>
                <a:srgbClr val="0F9ED5">
                  <a:lumMod val="20000"/>
                  <a:lumOff val="80000"/>
                </a:srgbClr>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4400" b="0" i="0" u="none" strike="noStrike" kern="1200" cap="none" spc="0" normalizeH="0" baseline="0" noProof="0">
                <a:ln>
                  <a:noFill/>
                </a:ln>
                <a:solidFill>
                  <a:srgbClr val="0F9ED5">
                    <a:lumMod val="20000"/>
                    <a:lumOff val="80000"/>
                  </a:srgbClr>
                </a:solidFill>
                <a:effectLst/>
                <a:uLnTx/>
                <a:uFillTx/>
                <a:latin typeface="Aptos" panose="02110004020202020204"/>
                <a:ea typeface="+mn-ea"/>
                <a:cs typeface="+mn-cs"/>
              </a:rPr>
              <a:t>Thank you for listening...</a:t>
            </a:r>
            <a:endParaRPr kumimoji="0" lang="en-US" sz="4400" b="0" i="0" u="none" strike="noStrike" kern="1200" cap="none" spc="0" normalizeH="0" baseline="0" noProof="0" dirty="0">
              <a:ln>
                <a:noFill/>
              </a:ln>
              <a:solidFill>
                <a:srgbClr val="0F9ED5">
                  <a:lumMod val="20000"/>
                  <a:lumOff val="80000"/>
                </a:srgbClr>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4400" b="0" i="0" u="none" strike="noStrike" kern="1200" cap="none" spc="0" normalizeH="0" baseline="0" noProof="0" dirty="0">
              <a:ln>
                <a:noFill/>
              </a:ln>
              <a:solidFill>
                <a:srgbClr val="0F9ED5">
                  <a:lumMod val="20000"/>
                  <a:lumOff val="80000"/>
                </a:srgbClr>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4400" b="0" i="0" u="none" strike="noStrike" kern="1200" cap="none" spc="0" normalizeH="0" baseline="0" noProof="0">
                <a:ln>
                  <a:noFill/>
                </a:ln>
                <a:solidFill>
                  <a:srgbClr val="0F9ED5">
                    <a:lumMod val="20000"/>
                    <a:lumOff val="80000"/>
                  </a:srgbClr>
                </a:solidFill>
                <a:effectLst/>
                <a:uLnTx/>
                <a:uFillTx/>
                <a:latin typeface="Aptos" panose="02110004020202020204"/>
                <a:ea typeface="+mn-ea"/>
                <a:cs typeface="+mn-cs"/>
              </a:rPr>
              <a:t>Any questions?</a:t>
            </a:r>
            <a:endParaRPr kumimoji="0" lang="en-US" sz="4400" b="0" i="0" u="none" strike="noStrike" kern="1200" cap="none" spc="0" normalizeH="0" baseline="0" noProof="0" dirty="0">
              <a:ln>
                <a:noFill/>
              </a:ln>
              <a:solidFill>
                <a:srgbClr val="0F9ED5">
                  <a:lumMod val="20000"/>
                  <a:lumOff val="80000"/>
                </a:srgbClr>
              </a:solidFill>
              <a:effectLst/>
              <a:uLnTx/>
              <a:uFillTx/>
              <a:latin typeface="Aptos" panose="0211000402020202020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44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pic>
        <p:nvPicPr>
          <p:cNvPr id="13" name="Picture 12" descr="A person in a black apron cooking pizza&#10;&#10;AI-generated content may be incorrect.">
            <a:extLst>
              <a:ext uri="{FF2B5EF4-FFF2-40B4-BE49-F238E27FC236}">
                <a16:creationId xmlns:a16="http://schemas.microsoft.com/office/drawing/2014/main" id="{6D040E67-3614-143B-3520-0C9C80CE1728}"/>
              </a:ext>
            </a:extLst>
          </p:cNvPr>
          <p:cNvPicPr>
            <a:picLocks noChangeAspect="1"/>
          </p:cNvPicPr>
          <p:nvPr/>
        </p:nvPicPr>
        <p:blipFill>
          <a:blip r:embed="rId3"/>
          <a:srcRect l="14025" r="10994" b="-6"/>
          <a:stretch>
            <a:fillRect/>
          </a:stretch>
        </p:blipFill>
        <p:spPr>
          <a:xfrm>
            <a:off x="4968251" y="2419956"/>
            <a:ext cx="2249424" cy="2002611"/>
          </a:xfrm>
          <a:prstGeom prst="rect">
            <a:avLst/>
          </a:prstGeom>
        </p:spPr>
      </p:pic>
      <p:pic>
        <p:nvPicPr>
          <p:cNvPr id="12" name="Picture 11" descr="A group of children using a tablet&#10;&#10;AI-generated content may be incorrect.">
            <a:extLst>
              <a:ext uri="{FF2B5EF4-FFF2-40B4-BE49-F238E27FC236}">
                <a16:creationId xmlns:a16="http://schemas.microsoft.com/office/drawing/2014/main" id="{93C6C41D-3993-AD7D-1509-D84C59DE30B8}"/>
              </a:ext>
            </a:extLst>
          </p:cNvPr>
          <p:cNvPicPr>
            <a:picLocks noChangeAspect="1"/>
          </p:cNvPicPr>
          <p:nvPr/>
        </p:nvPicPr>
        <p:blipFill>
          <a:blip r:embed="rId4"/>
          <a:srcRect l="477" r="4" b="4"/>
          <a:stretch>
            <a:fillRect/>
          </a:stretch>
        </p:blipFill>
        <p:spPr>
          <a:xfrm>
            <a:off x="7295203" y="325904"/>
            <a:ext cx="4570677" cy="3065565"/>
          </a:xfrm>
          <a:prstGeom prst="rect">
            <a:avLst/>
          </a:prstGeom>
        </p:spPr>
      </p:pic>
      <p:pic>
        <p:nvPicPr>
          <p:cNvPr id="6" name="Picture 5" descr="A group of kids in grass&#10;&#10;AI-generated content may be incorrect.">
            <a:extLst>
              <a:ext uri="{FF2B5EF4-FFF2-40B4-BE49-F238E27FC236}">
                <a16:creationId xmlns:a16="http://schemas.microsoft.com/office/drawing/2014/main" id="{A02E89C3-DEBE-C4C6-EC1B-7479D12F1E69}"/>
              </a:ext>
            </a:extLst>
          </p:cNvPr>
          <p:cNvPicPr>
            <a:picLocks noChangeAspect="1"/>
          </p:cNvPicPr>
          <p:nvPr/>
        </p:nvPicPr>
        <p:blipFill>
          <a:blip r:embed="rId5"/>
          <a:srcRect l="1740" r="23279" b="-2"/>
          <a:stretch>
            <a:fillRect/>
          </a:stretch>
        </p:blipFill>
        <p:spPr>
          <a:xfrm>
            <a:off x="4976656" y="4511800"/>
            <a:ext cx="2249424" cy="2002536"/>
          </a:xfrm>
          <a:prstGeom prst="rect">
            <a:avLst/>
          </a:prstGeom>
        </p:spPr>
      </p:pic>
      <p:pic>
        <p:nvPicPr>
          <p:cNvPr id="7" name="Picture 6" descr="Two girls sitting at a table&#10;&#10;AI-generated content may be incorrect.">
            <a:extLst>
              <a:ext uri="{FF2B5EF4-FFF2-40B4-BE49-F238E27FC236}">
                <a16:creationId xmlns:a16="http://schemas.microsoft.com/office/drawing/2014/main" id="{4709654F-8B0E-D3A6-90F4-A88E397BC022}"/>
              </a:ext>
            </a:extLst>
          </p:cNvPr>
          <p:cNvPicPr>
            <a:picLocks noChangeAspect="1"/>
          </p:cNvPicPr>
          <p:nvPr/>
        </p:nvPicPr>
        <p:blipFill>
          <a:blip r:embed="rId6"/>
          <a:srcRect l="84" r="-2" b="-2"/>
          <a:stretch>
            <a:fillRect/>
          </a:stretch>
        </p:blipFill>
        <p:spPr>
          <a:xfrm>
            <a:off x="7295203" y="3474720"/>
            <a:ext cx="4570677" cy="3053487"/>
          </a:xfrm>
          <a:prstGeom prst="rect">
            <a:avLst/>
          </a:prstGeom>
        </p:spPr>
      </p:pic>
      <p:pic>
        <p:nvPicPr>
          <p:cNvPr id="18" name="Picture 17" descr="A yellow and black logo&#10;&#10;AI-generated content may be incorrect.">
            <a:extLst>
              <a:ext uri="{FF2B5EF4-FFF2-40B4-BE49-F238E27FC236}">
                <a16:creationId xmlns:a16="http://schemas.microsoft.com/office/drawing/2014/main" id="{9FA1D956-46E7-215C-004D-E13674086724}"/>
              </a:ext>
            </a:extLst>
          </p:cNvPr>
          <p:cNvPicPr>
            <a:picLocks noChangeAspect="1"/>
          </p:cNvPicPr>
          <p:nvPr/>
        </p:nvPicPr>
        <p:blipFill>
          <a:blip r:embed="rId7"/>
          <a:stretch>
            <a:fillRect/>
          </a:stretch>
        </p:blipFill>
        <p:spPr>
          <a:xfrm>
            <a:off x="1946359" y="557965"/>
            <a:ext cx="1320968" cy="1541045"/>
          </a:xfrm>
          <a:prstGeom prst="rect">
            <a:avLst/>
          </a:prstGeom>
        </p:spPr>
      </p:pic>
    </p:spTree>
    <p:extLst>
      <p:ext uri="{BB962C8B-B14F-4D97-AF65-F5344CB8AC3E}">
        <p14:creationId xmlns:p14="http://schemas.microsoft.com/office/powerpoint/2010/main" val="3369104756"/>
      </p:ext>
    </p:extLst>
  </p:cSld>
  <p:clrMapOvr>
    <a:overrideClrMapping bg1="dk1" tx1="lt1" bg2="dk2" tx2="lt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D53A244A-3824-CFF8-CA00-B0EFEB2F672E}"/>
              </a:ext>
            </a:extLst>
          </p:cNvPr>
          <p:cNvPicPr>
            <a:picLocks noChangeAspect="1"/>
          </p:cNvPicPr>
          <p:nvPr/>
        </p:nvPicPr>
        <p:blipFill>
          <a:blip r:embed="rId2"/>
          <a:srcRect l="12214" r="4215"/>
          <a:stretch>
            <a:fillRect/>
          </a:stretch>
        </p:blipFill>
        <p:spPr>
          <a:xfrm>
            <a:off x="20" y="1282"/>
            <a:ext cx="12191980" cy="6856718"/>
          </a:xfrm>
          <a:prstGeom prst="rect">
            <a:avLst/>
          </a:prstGeom>
        </p:spPr>
      </p:pic>
    </p:spTree>
    <p:extLst>
      <p:ext uri="{BB962C8B-B14F-4D97-AF65-F5344CB8AC3E}">
        <p14:creationId xmlns:p14="http://schemas.microsoft.com/office/powerpoint/2010/main" val="23353700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72" name="Rectangle 2071">
            <a:extLst>
              <a:ext uri="{FF2B5EF4-FFF2-40B4-BE49-F238E27FC236}">
                <a16:creationId xmlns:a16="http://schemas.microsoft.com/office/drawing/2014/main" id="{533BF18B-C8A1-400D-BBBD-6103EC90F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1EB5566D-CA9A-3D64-FBB3-5433C4F64FA5}"/>
              </a:ext>
            </a:extLst>
          </p:cNvPr>
          <p:cNvSpPr/>
          <p:nvPr/>
        </p:nvSpPr>
        <p:spPr>
          <a:xfrm>
            <a:off x="9267909" y="2023110"/>
            <a:ext cx="2469624" cy="284607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700" kern="1200" dirty="0">
                <a:ln w="0"/>
                <a:solidFill>
                  <a:schemeClr val="tx1"/>
                </a:solidFill>
                <a:effectLst>
                  <a:outerShdw blurRad="38100" dist="25400" dir="5400000" algn="ctr" rotWithShape="0">
                    <a:srgbClr val="6E747A">
                      <a:alpha val="43000"/>
                    </a:srgbClr>
                  </a:outerShdw>
                </a:effectLst>
                <a:latin typeface="+mj-lt"/>
                <a:ea typeface="+mj-ea"/>
                <a:cs typeface="+mj-cs"/>
              </a:rPr>
              <a:t>Looe</a:t>
            </a:r>
          </a:p>
          <a:p>
            <a:pPr>
              <a:lnSpc>
                <a:spcPct val="90000"/>
              </a:lnSpc>
              <a:spcBef>
                <a:spcPct val="0"/>
              </a:spcBef>
              <a:spcAft>
                <a:spcPts val="600"/>
              </a:spcAft>
            </a:pPr>
            <a:endParaRPr lang="en-US" sz="3700" dirty="0">
              <a:ln w="0"/>
              <a:effectLst>
                <a:outerShdw blurRad="38100" dist="25400" dir="5400000" algn="ctr" rotWithShape="0">
                  <a:srgbClr val="6E747A">
                    <a:alpha val="43000"/>
                  </a:srgbClr>
                </a:outerShdw>
              </a:effectLst>
              <a:latin typeface="+mj-lt"/>
              <a:ea typeface="+mj-ea"/>
              <a:cs typeface="+mj-cs"/>
            </a:endParaRPr>
          </a:p>
        </p:txBody>
      </p:sp>
      <p:sp>
        <p:nvSpPr>
          <p:cNvPr id="2074" name="Rectangle 207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76" name="Rectangle 207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0BACD9E-AD90-40D8-EB59-76F72169269E}"/>
              </a:ext>
            </a:extLst>
          </p:cNvPr>
          <p:cNvPicPr>
            <a:picLocks noChangeAspect="1"/>
          </p:cNvPicPr>
          <p:nvPr/>
        </p:nvPicPr>
        <p:blipFill>
          <a:blip r:embed="rId2"/>
          <a:srcRect r="-2" b="31527"/>
          <a:stretch>
            <a:fillRect/>
          </a:stretch>
        </p:blipFill>
        <p:spPr>
          <a:xfrm>
            <a:off x="545231" y="858525"/>
            <a:ext cx="3719192" cy="5211906"/>
          </a:xfrm>
          <a:prstGeom prst="rect">
            <a:avLst/>
          </a:prstGeom>
        </p:spPr>
      </p:pic>
      <p:pic>
        <p:nvPicPr>
          <p:cNvPr id="2052" name="Picture 4" descr="Looe Holiday Guide &amp; Full Visitor info ...">
            <a:extLst>
              <a:ext uri="{FF2B5EF4-FFF2-40B4-BE49-F238E27FC236}">
                <a16:creationId xmlns:a16="http://schemas.microsoft.com/office/drawing/2014/main" id="{9067E4BC-55FB-E52D-7D4F-2CC40D54B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214" r="24929"/>
          <a:stretch>
            <a:fillRect/>
          </a:stretch>
        </p:blipFill>
        <p:spPr bwMode="auto">
          <a:xfrm>
            <a:off x="4457706" y="858524"/>
            <a:ext cx="3685032" cy="250545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19,600+ Road To Success Icon Stock Illustrations, Royalty-Free Vector  Graphics &amp; Clip Art - iStock">
            <a:extLst>
              <a:ext uri="{FF2B5EF4-FFF2-40B4-BE49-F238E27FC236}">
                <a16:creationId xmlns:a16="http://schemas.microsoft.com/office/drawing/2014/main" id="{19884E16-9C87-DE76-D381-2339A7977CB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869" r="1" b="1"/>
          <a:stretch>
            <a:fillRect/>
          </a:stretch>
        </p:blipFill>
        <p:spPr bwMode="auto">
          <a:xfrm>
            <a:off x="4457712" y="3564974"/>
            <a:ext cx="3685031" cy="2505456"/>
          </a:xfrm>
          <a:prstGeom prst="rect">
            <a:avLst/>
          </a:prstGeom>
          <a:noFill/>
          <a:extLst>
            <a:ext uri="{909E8E84-426E-40DD-AFC4-6F175D3DCCD1}">
              <a14:hiddenFill xmlns:a14="http://schemas.microsoft.com/office/drawing/2010/main">
                <a:solidFill>
                  <a:srgbClr val="FFFFFF"/>
                </a:solidFill>
              </a14:hiddenFill>
            </a:ext>
          </a:extLst>
        </p:spPr>
      </p:pic>
      <p:sp>
        <p:nvSpPr>
          <p:cNvPr id="2078" name="Rectangle 2077">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Looe Community Academy - Home">
            <a:extLst>
              <a:ext uri="{FF2B5EF4-FFF2-40B4-BE49-F238E27FC236}">
                <a16:creationId xmlns:a16="http://schemas.microsoft.com/office/drawing/2014/main" id="{6A4672AE-55E5-49DA-BEE2-BB8B477459A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75269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384B3-988C-E05A-9F31-8B9C604AC58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A41B61E-CF54-0536-7DC0-0C19A7D9CE03}"/>
              </a:ext>
            </a:extLst>
          </p:cNvPr>
          <p:cNvPicPr>
            <a:picLocks noChangeAspect="1"/>
          </p:cNvPicPr>
          <p:nvPr/>
        </p:nvPicPr>
        <p:blipFill>
          <a:blip r:embed="rId2"/>
          <a:stretch>
            <a:fillRect/>
          </a:stretch>
        </p:blipFill>
        <p:spPr>
          <a:xfrm>
            <a:off x="6490741" y="2509603"/>
            <a:ext cx="4002374" cy="4002374"/>
          </a:xfrm>
          <a:prstGeom prst="rect">
            <a:avLst/>
          </a:prstGeom>
        </p:spPr>
      </p:pic>
      <p:pic>
        <p:nvPicPr>
          <p:cNvPr id="4" name="Picture 3">
            <a:extLst>
              <a:ext uri="{FF2B5EF4-FFF2-40B4-BE49-F238E27FC236}">
                <a16:creationId xmlns:a16="http://schemas.microsoft.com/office/drawing/2014/main" id="{9B594B93-6FE5-0719-1EBA-46D3420D0BE8}"/>
              </a:ext>
            </a:extLst>
          </p:cNvPr>
          <p:cNvPicPr>
            <a:picLocks noChangeAspect="1"/>
          </p:cNvPicPr>
          <p:nvPr/>
        </p:nvPicPr>
        <p:blipFill>
          <a:blip r:embed="rId3"/>
          <a:stretch>
            <a:fillRect/>
          </a:stretch>
        </p:blipFill>
        <p:spPr>
          <a:xfrm>
            <a:off x="764498" y="88196"/>
            <a:ext cx="4482059" cy="6717415"/>
          </a:xfrm>
          <a:prstGeom prst="rect">
            <a:avLst/>
          </a:prstGeom>
        </p:spPr>
      </p:pic>
      <p:sp>
        <p:nvSpPr>
          <p:cNvPr id="5" name="TextBox 4">
            <a:extLst>
              <a:ext uri="{FF2B5EF4-FFF2-40B4-BE49-F238E27FC236}">
                <a16:creationId xmlns:a16="http://schemas.microsoft.com/office/drawing/2014/main" id="{22C8306E-F57C-2A95-A388-3C8C560CD82C}"/>
              </a:ext>
            </a:extLst>
          </p:cNvPr>
          <p:cNvSpPr txBox="1"/>
          <p:nvPr/>
        </p:nvSpPr>
        <p:spPr>
          <a:xfrm>
            <a:off x="6096000" y="479685"/>
            <a:ext cx="5011711" cy="1938992"/>
          </a:xfrm>
          <a:prstGeom prst="rect">
            <a:avLst/>
          </a:prstGeom>
          <a:noFill/>
        </p:spPr>
        <p:txBody>
          <a:bodyPr wrap="square" rtlCol="0">
            <a:spAutoFit/>
          </a:bodyPr>
          <a:lstStyle/>
          <a:p>
            <a:r>
              <a:rPr lang="en-GB" sz="2400" dirty="0">
                <a:solidFill>
                  <a:srgbClr val="002060"/>
                </a:solidFill>
              </a:rPr>
              <a:t>Home time! (Not for you, Exec!)</a:t>
            </a:r>
          </a:p>
          <a:p>
            <a:endParaRPr lang="en-GB" sz="2400" dirty="0">
              <a:solidFill>
                <a:srgbClr val="002060"/>
              </a:solidFill>
            </a:endParaRPr>
          </a:p>
          <a:p>
            <a:r>
              <a:rPr lang="en-GB" sz="2400" dirty="0">
                <a:solidFill>
                  <a:srgbClr val="002060"/>
                </a:solidFill>
              </a:rPr>
              <a:t>Book the October conference now!</a:t>
            </a:r>
          </a:p>
          <a:p>
            <a:endParaRPr lang="en-GB" sz="2400" dirty="0">
              <a:solidFill>
                <a:srgbClr val="002060"/>
              </a:solidFill>
            </a:endParaRPr>
          </a:p>
          <a:p>
            <a:endParaRPr lang="en-GB" sz="2400" dirty="0">
              <a:solidFill>
                <a:srgbClr val="002060"/>
              </a:solidFill>
            </a:endParaRPr>
          </a:p>
        </p:txBody>
      </p:sp>
    </p:spTree>
    <p:extLst>
      <p:ext uri="{BB962C8B-B14F-4D97-AF65-F5344CB8AC3E}">
        <p14:creationId xmlns:p14="http://schemas.microsoft.com/office/powerpoint/2010/main" val="2037382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D69"/>
        </a:solidFill>
        <a:effectLst/>
      </p:bgPr>
    </p:bg>
    <p:spTree>
      <p:nvGrpSpPr>
        <p:cNvPr id="1" name=""/>
        <p:cNvGrpSpPr/>
        <p:nvPr/>
      </p:nvGrpSpPr>
      <p:grpSpPr>
        <a:xfrm>
          <a:off x="0" y="0"/>
          <a:ext cx="0" cy="0"/>
          <a:chOff x="0" y="0"/>
          <a:chExt cx="0" cy="0"/>
        </a:xfrm>
      </p:grpSpPr>
      <p:sp>
        <p:nvSpPr>
          <p:cNvPr id="2" name="Shape 0"/>
          <p:cNvSpPr/>
          <p:nvPr/>
        </p:nvSpPr>
        <p:spPr>
          <a:xfrm>
            <a:off x="-1828800" y="-1828800"/>
            <a:ext cx="5486400" cy="5486400"/>
          </a:xfrm>
          <a:prstGeom prst="ellipse">
            <a:avLst/>
          </a:prstGeom>
          <a:solidFill>
            <a:srgbClr val="F0691E">
              <a:alpha val="12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stretch>
            <a:fillRect/>
          </a:stretch>
        </p:blipFill>
        <p:spPr>
          <a:xfrm>
            <a:off x="5120640" y="731520"/>
            <a:ext cx="1920240" cy="1828800"/>
          </a:xfrm>
          <a:prstGeom prst="rect">
            <a:avLst/>
          </a:prstGeom>
        </p:spPr>
      </p:pic>
      <p:sp>
        <p:nvSpPr>
          <p:cNvPr id="4" name="Text 1"/>
          <p:cNvSpPr/>
          <p:nvPr/>
        </p:nvSpPr>
        <p:spPr>
          <a:xfrm>
            <a:off x="731520" y="2834640"/>
            <a:ext cx="1051560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F0691E"/>
                </a:solidFill>
                <a:effectLst/>
                <a:uLnTx/>
                <a:uFillTx/>
                <a:latin typeface="Arial" pitchFamily="34" charset="0"/>
                <a:ea typeface="Arial" pitchFamily="34" charset="-122"/>
                <a:cs typeface="Arial" pitchFamily="34" charset="-120"/>
              </a:rPr>
              <a:t>THIS IS WHERE WE COME IN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731520" y="3246120"/>
            <a:ext cx="1051560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FFFFFF"/>
                </a:solidFill>
                <a:effectLst/>
                <a:uLnTx/>
                <a:uFillTx/>
                <a:latin typeface="Arial" panose="020B0604020202020204" pitchFamily="34" charset="0"/>
                <a:ea typeface="Cambria" pitchFamily="34" charset="-122"/>
                <a:cs typeface="Arial" panose="020B0604020202020204" pitchFamily="34" charset="0"/>
              </a:rPr>
              <a:t>Two ways Outside the Box can help</a:t>
            </a:r>
            <a:endParaRPr kumimoji="0" lang="en-US" sz="3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Shape 3"/>
          <p:cNvSpPr/>
          <p:nvPr/>
        </p:nvSpPr>
        <p:spPr>
          <a:xfrm>
            <a:off x="1463040" y="4297680"/>
            <a:ext cx="4480560" cy="2011680"/>
          </a:xfrm>
          <a:prstGeom prst="roundRect">
            <a:avLst>
              <a:gd name="adj" fmla="val 3636"/>
            </a:avLst>
          </a:prstGeom>
          <a:solidFill>
            <a:srgbClr val="FFFFFF">
              <a:alpha val="1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1" descr="preencoded.png"/>
          <p:cNvPicPr>
            <a:picLocks noChangeAspect="1"/>
          </p:cNvPicPr>
          <p:nvPr/>
        </p:nvPicPr>
        <p:blipFill>
          <a:blip r:embed="rId4"/>
          <a:stretch>
            <a:fillRect/>
          </a:stretch>
        </p:blipFill>
        <p:spPr>
          <a:xfrm>
            <a:off x="1783080" y="4526280"/>
            <a:ext cx="502920" cy="502920"/>
          </a:xfrm>
          <a:prstGeom prst="rect">
            <a:avLst/>
          </a:prstGeom>
        </p:spPr>
      </p:pic>
      <p:sp>
        <p:nvSpPr>
          <p:cNvPr id="8" name="Text 4"/>
          <p:cNvSpPr/>
          <p:nvPr/>
        </p:nvSpPr>
        <p:spPr>
          <a:xfrm>
            <a:off x="2468880" y="4526280"/>
            <a:ext cx="320040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Alternative Provision</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5"/>
          <p:cNvSpPr/>
          <p:nvPr/>
        </p:nvSpPr>
        <p:spPr>
          <a:xfrm>
            <a:off x="1783080" y="5120640"/>
            <a:ext cx="3840480" cy="105156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D29669"/>
                </a:solidFill>
                <a:effectLst/>
                <a:uLnTx/>
                <a:uFillTx/>
                <a:latin typeface="Calibri" pitchFamily="34" charset="0"/>
                <a:ea typeface="Calibri" pitchFamily="34" charset="-122"/>
                <a:cs typeface="Calibri" pitchFamily="34" charset="-120"/>
              </a:rPr>
              <a:t>Direct, hands-on support for individual learners who need something different from mainstream provision. Circuit breakers, mentoring </a:t>
            </a:r>
            <a:r>
              <a:rPr kumimoji="0" lang="en-US" sz="1250" b="0" i="0" u="none" strike="noStrike" kern="1200" cap="none" spc="0" normalizeH="0" baseline="0" noProof="0" dirty="0" err="1">
                <a:ln>
                  <a:noFill/>
                </a:ln>
                <a:solidFill>
                  <a:srgbClr val="D29669"/>
                </a:solidFill>
                <a:effectLst/>
                <a:uLnTx/>
                <a:uFillTx/>
                <a:latin typeface="Calibri" pitchFamily="34" charset="0"/>
                <a:ea typeface="Calibri" pitchFamily="34" charset="-122"/>
                <a:cs typeface="Calibri" pitchFamily="34" charset="-120"/>
              </a:rPr>
              <a:t>programmes</a:t>
            </a:r>
            <a:r>
              <a:rPr kumimoji="0" lang="en-US" sz="1250" b="0" i="0" u="none" strike="noStrike" kern="1200" cap="none" spc="0" normalizeH="0" baseline="0" noProof="0" dirty="0">
                <a:ln>
                  <a:noFill/>
                </a:ln>
                <a:solidFill>
                  <a:srgbClr val="D29669"/>
                </a:solidFill>
                <a:effectLst/>
                <a:uLnTx/>
                <a:uFillTx/>
                <a:latin typeface="Calibri" pitchFamily="34" charset="0"/>
                <a:ea typeface="Calibri" pitchFamily="34" charset="-122"/>
                <a:cs typeface="Calibri" pitchFamily="34" charset="-120"/>
              </a:rPr>
              <a:t>, or re-integration support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6"/>
          <p:cNvSpPr/>
          <p:nvPr/>
        </p:nvSpPr>
        <p:spPr>
          <a:xfrm>
            <a:off x="6400800" y="4297680"/>
            <a:ext cx="4480560" cy="2011680"/>
          </a:xfrm>
          <a:prstGeom prst="roundRect">
            <a:avLst>
              <a:gd name="adj" fmla="val 3636"/>
            </a:avLst>
          </a:prstGeom>
          <a:solidFill>
            <a:srgbClr val="FFFFFF">
              <a:alpha val="1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2" descr="preencoded.png"/>
          <p:cNvPicPr>
            <a:picLocks noChangeAspect="1"/>
          </p:cNvPicPr>
          <p:nvPr/>
        </p:nvPicPr>
        <p:blipFill>
          <a:blip r:embed="rId5"/>
          <a:stretch>
            <a:fillRect/>
          </a:stretch>
        </p:blipFill>
        <p:spPr>
          <a:xfrm>
            <a:off x="6720840" y="4526280"/>
            <a:ext cx="502920" cy="502920"/>
          </a:xfrm>
          <a:prstGeom prst="rect">
            <a:avLst/>
          </a:prstGeom>
        </p:spPr>
      </p:pic>
      <p:sp>
        <p:nvSpPr>
          <p:cNvPr id="12" name="Text 7"/>
          <p:cNvSpPr/>
          <p:nvPr/>
        </p:nvSpPr>
        <p:spPr>
          <a:xfrm>
            <a:off x="7406640" y="4526280"/>
            <a:ext cx="320040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Staff Training &amp; Consultancy</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8"/>
          <p:cNvSpPr/>
          <p:nvPr/>
        </p:nvSpPr>
        <p:spPr>
          <a:xfrm>
            <a:off x="6720840" y="5120640"/>
            <a:ext cx="3840480" cy="1051560"/>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D29669"/>
                </a:solidFill>
                <a:effectLst/>
                <a:uLnTx/>
                <a:uFillTx/>
                <a:latin typeface="Calibri" pitchFamily="34" charset="0"/>
                <a:ea typeface="Calibri" pitchFamily="34" charset="-122"/>
                <a:cs typeface="Calibri" pitchFamily="34" charset="-120"/>
              </a:rPr>
              <a:t>Building the confidence, knowledge and strategies of your existing staff teams. We are cheaper, and arguably more versed in SEMH/SEND than many external advisors. </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3890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1_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1_Office Theme">
      <a:majorFont>
        <a:latin typeface="Helvetica"/>
        <a:ea typeface="Helvetica"/>
        <a:cs typeface="Helvetica"/>
      </a:majorFont>
      <a:minorFont>
        <a:latin typeface="Calibri"/>
        <a:ea typeface="Calibri"/>
        <a:cs typeface="Calibri"/>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8559</TotalTime>
  <Words>5243</Words>
  <Application>Microsoft Office PowerPoint</Application>
  <PresentationFormat>Widescreen</PresentationFormat>
  <Paragraphs>597</Paragraphs>
  <Slides>87</Slides>
  <Notes>32</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87</vt:i4>
      </vt:variant>
    </vt:vector>
  </HeadingPairs>
  <TitlesOfParts>
    <vt:vector size="99" baseType="lpstr">
      <vt:lpstr>Aptos</vt:lpstr>
      <vt:lpstr>Aptos Display</vt:lpstr>
      <vt:lpstr>Arial</vt:lpstr>
      <vt:lpstr>Arial,Sans-Serif</vt:lpstr>
      <vt:lpstr>Calibri</vt:lpstr>
      <vt:lpstr>Cambria</vt:lpstr>
      <vt:lpstr>Century Gothic</vt:lpstr>
      <vt:lpstr>Gill Sans MT</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My background  Primary Headteacher  Exciting Education Ltd Emotion Logic charity Plymouth Multi Agency Support Team Chair Plymouth Foster Panel Vice Chair Cornwall Foster Panel cornishcritters.com </vt:lpstr>
      <vt:lpstr>FAQs  What am I going to be doing today?  Will I have to talk about personal situations and share my emotions with others? </vt:lpstr>
      <vt:lpstr>PowerPoint Presentation</vt:lpstr>
      <vt:lpstr>PowerPoint Presentation</vt:lpstr>
      <vt:lpstr>The Healthy Adjustment Process</vt:lpstr>
      <vt:lpstr>PowerPoint Presentation</vt:lpstr>
      <vt:lpstr>Step 1 Making sense of how we are feeling</vt:lpstr>
      <vt:lpstr>Scenario  Imagine you are 13 years old. You’ve not been invited to the party!  Look at the cards What would your pattern look like?</vt:lpstr>
      <vt:lpstr>PowerPoint Presentation</vt:lpstr>
      <vt:lpstr>Step 2 Discover what you have lost by naming some hidden values</vt:lpstr>
      <vt:lpstr>What can I no longer do?</vt:lpstr>
      <vt:lpstr>Now that I have lost a friend, what can I no longer do?</vt:lpstr>
      <vt:lpstr>Why is this list helpful?</vt:lpstr>
      <vt:lpstr>PowerPoint Presentation</vt:lpstr>
      <vt:lpstr>PowerPoint Presentation</vt:lpstr>
      <vt:lpstr>PowerPoint Presentation</vt:lpstr>
      <vt:lpstr>PowerPoint Presentation</vt:lpstr>
      <vt:lpstr>BOGOF Funded places only for Cornish schools</vt:lpstr>
      <vt:lpstr>PowerPoint Presentation</vt:lpstr>
      <vt:lpstr>PowerPoint Presentation</vt:lpstr>
      <vt:lpstr>AGM: Agenda</vt:lpstr>
      <vt:lpstr>Impact Report</vt:lpstr>
      <vt:lpstr>PowerPoint Presentation</vt:lpstr>
      <vt:lpstr>Navigating National Policy</vt:lpstr>
      <vt:lpstr>What does that look like in Cornwall?</vt:lpstr>
      <vt:lpstr>PowerPoint Presentation</vt:lpstr>
      <vt:lpstr>How has CASH supported members with these strands?</vt:lpstr>
      <vt:lpstr>PowerPoint Presentation</vt:lpstr>
      <vt:lpstr>PowerPoint Presentation</vt:lpstr>
      <vt:lpstr>PowerPoint Presentation</vt:lpstr>
      <vt:lpstr>PowerPoint Presentation</vt:lpstr>
      <vt:lpstr>Other CASH support this year</vt:lpstr>
      <vt:lpstr>Research opportunities</vt:lpstr>
      <vt:lpstr>Future opportunities</vt:lpstr>
      <vt:lpstr>Your own research?</vt:lpstr>
      <vt:lpstr>CASH Development Plan</vt:lpstr>
      <vt:lpstr>PowerPoint Presentation</vt:lpstr>
      <vt:lpstr>PowerPoint Presentation</vt:lpstr>
      <vt:lpstr>PowerPoint Presentation</vt:lpstr>
      <vt:lpstr>PowerPoint Presentation</vt:lpstr>
      <vt:lpstr>Report from the Treasurer</vt:lpstr>
      <vt:lpstr>Election of CASH Executive Committee</vt:lpstr>
      <vt:lpstr>PowerPoint Presentation</vt:lpstr>
      <vt:lpstr>PowerPoint Presentation</vt:lpstr>
      <vt:lpstr>PowerPoint Presentation</vt:lpstr>
      <vt:lpstr> National data vs Cornish data</vt:lpstr>
      <vt:lpstr>PowerPoint Presentation</vt:lpstr>
      <vt:lpstr>PowerPoint Presentation</vt:lpstr>
      <vt:lpstr>Experts at Hand!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Kate Littledyke</dc:creator>
  <cp:lastModifiedBy>Kate Littledyke</cp:lastModifiedBy>
  <cp:revision>2</cp:revision>
  <cp:lastPrinted>2026-07-02T10:18:26Z</cp:lastPrinted>
  <dcterms:created xsi:type="dcterms:W3CDTF">2026-06-29T17:31:32Z</dcterms:created>
  <dcterms:modified xsi:type="dcterms:W3CDTF">2026-07-06T08:09:46Z</dcterms:modified>
</cp:coreProperties>
</file>