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  <p:sldMasterId id="2147483661" r:id="rId5"/>
  </p:sldMasterIdLst>
  <p:notesMasterIdLst>
    <p:notesMasterId r:id="rId17"/>
  </p:notesMasterIdLst>
  <p:sldIdLst>
    <p:sldId id="466" r:id="rId6"/>
    <p:sldId id="476" r:id="rId7"/>
    <p:sldId id="501" r:id="rId8"/>
    <p:sldId id="502" r:id="rId9"/>
    <p:sldId id="478" r:id="rId10"/>
    <p:sldId id="503" r:id="rId11"/>
    <p:sldId id="496" r:id="rId12"/>
    <p:sldId id="495" r:id="rId13"/>
    <p:sldId id="504" r:id="rId14"/>
    <p:sldId id="490" r:id="rId15"/>
    <p:sldId id="47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E1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2802BA-D4B8-4130-6E39-225332900F2A}" v="1195" dt="2026-06-30T10:20:20.274"/>
    <p1510:client id="{A2A83E3C-5A9D-7487-CC32-1727ED159604}" v="19" dt="2026-06-30T08:38:32.274"/>
    <p1510:client id="{B1581F86-F363-F408-63EB-8A4E30689964}" v="667" dt="2026-06-30T09:13:02.8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738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EEA335-B884-46E9-8477-BFFC474032F0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F803B-7AE5-426B-87E8-4984F6E9B6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073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2E1A2825-80C3-4465-B729-0216E3DB9BA6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FFE01-76ED-4CBF-8C10-3E5748D2CA34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6D7EF16F-0815-4221-B0B9-7CE3A001121D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5264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68C32-B386-C457-DA55-F7713A5CEF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4E67D7-1C8B-31BF-1673-A6D3942A4D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622553-1DC9-BD16-3EBC-84E51E59E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686877-AB15-C648-E33A-1A3CAB4EE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53D11-460D-E1BB-CCAF-FB770D71C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132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7927F-4829-77F9-0BC5-389AC663D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D5AD4-0178-D860-41B6-CEC6880748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BD758D-EEE8-7334-4D3F-DB5000B1E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A1642-4324-53D9-AA57-6C8DBF590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595B1-2D6B-DD4D-5470-7B182D172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375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86522-8778-C031-51A2-C46CBA22B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92C2D6-4E7D-E212-7B48-FA15B122E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ECDF72-5DFD-756B-71AF-3FFC0434B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BA94D-1AE1-3E3E-F59E-F6D44E10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B1384E-E329-D300-805F-EC25A415C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0172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27229-7805-058A-4D11-EACE2695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99153-727C-2952-9F86-C045C75861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89077D-1565-709F-835D-D0215AC397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78431C-976C-A576-2B1B-941B1A520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6DCD4F-5F00-7B6E-F55B-B704B3541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3EE08A-41ED-3C89-3F9B-83BD3C747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3814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20D2E-967B-E3D0-2257-E696921CD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0F8EC0-FE14-8F15-8249-59ACE660A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5D2083-707D-3FCF-33CE-1026DE4169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7F70A7-0304-B237-CEE4-1A35D55227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E6A73E-E361-4B92-1D77-AF6ADB3309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9937BD-4D36-7970-42F2-374808717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CA08BC-A99F-9EAB-1F76-2F9B8DA8B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5D70CD-FBF2-9B69-B1B0-27B47606D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5125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4581E-26D0-FE4E-1C74-46E61D229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89A7EB-37B1-A64E-B807-20635F3CB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02998A-BA2A-1697-5DD9-BC06EDCF8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B9860E-6266-8430-76E4-652B8F9E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5353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B9234C-61A1-F65A-92D0-7D8A9AB45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DDB2B8-71AE-5146-158F-595D578CF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1DDF45-B3E0-24E8-0FAC-2FECB1452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251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D95A-2B94-4A5B-BD44-D9801C1A7B8E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4BA7B-A113-B568-AB7E-5216AA028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C7098-B01E-F1E2-0730-9C3DA9EF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57C79D-954B-A862-4630-C535FBCC03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FDA12B-F895-4D4C-A090-EFCC20042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3C7AD4-428C-EA17-1F9D-262F7835E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4FE2B2-A1D0-21EE-3A04-D6B5A3467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5187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C5808-4813-BEE0-B0F8-2C65D777B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9AFBA3-4914-95A9-0ABE-65497DC473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D3A5B2-9AB5-9C5A-F1A1-1989E8BE0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6CA54-E4B0-EB5C-5786-8E3333459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AD7851-1553-C1EE-0418-AB36153E6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B3D29D-0445-A605-C5F3-26DB5551D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3339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A18E1-6E58-D1C6-B42E-F4F12E9A9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450986-1B45-B308-D957-BB4D2D8341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9E6E4C-6EA5-827E-1956-AF5AA5435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5CBF36-994F-EC13-EE95-6E797BE20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15BD34-C5C7-E78B-E81D-3A4BA51F6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19316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6F720A-4B86-54B7-D743-6656E649E0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0423A6-BD1D-9738-B74B-8DCF132220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CE8E1B-E2E3-1254-BB2D-C7E606A96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67028-BE7F-4DD4-9690-F07B43010CFA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E932D-F37F-0B0B-CD3A-00181AF4F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1A43A-A99F-8C56-E354-696E69E67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9FD2B-F255-4870-8640-B3C9F55650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995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2ACE1A80-9D0C-426B-92FC-95460EEA2438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0E6CDA8E-24FF-4D43-9EED-BCE09FB8922E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1533EF5-2886-4F21-BDCE-745917B3CB57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3BE9-1828-402D-AC03-58A9B708E104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E50066F0-75FF-4992-94A3-09393E8FC248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F0F13-4883-418A-B9BE-2EA5B1750A1F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B71CCF45-F8DC-45B8-99FF-D839D1E04293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11000"/>
            <a:lum/>
          </a:blip>
          <a:srcRect/>
          <a:stretch>
            <a:fillRect t="-57000" b="-5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0EC81-54ED-4FDD-8E2C-61FE2CA0D899}" type="datetime1">
              <a:rPr lang="en-US" smtClean="0"/>
              <a:t>7/2/2026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9E8B9B-9B19-A3A0-099E-6342F098B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E02620-63E2-AD8E-3C6D-5E4F81D3A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F3DAD-773F-100E-9293-01B1A45207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667028-BE7F-4DD4-9690-F07B43010CFA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14C1E5-9376-8554-3ABC-BC3A201285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F882C1-C980-8E59-C2C4-9CDB4FA13C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99FD2B-F255-4870-8640-B3C9F55650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936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C6B158B5-50B5-4927-A367-7C9F3AFE5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4358E0-A4E7-12B5-C9D3-E8660AA0D982}"/>
              </a:ext>
            </a:extLst>
          </p:cNvPr>
          <p:cNvSpPr txBox="1"/>
          <p:nvPr/>
        </p:nvSpPr>
        <p:spPr>
          <a:xfrm>
            <a:off x="6981824" y="1367673"/>
            <a:ext cx="4375151" cy="43128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5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Post-Ofsted </a:t>
            </a:r>
            <a:r>
              <a:rPr lang="en-US" sz="4500" b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Reflections</a:t>
            </a:r>
            <a:endParaRPr lang="en-US" dirty="0">
              <a:solidFill>
                <a:schemeClr val="bg1"/>
              </a:solidFill>
              <a:latin typeface="Aptos" panose="02110004020202020204"/>
              <a:ea typeface="+mj-ea"/>
              <a:cs typeface="+mj-cs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5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500" b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Hayle</a:t>
            </a:r>
            <a:r>
              <a:rPr lang="en-US" sz="45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Academy</a:t>
            </a:r>
            <a:endParaRPr lang="en-US">
              <a:solidFill>
                <a:schemeClr val="bg1"/>
              </a:solidFill>
              <a:latin typeface="Aptos" panose="02110004020202020204"/>
              <a:ea typeface="+mj-ea"/>
              <a:cs typeface="+mj-cs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500" b="1" dirty="0">
              <a:solidFill>
                <a:schemeClr val="bg1"/>
              </a:solidFill>
              <a:latin typeface="Aptos Display"/>
              <a:ea typeface="+mj-ea"/>
              <a:cs typeface="+mj-cs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500" b="1">
                <a:solidFill>
                  <a:schemeClr val="bg1"/>
                </a:solidFill>
                <a:latin typeface="Aptos Display"/>
                <a:ea typeface="+mj-ea"/>
                <a:cs typeface="+mj-cs"/>
              </a:rPr>
              <a:t>2nd –3rd June 2026</a:t>
            </a:r>
            <a:endParaRPr lang="en-US" sz="4500" b="1" dirty="0">
              <a:solidFill>
                <a:schemeClr val="bg1"/>
              </a:solidFill>
              <a:latin typeface="Aptos Display"/>
              <a:ea typeface="+mj-ea"/>
              <a:cs typeface="+mj-cs"/>
            </a:endParaRPr>
          </a:p>
        </p:txBody>
      </p:sp>
      <p:pic>
        <p:nvPicPr>
          <p:cNvPr id="2" name="Picture 1" descr="A child wearing glasses smiling&#10;&#10;AI-generated content may be incorrect.">
            <a:extLst>
              <a:ext uri="{FF2B5EF4-FFF2-40B4-BE49-F238E27FC236}">
                <a16:creationId xmlns:a16="http://schemas.microsoft.com/office/drawing/2014/main" id="{01C0BDB9-52AE-22A7-4BAB-55C2382974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12757"/>
          <a:stretch>
            <a:fillRect/>
          </a:stretch>
        </p:blipFill>
        <p:spPr>
          <a:xfrm>
            <a:off x="1" y="2"/>
            <a:ext cx="6249303" cy="6857998"/>
          </a:xfrm>
          <a:custGeom>
            <a:avLst/>
            <a:gdLst/>
            <a:ahLst/>
            <a:cxnLst/>
            <a:rect l="l" t="t" r="r" b="b"/>
            <a:pathLst>
              <a:path w="6249303" h="6857998">
                <a:moveTo>
                  <a:pt x="5497146" y="6118149"/>
                </a:moveTo>
                <a:cubicBezTo>
                  <a:pt x="5503695" y="6124102"/>
                  <a:pt x="5511317" y="6129341"/>
                  <a:pt x="5518366" y="6133723"/>
                </a:cubicBezTo>
                <a:cubicBezTo>
                  <a:pt x="5525509" y="6138152"/>
                  <a:pt x="5530855" y="6143474"/>
                  <a:pt x="5534525" y="6149380"/>
                </a:cubicBezTo>
                <a:lnTo>
                  <a:pt x="5540000" y="6166562"/>
                </a:lnTo>
                <a:lnTo>
                  <a:pt x="5534525" y="6149379"/>
                </a:lnTo>
                <a:cubicBezTo>
                  <a:pt x="5530855" y="6143474"/>
                  <a:pt x="5525509" y="6138152"/>
                  <a:pt x="5518366" y="6133722"/>
                </a:cubicBezTo>
                <a:cubicBezTo>
                  <a:pt x="5511317" y="6129341"/>
                  <a:pt x="5503695" y="6124102"/>
                  <a:pt x="5497146" y="6118149"/>
                </a:cubicBezTo>
                <a:close/>
                <a:moveTo>
                  <a:pt x="5405304" y="4941372"/>
                </a:moveTo>
                <a:lnTo>
                  <a:pt x="5408634" y="4950869"/>
                </a:lnTo>
                <a:lnTo>
                  <a:pt x="5418318" y="4991382"/>
                </a:lnTo>
                <a:lnTo>
                  <a:pt x="5408634" y="4950868"/>
                </a:lnTo>
                <a:close/>
                <a:moveTo>
                  <a:pt x="5409242" y="4749807"/>
                </a:moveTo>
                <a:cubicBezTo>
                  <a:pt x="5397106" y="4762826"/>
                  <a:pt x="5396249" y="4781365"/>
                  <a:pt x="5394535" y="4799797"/>
                </a:cubicBezTo>
                <a:cubicBezTo>
                  <a:pt x="5396249" y="4781365"/>
                  <a:pt x="5397106" y="4762827"/>
                  <a:pt x="5409242" y="4749807"/>
                </a:cubicBezTo>
                <a:close/>
                <a:moveTo>
                  <a:pt x="5427041" y="4543185"/>
                </a:moveTo>
                <a:cubicBezTo>
                  <a:pt x="5428019" y="4548281"/>
                  <a:pt x="5430065" y="4553662"/>
                  <a:pt x="5432447" y="4557092"/>
                </a:cubicBezTo>
                <a:cubicBezTo>
                  <a:pt x="5444067" y="4573618"/>
                  <a:pt x="5452855" y="4588275"/>
                  <a:pt x="5458810" y="4602021"/>
                </a:cubicBezTo>
                <a:cubicBezTo>
                  <a:pt x="5452855" y="4588275"/>
                  <a:pt x="5444067" y="4573618"/>
                  <a:pt x="5432447" y="4557091"/>
                </a:cubicBezTo>
                <a:close/>
                <a:moveTo>
                  <a:pt x="5893259" y="2819253"/>
                </a:moveTo>
                <a:lnTo>
                  <a:pt x="5904902" y="2827484"/>
                </a:lnTo>
                <a:lnTo>
                  <a:pt x="5904904" y="2827486"/>
                </a:lnTo>
                <a:lnTo>
                  <a:pt x="5933407" y="2861156"/>
                </a:lnTo>
                <a:lnTo>
                  <a:pt x="5923753" y="2842392"/>
                </a:lnTo>
                <a:lnTo>
                  <a:pt x="5904904" y="2827486"/>
                </a:lnTo>
                <a:lnTo>
                  <a:pt x="5904902" y="2827483"/>
                </a:lnTo>
                <a:close/>
                <a:moveTo>
                  <a:pt x="5823604" y="1974015"/>
                </a:moveTo>
                <a:lnTo>
                  <a:pt x="5817090" y="1999763"/>
                </a:lnTo>
                <a:cubicBezTo>
                  <a:pt x="5813281" y="2008056"/>
                  <a:pt x="5807601" y="2016020"/>
                  <a:pt x="5799362" y="2023547"/>
                </a:cubicBezTo>
                <a:cubicBezTo>
                  <a:pt x="5815841" y="2008497"/>
                  <a:pt x="5822079" y="1991685"/>
                  <a:pt x="5823604" y="1974015"/>
                </a:cubicBezTo>
                <a:close/>
                <a:moveTo>
                  <a:pt x="5806410" y="1768838"/>
                </a:moveTo>
                <a:cubicBezTo>
                  <a:pt x="5802029" y="1774411"/>
                  <a:pt x="5799266" y="1779948"/>
                  <a:pt x="5797809" y="1785412"/>
                </a:cubicBezTo>
                <a:lnTo>
                  <a:pt x="5797028" y="1801558"/>
                </a:lnTo>
                <a:cubicBezTo>
                  <a:pt x="5795361" y="1790986"/>
                  <a:pt x="5797647" y="1779981"/>
                  <a:pt x="5806410" y="1768838"/>
                </a:cubicBezTo>
                <a:close/>
                <a:moveTo>
                  <a:pt x="5915999" y="520953"/>
                </a:moveTo>
                <a:lnTo>
                  <a:pt x="5909271" y="549926"/>
                </a:lnTo>
                <a:lnTo>
                  <a:pt x="5903017" y="566616"/>
                </a:lnTo>
                <a:lnTo>
                  <a:pt x="5897067" y="581804"/>
                </a:lnTo>
                <a:lnTo>
                  <a:pt x="5896649" y="583595"/>
                </a:lnTo>
                <a:lnTo>
                  <a:pt x="5894474" y="589388"/>
                </a:lnTo>
                <a:cubicBezTo>
                  <a:pt x="5892074" y="597005"/>
                  <a:pt x="5890316" y="604728"/>
                  <a:pt x="5889851" y="612658"/>
                </a:cubicBezTo>
                <a:lnTo>
                  <a:pt x="5896649" y="583595"/>
                </a:lnTo>
                <a:lnTo>
                  <a:pt x="5902965" y="566754"/>
                </a:lnTo>
                <a:lnTo>
                  <a:pt x="5903017" y="566616"/>
                </a:lnTo>
                <a:lnTo>
                  <a:pt x="5908855" y="551717"/>
                </a:lnTo>
                <a:lnTo>
                  <a:pt x="5909271" y="549926"/>
                </a:lnTo>
                <a:lnTo>
                  <a:pt x="5911436" y="544146"/>
                </a:lnTo>
                <a:cubicBezTo>
                  <a:pt x="5913823" y="536547"/>
                  <a:pt x="5915561" y="528850"/>
                  <a:pt x="5915999" y="520953"/>
                </a:cubicBezTo>
                <a:close/>
                <a:moveTo>
                  <a:pt x="5864896" y="268794"/>
                </a:moveTo>
                <a:cubicBezTo>
                  <a:pt x="5862371" y="279176"/>
                  <a:pt x="5860668" y="289296"/>
                  <a:pt x="5860021" y="299164"/>
                </a:cubicBezTo>
                <a:cubicBezTo>
                  <a:pt x="5859371" y="309031"/>
                  <a:pt x="5859776" y="318646"/>
                  <a:pt x="5861466" y="328017"/>
                </a:cubicBezTo>
                <a:close/>
                <a:moveTo>
                  <a:pt x="0" y="0"/>
                </a:moveTo>
                <a:lnTo>
                  <a:pt x="6182312" y="0"/>
                </a:lnTo>
                <a:lnTo>
                  <a:pt x="6178097" y="24480"/>
                </a:lnTo>
                <a:cubicBezTo>
                  <a:pt x="6175612" y="32636"/>
                  <a:pt x="6171850" y="40471"/>
                  <a:pt x="6166086" y="47806"/>
                </a:cubicBezTo>
                <a:cubicBezTo>
                  <a:pt x="6151226" y="66857"/>
                  <a:pt x="6154655" y="85336"/>
                  <a:pt x="6156942" y="105718"/>
                </a:cubicBezTo>
                <a:cubicBezTo>
                  <a:pt x="6158656" y="121150"/>
                  <a:pt x="6158085" y="136963"/>
                  <a:pt x="6158277" y="152584"/>
                </a:cubicBezTo>
                <a:cubicBezTo>
                  <a:pt x="6158846" y="180017"/>
                  <a:pt x="6159037" y="207450"/>
                  <a:pt x="6159990" y="234883"/>
                </a:cubicBezTo>
                <a:cubicBezTo>
                  <a:pt x="6160370" y="243648"/>
                  <a:pt x="6165135" y="252600"/>
                  <a:pt x="6164373" y="261173"/>
                </a:cubicBezTo>
                <a:cubicBezTo>
                  <a:pt x="6160752" y="300800"/>
                  <a:pt x="6155037" y="340425"/>
                  <a:pt x="6151798" y="380050"/>
                </a:cubicBezTo>
                <a:cubicBezTo>
                  <a:pt x="6149894" y="402529"/>
                  <a:pt x="6153511" y="425581"/>
                  <a:pt x="6150846" y="447870"/>
                </a:cubicBezTo>
                <a:cubicBezTo>
                  <a:pt x="6147798" y="473587"/>
                  <a:pt x="6139988" y="498733"/>
                  <a:pt x="6135223" y="524262"/>
                </a:cubicBezTo>
                <a:cubicBezTo>
                  <a:pt x="6133891" y="531310"/>
                  <a:pt x="6135606" y="539121"/>
                  <a:pt x="6135985" y="546552"/>
                </a:cubicBezTo>
                <a:cubicBezTo>
                  <a:pt x="6136367" y="554933"/>
                  <a:pt x="6137129" y="563125"/>
                  <a:pt x="6137320" y="571508"/>
                </a:cubicBezTo>
                <a:cubicBezTo>
                  <a:pt x="6137702" y="597037"/>
                  <a:pt x="6137129" y="622564"/>
                  <a:pt x="6138464" y="648092"/>
                </a:cubicBezTo>
                <a:cubicBezTo>
                  <a:pt x="6139225" y="663713"/>
                  <a:pt x="6147035" y="680096"/>
                  <a:pt x="6144177" y="694576"/>
                </a:cubicBezTo>
                <a:cubicBezTo>
                  <a:pt x="6138654" y="724104"/>
                  <a:pt x="6151036" y="753633"/>
                  <a:pt x="6140750" y="783158"/>
                </a:cubicBezTo>
                <a:cubicBezTo>
                  <a:pt x="6137702" y="792306"/>
                  <a:pt x="6145322" y="804877"/>
                  <a:pt x="6145702" y="815929"/>
                </a:cubicBezTo>
                <a:cubicBezTo>
                  <a:pt x="6146654" y="843552"/>
                  <a:pt x="6146464" y="871173"/>
                  <a:pt x="6146274" y="898797"/>
                </a:cubicBezTo>
                <a:cubicBezTo>
                  <a:pt x="6146084" y="923562"/>
                  <a:pt x="6148750" y="949281"/>
                  <a:pt x="6143416" y="973095"/>
                </a:cubicBezTo>
                <a:cubicBezTo>
                  <a:pt x="6137702" y="998052"/>
                  <a:pt x="6138464" y="1020529"/>
                  <a:pt x="6144940" y="1044725"/>
                </a:cubicBezTo>
                <a:cubicBezTo>
                  <a:pt x="6149322" y="1061298"/>
                  <a:pt x="6149894" y="1078826"/>
                  <a:pt x="6151226" y="1095972"/>
                </a:cubicBezTo>
                <a:cubicBezTo>
                  <a:pt x="6152750" y="1114449"/>
                  <a:pt x="6148750" y="1134834"/>
                  <a:pt x="6155037" y="1151600"/>
                </a:cubicBezTo>
                <a:cubicBezTo>
                  <a:pt x="6173706" y="1201512"/>
                  <a:pt x="6177706" y="1252757"/>
                  <a:pt x="6177706" y="1304955"/>
                </a:cubicBezTo>
                <a:cubicBezTo>
                  <a:pt x="6177706" y="1314483"/>
                  <a:pt x="6175041" y="1324198"/>
                  <a:pt x="6172183" y="1333341"/>
                </a:cubicBezTo>
                <a:cubicBezTo>
                  <a:pt x="6155037" y="1386684"/>
                  <a:pt x="6156560" y="1440216"/>
                  <a:pt x="6167039" y="1494509"/>
                </a:cubicBezTo>
                <a:cubicBezTo>
                  <a:pt x="6169325" y="1505751"/>
                  <a:pt x="6169706" y="1518324"/>
                  <a:pt x="6167421" y="1529563"/>
                </a:cubicBezTo>
                <a:cubicBezTo>
                  <a:pt x="6160752" y="1561189"/>
                  <a:pt x="6149702" y="1591859"/>
                  <a:pt x="6144940" y="1623675"/>
                </a:cubicBezTo>
                <a:cubicBezTo>
                  <a:pt x="6137129" y="1676253"/>
                  <a:pt x="6163417" y="1721785"/>
                  <a:pt x="6180565" y="1768838"/>
                </a:cubicBezTo>
                <a:cubicBezTo>
                  <a:pt x="6196758" y="1813610"/>
                  <a:pt x="6233335" y="1851709"/>
                  <a:pt x="6225142" y="1904673"/>
                </a:cubicBezTo>
                <a:cubicBezTo>
                  <a:pt x="6224381" y="1910004"/>
                  <a:pt x="6229524" y="1915912"/>
                  <a:pt x="6230858" y="1921817"/>
                </a:cubicBezTo>
                <a:cubicBezTo>
                  <a:pt x="6234479" y="1938009"/>
                  <a:pt x="6238857" y="1954202"/>
                  <a:pt x="6240574" y="1970586"/>
                </a:cubicBezTo>
                <a:cubicBezTo>
                  <a:pt x="6242861" y="1990589"/>
                  <a:pt x="6242100" y="2010974"/>
                  <a:pt x="6244004" y="2030977"/>
                </a:cubicBezTo>
                <a:cubicBezTo>
                  <a:pt x="6245147" y="2043835"/>
                  <a:pt x="6247242" y="2056600"/>
                  <a:pt x="6249052" y="2069340"/>
                </a:cubicBezTo>
                <a:lnTo>
                  <a:pt x="6249303" y="2072225"/>
                </a:lnTo>
                <a:lnTo>
                  <a:pt x="6249303" y="2131532"/>
                </a:lnTo>
                <a:lnTo>
                  <a:pt x="6248432" y="2138304"/>
                </a:lnTo>
                <a:cubicBezTo>
                  <a:pt x="6246241" y="2148519"/>
                  <a:pt x="6243623" y="2158712"/>
                  <a:pt x="6241908" y="2168903"/>
                </a:cubicBezTo>
                <a:cubicBezTo>
                  <a:pt x="6237145" y="2197670"/>
                  <a:pt x="6238479" y="2229296"/>
                  <a:pt x="6226286" y="2254633"/>
                </a:cubicBezTo>
                <a:cubicBezTo>
                  <a:pt x="6213332" y="2281683"/>
                  <a:pt x="6207426" y="2307402"/>
                  <a:pt x="6211426" y="2335405"/>
                </a:cubicBezTo>
                <a:cubicBezTo>
                  <a:pt x="6212760" y="2344741"/>
                  <a:pt x="6220762" y="2356744"/>
                  <a:pt x="6228952" y="2360933"/>
                </a:cubicBezTo>
                <a:cubicBezTo>
                  <a:pt x="6247241" y="2370270"/>
                  <a:pt x="6250481" y="2383032"/>
                  <a:pt x="6244193" y="2400369"/>
                </a:cubicBezTo>
                <a:cubicBezTo>
                  <a:pt x="6238857" y="2415420"/>
                  <a:pt x="6236192" y="2433897"/>
                  <a:pt x="6225904" y="2444184"/>
                </a:cubicBezTo>
                <a:cubicBezTo>
                  <a:pt x="6196758" y="2473333"/>
                  <a:pt x="6195806" y="2510483"/>
                  <a:pt x="6187996" y="2546678"/>
                </a:cubicBezTo>
                <a:cubicBezTo>
                  <a:pt x="6183231" y="2568774"/>
                  <a:pt x="6183041" y="2589352"/>
                  <a:pt x="6186279" y="2611450"/>
                </a:cubicBezTo>
                <a:cubicBezTo>
                  <a:pt x="6193518" y="2659455"/>
                  <a:pt x="6183231" y="2706131"/>
                  <a:pt x="6170087" y="2752235"/>
                </a:cubicBezTo>
                <a:cubicBezTo>
                  <a:pt x="6161325" y="2782716"/>
                  <a:pt x="6155990" y="2813958"/>
                  <a:pt x="6147035" y="2844248"/>
                </a:cubicBezTo>
                <a:cubicBezTo>
                  <a:pt x="6140177" y="2866918"/>
                  <a:pt x="6131985" y="2889587"/>
                  <a:pt x="6120937" y="2910353"/>
                </a:cubicBezTo>
                <a:cubicBezTo>
                  <a:pt x="6104743" y="2940455"/>
                  <a:pt x="6080358" y="2966742"/>
                  <a:pt x="6086835" y="3005035"/>
                </a:cubicBezTo>
                <a:cubicBezTo>
                  <a:pt x="6092550" y="3038756"/>
                  <a:pt x="6080550" y="3069235"/>
                  <a:pt x="6069119" y="3100099"/>
                </a:cubicBezTo>
                <a:cubicBezTo>
                  <a:pt x="6060737" y="3122770"/>
                  <a:pt x="6052162" y="3145436"/>
                  <a:pt x="6046828" y="3168870"/>
                </a:cubicBezTo>
                <a:cubicBezTo>
                  <a:pt x="6040542" y="3196686"/>
                  <a:pt x="6043210" y="3228119"/>
                  <a:pt x="6031589" y="3252885"/>
                </a:cubicBezTo>
                <a:cubicBezTo>
                  <a:pt x="6019396" y="3278795"/>
                  <a:pt x="6027588" y="3300319"/>
                  <a:pt x="6031017" y="3323372"/>
                </a:cubicBezTo>
                <a:cubicBezTo>
                  <a:pt x="6036353" y="3360139"/>
                  <a:pt x="6046258" y="3396719"/>
                  <a:pt x="6033685" y="3433866"/>
                </a:cubicBezTo>
                <a:cubicBezTo>
                  <a:pt x="6018444" y="3479015"/>
                  <a:pt x="6002060" y="3523785"/>
                  <a:pt x="5987583" y="3569124"/>
                </a:cubicBezTo>
                <a:cubicBezTo>
                  <a:pt x="5982056" y="3586653"/>
                  <a:pt x="5979770" y="3605509"/>
                  <a:pt x="5977295" y="3623799"/>
                </a:cubicBezTo>
                <a:cubicBezTo>
                  <a:pt x="5975197" y="3641134"/>
                  <a:pt x="5980533" y="3661899"/>
                  <a:pt x="5972533" y="3675238"/>
                </a:cubicBezTo>
                <a:cubicBezTo>
                  <a:pt x="5951958" y="3709529"/>
                  <a:pt x="5941860" y="3744770"/>
                  <a:pt x="5941860" y="3784397"/>
                </a:cubicBezTo>
                <a:cubicBezTo>
                  <a:pt x="5941860" y="3799258"/>
                  <a:pt x="5933287" y="3813737"/>
                  <a:pt x="5931762" y="3828785"/>
                </a:cubicBezTo>
                <a:cubicBezTo>
                  <a:pt x="5929858" y="3849362"/>
                  <a:pt x="5924714" y="3872985"/>
                  <a:pt x="5931955" y="3890891"/>
                </a:cubicBezTo>
                <a:cubicBezTo>
                  <a:pt x="5949100" y="3932993"/>
                  <a:pt x="5934810" y="3967091"/>
                  <a:pt x="5917857" y="4003861"/>
                </a:cubicBezTo>
                <a:cubicBezTo>
                  <a:pt x="5901092" y="4040058"/>
                  <a:pt x="5887757" y="4078159"/>
                  <a:pt x="5876707" y="4116641"/>
                </a:cubicBezTo>
                <a:cubicBezTo>
                  <a:pt x="5872706" y="4131119"/>
                  <a:pt x="5879375" y="4148453"/>
                  <a:pt x="5880708" y="4164458"/>
                </a:cubicBezTo>
                <a:cubicBezTo>
                  <a:pt x="5881089" y="4170174"/>
                  <a:pt x="5881661" y="4176461"/>
                  <a:pt x="5879756" y="4181603"/>
                </a:cubicBezTo>
                <a:cubicBezTo>
                  <a:pt x="5861466" y="4231324"/>
                  <a:pt x="5847560" y="4281810"/>
                  <a:pt x="5857085" y="4335722"/>
                </a:cubicBezTo>
                <a:cubicBezTo>
                  <a:pt x="5858038" y="4340674"/>
                  <a:pt x="5855942" y="4346201"/>
                  <a:pt x="5854608" y="4351154"/>
                </a:cubicBezTo>
                <a:cubicBezTo>
                  <a:pt x="5847751" y="4375349"/>
                  <a:pt x="5836892" y="4398972"/>
                  <a:pt x="5834415" y="4423545"/>
                </a:cubicBezTo>
                <a:cubicBezTo>
                  <a:pt x="5828319" y="4484127"/>
                  <a:pt x="5825841" y="4545086"/>
                  <a:pt x="5821841" y="4606053"/>
                </a:cubicBezTo>
                <a:cubicBezTo>
                  <a:pt x="5821653" y="4609863"/>
                  <a:pt x="5821653" y="4613864"/>
                  <a:pt x="5820317" y="4617291"/>
                </a:cubicBezTo>
                <a:cubicBezTo>
                  <a:pt x="5812125" y="4639772"/>
                  <a:pt x="5814794" y="4659393"/>
                  <a:pt x="5830414" y="4678445"/>
                </a:cubicBezTo>
                <a:cubicBezTo>
                  <a:pt x="5837273" y="4686828"/>
                  <a:pt x="5840892" y="4698258"/>
                  <a:pt x="5844703" y="4708734"/>
                </a:cubicBezTo>
                <a:cubicBezTo>
                  <a:pt x="5850418" y="4724167"/>
                  <a:pt x="5855942" y="4739978"/>
                  <a:pt x="5859562" y="4755980"/>
                </a:cubicBezTo>
                <a:cubicBezTo>
                  <a:pt x="5862991" y="4771793"/>
                  <a:pt x="5867753" y="4788747"/>
                  <a:pt x="5865088" y="4803988"/>
                </a:cubicBezTo>
                <a:cubicBezTo>
                  <a:pt x="5860326" y="4831420"/>
                  <a:pt x="5849657" y="4857522"/>
                  <a:pt x="5842606" y="4884572"/>
                </a:cubicBezTo>
                <a:cubicBezTo>
                  <a:pt x="5840129" y="4893907"/>
                  <a:pt x="5840512" y="4904195"/>
                  <a:pt x="5840321" y="4913909"/>
                </a:cubicBezTo>
                <a:cubicBezTo>
                  <a:pt x="5839750" y="4936201"/>
                  <a:pt x="5845274" y="4959061"/>
                  <a:pt x="5829462" y="4979253"/>
                </a:cubicBezTo>
                <a:cubicBezTo>
                  <a:pt x="5814602" y="4997922"/>
                  <a:pt x="5818983" y="5016785"/>
                  <a:pt x="5830223" y="5036405"/>
                </a:cubicBezTo>
                <a:cubicBezTo>
                  <a:pt x="5838225" y="5050504"/>
                  <a:pt x="5844513" y="5066505"/>
                  <a:pt x="5847560" y="5082317"/>
                </a:cubicBezTo>
                <a:cubicBezTo>
                  <a:pt x="5851752" y="5104036"/>
                  <a:pt x="5853466" y="5125562"/>
                  <a:pt x="5850988" y="5148995"/>
                </a:cubicBezTo>
                <a:cubicBezTo>
                  <a:pt x="5849275" y="5165570"/>
                  <a:pt x="5848512" y="5179097"/>
                  <a:pt x="5838416" y="5192051"/>
                </a:cubicBezTo>
                <a:cubicBezTo>
                  <a:pt x="5836892" y="5194145"/>
                  <a:pt x="5836510" y="5197955"/>
                  <a:pt x="5836703" y="5200813"/>
                </a:cubicBezTo>
                <a:cubicBezTo>
                  <a:pt x="5839941" y="5238343"/>
                  <a:pt x="5838225" y="5275491"/>
                  <a:pt x="5835937" y="5313403"/>
                </a:cubicBezTo>
                <a:cubicBezTo>
                  <a:pt x="5832892" y="5361598"/>
                  <a:pt x="5841844" y="5412276"/>
                  <a:pt x="5873849" y="5453995"/>
                </a:cubicBezTo>
                <a:cubicBezTo>
                  <a:pt x="5878613" y="5460092"/>
                  <a:pt x="5880708" y="5469236"/>
                  <a:pt x="5881852" y="5477239"/>
                </a:cubicBezTo>
                <a:cubicBezTo>
                  <a:pt x="5886804" y="5514957"/>
                  <a:pt x="5890233" y="5552869"/>
                  <a:pt x="5895758" y="5590590"/>
                </a:cubicBezTo>
                <a:cubicBezTo>
                  <a:pt x="5898806" y="5611164"/>
                  <a:pt x="5901474" y="5632691"/>
                  <a:pt x="5909856" y="5651360"/>
                </a:cubicBezTo>
                <a:cubicBezTo>
                  <a:pt x="5918047" y="5669647"/>
                  <a:pt x="5927762" y="5684320"/>
                  <a:pt x="5910618" y="5695178"/>
                </a:cubicBezTo>
                <a:cubicBezTo>
                  <a:pt x="5919762" y="5714607"/>
                  <a:pt x="5927383" y="5731564"/>
                  <a:pt x="5935573" y="5748136"/>
                </a:cubicBezTo>
                <a:cubicBezTo>
                  <a:pt x="5938620" y="5754234"/>
                  <a:pt x="5943575" y="5759378"/>
                  <a:pt x="5946433" y="5765474"/>
                </a:cubicBezTo>
                <a:cubicBezTo>
                  <a:pt x="5949481" y="5771953"/>
                  <a:pt x="5951385" y="5779191"/>
                  <a:pt x="5952911" y="5786239"/>
                </a:cubicBezTo>
                <a:cubicBezTo>
                  <a:pt x="5959768" y="5817674"/>
                  <a:pt x="5966054" y="5849107"/>
                  <a:pt x="5973485" y="5880348"/>
                </a:cubicBezTo>
                <a:cubicBezTo>
                  <a:pt x="5975008" y="5886447"/>
                  <a:pt x="5981104" y="5891590"/>
                  <a:pt x="5985103" y="5897114"/>
                </a:cubicBezTo>
                <a:cubicBezTo>
                  <a:pt x="5987772" y="5900735"/>
                  <a:pt x="5991773" y="5904353"/>
                  <a:pt x="5992345" y="5908355"/>
                </a:cubicBezTo>
                <a:cubicBezTo>
                  <a:pt x="5996917" y="5938836"/>
                  <a:pt x="6002252" y="5969124"/>
                  <a:pt x="6004537" y="5999796"/>
                </a:cubicBezTo>
                <a:cubicBezTo>
                  <a:pt x="6006440" y="6025515"/>
                  <a:pt x="6005871" y="6050282"/>
                  <a:pt x="6039018" y="6056948"/>
                </a:cubicBezTo>
                <a:cubicBezTo>
                  <a:pt x="6044734" y="6058092"/>
                  <a:pt x="6050831" y="6066284"/>
                  <a:pt x="6053687" y="6072569"/>
                </a:cubicBezTo>
                <a:cubicBezTo>
                  <a:pt x="6061879" y="6090477"/>
                  <a:pt x="6067404" y="6109530"/>
                  <a:pt x="6075785" y="6127247"/>
                </a:cubicBezTo>
                <a:cubicBezTo>
                  <a:pt x="6103790" y="6185351"/>
                  <a:pt x="6121508" y="6246121"/>
                  <a:pt x="6118269" y="6311084"/>
                </a:cubicBezTo>
                <a:cubicBezTo>
                  <a:pt x="6117317" y="6331277"/>
                  <a:pt x="6107028" y="6350899"/>
                  <a:pt x="6103217" y="6363664"/>
                </a:cubicBezTo>
                <a:cubicBezTo>
                  <a:pt x="6118269" y="6400429"/>
                  <a:pt x="6132747" y="6431292"/>
                  <a:pt x="6143606" y="6463490"/>
                </a:cubicBezTo>
                <a:cubicBezTo>
                  <a:pt x="6153322" y="6491874"/>
                  <a:pt x="6159418" y="6521593"/>
                  <a:pt x="6166466" y="6550742"/>
                </a:cubicBezTo>
                <a:cubicBezTo>
                  <a:pt x="6169135" y="6561411"/>
                  <a:pt x="6170658" y="6572269"/>
                  <a:pt x="6171993" y="6583128"/>
                </a:cubicBezTo>
                <a:cubicBezTo>
                  <a:pt x="6176183" y="6617036"/>
                  <a:pt x="6166086" y="6652472"/>
                  <a:pt x="6182089" y="6685617"/>
                </a:cubicBezTo>
                <a:cubicBezTo>
                  <a:pt x="6190471" y="6702955"/>
                  <a:pt x="6200567" y="6720103"/>
                  <a:pt x="6204949" y="6738388"/>
                </a:cubicBezTo>
                <a:cubicBezTo>
                  <a:pt x="6209712" y="6758011"/>
                  <a:pt x="6217142" y="6777207"/>
                  <a:pt x="6222453" y="6796804"/>
                </a:cubicBezTo>
                <a:lnTo>
                  <a:pt x="6227224" y="6857457"/>
                </a:lnTo>
                <a:lnTo>
                  <a:pt x="6099985" y="6857457"/>
                </a:lnTo>
                <a:lnTo>
                  <a:pt x="6099985" y="6857998"/>
                </a:lnTo>
                <a:lnTo>
                  <a:pt x="0" y="6857998"/>
                </a:lnTo>
                <a:close/>
              </a:path>
            </a:pathLst>
          </a:custGeom>
          <a:effectLst>
            <a:outerShdw blurRad="381000" dist="152400" algn="tl" rotWithShape="0">
              <a:prstClr val="black">
                <a:alpha val="10000"/>
              </a:prstClr>
            </a:outerShdw>
          </a:effectLst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B01367A3-F670-4BD9-9972-F7E97FC22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404000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8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8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8C3DB02-606C-40EC-8381-7A29A1ADF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403998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7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7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726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group of people in a classroom&#10;&#10;AI-generated content may be incorrect.">
            <a:extLst>
              <a:ext uri="{FF2B5EF4-FFF2-40B4-BE49-F238E27FC236}">
                <a16:creationId xmlns:a16="http://schemas.microsoft.com/office/drawing/2014/main" id="{165E1226-1FE1-227A-5E0D-76FA23C44E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84" r="-1" b="-1"/>
          <a:stretch>
            <a:fillRect/>
          </a:stretch>
        </p:blipFill>
        <p:spPr>
          <a:xfrm>
            <a:off x="1" y="10"/>
            <a:ext cx="9393871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50A337-0FE5-D687-D011-A95E27B9303B}"/>
              </a:ext>
            </a:extLst>
          </p:cNvPr>
          <p:cNvSpPr txBox="1"/>
          <p:nvPr/>
        </p:nvSpPr>
        <p:spPr>
          <a:xfrm>
            <a:off x="7155541" y="635000"/>
            <a:ext cx="5036459" cy="62940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lvl="0" indent="-285750" rtl="0">
              <a:spcBef>
                <a:spcPts val="200"/>
              </a:spcBef>
              <a:buFont typeface="Arial,Sans-Serif"/>
              <a:buChar char="•"/>
            </a:pPr>
            <a:r>
              <a:rPr lang="en-GB" sz="1600" baseline="0">
                <a:latin typeface="Century Gothic"/>
                <a:ea typeface="Arial"/>
                <a:cs typeface="Arial"/>
              </a:rPr>
              <a:t>'Can't unsee what they see on the Tuesday morning in lessons'</a:t>
            </a:r>
            <a:r>
              <a:rPr lang="en-US" sz="1600">
                <a:latin typeface="Century Gothic"/>
                <a:ea typeface="Arial"/>
                <a:cs typeface="Arial"/>
              </a:rPr>
              <a:t>​</a:t>
            </a:r>
            <a:endParaRPr lang="en-US"/>
          </a:p>
          <a:p>
            <a:pPr marL="285750" lvl="0" indent="-285750" rtl="0">
              <a:spcBef>
                <a:spcPts val="200"/>
              </a:spcBef>
              <a:buFont typeface="Arial,Sans-Serif"/>
              <a:buChar char="•"/>
            </a:pPr>
            <a:r>
              <a:rPr lang="en-GB" sz="1600" baseline="0">
                <a:latin typeface="Century Gothic"/>
                <a:ea typeface="Arial"/>
                <a:cs typeface="Arial"/>
              </a:rPr>
              <a:t>Book Scrutiny</a:t>
            </a:r>
            <a:r>
              <a:rPr lang="en-US" sz="1600">
                <a:latin typeface="Century Gothic"/>
                <a:ea typeface="Arial"/>
                <a:cs typeface="Arial"/>
              </a:rPr>
              <a:t>​</a:t>
            </a:r>
          </a:p>
          <a:p>
            <a:pPr marL="285750" lvl="0" indent="-285750" rtl="0">
              <a:spcBef>
                <a:spcPts val="200"/>
              </a:spcBef>
              <a:buFont typeface="Arial,Sans-Serif"/>
              <a:buChar char="•"/>
            </a:pPr>
            <a:r>
              <a:rPr lang="en-GB" sz="1600" baseline="0">
                <a:latin typeface="Century Gothic"/>
                <a:ea typeface="Arial"/>
                <a:cs typeface="Arial"/>
              </a:rPr>
              <a:t>Pupil Premium </a:t>
            </a:r>
            <a:r>
              <a:rPr lang="en-US" sz="1600">
                <a:latin typeface="Century Gothic"/>
                <a:ea typeface="Arial"/>
                <a:cs typeface="Arial"/>
              </a:rPr>
              <a:t>​</a:t>
            </a:r>
          </a:p>
          <a:p>
            <a:pPr marL="285750" lvl="0" indent="-285750" rtl="0">
              <a:spcBef>
                <a:spcPts val="200"/>
              </a:spcBef>
              <a:buFont typeface="Arial,Sans-Serif"/>
              <a:buChar char="•"/>
            </a:pPr>
            <a:r>
              <a:rPr lang="en-GB" sz="1600" b="1" baseline="0">
                <a:latin typeface="Century Gothic"/>
                <a:ea typeface="Arial"/>
                <a:cs typeface="Arial"/>
              </a:rPr>
              <a:t>PD</a:t>
            </a:r>
            <a:r>
              <a:rPr lang="en-GB" sz="1600" baseline="0">
                <a:latin typeface="Century Gothic"/>
                <a:ea typeface="Arial"/>
                <a:cs typeface="Arial"/>
              </a:rPr>
              <a:t>: Tracking over time and representation across student groups</a:t>
            </a:r>
            <a:r>
              <a:rPr lang="en-US" sz="1600">
                <a:latin typeface="Century Gothic"/>
                <a:ea typeface="Arial"/>
                <a:cs typeface="Arial"/>
              </a:rPr>
              <a:t>​</a:t>
            </a:r>
          </a:p>
          <a:p>
            <a:pPr marL="285750" lvl="0" indent="-285750" rtl="0">
              <a:spcBef>
                <a:spcPts val="200"/>
              </a:spcBef>
              <a:buFont typeface="Arial,Sans-Serif"/>
              <a:buChar char="•"/>
            </a:pPr>
            <a:r>
              <a:rPr lang="en-GB" sz="1600" b="1" baseline="0">
                <a:latin typeface="Century Gothic"/>
                <a:ea typeface="Arial"/>
                <a:cs typeface="Arial"/>
              </a:rPr>
              <a:t>‘Typicality’ </a:t>
            </a:r>
            <a:r>
              <a:rPr lang="en-GB" sz="1600" baseline="0">
                <a:latin typeface="Century Gothic"/>
                <a:ea typeface="Arial"/>
                <a:cs typeface="Arial"/>
              </a:rPr>
              <a:t>and </a:t>
            </a:r>
            <a:r>
              <a:rPr lang="en-GB" sz="1600" b="1" baseline="0">
                <a:latin typeface="Century Gothic"/>
                <a:ea typeface="Arial"/>
                <a:cs typeface="Arial"/>
              </a:rPr>
              <a:t>‘Rigorous Monitoring’ </a:t>
            </a:r>
            <a:r>
              <a:rPr lang="en-GB" sz="1600" baseline="0">
                <a:latin typeface="Century Gothic"/>
                <a:ea typeface="Arial"/>
                <a:cs typeface="Arial"/>
              </a:rPr>
              <a:t>standards are relentless.</a:t>
            </a:r>
            <a:r>
              <a:rPr lang="en-US" sz="1600">
                <a:latin typeface="Century Gothic"/>
                <a:ea typeface="Arial"/>
                <a:cs typeface="Arial"/>
              </a:rPr>
              <a:t>​</a:t>
            </a:r>
          </a:p>
          <a:p>
            <a:pPr marL="285750" lvl="0" indent="-285750" rtl="0">
              <a:spcBef>
                <a:spcPts val="200"/>
              </a:spcBef>
              <a:buFont typeface="Arial,Sans-Serif"/>
              <a:buChar char="•"/>
            </a:pPr>
            <a:r>
              <a:rPr lang="en-GB" sz="1600" b="1" baseline="0">
                <a:latin typeface="Century Gothic"/>
                <a:ea typeface="Arial"/>
                <a:cs typeface="Arial"/>
              </a:rPr>
              <a:t>Safeguarding</a:t>
            </a:r>
            <a:r>
              <a:rPr lang="en-GB" sz="1600" baseline="0">
                <a:latin typeface="Century Gothic"/>
                <a:ea typeface="Arial"/>
                <a:cs typeface="Arial"/>
              </a:rPr>
              <a:t>: Ensuring core systems and record keeping was secure and compliant reduced pressure significantly.</a:t>
            </a:r>
            <a:r>
              <a:rPr lang="en-US" sz="1600">
                <a:latin typeface="Century Gothic"/>
                <a:ea typeface="Arial"/>
                <a:cs typeface="Arial"/>
              </a:rPr>
              <a:t>​</a:t>
            </a:r>
          </a:p>
          <a:p>
            <a:pPr marL="285750" indent="-285750">
              <a:spcBef>
                <a:spcPts val="200"/>
              </a:spcBef>
              <a:buFont typeface="Arial,Sans-Serif"/>
              <a:buChar char="•"/>
            </a:pPr>
            <a:r>
              <a:rPr lang="en-GB" sz="1600" b="1" baseline="0">
                <a:latin typeface="Century Gothic"/>
                <a:ea typeface="Arial"/>
                <a:cs typeface="Arial"/>
              </a:rPr>
              <a:t>Inclusion</a:t>
            </a:r>
            <a:r>
              <a:rPr lang="en-GB" sz="1600" baseline="0">
                <a:latin typeface="Century Gothic"/>
                <a:ea typeface="Arial"/>
                <a:cs typeface="Arial"/>
              </a:rPr>
              <a:t> – hunting in lessons then questioning in meetings</a:t>
            </a:r>
            <a:r>
              <a:rPr lang="en-GB" sz="1600">
                <a:latin typeface="Century Gothic"/>
                <a:ea typeface="Arial"/>
                <a:cs typeface="Arial"/>
              </a:rPr>
              <a:t>​ &amp; evidence of impact over time</a:t>
            </a:r>
          </a:p>
          <a:p>
            <a:pPr marL="285750" indent="-285750">
              <a:spcBef>
                <a:spcPts val="200"/>
              </a:spcBef>
              <a:buFont typeface="Arial,Sans-Serif"/>
              <a:buChar char="•"/>
            </a:pPr>
            <a:r>
              <a:rPr lang="en-GB" sz="1600" baseline="0">
                <a:latin typeface="Century Gothic"/>
                <a:ea typeface="Arial"/>
                <a:cs typeface="Arial"/>
              </a:rPr>
              <a:t>Inspectors came</a:t>
            </a:r>
            <a:r>
              <a:rPr lang="en-GB" sz="1600">
                <a:latin typeface="Century Gothic"/>
                <a:ea typeface="Arial"/>
                <a:cs typeface="Arial"/>
              </a:rPr>
              <a:t> w</a:t>
            </a:r>
            <a:r>
              <a:rPr lang="en-GB" sz="1600" dirty="0">
                <a:latin typeface="Century Gothic"/>
                <a:ea typeface="Arial"/>
                <a:cs typeface="Arial"/>
              </a:rPr>
              <a:t>ith</a:t>
            </a:r>
            <a:r>
              <a:rPr lang="en-GB" sz="1600" baseline="0" dirty="0">
                <a:latin typeface="Century Gothic"/>
                <a:ea typeface="Arial"/>
                <a:cs typeface="Arial"/>
              </a:rPr>
              <a:t> a clear pre-</a:t>
            </a:r>
            <a:r>
              <a:rPr lang="en-GB" sz="1600" baseline="0">
                <a:latin typeface="Century Gothic"/>
                <a:ea typeface="Arial"/>
                <a:cs typeface="Arial"/>
              </a:rPr>
              <a:t>understanding of performance</a:t>
            </a:r>
            <a:r>
              <a:rPr lang="en-GB" sz="1600">
                <a:latin typeface="Century Gothic"/>
                <a:ea typeface="Arial"/>
                <a:cs typeface="Arial"/>
              </a:rPr>
              <a:t> from</a:t>
            </a:r>
            <a:r>
              <a:rPr lang="en-GB" sz="1600" baseline="0">
                <a:latin typeface="Century Gothic"/>
                <a:ea typeface="Arial"/>
                <a:cs typeface="Arial"/>
              </a:rPr>
              <a:t> the </a:t>
            </a:r>
            <a:r>
              <a:rPr lang="en-GB" sz="1600" b="1" baseline="0">
                <a:latin typeface="Century Gothic"/>
                <a:ea typeface="Arial"/>
                <a:cs typeface="Arial"/>
              </a:rPr>
              <a:t>IDSR</a:t>
            </a:r>
            <a:r>
              <a:rPr lang="en-GB" sz="1600" baseline="0">
                <a:latin typeface="Century Gothic"/>
                <a:ea typeface="Arial"/>
                <a:cs typeface="Arial"/>
              </a:rPr>
              <a:t>. “What are you doing </a:t>
            </a:r>
            <a:r>
              <a:rPr lang="en-GB" sz="1600" baseline="0" dirty="0">
                <a:latin typeface="Century Gothic"/>
                <a:ea typeface="Arial"/>
                <a:cs typeface="Arial"/>
              </a:rPr>
              <a:t>about it?” and “What difference is it making?”</a:t>
            </a:r>
            <a:r>
              <a:rPr lang="en-GB" sz="1600" dirty="0">
                <a:latin typeface="Century Gothic"/>
                <a:ea typeface="Arial"/>
                <a:cs typeface="Arial"/>
              </a:rPr>
              <a:t>​</a:t>
            </a:r>
          </a:p>
          <a:p>
            <a:pPr marL="285750" lvl="0" indent="-285750" rtl="0">
              <a:spcBef>
                <a:spcPts val="200"/>
              </a:spcBef>
              <a:buFont typeface="Arial,Sans-Serif"/>
              <a:buChar char="•"/>
            </a:pPr>
            <a:r>
              <a:rPr lang="en-GB" sz="1600" baseline="0">
                <a:latin typeface="Century Gothic"/>
                <a:ea typeface="Arial"/>
                <a:cs typeface="Arial"/>
              </a:rPr>
              <a:t>Repeated focus was placed on </a:t>
            </a:r>
            <a:r>
              <a:rPr lang="en-GB" sz="1600" b="1" baseline="0">
                <a:latin typeface="Century Gothic"/>
                <a:ea typeface="Arial"/>
                <a:cs typeface="Arial"/>
              </a:rPr>
              <a:t>securing the foundations </a:t>
            </a:r>
            <a:r>
              <a:rPr lang="en-GB" sz="1600" baseline="0">
                <a:latin typeface="Century Gothic"/>
                <a:ea typeface="Arial"/>
                <a:cs typeface="Arial"/>
              </a:rPr>
              <a:t>across different leader focused meetings: reading, spelling, handwriting, numeracy.</a:t>
            </a:r>
            <a:r>
              <a:rPr lang="en-GB" sz="1600">
                <a:latin typeface="Century Gothic"/>
                <a:ea typeface="Arial"/>
                <a:cs typeface="Arial"/>
              </a:rPr>
              <a:t>​</a:t>
            </a:r>
          </a:p>
          <a:p>
            <a:pPr marL="285750" lvl="0" indent="-285750" rtl="0">
              <a:spcBef>
                <a:spcPts val="200"/>
              </a:spcBef>
              <a:buFont typeface="Arial,Sans-Serif"/>
              <a:buChar char="•"/>
            </a:pPr>
            <a:r>
              <a:rPr lang="en-GB" sz="1600" baseline="0">
                <a:latin typeface="Century Gothic"/>
                <a:ea typeface="Arial"/>
                <a:cs typeface="Arial"/>
              </a:rPr>
              <a:t>Celebrate, validate and highlight</a:t>
            </a:r>
            <a:r>
              <a:rPr lang="en-GB" sz="1600">
                <a:latin typeface="Century Gothic"/>
                <a:ea typeface="Arial"/>
                <a:cs typeface="Arial"/>
              </a:rPr>
              <a:t>​</a:t>
            </a:r>
          </a:p>
          <a:p>
            <a:pPr marL="285750" lvl="0" indent="-285750" rtl="0">
              <a:buFont typeface="Arial,Sans-Serif"/>
              <a:buChar char="•"/>
            </a:pPr>
            <a:endParaRPr lang="en-GB">
              <a:latin typeface="Arial"/>
              <a:ea typeface="Arial"/>
              <a:cs typeface="Arial"/>
            </a:endParaRPr>
          </a:p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CD3401-9FC3-A20D-41DF-6850A423EA72}"/>
              </a:ext>
            </a:extLst>
          </p:cNvPr>
          <p:cNvSpPr txBox="1"/>
          <p:nvPr/>
        </p:nvSpPr>
        <p:spPr>
          <a:xfrm>
            <a:off x="8897257" y="156029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>
                <a:solidFill>
                  <a:srgbClr val="000000"/>
                </a:solidFill>
                <a:latin typeface="Century Gothic"/>
              </a:rPr>
              <a:t>Final</a:t>
            </a:r>
            <a:r>
              <a:rPr lang="en-GB" b="1" i="0" u="none" strike="noStrike" baseline="0">
                <a:solidFill>
                  <a:srgbClr val="000000"/>
                </a:solidFill>
                <a:latin typeface="Century Gothic"/>
              </a:rPr>
              <a:t> </a:t>
            </a:r>
            <a:r>
              <a:rPr lang="en-GB" b="1">
                <a:solidFill>
                  <a:srgbClr val="000000"/>
                </a:solidFill>
                <a:latin typeface="Century Gothic"/>
              </a:rPr>
              <a:t>thoughts...</a:t>
            </a:r>
            <a:endParaRPr lang="en-US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157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B96FFF-18C8-312F-2BCD-EF7C8257A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0EFD753D-6A49-46DD-9E82-AA6E2C62B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138A5824-1F4A-4EE7-BC13-5BB48FC08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0044" y="321732"/>
            <a:ext cx="4568741" cy="6192603"/>
          </a:xfrm>
          <a:prstGeom prst="rect">
            <a:avLst/>
          </a:prstGeom>
          <a:solidFill>
            <a:srgbClr val="333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A child holding tweezers to a small figurine&#10;&#10;AI-generated content may be incorrect.">
            <a:extLst>
              <a:ext uri="{FF2B5EF4-FFF2-40B4-BE49-F238E27FC236}">
                <a16:creationId xmlns:a16="http://schemas.microsoft.com/office/drawing/2014/main" id="{26A7860E-ABF7-F91A-6AB9-C9E89B1C86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24" r="20195" b="-6"/>
          <a:stretch>
            <a:fillRect/>
          </a:stretch>
        </p:blipFill>
        <p:spPr>
          <a:xfrm>
            <a:off x="4968250" y="325905"/>
            <a:ext cx="2249424" cy="20026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A07D06-CBB1-F300-7706-B2E3855166D1}"/>
              </a:ext>
            </a:extLst>
          </p:cNvPr>
          <p:cNvSpPr txBox="1"/>
          <p:nvPr/>
        </p:nvSpPr>
        <p:spPr>
          <a:xfrm>
            <a:off x="532511" y="2093260"/>
            <a:ext cx="4210272" cy="410532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F9ED5">
                  <a:lumMod val="20000"/>
                  <a:lumOff val="8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4400">
                <a:solidFill>
                  <a:schemeClr val="accent4">
                    <a:lumMod val="20000"/>
                    <a:lumOff val="80000"/>
                  </a:schemeClr>
                </a:solidFill>
                <a:latin typeface="Aptos" panose="02110004020202020204"/>
              </a:rPr>
              <a:t>Thank you for listening...</a:t>
            </a:r>
            <a:endParaRPr lang="en-US" sz="44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20000"/>
                  <a:lumOff val="80000"/>
                </a:schemeClr>
              </a:solidFill>
              <a:effectLst/>
              <a:uLnTx/>
              <a:uFillTx/>
              <a:latin typeface="Aptos" panose="02110004020202020204"/>
            </a:endParaRPr>
          </a:p>
          <a:p>
            <a:pPr marL="0" marR="0" lvl="0" algn="ctr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20000"/>
                  <a:lumOff val="80000"/>
                </a:schemeClr>
              </a:solidFill>
              <a:effectLst/>
              <a:uLnTx/>
              <a:uFillTx/>
              <a:latin typeface="Aptos" panose="02110004020202020204"/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4400">
                <a:solidFill>
                  <a:schemeClr val="accent4">
                    <a:lumMod val="20000"/>
                    <a:lumOff val="80000"/>
                  </a:schemeClr>
                </a:solidFill>
                <a:latin typeface="Aptos" panose="02110004020202020204"/>
              </a:rPr>
              <a:t>Any questions?</a:t>
            </a:r>
            <a:endParaRPr lang="en-US" sz="4400" dirty="0">
              <a:solidFill>
                <a:schemeClr val="accent4">
                  <a:lumMod val="20000"/>
                  <a:lumOff val="80000"/>
                </a:schemeClr>
              </a:solidFill>
              <a:latin typeface="Aptos" panose="02110004020202020204"/>
            </a:endParaRP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sz="4400" dirty="0">
              <a:solidFill>
                <a:srgbClr val="FFFFFF"/>
              </a:solidFill>
              <a:latin typeface="Aptos" panose="02110004020202020204"/>
            </a:endParaRPr>
          </a:p>
        </p:txBody>
      </p:sp>
      <p:pic>
        <p:nvPicPr>
          <p:cNvPr id="13" name="Picture 12" descr="A person in a black apron cooking pizza&#10;&#10;AI-generated content may be incorrect.">
            <a:extLst>
              <a:ext uri="{FF2B5EF4-FFF2-40B4-BE49-F238E27FC236}">
                <a16:creationId xmlns:a16="http://schemas.microsoft.com/office/drawing/2014/main" id="{6D040E67-3614-143B-3520-0C9C80CE17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025" r="10994" b="-6"/>
          <a:stretch>
            <a:fillRect/>
          </a:stretch>
        </p:blipFill>
        <p:spPr>
          <a:xfrm>
            <a:off x="4968251" y="2419956"/>
            <a:ext cx="2249424" cy="2002611"/>
          </a:xfrm>
          <a:prstGeom prst="rect">
            <a:avLst/>
          </a:prstGeom>
        </p:spPr>
      </p:pic>
      <p:pic>
        <p:nvPicPr>
          <p:cNvPr id="12" name="Picture 11" descr="A group of children using a tablet&#10;&#10;AI-generated content may be incorrect.">
            <a:extLst>
              <a:ext uri="{FF2B5EF4-FFF2-40B4-BE49-F238E27FC236}">
                <a16:creationId xmlns:a16="http://schemas.microsoft.com/office/drawing/2014/main" id="{93C6C41D-3993-AD7D-1509-D84C59DE30B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77" r="4" b="4"/>
          <a:stretch>
            <a:fillRect/>
          </a:stretch>
        </p:blipFill>
        <p:spPr>
          <a:xfrm>
            <a:off x="7295203" y="325904"/>
            <a:ext cx="4570677" cy="3065565"/>
          </a:xfrm>
          <a:prstGeom prst="rect">
            <a:avLst/>
          </a:prstGeom>
        </p:spPr>
      </p:pic>
      <p:pic>
        <p:nvPicPr>
          <p:cNvPr id="6" name="Picture 5" descr="A group of kids in grass&#10;&#10;AI-generated content may be incorrect.">
            <a:extLst>
              <a:ext uri="{FF2B5EF4-FFF2-40B4-BE49-F238E27FC236}">
                <a16:creationId xmlns:a16="http://schemas.microsoft.com/office/drawing/2014/main" id="{A02E89C3-DEBE-C4C6-EC1B-7479D12F1E6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40" r="23279" b="-2"/>
          <a:stretch>
            <a:fillRect/>
          </a:stretch>
        </p:blipFill>
        <p:spPr>
          <a:xfrm>
            <a:off x="4976656" y="4511800"/>
            <a:ext cx="2249424" cy="2002536"/>
          </a:xfrm>
          <a:prstGeom prst="rect">
            <a:avLst/>
          </a:prstGeom>
        </p:spPr>
      </p:pic>
      <p:pic>
        <p:nvPicPr>
          <p:cNvPr id="7" name="Picture 6" descr="Two girls sitting at a table&#10;&#10;AI-generated content may be incorrect.">
            <a:extLst>
              <a:ext uri="{FF2B5EF4-FFF2-40B4-BE49-F238E27FC236}">
                <a16:creationId xmlns:a16="http://schemas.microsoft.com/office/drawing/2014/main" id="{4709654F-8B0E-D3A6-90F4-A88E397BC02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4" r="-2" b="-2"/>
          <a:stretch>
            <a:fillRect/>
          </a:stretch>
        </p:blipFill>
        <p:spPr>
          <a:xfrm>
            <a:off x="7295203" y="3474720"/>
            <a:ext cx="4570677" cy="3053487"/>
          </a:xfrm>
          <a:prstGeom prst="rect">
            <a:avLst/>
          </a:prstGeom>
        </p:spPr>
      </p:pic>
      <p:pic>
        <p:nvPicPr>
          <p:cNvPr id="18" name="Picture 17" descr="A yellow and black logo&#10;&#10;AI-generated content may be incorrect.">
            <a:extLst>
              <a:ext uri="{FF2B5EF4-FFF2-40B4-BE49-F238E27FC236}">
                <a16:creationId xmlns:a16="http://schemas.microsoft.com/office/drawing/2014/main" id="{9FA1D956-46E7-215C-004D-E136740867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6359" y="557965"/>
            <a:ext cx="1320968" cy="154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789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AC4F9F-E042-054E-669F-52CE00F59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A6545A-F613-0A19-449E-4626FE08336A}"/>
              </a:ext>
            </a:extLst>
          </p:cNvPr>
          <p:cNvSpPr txBox="1"/>
          <p:nvPr/>
        </p:nvSpPr>
        <p:spPr>
          <a:xfrm>
            <a:off x="1255060" y="4488482"/>
            <a:ext cx="9681882" cy="3120221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  <a:defRPr/>
            </a:pPr>
            <a:r>
              <a:rPr kumimoji="0" lang="en-US" sz="5400" b="1" i="0" u="none" strike="noStrike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We are</a:t>
            </a:r>
            <a:r>
              <a:rPr lang="en-US" sz="54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 </a:t>
            </a:r>
            <a:r>
              <a:rPr kumimoji="0" lang="en-US" sz="5400" b="1" i="0" u="none" strike="noStrike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Hayle...</a:t>
            </a:r>
            <a:r>
              <a:rPr lang="en-US" sz="54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 </a:t>
            </a:r>
            <a:endParaRPr lang="en-US" sz="54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2400" b="1">
                <a:solidFill>
                  <a:schemeClr val="tx1">
                    <a:lumMod val="85000"/>
                    <a:lumOff val="15000"/>
                  </a:schemeClr>
                </a:solidFill>
                <a:latin typeface="Aptos Display"/>
                <a:ea typeface="+mj-ea"/>
                <a:cs typeface="+mj-cs"/>
              </a:rPr>
              <a:t>             614 students  </a:t>
            </a:r>
            <a:r>
              <a:rPr lang="en-US" sz="2400" b="1">
                <a:solidFill>
                  <a:srgbClr val="262626"/>
                </a:solidFill>
                <a:latin typeface="Aptos Display"/>
                <a:ea typeface="+mj-ea"/>
                <a:cs typeface="+mj-cs"/>
              </a:rPr>
              <a:t>  ARB: 22 students (PAN 20)    </a:t>
            </a:r>
            <a:endParaRPr lang="en-US" sz="2400">
              <a:solidFill>
                <a:srgbClr val="262626"/>
              </a:solidFill>
              <a:latin typeface="Aptos" panose="02110004020202020204"/>
              <a:ea typeface="+mj-ea"/>
              <a:cs typeface="+mj-cs"/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2400" b="1">
                <a:solidFill>
                  <a:srgbClr val="262626"/>
                </a:solidFill>
                <a:latin typeface="Aptos Display"/>
                <a:ea typeface="+mj-ea"/>
                <a:cs typeface="+mj-cs"/>
              </a:rPr>
              <a:t>31.14% eligible for PP funding     31.3% with FSM </a:t>
            </a:r>
            <a:endParaRPr lang="en-US" sz="2400">
              <a:solidFill>
                <a:srgbClr val="262626"/>
              </a:solidFill>
              <a:latin typeface="Aptos" panose="02110004020202020204"/>
              <a:ea typeface="+mj-ea"/>
              <a:cs typeface="+mj-cs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b="1">
                <a:solidFill>
                  <a:srgbClr val="262626"/>
                </a:solidFill>
                <a:latin typeface="Aptos Display"/>
                <a:ea typeface="+mj-ea"/>
                <a:cs typeface="+mj-cs"/>
              </a:rPr>
              <a:t>20.5% with SEND  16.3% with an EHCP  6% Young Carers</a:t>
            </a:r>
            <a:endParaRPr lang="en-US" sz="2400">
              <a:solidFill>
                <a:srgbClr val="000000"/>
              </a:solidFill>
              <a:latin typeface="Aptos" panose="02110004020202020204"/>
              <a:ea typeface="+mj-ea"/>
              <a:cs typeface="+mj-cs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endParaRPr lang="en-US" sz="6000" b="1" dirty="0">
              <a:solidFill>
                <a:schemeClr val="tx1">
                  <a:lumMod val="85000"/>
                  <a:lumOff val="15000"/>
                </a:schemeClr>
              </a:solidFill>
              <a:latin typeface="Aptos Display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C70101-70C5-8BEF-55E8-5F67C517BC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51"/>
          <a:stretch>
            <a:fillRect/>
          </a:stretch>
        </p:blipFill>
        <p:spPr>
          <a:xfrm>
            <a:off x="20" y="10"/>
            <a:ext cx="12191979" cy="5472867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77302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73CD14-004C-6A27-7E0A-BBD2913105BD}"/>
              </a:ext>
            </a:extLst>
          </p:cNvPr>
          <p:cNvSpPr txBox="1"/>
          <p:nvPr/>
        </p:nvSpPr>
        <p:spPr>
          <a:xfrm>
            <a:off x="638881" y="417576"/>
            <a:ext cx="10909640" cy="124939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Ofsted recognises inclusion and personal development as significant strengths of Hayle Academy 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sX0" fmla="*/ 0 w 4572000"/>
              <a:gd name="csY0" fmla="*/ 0 h 18288"/>
              <a:gd name="csX1" fmla="*/ 515983 w 4572000"/>
              <a:gd name="csY1" fmla="*/ 0 h 18288"/>
              <a:gd name="csX2" fmla="*/ 1031966 w 4572000"/>
              <a:gd name="csY2" fmla="*/ 0 h 18288"/>
              <a:gd name="csX3" fmla="*/ 1639389 w 4572000"/>
              <a:gd name="csY3" fmla="*/ 0 h 18288"/>
              <a:gd name="csX4" fmla="*/ 2383971 w 4572000"/>
              <a:gd name="csY4" fmla="*/ 0 h 18288"/>
              <a:gd name="csX5" fmla="*/ 2945674 w 4572000"/>
              <a:gd name="csY5" fmla="*/ 0 h 18288"/>
              <a:gd name="csX6" fmla="*/ 3507377 w 4572000"/>
              <a:gd name="csY6" fmla="*/ 0 h 18288"/>
              <a:gd name="csX7" fmla="*/ 4572000 w 4572000"/>
              <a:gd name="csY7" fmla="*/ 0 h 18288"/>
              <a:gd name="csX8" fmla="*/ 4572000 w 4572000"/>
              <a:gd name="csY8" fmla="*/ 18288 h 18288"/>
              <a:gd name="csX9" fmla="*/ 3873137 w 4572000"/>
              <a:gd name="csY9" fmla="*/ 18288 h 18288"/>
              <a:gd name="csX10" fmla="*/ 3311434 w 4572000"/>
              <a:gd name="csY10" fmla="*/ 18288 h 18288"/>
              <a:gd name="csX11" fmla="*/ 2749731 w 4572000"/>
              <a:gd name="csY11" fmla="*/ 18288 h 18288"/>
              <a:gd name="csX12" fmla="*/ 2050869 w 4572000"/>
              <a:gd name="csY12" fmla="*/ 18288 h 18288"/>
              <a:gd name="csX13" fmla="*/ 1306286 w 4572000"/>
              <a:gd name="csY13" fmla="*/ 18288 h 18288"/>
              <a:gd name="csX14" fmla="*/ 790303 w 4572000"/>
              <a:gd name="csY14" fmla="*/ 18288 h 18288"/>
              <a:gd name="csX15" fmla="*/ 0 w 4572000"/>
              <a:gd name="csY15" fmla="*/ 18288 h 18288"/>
              <a:gd name="csX16" fmla="*/ 0 w 45720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D6CE728-B1A6-4F6E-54CA-3642C83A52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2" t="1616" r="49375" b="3030"/>
          <a:stretch>
            <a:fillRect/>
          </a:stretch>
        </p:blipFill>
        <p:spPr>
          <a:xfrm>
            <a:off x="637438" y="2285129"/>
            <a:ext cx="5526647" cy="341971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DA5C4C-A4A3-8BE9-F654-DA556C1B67B8}"/>
              </a:ext>
            </a:extLst>
          </p:cNvPr>
          <p:cNvSpPr txBox="1"/>
          <p:nvPr/>
        </p:nvSpPr>
        <p:spPr>
          <a:xfrm>
            <a:off x="6313715" y="1817915"/>
            <a:ext cx="5653314" cy="53989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Aft>
                <a:spcPts val="500"/>
              </a:spcAft>
              <a:buFont typeface="Arial"/>
              <a:buChar char="•"/>
            </a:pPr>
            <a:r>
              <a:rPr lang="en-US" sz="2400" i="1">
                <a:latin typeface="Calibri"/>
                <a:ea typeface="Calibri"/>
                <a:cs typeface="Calibri"/>
              </a:rPr>
              <a:t>“</a:t>
            </a:r>
            <a:r>
              <a:rPr lang="en-US" sz="2400" b="1" i="1">
                <a:latin typeface="Calibri"/>
                <a:ea typeface="Calibri"/>
                <a:cs typeface="Calibri"/>
              </a:rPr>
              <a:t>Pupils are proud</a:t>
            </a:r>
            <a:r>
              <a:rPr lang="en-US" sz="2400" i="1">
                <a:latin typeface="Calibri"/>
                <a:ea typeface="Calibri"/>
                <a:cs typeface="Calibri"/>
              </a:rPr>
              <a:t> to attend this school”</a:t>
            </a:r>
            <a:r>
              <a:rPr lang="en-US" sz="2400" dirty="0">
                <a:latin typeface="Calibri"/>
                <a:ea typeface="Calibri"/>
                <a:cs typeface="Calibri"/>
              </a:rPr>
              <a:t> </a:t>
            </a:r>
            <a:endParaRPr lang="en-US" sz="2400" dirty="0">
              <a:latin typeface="Aptos" panose="02110004020202020204"/>
              <a:ea typeface="Calibri"/>
              <a:cs typeface="Calibri"/>
            </a:endParaRPr>
          </a:p>
          <a:p>
            <a:pPr marL="285750" indent="-285750">
              <a:spcAft>
                <a:spcPts val="500"/>
              </a:spcAft>
              <a:buFont typeface="Arial"/>
              <a:buChar char="•"/>
            </a:pPr>
            <a:r>
              <a:rPr lang="en-US" sz="2400" i="1">
                <a:latin typeface="Calibri"/>
                <a:ea typeface="Calibri"/>
                <a:cs typeface="Calibri"/>
              </a:rPr>
              <a:t>“A </a:t>
            </a:r>
            <a:r>
              <a:rPr lang="en-US" sz="2400" b="1" i="1">
                <a:latin typeface="Calibri"/>
                <a:ea typeface="Calibri"/>
                <a:cs typeface="Calibri"/>
              </a:rPr>
              <a:t>kind, respectful</a:t>
            </a:r>
            <a:r>
              <a:rPr lang="en-US" sz="2400" i="1">
                <a:latin typeface="Calibri"/>
                <a:ea typeface="Calibri"/>
                <a:cs typeface="Calibri"/>
              </a:rPr>
              <a:t> community </a:t>
            </a:r>
            <a:r>
              <a:rPr lang="en-US" sz="2400" i="1" dirty="0">
                <a:latin typeface="Calibri"/>
                <a:ea typeface="Calibri"/>
                <a:cs typeface="Calibri"/>
              </a:rPr>
              <a:t>where pupils feel </a:t>
            </a:r>
            <a:r>
              <a:rPr lang="en-US" sz="2400" b="1" i="1">
                <a:latin typeface="Calibri"/>
                <a:ea typeface="Calibri"/>
                <a:cs typeface="Calibri"/>
              </a:rPr>
              <a:t>safe</a:t>
            </a:r>
            <a:r>
              <a:rPr lang="en-US" sz="2400" i="1">
                <a:latin typeface="Calibri"/>
                <a:ea typeface="Calibri"/>
                <a:cs typeface="Calibri"/>
              </a:rPr>
              <a:t>”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endParaRPr lang="en-US" sz="2400"/>
          </a:p>
          <a:p>
            <a:pPr marL="285750" indent="-285750">
              <a:spcAft>
                <a:spcPts val="500"/>
              </a:spcAft>
              <a:buFont typeface="Arial"/>
              <a:buChar char="•"/>
            </a:pPr>
            <a:r>
              <a:rPr lang="en-US" sz="2400" i="1" dirty="0">
                <a:latin typeface="Calibri"/>
                <a:ea typeface="Calibri"/>
                <a:cs typeface="Calibri"/>
              </a:rPr>
              <a:t>“Pupils are warmly welcomed… this helps to create a </a:t>
            </a:r>
            <a:r>
              <a:rPr lang="en-US" sz="2400" b="1" i="1" dirty="0">
                <a:latin typeface="Calibri"/>
                <a:ea typeface="Calibri"/>
                <a:cs typeface="Calibri"/>
              </a:rPr>
              <a:t>strong sense of </a:t>
            </a:r>
            <a:r>
              <a:rPr lang="en-US" sz="2400" b="1" i="1">
                <a:latin typeface="Calibri"/>
                <a:ea typeface="Calibri"/>
                <a:cs typeface="Calibri"/>
              </a:rPr>
              <a:t>belonging</a:t>
            </a:r>
            <a:r>
              <a:rPr lang="en-US" sz="2400" i="1">
                <a:latin typeface="Calibri"/>
                <a:ea typeface="Calibri"/>
                <a:cs typeface="Calibri"/>
              </a:rPr>
              <a:t>”</a:t>
            </a:r>
            <a:endParaRPr lang="en-US" sz="2400">
              <a:latin typeface="Aptos" panose="02110004020202020204"/>
              <a:ea typeface="Calibri"/>
              <a:cs typeface="Calibri"/>
            </a:endParaRPr>
          </a:p>
          <a:p>
            <a:pPr marL="285750" indent="-285750">
              <a:spcAft>
                <a:spcPts val="500"/>
              </a:spcAft>
              <a:buFont typeface="Arial"/>
              <a:buChar char="•"/>
            </a:pPr>
            <a:r>
              <a:rPr lang="en-US" sz="2400" i="1">
                <a:latin typeface="Calibri"/>
                <a:ea typeface="Calibri"/>
                <a:cs typeface="Calibri"/>
              </a:rPr>
              <a:t>“Leaders</a:t>
            </a:r>
            <a:r>
              <a:rPr lang="en-US" sz="2400" i="1" dirty="0">
                <a:latin typeface="Calibri"/>
                <a:ea typeface="Calibri"/>
                <a:cs typeface="Calibri"/>
              </a:rPr>
              <a:t> have established a </a:t>
            </a:r>
            <a:r>
              <a:rPr lang="en-US" sz="2400" b="1" i="1" dirty="0">
                <a:latin typeface="Calibri"/>
                <a:ea typeface="Calibri"/>
                <a:cs typeface="Calibri"/>
              </a:rPr>
              <a:t>calm and purposeful </a:t>
            </a:r>
            <a:r>
              <a:rPr lang="en-US" sz="2400" i="1">
                <a:latin typeface="Calibri"/>
                <a:ea typeface="Calibri"/>
                <a:cs typeface="Calibri"/>
              </a:rPr>
              <a:t>learning environment”</a:t>
            </a:r>
            <a:endParaRPr lang="en-US" sz="2400">
              <a:latin typeface="Calibri"/>
              <a:ea typeface="Calibri"/>
              <a:cs typeface="Calibri"/>
            </a:endParaRPr>
          </a:p>
          <a:p>
            <a:pPr marL="285750" indent="-285750">
              <a:spcAft>
                <a:spcPts val="500"/>
              </a:spcAft>
              <a:buFont typeface="Arial"/>
              <a:buChar char="•"/>
            </a:pPr>
            <a:r>
              <a:rPr lang="en-US" sz="2400">
                <a:latin typeface="Calibri"/>
                <a:ea typeface="Calibri"/>
                <a:cs typeface="Calibri"/>
              </a:rPr>
              <a:t>Inclusion is a real strength, noting that support for pupils </a:t>
            </a:r>
            <a:r>
              <a:rPr lang="en-US" sz="2400" i="1">
                <a:latin typeface="Calibri"/>
                <a:ea typeface="Calibri"/>
                <a:cs typeface="Calibri"/>
              </a:rPr>
              <a:t>“</a:t>
            </a:r>
            <a:r>
              <a:rPr lang="en-US" sz="2400" b="1" i="1">
                <a:latin typeface="Calibri"/>
                <a:ea typeface="Calibri"/>
                <a:cs typeface="Calibri"/>
              </a:rPr>
              <a:t>impacts positively </a:t>
            </a:r>
            <a:r>
              <a:rPr lang="en-US" sz="2400" i="1">
                <a:latin typeface="Calibri"/>
                <a:ea typeface="Calibri"/>
                <a:cs typeface="Calibri"/>
              </a:rPr>
              <a:t>on their progress and wellbeing”</a:t>
            </a:r>
            <a:r>
              <a:rPr lang="en-US" sz="2400">
                <a:latin typeface="Calibri"/>
                <a:ea typeface="Calibri"/>
                <a:cs typeface="Calibri"/>
              </a:rPr>
              <a:t> and that pupils </a:t>
            </a:r>
            <a:r>
              <a:rPr lang="en-US" sz="2400" i="1">
                <a:latin typeface="Calibri"/>
                <a:ea typeface="Calibri"/>
                <a:cs typeface="Calibri"/>
              </a:rPr>
              <a:t>“</a:t>
            </a:r>
            <a:r>
              <a:rPr lang="en-US" sz="2400" b="1" i="1">
                <a:latin typeface="Calibri"/>
                <a:ea typeface="Calibri"/>
                <a:cs typeface="Calibri"/>
              </a:rPr>
              <a:t>thrive</a:t>
            </a:r>
            <a:r>
              <a:rPr lang="en-US" sz="2400" i="1">
                <a:latin typeface="Calibri"/>
                <a:ea typeface="Calibri"/>
                <a:cs typeface="Calibri"/>
              </a:rPr>
              <a:t> at school and are well prepared for their next steps”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</a:p>
          <a:p>
            <a:pPr marL="228600" indent="-228600"/>
            <a:endParaRPr lang="en-US" dirty="0">
              <a:latin typeface="Calibri"/>
              <a:ea typeface="Calibri"/>
              <a:cs typeface="Calibri"/>
            </a:endParaRP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340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8B6CF8-E191-5535-DCC0-5E058BAD9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FA2464B-A264-FF2E-B55B-76AA86BD4D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40150F-5E94-46EB-D835-4F717FFED443}"/>
              </a:ext>
            </a:extLst>
          </p:cNvPr>
          <p:cNvSpPr txBox="1"/>
          <p:nvPr/>
        </p:nvSpPr>
        <p:spPr>
          <a:xfrm>
            <a:off x="638881" y="417576"/>
            <a:ext cx="10909640" cy="124939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Ofsted recognises inclusion and personal development as significant strengths of Hayle Academy 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1008CD4C-9528-ADB4-CF0E-B3F3D2495E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sX0" fmla="*/ 0 w 4572000"/>
              <a:gd name="csY0" fmla="*/ 0 h 18288"/>
              <a:gd name="csX1" fmla="*/ 515983 w 4572000"/>
              <a:gd name="csY1" fmla="*/ 0 h 18288"/>
              <a:gd name="csX2" fmla="*/ 1031966 w 4572000"/>
              <a:gd name="csY2" fmla="*/ 0 h 18288"/>
              <a:gd name="csX3" fmla="*/ 1639389 w 4572000"/>
              <a:gd name="csY3" fmla="*/ 0 h 18288"/>
              <a:gd name="csX4" fmla="*/ 2383971 w 4572000"/>
              <a:gd name="csY4" fmla="*/ 0 h 18288"/>
              <a:gd name="csX5" fmla="*/ 2945674 w 4572000"/>
              <a:gd name="csY5" fmla="*/ 0 h 18288"/>
              <a:gd name="csX6" fmla="*/ 3507377 w 4572000"/>
              <a:gd name="csY6" fmla="*/ 0 h 18288"/>
              <a:gd name="csX7" fmla="*/ 4572000 w 4572000"/>
              <a:gd name="csY7" fmla="*/ 0 h 18288"/>
              <a:gd name="csX8" fmla="*/ 4572000 w 4572000"/>
              <a:gd name="csY8" fmla="*/ 18288 h 18288"/>
              <a:gd name="csX9" fmla="*/ 3873137 w 4572000"/>
              <a:gd name="csY9" fmla="*/ 18288 h 18288"/>
              <a:gd name="csX10" fmla="*/ 3311434 w 4572000"/>
              <a:gd name="csY10" fmla="*/ 18288 h 18288"/>
              <a:gd name="csX11" fmla="*/ 2749731 w 4572000"/>
              <a:gd name="csY11" fmla="*/ 18288 h 18288"/>
              <a:gd name="csX12" fmla="*/ 2050869 w 4572000"/>
              <a:gd name="csY12" fmla="*/ 18288 h 18288"/>
              <a:gd name="csX13" fmla="*/ 1306286 w 4572000"/>
              <a:gd name="csY13" fmla="*/ 18288 h 18288"/>
              <a:gd name="csX14" fmla="*/ 790303 w 4572000"/>
              <a:gd name="csY14" fmla="*/ 18288 h 18288"/>
              <a:gd name="csX15" fmla="*/ 0 w 4572000"/>
              <a:gd name="csY15" fmla="*/ 18288 h 18288"/>
              <a:gd name="csX16" fmla="*/ 0 w 45720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8247DE-29BF-FB3B-341A-FB1E26E82D47}"/>
              </a:ext>
            </a:extLst>
          </p:cNvPr>
          <p:cNvSpPr txBox="1"/>
          <p:nvPr/>
        </p:nvSpPr>
        <p:spPr>
          <a:xfrm>
            <a:off x="638628" y="2217057"/>
            <a:ext cx="11234057" cy="46115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Aft>
                <a:spcPts val="1000"/>
              </a:spcAft>
              <a:buFont typeface="Arial"/>
              <a:buChar char="•"/>
            </a:pPr>
            <a:r>
              <a:rPr lang="en-US" sz="2400">
                <a:latin typeface="Calibri"/>
                <a:ea typeface="Calibri"/>
                <a:cs typeface="Calibri"/>
              </a:rPr>
              <a:t>Our work with vulnerable groups, where provision </a:t>
            </a:r>
            <a:r>
              <a:rPr lang="en-US" sz="2400" i="1">
                <a:latin typeface="Calibri"/>
                <a:ea typeface="Calibri"/>
                <a:cs typeface="Calibri"/>
              </a:rPr>
              <a:t>“makes </a:t>
            </a:r>
            <a:r>
              <a:rPr lang="en-US" sz="2400" b="1" i="1">
                <a:latin typeface="Calibri"/>
                <a:ea typeface="Calibri"/>
                <a:cs typeface="Calibri"/>
              </a:rPr>
              <a:t>a demonstrable difference</a:t>
            </a:r>
            <a:r>
              <a:rPr lang="en-US" sz="2400" i="1">
                <a:latin typeface="Calibri"/>
                <a:ea typeface="Calibri"/>
                <a:cs typeface="Calibri"/>
              </a:rPr>
              <a:t>”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>
                <a:latin typeface="Calibri"/>
                <a:ea typeface="Calibri"/>
                <a:cs typeface="Calibri"/>
              </a:rPr>
              <a:t>and is always in pupils’ best interests </a:t>
            </a:r>
            <a:endParaRPr lang="en-US" sz="2400" dirty="0">
              <a:latin typeface="Calibri"/>
              <a:ea typeface="Calibri"/>
              <a:cs typeface="Calibri"/>
            </a:endParaRPr>
          </a:p>
          <a:p>
            <a:pPr marL="285750" indent="-285750">
              <a:spcAft>
                <a:spcPts val="1000"/>
              </a:spcAft>
              <a:buFont typeface="Arial"/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  <a:r>
              <a:rPr lang="en-US" sz="2400" i="1" dirty="0">
                <a:latin typeface="Calibri"/>
                <a:ea typeface="Calibri"/>
                <a:cs typeface="Calibri"/>
              </a:rPr>
              <a:t>“The personal development </a:t>
            </a:r>
            <a:r>
              <a:rPr lang="en-US" sz="2400" i="1" dirty="0" err="1">
                <a:latin typeface="Calibri"/>
                <a:ea typeface="Calibri"/>
                <a:cs typeface="Calibri"/>
              </a:rPr>
              <a:t>programme</a:t>
            </a:r>
            <a:r>
              <a:rPr lang="en-US" sz="2400" i="1" dirty="0">
                <a:latin typeface="Calibri"/>
                <a:ea typeface="Calibri"/>
                <a:cs typeface="Calibri"/>
              </a:rPr>
              <a:t> is a </a:t>
            </a:r>
            <a:r>
              <a:rPr lang="en-US" sz="2400" b="1" i="1" dirty="0">
                <a:latin typeface="Calibri"/>
                <a:ea typeface="Calibri"/>
                <a:cs typeface="Calibri"/>
              </a:rPr>
              <a:t>strength </a:t>
            </a:r>
            <a:r>
              <a:rPr lang="en-US" sz="2400" i="1" dirty="0">
                <a:latin typeface="Calibri"/>
                <a:ea typeface="Calibri"/>
                <a:cs typeface="Calibri"/>
              </a:rPr>
              <a:t>of the school”</a:t>
            </a:r>
            <a:r>
              <a:rPr lang="en-US" sz="2400" dirty="0">
                <a:latin typeface="Calibri"/>
                <a:ea typeface="Calibri"/>
                <a:cs typeface="Calibri"/>
              </a:rPr>
              <a:t> </a:t>
            </a:r>
          </a:p>
          <a:p>
            <a:pPr marL="285750" indent="-285750">
              <a:spcAft>
                <a:spcPts val="1000"/>
              </a:spcAft>
              <a:buFont typeface="Arial"/>
              <a:buChar char="•"/>
            </a:pPr>
            <a:r>
              <a:rPr lang="en-US" sz="2400">
                <a:latin typeface="Calibri"/>
                <a:ea typeface="Calibri"/>
                <a:cs typeface="Calibri"/>
              </a:rPr>
              <a:t>Our pupils </a:t>
            </a:r>
            <a:r>
              <a:rPr lang="en-US" sz="2400" i="1">
                <a:latin typeface="Calibri"/>
                <a:ea typeface="Calibri"/>
                <a:cs typeface="Calibri"/>
              </a:rPr>
              <a:t>“benefit from a range of experiences and opportunities”</a:t>
            </a:r>
            <a:r>
              <a:rPr lang="en-US" sz="2400">
                <a:latin typeface="Calibri"/>
                <a:ea typeface="Calibri"/>
                <a:cs typeface="Calibri"/>
              </a:rPr>
              <a:t> that broaden their horizons</a:t>
            </a:r>
            <a:endParaRPr lang="en-US" sz="2400" dirty="0">
              <a:latin typeface="Calibri"/>
              <a:ea typeface="Calibri"/>
              <a:cs typeface="Calibri"/>
            </a:endParaRPr>
          </a:p>
          <a:p>
            <a:pPr marL="285750" indent="-285750">
              <a:spcAft>
                <a:spcPts val="1000"/>
              </a:spcAft>
              <a:buFont typeface="Arial"/>
              <a:buChar char="•"/>
            </a:pPr>
            <a:r>
              <a:rPr lang="en-US" sz="2400">
                <a:latin typeface="Calibri"/>
                <a:ea typeface="Calibri"/>
                <a:cs typeface="Calibri"/>
              </a:rPr>
              <a:t>Pupils “benefit from learning a </a:t>
            </a:r>
            <a:r>
              <a:rPr lang="en-US" sz="2400" b="1" dirty="0">
                <a:latin typeface="Calibri"/>
                <a:ea typeface="Calibri"/>
                <a:cs typeface="Calibri"/>
              </a:rPr>
              <a:t>well-planned, ambitious curriculum</a:t>
            </a:r>
            <a:r>
              <a:rPr lang="en-US" sz="2400" dirty="0">
                <a:latin typeface="Calibri"/>
                <a:ea typeface="Calibri"/>
                <a:cs typeface="Calibri"/>
              </a:rPr>
              <a:t> that sets them up to be </a:t>
            </a:r>
            <a:r>
              <a:rPr lang="en-US" sz="2400" b="1" dirty="0">
                <a:latin typeface="Calibri"/>
                <a:ea typeface="Calibri"/>
                <a:cs typeface="Calibri"/>
              </a:rPr>
              <a:t>successful in their next steps</a:t>
            </a:r>
            <a:r>
              <a:rPr lang="en-US" sz="2400" dirty="0">
                <a:latin typeface="Calibri"/>
                <a:ea typeface="Calibri"/>
                <a:cs typeface="Calibri"/>
              </a:rPr>
              <a:t>.”</a:t>
            </a:r>
          </a:p>
          <a:p>
            <a:pPr marL="285750" indent="-285750">
              <a:spcAft>
                <a:spcPts val="1000"/>
              </a:spcAft>
              <a:buFont typeface="Arial"/>
              <a:buChar char="•"/>
            </a:pPr>
            <a:r>
              <a:rPr lang="en-US" sz="2400">
                <a:latin typeface="Calibri"/>
                <a:ea typeface="Calibri"/>
                <a:cs typeface="Calibri"/>
              </a:rPr>
              <a:t>Leaders are </a:t>
            </a:r>
            <a:r>
              <a:rPr lang="en-US" sz="2400" i="1">
                <a:latin typeface="Calibri"/>
                <a:ea typeface="Calibri"/>
                <a:cs typeface="Calibri"/>
              </a:rPr>
              <a:t>“</a:t>
            </a:r>
            <a:r>
              <a:rPr lang="en-US" sz="2400" b="1" i="1">
                <a:latin typeface="Calibri"/>
                <a:ea typeface="Calibri"/>
                <a:cs typeface="Calibri"/>
              </a:rPr>
              <a:t>passionate</a:t>
            </a:r>
            <a:r>
              <a:rPr lang="en-US" sz="2400" i="1">
                <a:latin typeface="Calibri"/>
                <a:ea typeface="Calibri"/>
                <a:cs typeface="Calibri"/>
              </a:rPr>
              <a:t> about supporting pupils… to ‘dream big to achieve more’”</a:t>
            </a:r>
            <a:r>
              <a:rPr lang="en-US" sz="2400">
                <a:latin typeface="Calibri"/>
                <a:ea typeface="Calibri"/>
                <a:cs typeface="Calibri"/>
              </a:rPr>
              <a:t> and ensure that changes are made in the </a:t>
            </a:r>
            <a:r>
              <a:rPr lang="en-US" sz="2400" b="1">
                <a:latin typeface="Calibri"/>
                <a:ea typeface="Calibri"/>
                <a:cs typeface="Calibri"/>
              </a:rPr>
              <a:t>best interests of pupils</a:t>
            </a:r>
            <a:r>
              <a:rPr lang="en-US" sz="2400">
                <a:latin typeface="Calibri"/>
                <a:ea typeface="Calibri"/>
                <a:cs typeface="Calibri"/>
              </a:rPr>
              <a:t>.</a:t>
            </a:r>
            <a:endParaRPr lang="en-US" sz="2400"/>
          </a:p>
          <a:p>
            <a:pPr marL="228600" indent="-228600"/>
            <a:endParaRPr lang="en-US" dirty="0">
              <a:latin typeface="Calibri"/>
              <a:ea typeface="Calibri"/>
              <a:cs typeface="Calibri"/>
            </a:endParaRP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321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group of people outside in the grass&#10;&#10;AI-generated content may be incorrect.">
            <a:extLst>
              <a:ext uri="{FF2B5EF4-FFF2-40B4-BE49-F238E27FC236}">
                <a16:creationId xmlns:a16="http://schemas.microsoft.com/office/drawing/2014/main" id="{D8AF89DD-1FA4-2B55-029C-FA8CEB1012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882" b="-1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7783C4-88D1-CD88-A353-E0CEAA287F83}"/>
              </a:ext>
            </a:extLst>
          </p:cNvPr>
          <p:cNvSpPr txBox="1"/>
          <p:nvPr/>
        </p:nvSpPr>
        <p:spPr>
          <a:xfrm>
            <a:off x="431800" y="293344"/>
            <a:ext cx="5280874" cy="603601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b="1" i="0">
                <a:latin typeface="Century Gothic"/>
              </a:rPr>
              <a:t>Inspection Structure </a:t>
            </a:r>
            <a:endParaRPr lang="en-US" dirty="0">
              <a:latin typeface="Century Gothic"/>
            </a:endParaRPr>
          </a:p>
          <a:p>
            <a:pPr marL="28321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>
                <a:latin typeface="Century Gothic"/>
              </a:rPr>
              <a:t>Team: 4 inspectors + 1 shadow</a:t>
            </a:r>
            <a:r>
              <a:rPr lang="en-US">
                <a:latin typeface="Century Gothic"/>
              </a:rPr>
              <a:t> </a:t>
            </a:r>
            <a:endParaRPr lang="en-US" b="0" i="0">
              <a:latin typeface="Century Gothic"/>
            </a:endParaRPr>
          </a:p>
          <a:p>
            <a:pPr marL="28321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>
                <a:latin typeface="Century Gothic"/>
              </a:rPr>
              <a:t>Fast-moving with multiple simultaneous lines of enquiry</a:t>
            </a:r>
            <a:endParaRPr lang="en-US" b="0" i="0" dirty="0">
              <a:latin typeface="Century Gothic"/>
            </a:endParaRPr>
          </a:p>
          <a:p>
            <a:pPr marL="4572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atin typeface="Century Gothic"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b="1" i="0">
                <a:latin typeface="Century Gothic"/>
              </a:rPr>
              <a:t>Pre-Inspection Phase</a:t>
            </a:r>
          </a:p>
          <a:p>
            <a:pPr marL="28321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Century Gothic"/>
              </a:rPr>
              <a:t>Know the framework – secure fit</a:t>
            </a:r>
            <a:endParaRPr lang="en-US" dirty="0">
              <a:latin typeface="Century Gothic"/>
            </a:endParaRPr>
          </a:p>
          <a:p>
            <a:pPr marL="28321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Century Gothic"/>
              </a:rPr>
              <a:t>Pre-snagging &amp; last report actions</a:t>
            </a:r>
            <a:endParaRPr lang="en-US" dirty="0">
              <a:latin typeface="Century Gothic"/>
            </a:endParaRPr>
          </a:p>
          <a:p>
            <a:pPr marL="28321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Century Gothic"/>
              </a:rPr>
              <a:t>Prepare for the </a:t>
            </a:r>
            <a:r>
              <a:rPr lang="en-US" b="0" i="0">
                <a:latin typeface="Century Gothic"/>
              </a:rPr>
              <a:t>calls </a:t>
            </a:r>
            <a:r>
              <a:rPr lang="en-US">
                <a:latin typeface="Century Gothic"/>
              </a:rPr>
              <a:t>– no surprises</a:t>
            </a:r>
          </a:p>
          <a:p>
            <a:pPr marL="28321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Century Gothic"/>
              </a:rPr>
              <a:t>Shared our own self-evaluation </a:t>
            </a:r>
            <a:endParaRPr lang="en-US" dirty="0">
              <a:latin typeface="Century Gothic"/>
            </a:endParaRPr>
          </a:p>
          <a:p>
            <a:pPr marL="28321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Century Gothic"/>
              </a:rPr>
              <a:t>TT set up for 2 days</a:t>
            </a:r>
            <a:endParaRPr lang="en-US" dirty="0">
              <a:latin typeface="Century Gothic"/>
            </a:endParaRPr>
          </a:p>
          <a:p>
            <a:pPr marL="28321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Century Gothic"/>
              </a:rPr>
              <a:t>Ready the upload documents </a:t>
            </a:r>
            <a:endParaRPr lang="en-US" dirty="0">
              <a:latin typeface="Century Gothic"/>
            </a:endParaRPr>
          </a:p>
          <a:p>
            <a:pPr marL="28321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entury Gothic"/>
              </a:rPr>
              <a:t>Communication with families</a:t>
            </a:r>
            <a:r>
              <a:rPr lang="en-US">
                <a:latin typeface="Century Gothic"/>
              </a:rPr>
              <a:t> (changes), and messaging drafted in readiness for the call </a:t>
            </a:r>
            <a:endParaRPr lang="en-US" dirty="0">
              <a:latin typeface="Century Gothic"/>
            </a:endParaRPr>
          </a:p>
          <a:p>
            <a:pPr marL="28321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latin typeface="Century Gothic"/>
              </a:rPr>
              <a:t>Nominee</a:t>
            </a:r>
            <a:endParaRPr lang="en-US" dirty="0">
              <a:latin typeface="Century Gothic"/>
            </a:endParaRPr>
          </a:p>
          <a:p>
            <a:pPr marL="54610" defTabSz="914400">
              <a:lnSpc>
                <a:spcPct val="90000"/>
              </a:lnSpc>
              <a:spcAft>
                <a:spcPts val="600"/>
              </a:spcAft>
            </a:pPr>
            <a:endParaRPr lang="en-US" dirty="0">
              <a:latin typeface="Century Gothic"/>
            </a:endParaRPr>
          </a:p>
          <a:p>
            <a:pPr marL="0" lvl="1" defTabSz="914400">
              <a:lnSpc>
                <a:spcPct val="90000"/>
              </a:lnSpc>
              <a:spcAft>
                <a:spcPts val="600"/>
              </a:spcAft>
            </a:pPr>
            <a:r>
              <a:rPr lang="en-US" b="1">
                <a:latin typeface="Century Gothic"/>
              </a:rPr>
              <a:t>Time Frame </a:t>
            </a:r>
            <a:endParaRPr lang="en-US" dirty="0">
              <a:latin typeface="Century Gothic"/>
            </a:endParaRPr>
          </a:p>
          <a:p>
            <a:pPr marL="34290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entury Gothic"/>
              </a:rPr>
              <a:t>As expected </a:t>
            </a:r>
          </a:p>
        </p:txBody>
      </p:sp>
    </p:spTree>
    <p:extLst>
      <p:ext uri="{BB962C8B-B14F-4D97-AF65-F5344CB8AC3E}">
        <p14:creationId xmlns:p14="http://schemas.microsoft.com/office/powerpoint/2010/main" val="2708045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C6777B5-64F4-4200-B099-34168B69F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252769E-B9F0-4068-A645-5BBEF16E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4" y="3296010"/>
            <a:ext cx="12191456" cy="2849976"/>
            <a:chOff x="476" y="-3923157"/>
            <a:chExt cx="10667524" cy="249372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E12D6AD-7096-45BB-9C02-468B2704C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6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9953252-97DE-4766-B2F6-E4FDA2FDA6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7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blipFill dpi="0" rotWithShape="1">
              <a:blip r:embed="rId2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DEC8BCE-BFC9-99E2-9393-2612BF4DCA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723" b="16739"/>
          <a:stretch>
            <a:fillRect/>
          </a:stretch>
        </p:blipFill>
        <p:spPr>
          <a:xfrm>
            <a:off x="979488" y="1248229"/>
            <a:ext cx="10501668" cy="4093030"/>
          </a:xfrm>
          <a:prstGeom prst="rect">
            <a:avLst/>
          </a:prstGeom>
        </p:spPr>
      </p:pic>
      <p:pic>
        <p:nvPicPr>
          <p:cNvPr id="4" name="Picture 3" descr="A yellow and black logo&#10;&#10;AI-generated content may be incorrect.">
            <a:extLst>
              <a:ext uri="{FF2B5EF4-FFF2-40B4-BE49-F238E27FC236}">
                <a16:creationId xmlns:a16="http://schemas.microsoft.com/office/drawing/2014/main" id="{11D9479A-58A8-61AA-45FD-09B3C97D7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4709" y="291646"/>
            <a:ext cx="1762125" cy="21526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4F80DC-8044-F203-1115-95D727158942}"/>
              </a:ext>
            </a:extLst>
          </p:cNvPr>
          <p:cNvSpPr txBox="1"/>
          <p:nvPr/>
        </p:nvSpPr>
        <p:spPr>
          <a:xfrm>
            <a:off x="1015999" y="304800"/>
            <a:ext cx="394207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>
                <a:solidFill>
                  <a:schemeClr val="bg1"/>
                </a:solidFill>
                <a:latin typeface="Aptos Display"/>
              </a:rPr>
              <a:t>OneNote</a:t>
            </a:r>
          </a:p>
        </p:txBody>
      </p:sp>
    </p:spTree>
    <p:extLst>
      <p:ext uri="{BB962C8B-B14F-4D97-AF65-F5344CB8AC3E}">
        <p14:creationId xmlns:p14="http://schemas.microsoft.com/office/powerpoint/2010/main" val="583284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couple of girls looking at a tablet&#10;&#10;AI-generated content may be incorrect.">
            <a:extLst>
              <a:ext uri="{FF2B5EF4-FFF2-40B4-BE49-F238E27FC236}">
                <a16:creationId xmlns:a16="http://schemas.microsoft.com/office/drawing/2014/main" id="{ED348805-CBB4-D356-7C23-1088A48E36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3298" b="9091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28373C-628A-43B6-2BDF-90A8E7946E73}"/>
              </a:ext>
            </a:extLst>
          </p:cNvPr>
          <p:cNvSpPr txBox="1"/>
          <p:nvPr/>
        </p:nvSpPr>
        <p:spPr>
          <a:xfrm>
            <a:off x="1407886" y="163286"/>
            <a:ext cx="6096000" cy="10464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-GB" sz="4400" b="1" i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Day 1</a:t>
            </a:r>
          </a:p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C6F586-4712-96B3-CF23-A7810EABD8FF}"/>
              </a:ext>
            </a:extLst>
          </p:cNvPr>
          <p:cNvSpPr txBox="1"/>
          <p:nvPr/>
        </p:nvSpPr>
        <p:spPr>
          <a:xfrm>
            <a:off x="304800" y="932543"/>
            <a:ext cx="6473371" cy="52629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-GB" sz="1600" b="1" i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Lesson Focus </a:t>
            </a:r>
            <a:endParaRPr lang="en-GB" sz="1600" b="1" i="0" dirty="0">
              <a:solidFill>
                <a:srgbClr val="000000"/>
              </a:solidFill>
              <a:latin typeface="Century Gothic"/>
              <a:ea typeface="Arial"/>
              <a:cs typeface="Arial"/>
            </a:endParaRPr>
          </a:p>
          <a:p>
            <a:pPr algn="l" rtl="0"/>
            <a:r>
              <a:rPr lang="en-GB" sz="1600" b="0" i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Tuesday morning focused heavily on:</a:t>
            </a:r>
            <a:endParaRPr lang="en-GB" sz="1600" b="0" i="0" dirty="0">
              <a:solidFill>
                <a:srgbClr val="000000"/>
              </a:solidFill>
              <a:latin typeface="Century Gothic"/>
              <a:ea typeface="Arial"/>
              <a:cs typeface="Arial"/>
            </a:endParaRPr>
          </a:p>
          <a:p>
            <a:pPr marL="283210" indent="-283210" algn="l" rtl="0">
              <a:buFont typeface="Arial"/>
              <a:buChar char="•"/>
            </a:pPr>
            <a:r>
              <a:rPr lang="en-GB" sz="1600" b="0" i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Lesson visits across the school</a:t>
            </a:r>
            <a:endParaRPr lang="en-GB" sz="1600" b="0" i="0" dirty="0">
              <a:solidFill>
                <a:srgbClr val="000000"/>
              </a:solidFill>
              <a:latin typeface="Century Gothic"/>
              <a:ea typeface="Arial"/>
              <a:cs typeface="Arial"/>
            </a:endParaRPr>
          </a:p>
          <a:p>
            <a:pPr marL="283210" indent="-283210">
              <a:buFont typeface="Arial"/>
              <a:buChar char="•"/>
            </a:pPr>
            <a:r>
              <a:rPr lang="en-GB" sz="160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Case sampling</a:t>
            </a:r>
            <a:endParaRPr lang="en-GB" sz="1600" dirty="0">
              <a:solidFill>
                <a:srgbClr val="000000"/>
              </a:solidFill>
              <a:latin typeface="Century Gothic"/>
              <a:ea typeface="Arial"/>
              <a:cs typeface="Arial"/>
            </a:endParaRPr>
          </a:p>
          <a:p>
            <a:pPr marL="283210" indent="-283210" algn="l" rtl="0">
              <a:buFont typeface="Arial"/>
              <a:buChar char="•"/>
            </a:pPr>
            <a:r>
              <a:rPr lang="en-GB" sz="1600" b="0" i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First-hand evidence of teaching, behaviour and curriculum implementation</a:t>
            </a:r>
            <a:endParaRPr lang="en-GB" sz="1600" b="0" i="0" dirty="0">
              <a:solidFill>
                <a:srgbClr val="000000"/>
              </a:solidFill>
              <a:latin typeface="Century Gothic"/>
              <a:ea typeface="Arial"/>
              <a:cs typeface="Arial"/>
            </a:endParaRPr>
          </a:p>
          <a:p>
            <a:pPr marL="283210" indent="-283210" algn="l" rtl="0">
              <a:buFont typeface="Arial"/>
              <a:buChar char="•"/>
            </a:pPr>
            <a:r>
              <a:rPr lang="en-GB" sz="1600" b="0" i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SCR compliance</a:t>
            </a:r>
            <a:endParaRPr lang="en-GB" sz="1600" b="0" i="0" dirty="0">
              <a:solidFill>
                <a:srgbClr val="000000"/>
              </a:solidFill>
              <a:latin typeface="Century Gothic"/>
              <a:ea typeface="Arial"/>
              <a:cs typeface="Arial"/>
            </a:endParaRPr>
          </a:p>
          <a:p>
            <a:endParaRPr lang="en-GB" sz="1600" dirty="0">
              <a:solidFill>
                <a:srgbClr val="000000"/>
              </a:solidFill>
              <a:latin typeface="Century Gothic"/>
              <a:ea typeface="Calibri"/>
              <a:cs typeface="Calibri"/>
            </a:endParaRPr>
          </a:p>
          <a:p>
            <a:r>
              <a:rPr lang="en-GB" sz="1600" dirty="0">
                <a:solidFill>
                  <a:srgbClr val="000000"/>
                </a:solidFill>
                <a:latin typeface="Century Gothic"/>
                <a:ea typeface="Calibri"/>
                <a:cs typeface="Calibri"/>
              </a:rPr>
              <a:t>In </a:t>
            </a:r>
            <a:r>
              <a:rPr lang="en-GB" sz="1600">
                <a:solidFill>
                  <a:srgbClr val="000000"/>
                </a:solidFill>
                <a:latin typeface="Century Gothic"/>
                <a:ea typeface="Calibri"/>
                <a:cs typeface="Calibri"/>
              </a:rPr>
              <a:t>addition...</a:t>
            </a:r>
            <a:endParaRPr lang="en-GB" sz="1600" dirty="0">
              <a:solidFill>
                <a:srgbClr val="000000"/>
              </a:solidFill>
              <a:latin typeface="Century Gothic"/>
              <a:ea typeface="Calibri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sz="1600">
                <a:solidFill>
                  <a:srgbClr val="000000"/>
                </a:solidFill>
                <a:latin typeface="Century Gothic"/>
                <a:ea typeface="Calibri"/>
                <a:cs typeface="Calibri"/>
              </a:rPr>
              <a:t>With children at 3 points - before school, break and </a:t>
            </a:r>
            <a:r>
              <a:rPr lang="en-GB" sz="1600" dirty="0">
                <a:solidFill>
                  <a:srgbClr val="000000"/>
                </a:solidFill>
                <a:latin typeface="Century Gothic"/>
                <a:ea typeface="Calibri"/>
                <a:cs typeface="Calibri"/>
              </a:rPr>
              <a:t>lunch </a:t>
            </a:r>
            <a:endParaRPr lang="en-GB" sz="1600">
              <a:solidFill>
                <a:srgbClr val="000000"/>
              </a:solidFill>
              <a:latin typeface="Century Gothic"/>
              <a:ea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sz="160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Site</a:t>
            </a:r>
            <a:r>
              <a:rPr lang="en-GB" sz="1600" b="0" i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 walk with the </a:t>
            </a:r>
            <a:r>
              <a:rPr lang="en-GB" sz="160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HMI</a:t>
            </a:r>
            <a:endParaRPr lang="en-GB" sz="1600" b="0" i="0">
              <a:solidFill>
                <a:srgbClr val="000000"/>
              </a:solidFill>
              <a:latin typeface="Century Gothic"/>
              <a:ea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sz="160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Staff groups after school</a:t>
            </a:r>
            <a:endParaRPr lang="en-GB" sz="1600" dirty="0">
              <a:solidFill>
                <a:srgbClr val="000000"/>
              </a:solidFill>
              <a:latin typeface="Century Gothic"/>
              <a:ea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sz="160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Student groups – Y9/10 single sex</a:t>
            </a:r>
            <a:endParaRPr lang="en-GB" sz="1600" dirty="0">
              <a:solidFill>
                <a:srgbClr val="000000"/>
              </a:solidFill>
              <a:latin typeface="Century Gothic"/>
              <a:ea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sz="160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Leadership meetings – attendance, inclusion, etc. (No separate C &amp; T).</a:t>
            </a:r>
          </a:p>
          <a:p>
            <a:endParaRPr lang="en-GB" sz="1600" b="1" dirty="0">
              <a:solidFill>
                <a:srgbClr val="000000"/>
              </a:solidFill>
              <a:latin typeface="Century Gothic"/>
              <a:ea typeface="Arial"/>
              <a:cs typeface="Arial"/>
            </a:endParaRPr>
          </a:p>
          <a:p>
            <a:r>
              <a:rPr lang="en-GB" sz="1600" b="1" i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Triangulation</a:t>
            </a:r>
            <a:r>
              <a:rPr lang="en-GB" sz="1600" b="0" i="0" dirty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 between:</a:t>
            </a:r>
            <a:endParaRPr lang="en-GB" sz="1600" dirty="0">
              <a:latin typeface="Century Gothic"/>
            </a:endParaRPr>
          </a:p>
          <a:p>
            <a:pPr marL="283210" indent="-283210" algn="l" rtl="0">
              <a:buFont typeface="Arial"/>
              <a:buChar char="•"/>
            </a:pPr>
            <a:r>
              <a:rPr lang="en-GB" sz="1600" b="0" i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What leaders say</a:t>
            </a:r>
            <a:endParaRPr lang="en-GB" sz="1600" b="0" i="0" dirty="0">
              <a:solidFill>
                <a:srgbClr val="000000"/>
              </a:solidFill>
              <a:latin typeface="Century Gothic"/>
              <a:ea typeface="Arial"/>
              <a:cs typeface="Arial"/>
            </a:endParaRPr>
          </a:p>
          <a:p>
            <a:pPr marL="283210" indent="-283210" algn="l" rtl="0">
              <a:buFont typeface="Arial"/>
              <a:buChar char="•"/>
            </a:pPr>
            <a:r>
              <a:rPr lang="en-GB" sz="1600" b="0" i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What staff understand and implement</a:t>
            </a:r>
            <a:endParaRPr lang="en-GB" sz="1600" b="0" i="0" dirty="0">
              <a:solidFill>
                <a:srgbClr val="000000"/>
              </a:solidFill>
              <a:latin typeface="Century Gothic"/>
              <a:ea typeface="Arial"/>
              <a:cs typeface="Arial"/>
            </a:endParaRPr>
          </a:p>
          <a:p>
            <a:pPr marL="283210" indent="-283210" algn="l" rtl="0">
              <a:buFont typeface="Arial"/>
              <a:buChar char="•"/>
            </a:pPr>
            <a:r>
              <a:rPr lang="en-GB" sz="1600" b="0" i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What is seen in lessons and books</a:t>
            </a:r>
            <a:endParaRPr lang="en-GB" sz="1600" b="0" i="0" dirty="0">
              <a:solidFill>
                <a:srgbClr val="000000"/>
              </a:solidFill>
              <a:latin typeface="Century Gothic"/>
              <a:ea typeface="Arial"/>
              <a:cs typeface="Arial"/>
            </a:endParaRPr>
          </a:p>
          <a:p>
            <a:pPr marL="283210" indent="-283210" algn="l" rtl="0">
              <a:buFont typeface="Arial"/>
              <a:buChar char="•"/>
            </a:pPr>
            <a:r>
              <a:rPr lang="en-GB" sz="1600" b="0" i="0">
                <a:solidFill>
                  <a:srgbClr val="000000"/>
                </a:solidFill>
                <a:latin typeface="Century Gothic"/>
                <a:ea typeface="Arial"/>
                <a:cs typeface="Arial"/>
              </a:rPr>
              <a:t>What pupils can articulate</a:t>
            </a:r>
            <a:endParaRPr lang="en-GB" sz="1600" b="0" i="0" dirty="0">
              <a:solidFill>
                <a:srgbClr val="000000"/>
              </a:solidFill>
              <a:latin typeface="Century Gothic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6676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group of students in a classroom&#10;&#10;AI-generated content may be incorrect.">
            <a:extLst>
              <a:ext uri="{FF2B5EF4-FFF2-40B4-BE49-F238E27FC236}">
                <a16:creationId xmlns:a16="http://schemas.microsoft.com/office/drawing/2014/main" id="{24A0819D-CA75-7D61-FF36-099C6406B4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3298" b="9091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close up of a text&#10;&#10;AI-generated content may be incorrect.">
            <a:extLst>
              <a:ext uri="{FF2B5EF4-FFF2-40B4-BE49-F238E27FC236}">
                <a16:creationId xmlns:a16="http://schemas.microsoft.com/office/drawing/2014/main" id="{BAE7AFC3-431A-1FAB-7E98-FE652AC7DC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948" y="694644"/>
            <a:ext cx="3433990" cy="5664654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90932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1DE677-37BA-2FBC-6E74-99DFB51B2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FABB624F-BF77-4AE1-B71D-2D681D473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Picture 7" descr="A group of people walking up a snowy mountain&#10;&#10;AI-generated content may be incorrect.">
            <a:extLst>
              <a:ext uri="{FF2B5EF4-FFF2-40B4-BE49-F238E27FC236}">
                <a16:creationId xmlns:a16="http://schemas.microsoft.com/office/drawing/2014/main" id="{38DF2B56-816C-433D-1CC4-83643BFF06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449" b="8459"/>
          <a:stretch>
            <a:fillRect/>
          </a:stretch>
        </p:blipFill>
        <p:spPr>
          <a:xfrm>
            <a:off x="-1" y="10"/>
            <a:ext cx="7370057" cy="6857990"/>
          </a:xfrm>
          <a:prstGeom prst="rect">
            <a:avLst/>
          </a:prstGeom>
        </p:spPr>
      </p:pic>
      <p:pic>
        <p:nvPicPr>
          <p:cNvPr id="3" name="Picture 2" descr="A screenshot of a text&#10;&#10;AI-generated content may be incorrect.">
            <a:extLst>
              <a:ext uri="{FF2B5EF4-FFF2-40B4-BE49-F238E27FC236}">
                <a16:creationId xmlns:a16="http://schemas.microsoft.com/office/drawing/2014/main" id="{621F1808-1FF7-5FD5-64A6-112AEF42D2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2004" y="224064"/>
            <a:ext cx="2533650" cy="6199414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0430745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3960F"/>
      </a:accent1>
      <a:accent2>
        <a:srgbClr val="E04116"/>
      </a:accent2>
      <a:accent3>
        <a:srgbClr val="9D4DE7"/>
      </a:accent3>
      <a:accent4>
        <a:srgbClr val="449EF3"/>
      </a:accent4>
      <a:accent5>
        <a:srgbClr val="39C6BE"/>
      </a:accent5>
      <a:accent6>
        <a:srgbClr val="88C933"/>
      </a:accent6>
      <a:hlink>
        <a:srgbClr val="EBB41F"/>
      </a:hlink>
      <a:folHlink>
        <a:srgbClr val="E1D676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29B3952A-A5A2-4E72-A5C9-A88B41734E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43092192CE504AA7C4BD15C8474BB4" ma:contentTypeVersion="9" ma:contentTypeDescription="Create a new document." ma:contentTypeScope="" ma:versionID="daf1ff67126cb5744f7b349b9ef22f65">
  <xsd:schema xmlns:xsd="http://www.w3.org/2001/XMLSchema" xmlns:xs="http://www.w3.org/2001/XMLSchema" xmlns:p="http://schemas.microsoft.com/office/2006/metadata/properties" xmlns:ns3="8280b83c-835c-4416-9ee4-0220f1c15130" targetNamespace="http://schemas.microsoft.com/office/2006/metadata/properties" ma:root="true" ma:fieldsID="4618377c37969a146a5432c86efa754f" ns3:_="">
    <xsd:import namespace="8280b83c-835c-4416-9ee4-0220f1c15130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80b83c-835c-4416-9ee4-0220f1c15130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280b83c-835c-4416-9ee4-0220f1c15130" xsi:nil="true"/>
  </documentManagement>
</p:properties>
</file>

<file path=customXml/itemProps1.xml><?xml version="1.0" encoding="utf-8"?>
<ds:datastoreItem xmlns:ds="http://schemas.openxmlformats.org/officeDocument/2006/customXml" ds:itemID="{FE0FC103-9374-4D12-9400-811D53DBF3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280b83c-835c-4416-9ee4-0220f1c151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554F3C-7548-4FFE-8A56-8572AD1F9B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966415E-B845-43B4-9571-2294BC567CE1}">
  <ds:schemaRefs>
    <ds:schemaRef ds:uri="8280b83c-835c-4416-9ee4-0220f1c15130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1324</TotalTime>
  <Words>567</Words>
  <Application>Microsoft Office PowerPoint</Application>
  <PresentationFormat>Widescreen</PresentationFormat>
  <Paragraphs>73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Aptos</vt:lpstr>
      <vt:lpstr>Aptos Display</vt:lpstr>
      <vt:lpstr>Arial</vt:lpstr>
      <vt:lpstr>Arial,Sans-Serif</vt:lpstr>
      <vt:lpstr>Calibri</vt:lpstr>
      <vt:lpstr>Calibri Light</vt:lpstr>
      <vt:lpstr>Century Gothic</vt:lpstr>
      <vt:lpstr>Rockwell</vt:lpstr>
      <vt:lpstr>Wingdings</vt:lpstr>
      <vt:lpstr>Atlas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Truro and Penwith Academy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 Development</dc:title>
  <dc:creator>Melissa Lock</dc:creator>
  <cp:lastModifiedBy>Kate Littledyke</cp:lastModifiedBy>
  <cp:revision>815</cp:revision>
  <dcterms:created xsi:type="dcterms:W3CDTF">2023-07-17T12:09:09Z</dcterms:created>
  <dcterms:modified xsi:type="dcterms:W3CDTF">2026-07-02T09:43:30Z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0x0101008D43092192CE504AA7C4BD15C8474BB4</vt:lpwstr>
  </property>
</Properties>
</file>