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26"/>
    <p:sldMasterId id="2147483741" r:id="rId127"/>
  </p:sldMasterIdLst>
  <p:notesMasterIdLst>
    <p:notesMasterId r:id="rId137"/>
  </p:notesMasterIdLst>
  <p:sldIdLst>
    <p:sldId id="4719" r:id="rId128"/>
    <p:sldId id="4720" r:id="rId129"/>
    <p:sldId id="4721" r:id="rId130"/>
    <p:sldId id="4722" r:id="rId131"/>
    <p:sldId id="4723" r:id="rId132"/>
    <p:sldId id="4724" r:id="rId133"/>
    <p:sldId id="4727" r:id="rId134"/>
    <p:sldId id="4726" r:id="rId135"/>
    <p:sldId id="4148" r:id="rId1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8F4"/>
    <a:srgbClr val="FFFFFF"/>
    <a:srgbClr val="002E38"/>
    <a:srgbClr val="EAEAEA"/>
    <a:srgbClr val="D7B491"/>
    <a:srgbClr val="9FB7E1"/>
    <a:srgbClr val="65FFC4"/>
    <a:srgbClr val="000000"/>
    <a:srgbClr val="E6126C"/>
    <a:srgbClr val="E7D4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CB0744-868B-49A0-B4C9-60C0E134616B}" v="1" dt="2026-07-03T12:44:50.055"/>
    <p1510:client id="{2A2019B3-03EC-4C52-A229-AD151C1DC802}" v="1" dt="2026-07-03T08:09:15.1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3220" autoAdjust="0"/>
  </p:normalViewPr>
  <p:slideViewPr>
    <p:cSldViewPr snapToGrid="0">
      <p:cViewPr varScale="1">
        <p:scale>
          <a:sx n="36" d="100"/>
          <a:sy n="36" d="100"/>
        </p:scale>
        <p:origin x="20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presProps" Target="presProps.xml"/><Relationship Id="rId107" Type="http://schemas.openxmlformats.org/officeDocument/2006/relationships/customXml" Target="../customXml/item107.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28" Type="http://schemas.openxmlformats.org/officeDocument/2006/relationships/slide" Target="slides/slide1.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customXml" Target="../customXml/item113.xml"/><Relationship Id="rId118" Type="http://schemas.openxmlformats.org/officeDocument/2006/relationships/customXml" Target="../customXml/item118.xml"/><Relationship Id="rId134" Type="http://schemas.openxmlformats.org/officeDocument/2006/relationships/slide" Target="slides/slide7.xml"/><Relationship Id="rId139" Type="http://schemas.openxmlformats.org/officeDocument/2006/relationships/viewProps" Target="viewProps.xml"/><Relationship Id="rId80" Type="http://schemas.openxmlformats.org/officeDocument/2006/relationships/customXml" Target="../customXml/item80.xml"/><Relationship Id="rId85" Type="http://schemas.openxmlformats.org/officeDocument/2006/relationships/customXml" Target="../customXml/item85.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08" Type="http://schemas.openxmlformats.org/officeDocument/2006/relationships/customXml" Target="../customXml/item108.xml"/><Relationship Id="rId124" Type="http://schemas.openxmlformats.org/officeDocument/2006/relationships/customXml" Target="../customXml/item124.xml"/><Relationship Id="rId129" Type="http://schemas.openxmlformats.org/officeDocument/2006/relationships/slide" Target="slides/slide2.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119" Type="http://schemas.openxmlformats.org/officeDocument/2006/relationships/customXml" Target="../customXml/item119.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slide" Target="slides/slide3.xml"/><Relationship Id="rId135" Type="http://schemas.openxmlformats.org/officeDocument/2006/relationships/slide" Target="slides/slide8.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customXml" Target="../customXml/item10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customXml" Target="../customXml/item104.xml"/><Relationship Id="rId120" Type="http://schemas.openxmlformats.org/officeDocument/2006/relationships/customXml" Target="../customXml/item120.xml"/><Relationship Id="rId125" Type="http://schemas.openxmlformats.org/officeDocument/2006/relationships/customXml" Target="../customXml/item125.xml"/><Relationship Id="rId141" Type="http://schemas.openxmlformats.org/officeDocument/2006/relationships/tableStyles" Target="tableStyles.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15" Type="http://schemas.openxmlformats.org/officeDocument/2006/relationships/customXml" Target="../customXml/item115.xml"/><Relationship Id="rId131" Type="http://schemas.openxmlformats.org/officeDocument/2006/relationships/slide" Target="slides/slide4.xml"/><Relationship Id="rId136" Type="http://schemas.openxmlformats.org/officeDocument/2006/relationships/slide" Target="slides/slide9.xml"/><Relationship Id="rId61" Type="http://schemas.openxmlformats.org/officeDocument/2006/relationships/customXml" Target="../customXml/item61.xml"/><Relationship Id="rId82" Type="http://schemas.openxmlformats.org/officeDocument/2006/relationships/customXml" Target="../customXml/item82.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slideMaster" Target="slideMasters/slideMaster1.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customXml" Target="../customXml/item121.xml"/><Relationship Id="rId142"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customXml" Target="../customXml/item116.xml"/><Relationship Id="rId137" Type="http://schemas.openxmlformats.org/officeDocument/2006/relationships/notesMaster" Target="notesMasters/notesMaster1.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slide" Target="slides/slide5.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slideMaster" Target="slideMasters/slideMaster2.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4" Type="http://schemas.openxmlformats.org/officeDocument/2006/relationships/customXml" Target="../customXml/item4.xml"/><Relationship Id="rId9" Type="http://schemas.openxmlformats.org/officeDocument/2006/relationships/customXml" Target="../customXml/item9.xm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slide" Target="slides/slide6.xml"/><Relationship Id="rId16" Type="http://schemas.openxmlformats.org/officeDocument/2006/relationships/customXml" Target="../customXml/item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40054-0273-4510-BE6D-5FD5F1470CCD}" type="datetimeFigureOut">
              <a:rPr lang="en-GB" smtClean="0"/>
              <a:t>06/07/2026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A4CF1B-D5B6-4CEE-89C2-DEF0453A4458}" type="slidenum">
              <a:rPr lang="en-GB" smtClean="0"/>
              <a:t>‹#›</a:t>
            </a:fld>
            <a:endParaRPr lang="en-GB"/>
          </a:p>
        </p:txBody>
      </p:sp>
    </p:spTree>
    <p:extLst>
      <p:ext uri="{BB962C8B-B14F-4D97-AF65-F5344CB8AC3E}">
        <p14:creationId xmlns:p14="http://schemas.microsoft.com/office/powerpoint/2010/main" val="3521362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A4CF1B-D5B6-4CEE-89C2-DEF0453A445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8142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A4CF1B-D5B6-4CEE-89C2-DEF0453A445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2726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A4CF1B-D5B6-4CEE-89C2-DEF0453A445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8103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A4CF1B-D5B6-4CEE-89C2-DEF0453A445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750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730D6-936A-A95F-DB89-274ECF9FA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87E883-F09D-6CB7-9D34-3192500C7A7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CBF31AC-66E6-44E9-F565-CA94570F54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5D1BB21-86E3-0F56-33DF-E64F04BFB67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A4CF1B-D5B6-4CEE-89C2-DEF0453A445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3714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19C79-9261-8B50-56B7-87D4498CA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59670F-B4F2-D7D4-0CAE-B48FA147FCE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AFCDCC7-F0A6-8089-9541-9D2CD3E306E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9140114-697F-88BF-5BE9-19FE6A062A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A4CF1B-D5B6-4CEE-89C2-DEF0453A445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6759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76B4E-EC31-2723-7885-5E03497076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A3AD5-43FD-9DD3-953D-5A158776D5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30DEC30-79C4-A28D-5A9E-51B81E4B5E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B6635CE-9854-127D-CDB4-CFF3B812D1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A4CF1B-D5B6-4CEE-89C2-DEF0453A445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3818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A4CF1B-D5B6-4CEE-89C2-DEF0453A4458}" type="slidenum">
              <a:rPr lang="en-GB" smtClean="0"/>
              <a:t>9</a:t>
            </a:fld>
            <a:endParaRPr lang="en-GB"/>
          </a:p>
        </p:txBody>
      </p:sp>
    </p:spTree>
    <p:extLst>
      <p:ext uri="{BB962C8B-B14F-4D97-AF65-F5344CB8AC3E}">
        <p14:creationId xmlns:p14="http://schemas.microsoft.com/office/powerpoint/2010/main" val="736214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23F7C-6BBD-22B6-B32A-7F89B9FB86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A0EE37E-2551-9EA1-84C1-AD42689A17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3E67942-49DB-4E59-0211-DB477E3F490C}"/>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BFBDD2F0-2035-71FC-CC4C-46FED1803C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073E34-372F-7DB2-8E6B-30969DFB445C}"/>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25740050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D6917-135C-C305-7D00-A7EA0ED40D8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D674DC7-CC9B-09E3-51E6-4142DE12B9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7687AF-C1B7-3ACD-ACB2-E2DD53925FAB}"/>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52389F3F-EB7F-7B72-7407-6AED9C6529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BBA7D9-C65A-7799-E15A-1C77DCA5D8C9}"/>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3032422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30CD98-21EC-52F5-AF28-0FCAD7A77E1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BC13B5-9CD5-DC25-E1BA-5993F0513E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268DC1-0F54-C831-515F-5B22288768CC}"/>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DC255531-FD87-E8C4-E6A4-1DE2616844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6DF5C5-CAA5-044A-A01F-FB1205044A7B}"/>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40329251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pyright">
    <p:spTree>
      <p:nvGrpSpPr>
        <p:cNvPr id="1" name=""/>
        <p:cNvGrpSpPr/>
        <p:nvPr/>
      </p:nvGrpSpPr>
      <p:grpSpPr>
        <a:xfrm>
          <a:off x="0" y="0"/>
          <a:ext cx="0" cy="0"/>
          <a:chOff x="0" y="0"/>
          <a:chExt cx="0" cy="0"/>
        </a:xfrm>
      </p:grpSpPr>
      <p:sp>
        <p:nvSpPr>
          <p:cNvPr id="5" name="text" descr="{&quot;templafy&quot;:{&quot;id&quot;:&quot;9132e8be-7116-4cf4-bdbf-e0a79abd69c2&quot;}}" hidden="1" title="UserProfile.LegalEntity.{{Form.InternalExternal.PowerpointPrefix}}_{{DocumentLanguage}}">
            <a:extLst>
              <a:ext uri="{FF2B5EF4-FFF2-40B4-BE49-F238E27FC236}">
                <a16:creationId xmlns:a16="http://schemas.microsoft.com/office/drawing/2014/main" id="{62BCF646-8E44-D6E8-65F6-735A586E6CA3}"/>
              </a:ext>
            </a:extLst>
          </p:cNvPr>
          <p:cNvSpPr txBox="1"/>
          <p:nvPr userDrawn="1"/>
        </p:nvSpPr>
        <p:spPr>
          <a:xfrm>
            <a:off x="474359" y="2424905"/>
            <a:ext cx="7623175" cy="3999600"/>
          </a:xfrm>
          <a:prstGeom prst="rect">
            <a:avLst/>
          </a:prstGeom>
          <a:noFill/>
        </p:spPr>
        <p:txBody>
          <a:bodyPr wrap="square" lIns="0" tIns="0" rIns="0" bIns="0" rtlCol="0" anchor="b" anchorCtr="0">
            <a:noAutofit/>
          </a:bodyPr>
          <a:lstStyle/>
          <a:p>
            <a:r>
              <a:rPr lang="en-US" sz="900" kern="1200">
                <a:solidFill>
                  <a:schemeClr val="tx1"/>
                </a:solidFill>
                <a:effectLst/>
                <a:latin typeface="Calibri Light" panose="020F0302020204030204" pitchFamily="34" charset="0"/>
                <a:ea typeface="+mn-ea"/>
                <a:cs typeface="Calibri Light" panose="020F0302020204030204" pitchFamily="34" charset="0"/>
              </a:rPr>
              <a:t>This publication has been written in general terms and we recommend that you obtain professional advice before acting or refraining from action on any of the contents of this publication. Deloitte LLP accepts no liability for any loss occasioned to any person acting or refraining from action as a result of any material in this publication.
Deloitte LLP is a limited liability partnership registered in England and Wales with registered number OC303675 and its registered office at 1 New Street Square, London, EC4A 3HQ, United Kingdom. 
Deloitte LLP is the United Kingdom affiliate of Deloitte NSE LLP, a member firm of Deloitte Touche Tohmatsu Limited, a UK private company limited by guarantee (“DTTL”). DTTL and each of its member firms are legally separate and independent entities. DTTL and Deloitte NSE LLP do not provide services to clients. Please see www.deloitte.com/about to learn more about our global network of member firms.
</a:t>
            </a:r>
          </a:p>
        </p:txBody>
      </p:sp>
    </p:spTree>
    <p:extLst>
      <p:ext uri="{BB962C8B-B14F-4D97-AF65-F5344CB8AC3E}">
        <p14:creationId xmlns:p14="http://schemas.microsoft.com/office/powerpoint/2010/main" val="4710399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23F7C-6BBD-22B6-B32A-7F89B9FB86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A0EE37E-2551-9EA1-84C1-AD42689A17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3E67942-49DB-4E59-0211-DB477E3F490C}"/>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BFBDD2F0-2035-71FC-CC4C-46FED1803C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073E34-372F-7DB2-8E6B-30969DFB445C}"/>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37204642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F5C3D-0E91-770E-CCFA-D9509DF310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C292EC-92C3-8508-4CEF-2392960705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9CEA8A-D27A-4B12-35A2-83C7166F94F4}"/>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943973CC-A885-CB23-3A60-B274741815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A7B3B0-9694-6195-3AEF-2FE87084CBD9}"/>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1428760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B529C-E677-60EA-659F-F48D3A369F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FBFD4EE-DD23-1739-525E-60B031EA51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B1CCFE-FF23-D00E-2C63-C5806785F20D}"/>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75C5309C-1316-9DE9-D1FA-B23DF04157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0B29D6-33E3-3EDE-0DFE-911DE1921F38}"/>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16346457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AA235-1710-A5D1-E595-3F19D97F78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30C38EF-CABF-00F2-4A0E-E3B81FA6FB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DEB9366-404A-3DE7-8C2F-59F4845D54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588AE6D-FD2C-DFC4-9225-B9E61039DE32}"/>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6" name="Footer Placeholder 5">
            <a:extLst>
              <a:ext uri="{FF2B5EF4-FFF2-40B4-BE49-F238E27FC236}">
                <a16:creationId xmlns:a16="http://schemas.microsoft.com/office/drawing/2014/main" id="{1A70084F-AF38-C186-57C2-6E51AFB8C8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3C06CC-13B3-1BA0-4FA4-3A5C2BE658F0}"/>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1681584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8C774-E7D2-FA92-5808-CCA30D7030F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027300-9AF1-AB08-AAFE-4BF38842A1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0121DC-185D-D8D4-B2B1-1B5BA9900C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DE47CF7-CA11-7950-4ED3-4037FB9C73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90AD7E-8B23-C7D2-EED5-0CF05428A1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A50F2DF-B5F5-CA10-3942-DF973A536524}"/>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8" name="Footer Placeholder 7">
            <a:extLst>
              <a:ext uri="{FF2B5EF4-FFF2-40B4-BE49-F238E27FC236}">
                <a16:creationId xmlns:a16="http://schemas.microsoft.com/office/drawing/2014/main" id="{745805D4-6F94-790E-BF03-3AF793C9096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909D2C1-B67A-8B4E-A744-FA5B1A8CB254}"/>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12226003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4733F-70C7-81C6-6BD5-6D73C46C613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012473D-8891-10C1-75C6-D81C95963B4B}"/>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4" name="Footer Placeholder 3">
            <a:extLst>
              <a:ext uri="{FF2B5EF4-FFF2-40B4-BE49-F238E27FC236}">
                <a16:creationId xmlns:a16="http://schemas.microsoft.com/office/drawing/2014/main" id="{D1C1B033-5A53-946D-70C0-A2563F68E36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1FF654-87BA-EA5D-7E82-8AB37FD1988C}"/>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13024479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75DB16-6EE4-FD4E-EFE1-F529824C3F9D}"/>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3" name="Footer Placeholder 2">
            <a:extLst>
              <a:ext uri="{FF2B5EF4-FFF2-40B4-BE49-F238E27FC236}">
                <a16:creationId xmlns:a16="http://schemas.microsoft.com/office/drawing/2014/main" id="{7367FD77-6A08-D8B0-A05A-1F8DC2C9BF4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AD626C9-8093-CB60-E6DB-A7F4EC695086}"/>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2750510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F5C3D-0E91-770E-CCFA-D9509DF310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C292EC-92C3-8508-4CEF-2392960705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9CEA8A-D27A-4B12-35A2-83C7166F94F4}"/>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943973CC-A885-CB23-3A60-B274741815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A7B3B0-9694-6195-3AEF-2FE87084CBD9}"/>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2540362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F2AB5-F240-13F2-971E-B9D7AFC42F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622AA59-5E00-D67D-FF52-01E8168D2D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95E322B-E21D-C376-5C46-951B43EAFA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A88B92-28B0-BB81-C0E4-4EF9445ADFDE}"/>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6" name="Footer Placeholder 5">
            <a:extLst>
              <a:ext uri="{FF2B5EF4-FFF2-40B4-BE49-F238E27FC236}">
                <a16:creationId xmlns:a16="http://schemas.microsoft.com/office/drawing/2014/main" id="{0629B7D9-3B5A-690C-9A9B-3565E500E2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3EACE9-7F1D-0829-BD1B-C88DC0713E3B}"/>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31945507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2CE98-1006-6CC7-6251-DB6ED4C936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BA062F-A199-6A21-729D-690D982CAA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AEBEAA7-10E6-4780-2EA4-6F8CFA591B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89B6C6-6E4B-4FAE-AFE9-4960EFF12DDA}"/>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6" name="Footer Placeholder 5">
            <a:extLst>
              <a:ext uri="{FF2B5EF4-FFF2-40B4-BE49-F238E27FC236}">
                <a16:creationId xmlns:a16="http://schemas.microsoft.com/office/drawing/2014/main" id="{84ED1797-6040-4BD9-E2CE-E713A62A61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0536F-34BD-950D-459F-9ECE9515598C}"/>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1167110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D6917-135C-C305-7D00-A7EA0ED40D8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D674DC7-CC9B-09E3-51E6-4142DE12B9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7687AF-C1B7-3ACD-ACB2-E2DD53925FAB}"/>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52389F3F-EB7F-7B72-7407-6AED9C6529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BBA7D9-C65A-7799-E15A-1C77DCA5D8C9}"/>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2366112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30CD98-21EC-52F5-AF28-0FCAD7A77E1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BC13B5-9CD5-DC25-E1BA-5993F0513E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268DC1-0F54-C831-515F-5B22288768CC}"/>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DC255531-FD87-E8C4-E6A4-1DE2616844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6DF5C5-CAA5-044A-A01F-FB1205044A7B}"/>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3594967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pyright">
    <p:spTree>
      <p:nvGrpSpPr>
        <p:cNvPr id="1" name=""/>
        <p:cNvGrpSpPr/>
        <p:nvPr/>
      </p:nvGrpSpPr>
      <p:grpSpPr>
        <a:xfrm>
          <a:off x="0" y="0"/>
          <a:ext cx="0" cy="0"/>
          <a:chOff x="0" y="0"/>
          <a:chExt cx="0" cy="0"/>
        </a:xfrm>
      </p:grpSpPr>
      <p:sp>
        <p:nvSpPr>
          <p:cNvPr id="5" name="text" descr="{&quot;templafy&quot;:{&quot;id&quot;:&quot;9132e8be-7116-4cf4-bdbf-e0a79abd69c2&quot;}}" hidden="1" title="UserProfile.LegalEntity.{{Form.InternalExternal.PowerpointPrefix}}_{{DocumentLanguage}}">
            <a:extLst>
              <a:ext uri="{FF2B5EF4-FFF2-40B4-BE49-F238E27FC236}">
                <a16:creationId xmlns:a16="http://schemas.microsoft.com/office/drawing/2014/main" id="{62BCF646-8E44-D6E8-65F6-735A586E6CA3}"/>
              </a:ext>
            </a:extLst>
          </p:cNvPr>
          <p:cNvSpPr txBox="1"/>
          <p:nvPr userDrawn="1"/>
        </p:nvSpPr>
        <p:spPr>
          <a:xfrm>
            <a:off x="474359" y="2424905"/>
            <a:ext cx="7623175" cy="3999600"/>
          </a:xfrm>
          <a:prstGeom prst="rect">
            <a:avLst/>
          </a:prstGeom>
          <a:noFill/>
        </p:spPr>
        <p:txBody>
          <a:bodyPr wrap="square" lIns="0" tIns="0" rIns="0" bIns="0" rtlCol="0" anchor="b" anchorCtr="0">
            <a:noAutofit/>
          </a:bodyPr>
          <a:lstStyle/>
          <a:p>
            <a:r>
              <a:rPr lang="en-US" sz="900" kern="1200">
                <a:solidFill>
                  <a:schemeClr val="tx1"/>
                </a:solidFill>
                <a:effectLst/>
                <a:latin typeface="Calibri Light" panose="020F0302020204030204" pitchFamily="34" charset="0"/>
                <a:ea typeface="+mn-ea"/>
                <a:cs typeface="Calibri Light" panose="020F0302020204030204" pitchFamily="34" charset="0"/>
              </a:rPr>
              <a:t>This publication has been written in general terms and we recommend that you obtain professional advice before acting or refraining from action on any of the contents of this publication. Deloitte LLP accepts no liability for any loss occasioned to any person acting or refraining from action as a result of any material in this publication.
Deloitte LLP is a limited liability partnership registered in England and Wales with registered number OC303675 and its registered office at 1 New Street Square, London, EC4A 3HQ, United Kingdom. 
Deloitte LLP is the United Kingdom affiliate of Deloitte NSE LLP, a member firm of Deloitte Touche Tohmatsu Limited, a UK private company limited by guarantee (“DTTL”). DTTL and each of its member firms are legally separate and independent entities. DTTL and Deloitte NSE LLP do not provide services to clients. Please see www.deloitte.com/about to learn more about our global network of member firms.
</a:t>
            </a:r>
          </a:p>
        </p:txBody>
      </p:sp>
    </p:spTree>
    <p:extLst>
      <p:ext uri="{BB962C8B-B14F-4D97-AF65-F5344CB8AC3E}">
        <p14:creationId xmlns:p14="http://schemas.microsoft.com/office/powerpoint/2010/main" val="5531435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Title Slide - Black">
    <p:bg bwMode="gray">
      <p:bgPr>
        <a:solidFill>
          <a:srgbClr val="002F3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077283"/>
      </p:ext>
    </p:extLst>
  </p:cSld>
  <p:clrMapOvr>
    <a:masterClrMapping/>
  </p:clrMapOvr>
  <p:extLst>
    <p:ext uri="{DCECCB84-F9BA-43D5-87BE-67443E8EF086}">
      <p15:sldGuideLst xmlns:p15="http://schemas.microsoft.com/office/powerpoint/2012/main">
        <p15:guide id="1" orient="horz" pos="370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34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B529C-E677-60EA-659F-F48D3A369F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FBFD4EE-DD23-1739-525E-60B031EA51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B1CCFE-FF23-D00E-2C63-C5806785F20D}"/>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75C5309C-1316-9DE9-D1FA-B23DF04157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0B29D6-33E3-3EDE-0DFE-911DE1921F38}"/>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37922109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AA235-1710-A5D1-E595-3F19D97F78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30C38EF-CABF-00F2-4A0E-E3B81FA6FB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DEB9366-404A-3DE7-8C2F-59F4845D54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588AE6D-FD2C-DFC4-9225-B9E61039DE32}"/>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6" name="Footer Placeholder 5">
            <a:extLst>
              <a:ext uri="{FF2B5EF4-FFF2-40B4-BE49-F238E27FC236}">
                <a16:creationId xmlns:a16="http://schemas.microsoft.com/office/drawing/2014/main" id="{1A70084F-AF38-C186-57C2-6E51AFB8C8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3C06CC-13B3-1BA0-4FA4-3A5C2BE658F0}"/>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4055533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8C774-E7D2-FA92-5808-CCA30D7030F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027300-9AF1-AB08-AAFE-4BF38842A1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0121DC-185D-D8D4-B2B1-1B5BA9900C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DE47CF7-CA11-7950-4ED3-4037FB9C73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90AD7E-8B23-C7D2-EED5-0CF05428A1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A50F2DF-B5F5-CA10-3942-DF973A536524}"/>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8" name="Footer Placeholder 7">
            <a:extLst>
              <a:ext uri="{FF2B5EF4-FFF2-40B4-BE49-F238E27FC236}">
                <a16:creationId xmlns:a16="http://schemas.microsoft.com/office/drawing/2014/main" id="{745805D4-6F94-790E-BF03-3AF793C9096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909D2C1-B67A-8B4E-A744-FA5B1A8CB254}"/>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2150343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4733F-70C7-81C6-6BD5-6D73C46C613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012473D-8891-10C1-75C6-D81C95963B4B}"/>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4" name="Footer Placeholder 3">
            <a:extLst>
              <a:ext uri="{FF2B5EF4-FFF2-40B4-BE49-F238E27FC236}">
                <a16:creationId xmlns:a16="http://schemas.microsoft.com/office/drawing/2014/main" id="{D1C1B033-5A53-946D-70C0-A2563F68E36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1FF654-87BA-EA5D-7E82-8AB37FD1988C}"/>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42091237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75DB16-6EE4-FD4E-EFE1-F529824C3F9D}"/>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3" name="Footer Placeholder 2">
            <a:extLst>
              <a:ext uri="{FF2B5EF4-FFF2-40B4-BE49-F238E27FC236}">
                <a16:creationId xmlns:a16="http://schemas.microsoft.com/office/drawing/2014/main" id="{7367FD77-6A08-D8B0-A05A-1F8DC2C9BF4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AD626C9-8093-CB60-E6DB-A7F4EC695086}"/>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857001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F2AB5-F240-13F2-971E-B9D7AFC42F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622AA59-5E00-D67D-FF52-01E8168D2D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95E322B-E21D-C376-5C46-951B43EAFA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A88B92-28B0-BB81-C0E4-4EF9445ADFDE}"/>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6" name="Footer Placeholder 5">
            <a:extLst>
              <a:ext uri="{FF2B5EF4-FFF2-40B4-BE49-F238E27FC236}">
                <a16:creationId xmlns:a16="http://schemas.microsoft.com/office/drawing/2014/main" id="{0629B7D9-3B5A-690C-9A9B-3565E500E2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3EACE9-7F1D-0829-BD1B-C88DC0713E3B}"/>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16818312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2CE98-1006-6CC7-6251-DB6ED4C936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BA062F-A199-6A21-729D-690D982CAA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AEBEAA7-10E6-4780-2EA4-6F8CFA591B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89B6C6-6E4B-4FAE-AFE9-4960EFF12DDA}"/>
              </a:ext>
            </a:extLst>
          </p:cNvPr>
          <p:cNvSpPr>
            <a:spLocks noGrp="1"/>
          </p:cNvSpPr>
          <p:nvPr>
            <p:ph type="dt" sz="half" idx="10"/>
          </p:nvPr>
        </p:nvSpPr>
        <p:spPr/>
        <p:txBody>
          <a:bodyPr/>
          <a:lstStyle/>
          <a:p>
            <a:fld id="{6D7CCA90-7375-4360-B963-F22429FE2012}" type="datetimeFigureOut">
              <a:rPr lang="en-GB" smtClean="0"/>
              <a:t>06/07/2026</a:t>
            </a:fld>
            <a:endParaRPr lang="en-GB"/>
          </a:p>
        </p:txBody>
      </p:sp>
      <p:sp>
        <p:nvSpPr>
          <p:cNvPr id="6" name="Footer Placeholder 5">
            <a:extLst>
              <a:ext uri="{FF2B5EF4-FFF2-40B4-BE49-F238E27FC236}">
                <a16:creationId xmlns:a16="http://schemas.microsoft.com/office/drawing/2014/main" id="{84ED1797-6040-4BD9-E2CE-E713A62A61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0536F-34BD-950D-459F-9ECE9515598C}"/>
              </a:ext>
            </a:extLst>
          </p:cNvPr>
          <p:cNvSpPr>
            <a:spLocks noGrp="1"/>
          </p:cNvSpPr>
          <p:nvPr>
            <p:ph type="sldNum" sz="quarter" idx="12"/>
          </p:nvPr>
        </p:nvSpPr>
        <p:spPr/>
        <p:txBody>
          <a:bodyPr/>
          <a:lstStyle/>
          <a:p>
            <a:fld id="{306310FB-C2ED-45D3-8E27-EE5FD1C2B8B5}" type="slidenum">
              <a:rPr lang="en-GB" smtClean="0"/>
              <a:t>‹#›</a:t>
            </a:fld>
            <a:endParaRPr lang="en-GB"/>
          </a:p>
        </p:txBody>
      </p:sp>
    </p:spTree>
    <p:extLst>
      <p:ext uri="{BB962C8B-B14F-4D97-AF65-F5344CB8AC3E}">
        <p14:creationId xmlns:p14="http://schemas.microsoft.com/office/powerpoint/2010/main" val="10710470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F8F4"/>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8883E3-6361-D653-A318-413691417C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85C58A-13D7-F5D1-DD34-1DC53468D7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3C2542-A2A7-E6D5-BE67-D4124253F0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776715A4-C2D3-A515-5E80-9246A12927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4394C47-E0E2-4EE1-8DD8-C6908C0BB8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6310FB-C2ED-45D3-8E27-EE5FD1C2B8B5}" type="slidenum">
              <a:rPr lang="en-GB" smtClean="0"/>
              <a:t>‹#›</a:t>
            </a:fld>
            <a:endParaRPr lang="en-GB"/>
          </a:p>
        </p:txBody>
      </p:sp>
    </p:spTree>
    <p:extLst>
      <p:ext uri="{BB962C8B-B14F-4D97-AF65-F5344CB8AC3E}">
        <p14:creationId xmlns:p14="http://schemas.microsoft.com/office/powerpoint/2010/main" val="421987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BF8F4"/>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8883E3-6361-D653-A318-413691417C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85C58A-13D7-F5D1-DD34-1DC53468D7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3C2542-A2A7-E6D5-BE67-D4124253F0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7CCA90-7375-4360-B963-F22429FE2012}" type="datetimeFigureOut">
              <a:rPr lang="en-GB" smtClean="0"/>
              <a:t>06/07/2026</a:t>
            </a:fld>
            <a:endParaRPr lang="en-GB"/>
          </a:p>
        </p:txBody>
      </p:sp>
      <p:sp>
        <p:nvSpPr>
          <p:cNvPr id="5" name="Footer Placeholder 4">
            <a:extLst>
              <a:ext uri="{FF2B5EF4-FFF2-40B4-BE49-F238E27FC236}">
                <a16:creationId xmlns:a16="http://schemas.microsoft.com/office/drawing/2014/main" id="{776715A4-C2D3-A515-5E80-9246A12927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4394C47-E0E2-4EE1-8DD8-C6908C0BB8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6310FB-C2ED-45D3-8E27-EE5FD1C2B8B5}" type="slidenum">
              <a:rPr lang="en-GB" smtClean="0"/>
              <a:t>‹#›</a:t>
            </a:fld>
            <a:endParaRPr lang="en-GB"/>
          </a:p>
        </p:txBody>
      </p:sp>
    </p:spTree>
    <p:extLst>
      <p:ext uri="{BB962C8B-B14F-4D97-AF65-F5344CB8AC3E}">
        <p14:creationId xmlns:p14="http://schemas.microsoft.com/office/powerpoint/2010/main" val="3602850303"/>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5.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6.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9.xml"/><Relationship Id="rId1" Type="http://schemas.openxmlformats.org/officeDocument/2006/relationships/video" Target="https://player.vimeo.com/video/1206755116?h=9b5f6d9e90&amp;amp;app_id=122963"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4.xml"/><Relationship Id="rId7" Type="http://schemas.openxmlformats.org/officeDocument/2006/relationships/image" Target="../media/image14.png"/><Relationship Id="rId2" Type="http://schemas.openxmlformats.org/officeDocument/2006/relationships/customXml" Target="../../customXml/item2.xml"/><Relationship Id="rId1" Type="http://schemas.openxmlformats.org/officeDocument/2006/relationships/customXml" Target="../../customXml/item10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52.xml"/><Relationship Id="rId1" Type="http://schemas.openxmlformats.org/officeDocument/2006/relationships/customXml" Target="../../customXml/item23.xml"/><Relationship Id="rId5" Type="http://schemas.openxmlformats.org/officeDocument/2006/relationships/image" Target="../media/image4.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Woman attending online class">
            <a:extLst>
              <a:ext uri="{FF2B5EF4-FFF2-40B4-BE49-F238E27FC236}">
                <a16:creationId xmlns:a16="http://schemas.microsoft.com/office/drawing/2014/main" id="{613DDD09-CF0B-AB58-1B5F-0AFC436BE6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0"/>
            <a:ext cx="10287000" cy="6858000"/>
          </a:xfrm>
          <a:prstGeom prst="rect">
            <a:avLst/>
          </a:prstGeom>
        </p:spPr>
      </p:pic>
      <p:sp>
        <p:nvSpPr>
          <p:cNvPr id="32" name="Rectangle 31">
            <a:extLst>
              <a:ext uri="{FF2B5EF4-FFF2-40B4-BE49-F238E27FC236}">
                <a16:creationId xmlns:a16="http://schemas.microsoft.com/office/drawing/2014/main" id="{D33E78B4-F3BC-CA13-A5B9-B1E674FCBC8B}"/>
              </a:ext>
            </a:extLst>
          </p:cNvPr>
          <p:cNvSpPr/>
          <p:nvPr/>
        </p:nvSpPr>
        <p:spPr>
          <a:xfrm>
            <a:off x="-49550" y="0"/>
            <a:ext cx="12192000" cy="6858000"/>
          </a:xfrm>
          <a:prstGeom prst="rect">
            <a:avLst/>
          </a:prstGeom>
          <a:gradFill flip="none" rotWithShape="1">
            <a:gsLst>
              <a:gs pos="8000">
                <a:srgbClr val="002F39"/>
              </a:gs>
              <a:gs pos="42000">
                <a:srgbClr val="002F39"/>
              </a:gs>
              <a:gs pos="67000">
                <a:srgbClr val="002F39">
                  <a:alpha val="80000"/>
                </a:srgbClr>
              </a:gs>
              <a:gs pos="100000">
                <a:srgbClr val="002F39">
                  <a:alpha val="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9B12E35-AB1A-40DE-9A4D-FDCAE794DE85}"/>
              </a:ext>
            </a:extLst>
          </p:cNvPr>
          <p:cNvSpPr txBox="1"/>
          <p:nvPr/>
        </p:nvSpPr>
        <p:spPr>
          <a:xfrm>
            <a:off x="251561" y="3078116"/>
            <a:ext cx="11589778" cy="1754326"/>
          </a:xfrm>
          <a:prstGeom prst="rect">
            <a:avLst/>
          </a:prstGeom>
          <a:noFill/>
          <a:ln>
            <a:noFill/>
          </a:ln>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00FE9D"/>
                </a:solidFill>
                <a:effectLst/>
                <a:uLnTx/>
                <a:uFillTx/>
                <a:latin typeface="F37 Gruffy" pitchFamily="2" charset="0"/>
                <a:ea typeface="+mn-ea"/>
                <a:cs typeface="+mn-cs"/>
              </a:rPr>
              <a:t>STRENGTHENING SEND PROVISION THROUGH ONLINE EDUCATION</a:t>
            </a:r>
            <a:endParaRPr kumimoji="0" lang="en-US" sz="2400" b="1" i="0" u="none" strike="noStrike" kern="1200" cap="none" spc="0" normalizeH="0" baseline="0" noProof="0">
              <a:ln>
                <a:noFill/>
              </a:ln>
              <a:solidFill>
                <a:srgbClr val="FFFFFF"/>
              </a:solidFill>
              <a:effectLst/>
              <a:uLnTx/>
              <a:uFillTx/>
              <a:latin typeface="Inter" panose="02000503000000020004" pitchFamily="2" charset="0"/>
              <a:ea typeface="Inter" panose="02000503000000020004" pitchFamily="2"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FFFFFF"/>
                </a:solidFill>
                <a:effectLst/>
                <a:uLnTx/>
                <a:uFillTx/>
                <a:latin typeface="Inter" panose="02000503000000020004" pitchFamily="2" charset="0"/>
                <a:ea typeface="Inter" panose="02000503000000020004" pitchFamily="2" charset="0"/>
                <a:cs typeface="+mn-cs"/>
              </a:rPr>
              <a:t>Practical support for inclusion, continuity, and reintegration</a:t>
            </a:r>
            <a:endParaRPr kumimoji="0" lang="en-US" sz="2800" b="1" i="0" u="none" strike="noStrike" kern="1200" cap="none" spc="0" normalizeH="0" baseline="0" noProof="0">
              <a:ln>
                <a:noFill/>
              </a:ln>
              <a:solidFill>
                <a:srgbClr val="FFFFFF"/>
              </a:solidFill>
              <a:effectLst/>
              <a:uLnTx/>
              <a:uFillTx/>
              <a:latin typeface="Inter" panose="02000503000000020004" pitchFamily="2" charset="0"/>
              <a:ea typeface="Inter" panose="02000503000000020004" pitchFamily="2" charset="0"/>
              <a:cs typeface="+mn-cs"/>
            </a:endParaRPr>
          </a:p>
        </p:txBody>
      </p:sp>
      <p:sp>
        <p:nvSpPr>
          <p:cNvPr id="4" name="TextBox 3">
            <a:extLst>
              <a:ext uri="{FF2B5EF4-FFF2-40B4-BE49-F238E27FC236}">
                <a16:creationId xmlns:a16="http://schemas.microsoft.com/office/drawing/2014/main" id="{429228FB-4051-6048-89B0-0FFFCBD5B77E}"/>
              </a:ext>
            </a:extLst>
          </p:cNvPr>
          <p:cNvSpPr txBox="1"/>
          <p:nvPr/>
        </p:nvSpPr>
        <p:spPr>
          <a:xfrm>
            <a:off x="299540" y="6091427"/>
            <a:ext cx="9822604"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Inter" panose="02000503000000020004" pitchFamily="2" charset="0"/>
                <a:ea typeface="Inter" panose="02000503000000020004" pitchFamily="2" charset="0"/>
                <a:cs typeface="+mn-cs"/>
              </a:rPr>
              <a:t>July 2026</a:t>
            </a:r>
            <a:endParaRPr kumimoji="0" lang="en-GB" sz="1000" b="0" i="0" u="none" strike="noStrike" kern="1200" cap="none" spc="0" normalizeH="0" baseline="0" noProof="0">
              <a:ln>
                <a:noFill/>
              </a:ln>
              <a:solidFill>
                <a:srgbClr val="FFFFFF"/>
              </a:solidFill>
              <a:effectLst/>
              <a:uLnTx/>
              <a:uFillTx/>
              <a:latin typeface="Inter" panose="02000503000000020004" pitchFamily="2" charset="0"/>
              <a:ea typeface="Inter" panose="02000503000000020004" pitchFamily="2" charset="0"/>
              <a:cs typeface="+mn-cs"/>
            </a:endParaRPr>
          </a:p>
        </p:txBody>
      </p:sp>
      <p:pic>
        <p:nvPicPr>
          <p:cNvPr id="8" name="Picture 7" descr="A green and black logo&#10;&#10;AI-generated content may be incorrect.">
            <a:extLst>
              <a:ext uri="{FF2B5EF4-FFF2-40B4-BE49-F238E27FC236}">
                <a16:creationId xmlns:a16="http://schemas.microsoft.com/office/drawing/2014/main" id="{371A3345-B635-33D2-5151-46773BDCD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50" y="0"/>
            <a:ext cx="2605235" cy="1736521"/>
          </a:xfrm>
          <a:prstGeom prst="rect">
            <a:avLst/>
          </a:prstGeom>
        </p:spPr>
      </p:pic>
      <p:pic>
        <p:nvPicPr>
          <p:cNvPr id="3" name="Picture 2">
            <a:extLst>
              <a:ext uri="{FF2B5EF4-FFF2-40B4-BE49-F238E27FC236}">
                <a16:creationId xmlns:a16="http://schemas.microsoft.com/office/drawing/2014/main" id="{44E021E0-6FA6-2850-DEB6-078925746676}"/>
              </a:ext>
            </a:extLst>
          </p:cNvPr>
          <p:cNvPicPr>
            <a:picLocks noChangeAspect="1"/>
          </p:cNvPicPr>
          <p:nvPr/>
        </p:nvPicPr>
        <p:blipFill>
          <a:blip r:embed="rId5"/>
          <a:stretch>
            <a:fillRect/>
          </a:stretch>
        </p:blipFill>
        <p:spPr>
          <a:xfrm>
            <a:off x="9142108" y="5840453"/>
            <a:ext cx="2934586" cy="871280"/>
          </a:xfrm>
          <a:prstGeom prst="rect">
            <a:avLst/>
          </a:prstGeom>
        </p:spPr>
      </p:pic>
    </p:spTree>
    <p:extLst>
      <p:ext uri="{BB962C8B-B14F-4D97-AF65-F5344CB8AC3E}">
        <p14:creationId xmlns:p14="http://schemas.microsoft.com/office/powerpoint/2010/main" val="19147974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FC131-34A2-01FA-0993-DB3C75B742D1}"/>
            </a:ext>
          </a:extLst>
        </p:cNvPr>
        <p:cNvGrpSpPr/>
        <p:nvPr/>
      </p:nvGrpSpPr>
      <p:grpSpPr>
        <a:xfrm>
          <a:off x="0" y="0"/>
          <a:ext cx="0" cy="0"/>
          <a:chOff x="0" y="0"/>
          <a:chExt cx="0" cy="0"/>
        </a:xfrm>
      </p:grpSpPr>
      <p:sp>
        <p:nvSpPr>
          <p:cNvPr id="2" name="Isosceles Triangle 40">
            <a:extLst>
              <a:ext uri="{FF2B5EF4-FFF2-40B4-BE49-F238E27FC236}">
                <a16:creationId xmlns:a16="http://schemas.microsoft.com/office/drawing/2014/main" id="{CAC54635-C532-D718-4B15-922D510BBBD3}"/>
              </a:ext>
            </a:extLst>
          </p:cNvPr>
          <p:cNvSpPr/>
          <p:nvPr/>
        </p:nvSpPr>
        <p:spPr>
          <a:xfrm rot="5400013">
            <a:off x="-120679" y="365124"/>
            <a:ext cx="482602" cy="24130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002E38"/>
          </a:solidFill>
          <a:ln w="19046" cap="flat">
            <a:solidFill>
              <a:srgbClr val="002E38"/>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Aptos"/>
              <a:ea typeface="+mn-ea"/>
              <a:cs typeface="+mn-cs"/>
            </a:endParaRPr>
          </a:p>
        </p:txBody>
      </p:sp>
      <p:sp>
        <p:nvSpPr>
          <p:cNvPr id="3" name="TextBox 41">
            <a:extLst>
              <a:ext uri="{FF2B5EF4-FFF2-40B4-BE49-F238E27FC236}">
                <a16:creationId xmlns:a16="http://schemas.microsoft.com/office/drawing/2014/main" id="{CA917598-745A-1564-BD1C-49A433916866}"/>
              </a:ext>
            </a:extLst>
          </p:cNvPr>
          <p:cNvSpPr txBox="1"/>
          <p:nvPr/>
        </p:nvSpPr>
        <p:spPr>
          <a:xfrm>
            <a:off x="434970" y="208415"/>
            <a:ext cx="7981953" cy="400110"/>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2000" b="0" i="0" u="none" strike="noStrike" kern="1200" cap="none" spc="0" normalizeH="0" baseline="0" noProof="0">
                <a:ln>
                  <a:noFill/>
                </a:ln>
                <a:solidFill>
                  <a:srgbClr val="E0347B"/>
                </a:solidFill>
                <a:effectLst/>
                <a:uLnTx/>
                <a:uFillTx/>
                <a:latin typeface="F37 Gruffy" pitchFamily="2"/>
                <a:ea typeface="+mn-ea"/>
                <a:cs typeface="+mn-cs"/>
              </a:rPr>
              <a:t>TUTE EDUCATION </a:t>
            </a:r>
          </a:p>
        </p:txBody>
      </p:sp>
      <p:sp>
        <p:nvSpPr>
          <p:cNvPr id="4" name="TextBox 42">
            <a:extLst>
              <a:ext uri="{FF2B5EF4-FFF2-40B4-BE49-F238E27FC236}">
                <a16:creationId xmlns:a16="http://schemas.microsoft.com/office/drawing/2014/main" id="{78F13634-F4BD-0650-E249-EDB1F560FAC1}"/>
              </a:ext>
            </a:extLst>
          </p:cNvPr>
          <p:cNvSpPr txBox="1"/>
          <p:nvPr/>
        </p:nvSpPr>
        <p:spPr>
          <a:xfrm>
            <a:off x="434970" y="558798"/>
            <a:ext cx="7981953" cy="307979"/>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400" b="0" i="0" u="none" strike="noStrike" kern="1200" cap="none" spc="0" normalizeH="0" baseline="0" noProof="0">
                <a:ln>
                  <a:noFill/>
                </a:ln>
                <a:solidFill>
                  <a:srgbClr val="002F38"/>
                </a:solidFill>
                <a:effectLst/>
                <a:uLnTx/>
                <a:uFillTx/>
                <a:latin typeface="F37 Gruffy" pitchFamily="2"/>
                <a:ea typeface="+mn-ea"/>
                <a:cs typeface="+mn-cs"/>
              </a:rPr>
              <a:t>An education system that enables any child, anywhere to achieve their potential </a:t>
            </a:r>
          </a:p>
        </p:txBody>
      </p:sp>
      <p:sp>
        <p:nvSpPr>
          <p:cNvPr id="5" name="TextBox 19">
            <a:extLst>
              <a:ext uri="{FF2B5EF4-FFF2-40B4-BE49-F238E27FC236}">
                <a16:creationId xmlns:a16="http://schemas.microsoft.com/office/drawing/2014/main" id="{5E47D960-866D-F496-E9DF-A733EDF76A84}"/>
              </a:ext>
            </a:extLst>
          </p:cNvPr>
          <p:cNvSpPr txBox="1"/>
          <p:nvPr/>
        </p:nvSpPr>
        <p:spPr>
          <a:xfrm>
            <a:off x="10934696" y="6369052"/>
            <a:ext cx="1206495" cy="482602"/>
          </a:xfrm>
          <a:prstGeom prst="rect">
            <a:avLst/>
          </a:prstGeom>
          <a:noFill/>
          <a:ln cap="flat">
            <a:noFill/>
          </a:ln>
        </p:spPr>
        <p:txBody>
          <a:bodyPr vert="horz" wrap="square" lIns="91440" tIns="45720" rIns="91440" bIns="45720" anchor="t" anchorCtr="0" compatLnSpc="1">
            <a:spAutoFit/>
          </a:bodyPr>
          <a:lstStyle/>
          <a:p>
            <a:pPr marL="0" marR="0" lvl="0" indent="0" algn="r" defTabSz="914400" rtl="0" eaLnBrk="1" fontAlgn="auto" latinLnBrk="0" hangingPunct="1">
              <a:lnSpc>
                <a:spcPct val="150000"/>
              </a:lnSpc>
              <a:spcBef>
                <a:spcPts val="0"/>
              </a:spcBef>
              <a:spcAft>
                <a:spcPts val="0"/>
              </a:spcAft>
              <a:buClrTx/>
              <a:buSzTx/>
              <a:buFontTx/>
              <a:buNone/>
              <a:tabLst/>
              <a:defRPr sz="1800" b="0" i="0" u="none" strike="noStrike" kern="0" cap="none" spc="0" baseline="0">
                <a:solidFill>
                  <a:srgbClr val="000000"/>
                </a:solidFill>
                <a:uFillTx/>
              </a:defRPr>
            </a:pPr>
            <a:r>
              <a:rPr kumimoji="0" lang="en-US" sz="900" b="0" i="0" u="none" strike="noStrike" kern="1200" cap="none" spc="0" normalizeH="0" baseline="0" noProof="0">
                <a:ln>
                  <a:noFill/>
                </a:ln>
                <a:solidFill>
                  <a:srgbClr val="002E38"/>
                </a:solidFill>
                <a:effectLst/>
                <a:uLnTx/>
                <a:uFillTx/>
                <a:latin typeface="F37 Gruffy" pitchFamily="2"/>
                <a:ea typeface="+mn-ea"/>
                <a:cs typeface="+mn-cs"/>
              </a:rPr>
              <a:t>Academic year</a:t>
            </a:r>
          </a:p>
          <a:p>
            <a:pPr marL="0" marR="0" lvl="0" indent="0" algn="r" defTabSz="914400" rtl="0" eaLnBrk="1" fontAlgn="auto" latinLnBrk="0" hangingPunct="1">
              <a:lnSpc>
                <a:spcPct val="150000"/>
              </a:lnSpc>
              <a:spcBef>
                <a:spcPts val="0"/>
              </a:spcBef>
              <a:spcAft>
                <a:spcPts val="0"/>
              </a:spcAft>
              <a:buClrTx/>
              <a:buSzTx/>
              <a:buFontTx/>
              <a:buNone/>
              <a:tabLst/>
              <a:defRPr sz="1800" b="0" i="0" u="none" strike="noStrike" kern="0" cap="none" spc="0" baseline="0">
                <a:solidFill>
                  <a:srgbClr val="000000"/>
                </a:solidFill>
                <a:uFillTx/>
              </a:defRPr>
            </a:pPr>
            <a:r>
              <a:rPr kumimoji="0" lang="en-US" sz="900" b="0" i="0" u="none" strike="noStrike" kern="1200" cap="none" spc="0" normalizeH="0" baseline="0" noProof="0">
                <a:ln>
                  <a:noFill/>
                </a:ln>
                <a:solidFill>
                  <a:srgbClr val="002E38"/>
                </a:solidFill>
                <a:effectLst/>
                <a:uLnTx/>
                <a:uFillTx/>
                <a:latin typeface="Inter" pitchFamily="2"/>
                <a:ea typeface="Inter" pitchFamily="2"/>
                <a:cs typeface="Inter" pitchFamily="2"/>
              </a:rPr>
              <a:t>2025-26</a:t>
            </a:r>
            <a:endParaRPr kumimoji="0" lang="en-GB" sz="900" b="0" i="0" u="none" strike="noStrike" kern="1200" cap="none" spc="0" normalizeH="0" baseline="0" noProof="0">
              <a:ln>
                <a:noFill/>
              </a:ln>
              <a:solidFill>
                <a:srgbClr val="002E38"/>
              </a:solidFill>
              <a:effectLst/>
              <a:uLnTx/>
              <a:uFillTx/>
              <a:latin typeface="Inter" pitchFamily="2"/>
              <a:ea typeface="Inter" pitchFamily="2"/>
              <a:cs typeface="Inter" pitchFamily="2"/>
            </a:endParaRPr>
          </a:p>
        </p:txBody>
      </p:sp>
      <p:grpSp>
        <p:nvGrpSpPr>
          <p:cNvPr id="7" name="Group 69">
            <a:extLst>
              <a:ext uri="{FF2B5EF4-FFF2-40B4-BE49-F238E27FC236}">
                <a16:creationId xmlns:a16="http://schemas.microsoft.com/office/drawing/2014/main" id="{9BCAC47E-8599-7DA5-E2CB-9FE1C95F9DEE}"/>
              </a:ext>
            </a:extLst>
          </p:cNvPr>
          <p:cNvGrpSpPr/>
          <p:nvPr/>
        </p:nvGrpSpPr>
        <p:grpSpPr>
          <a:xfrm>
            <a:off x="11160123" y="6276971"/>
            <a:ext cx="1039809" cy="579436"/>
            <a:chOff x="11160123" y="6276971"/>
            <a:chExt cx="1039809" cy="579436"/>
          </a:xfrm>
        </p:grpSpPr>
        <p:sp>
          <p:nvSpPr>
            <p:cNvPr id="8" name="object 8">
              <a:extLst>
                <a:ext uri="{FF2B5EF4-FFF2-40B4-BE49-F238E27FC236}">
                  <a16:creationId xmlns:a16="http://schemas.microsoft.com/office/drawing/2014/main" id="{37972F04-62D9-EE1B-CD2D-9752DF609D49}"/>
                </a:ext>
              </a:extLst>
            </p:cNvPr>
            <p:cNvSpPr/>
            <p:nvPr/>
          </p:nvSpPr>
          <p:spPr>
            <a:xfrm>
              <a:off x="11160123" y="6276971"/>
              <a:ext cx="1039809" cy="579436"/>
            </a:xfrm>
            <a:custGeom>
              <a:avLst/>
              <a:gdLst>
                <a:gd name="f0" fmla="val 10800000"/>
                <a:gd name="f1" fmla="val 5400000"/>
                <a:gd name="f2" fmla="val 180"/>
                <a:gd name="f3" fmla="val w"/>
                <a:gd name="f4" fmla="val h"/>
                <a:gd name="f5" fmla="val 0"/>
                <a:gd name="f6" fmla="val 4398009"/>
                <a:gd name="f7" fmla="val 3332479"/>
                <a:gd name="f8" fmla="val 4397761"/>
                <a:gd name="f9" fmla="val 3904258"/>
                <a:gd name="f10" fmla="val 113933"/>
                <a:gd name="f11" fmla="val 1015309"/>
                <a:gd name="f12" fmla="val 534915"/>
                <a:gd name="f13" fmla="val 3332296"/>
                <a:gd name="f14" fmla="+- 0 0 -90"/>
                <a:gd name="f15" fmla="*/ f3 1 4398009"/>
                <a:gd name="f16" fmla="*/ f4 1 3332479"/>
                <a:gd name="f17" fmla="+- f7 0 f5"/>
                <a:gd name="f18" fmla="+- f6 0 f5"/>
                <a:gd name="f19" fmla="*/ f14 f0 1"/>
                <a:gd name="f20" fmla="*/ f18 1 4398009"/>
                <a:gd name="f21" fmla="*/ f17 1 3332479"/>
                <a:gd name="f22" fmla="*/ 941818 f18 1"/>
                <a:gd name="f23" fmla="*/ 0 f17 1"/>
                <a:gd name="f24" fmla="*/ 836130 f18 1"/>
                <a:gd name="f25" fmla="*/ 13116 f17 1"/>
                <a:gd name="f26" fmla="*/ 0 f18 1"/>
                <a:gd name="f27" fmla="*/ 116887 f17 1"/>
                <a:gd name="f28" fmla="*/ 114557 f18 1"/>
                <a:gd name="f29" fmla="*/ 383629 f17 1"/>
                <a:gd name="f30" fmla="*/ f19 1 f2"/>
                <a:gd name="f31" fmla="*/ f22 1 4398009"/>
                <a:gd name="f32" fmla="*/ f23 1 3332479"/>
                <a:gd name="f33" fmla="*/ f24 1 4398009"/>
                <a:gd name="f34" fmla="*/ f25 1 3332479"/>
                <a:gd name="f35" fmla="*/ f26 1 4398009"/>
                <a:gd name="f36" fmla="*/ f27 1 3332479"/>
                <a:gd name="f37" fmla="*/ f28 1 4398009"/>
                <a:gd name="f38" fmla="*/ f29 1 3332479"/>
                <a:gd name="f39" fmla="*/ 0 1 f20"/>
                <a:gd name="f40" fmla="*/ f6 1 f20"/>
                <a:gd name="f41" fmla="*/ 0 1 f21"/>
                <a:gd name="f42" fmla="*/ f7 1 f21"/>
                <a:gd name="f43" fmla="+- f30 0 f1"/>
                <a:gd name="f44" fmla="*/ f31 1 f20"/>
                <a:gd name="f45" fmla="*/ f32 1 f21"/>
                <a:gd name="f46" fmla="*/ f33 1 f20"/>
                <a:gd name="f47" fmla="*/ f34 1 f21"/>
                <a:gd name="f48" fmla="*/ f35 1 f20"/>
                <a:gd name="f49" fmla="*/ f36 1 f21"/>
                <a:gd name="f50" fmla="*/ f37 1 f20"/>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63"/>
                </a:cxn>
                <a:cxn ang="f43">
                  <a:pos x="f56" y="f57"/>
                </a:cxn>
              </a:cxnLst>
              <a:rect l="f52" t="f55" r="f53" b="f54"/>
              <a:pathLst>
                <a:path w="4398009" h="3332479">
                  <a:moveTo>
                    <a:pt x="f8" y="f5"/>
                  </a:moveTo>
                  <a:lnTo>
                    <a:pt x="f9" y="f10"/>
                  </a:lnTo>
                  <a:lnTo>
                    <a:pt x="f5" y="f11"/>
                  </a:lnTo>
                  <a:lnTo>
                    <a:pt x="f12" y="f13"/>
                  </a:lnTo>
                  <a:lnTo>
                    <a:pt x="f8" y="f13"/>
                  </a:lnTo>
                  <a:lnTo>
                    <a:pt x="f8" y="f5"/>
                  </a:lnTo>
                  <a:close/>
                </a:path>
              </a:pathLst>
            </a:custGeom>
            <a:solidFill>
              <a:srgbClr val="66FF94"/>
            </a:solidFill>
            <a:ln cap="flat">
              <a:noFill/>
              <a:prstDash val="solid"/>
            </a:ln>
          </p:spPr>
          <p:txBody>
            <a:bodyPr vert="horz" wrap="square" lIns="0" tIns="0" rIns="0" bIns="0" anchor="t" anchorCtr="0" compatLnSpc="1">
              <a:noAutofit/>
            </a:bodyPr>
            <a:lstStyle/>
            <a:p>
              <a:pPr marL="0" marR="0" lvl="0" indent="0" algn="l" defTabSz="914400"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000000"/>
                </a:solidFill>
                <a:effectLst/>
                <a:uLnTx/>
                <a:uFillTx/>
                <a:latin typeface="Aptos" pitchFamily="34"/>
                <a:ea typeface="+mn-ea"/>
                <a:cs typeface="+mn-cs"/>
              </a:endParaRPr>
            </a:p>
          </p:txBody>
        </p:sp>
        <p:pic>
          <p:nvPicPr>
            <p:cNvPr id="9" name="Picture 71" descr="A blue and black logo&#10;&#10;Description automatically generated">
              <a:extLst>
                <a:ext uri="{FF2B5EF4-FFF2-40B4-BE49-F238E27FC236}">
                  <a16:creationId xmlns:a16="http://schemas.microsoft.com/office/drawing/2014/main" id="{F091C803-3E4E-1D3D-0FEE-AF3B5EDADA2C}"/>
                </a:ext>
              </a:extLst>
            </p:cNvPr>
            <p:cNvPicPr>
              <a:picLocks noChangeAspect="1"/>
            </p:cNvPicPr>
            <p:nvPr/>
          </p:nvPicPr>
          <p:blipFill>
            <a:blip r:embed="rId3"/>
            <a:srcRect/>
            <a:stretch>
              <a:fillRect/>
            </a:stretch>
          </p:blipFill>
          <p:spPr>
            <a:xfrm>
              <a:off x="11411291" y="6482666"/>
              <a:ext cx="646517" cy="255967"/>
            </a:xfrm>
            <a:prstGeom prst="rect">
              <a:avLst/>
            </a:prstGeom>
            <a:noFill/>
            <a:ln cap="flat">
              <a:noFill/>
            </a:ln>
          </p:spPr>
        </p:pic>
      </p:grpSp>
      <p:sp>
        <p:nvSpPr>
          <p:cNvPr id="10" name="Arrow: Pentagon 1">
            <a:extLst>
              <a:ext uri="{FF2B5EF4-FFF2-40B4-BE49-F238E27FC236}">
                <a16:creationId xmlns:a16="http://schemas.microsoft.com/office/drawing/2014/main" id="{BA928058-1662-823B-1C7E-47336EEF2D55}"/>
              </a:ext>
            </a:extLst>
          </p:cNvPr>
          <p:cNvSpPr/>
          <p:nvPr/>
        </p:nvSpPr>
        <p:spPr>
          <a:xfrm>
            <a:off x="501648" y="1087441"/>
            <a:ext cx="2519364" cy="385757"/>
          </a:xfrm>
          <a:custGeom>
            <a:avLst/>
            <a:gdLst>
              <a:gd name="f0" fmla="val 10800000"/>
              <a:gd name="f1" fmla="val 5400000"/>
              <a:gd name="f2" fmla="val 180"/>
              <a:gd name="f3" fmla="val w"/>
              <a:gd name="f4" fmla="val h"/>
              <a:gd name="f5" fmla="val ss"/>
              <a:gd name="f6" fmla="val 0"/>
              <a:gd name="f7" fmla="+- 0 0 -360"/>
              <a:gd name="f8" fmla="+- 0 0 -18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9 0 f6"/>
              <a:gd name="f32" fmla="+- f28 0 f6"/>
              <a:gd name="f33" fmla="*/ f29 f25 1"/>
              <a:gd name="f34" fmla="*/ f28 f25 1"/>
              <a:gd name="f35" fmla="*/ f31 1 2"/>
              <a:gd name="f36" fmla="min f32 f31"/>
              <a:gd name="f37" fmla="+- f6 f35 0"/>
              <a:gd name="f38" fmla="*/ f36 f6 1"/>
              <a:gd name="f39" fmla="*/ f38 1 100000"/>
              <a:gd name="f40" fmla="*/ f37 f25 1"/>
              <a:gd name="f41" fmla="+- f28 0 f39"/>
              <a:gd name="f42" fmla="+- f41 f28 0"/>
              <a:gd name="f43" fmla="*/ f41 1 2"/>
              <a:gd name="f44" fmla="*/ f41 f25 1"/>
              <a:gd name="f45" fmla="*/ f42 1 2"/>
              <a:gd name="f46" fmla="*/ f43 f25 1"/>
              <a:gd name="f47" fmla="*/ f45 f25 1"/>
            </a:gdLst>
            <a:ahLst/>
            <a:cxnLst>
              <a:cxn ang="3cd4">
                <a:pos x="hc" y="t"/>
              </a:cxn>
              <a:cxn ang="0">
                <a:pos x="r" y="vc"/>
              </a:cxn>
              <a:cxn ang="cd4">
                <a:pos x="hc" y="b"/>
              </a:cxn>
              <a:cxn ang="cd2">
                <a:pos x="l" y="vc"/>
              </a:cxn>
              <a:cxn ang="f23">
                <a:pos x="f46" y="f30"/>
              </a:cxn>
              <a:cxn ang="f24">
                <a:pos x="f46" y="f33"/>
              </a:cxn>
            </a:cxnLst>
            <a:rect l="f30" t="f30" r="f47" b="f33"/>
            <a:pathLst>
              <a:path>
                <a:moveTo>
                  <a:pt x="f30" y="f30"/>
                </a:moveTo>
                <a:lnTo>
                  <a:pt x="f44" y="f30"/>
                </a:lnTo>
                <a:lnTo>
                  <a:pt x="f34" y="f40"/>
                </a:lnTo>
                <a:lnTo>
                  <a:pt x="f44" y="f33"/>
                </a:lnTo>
                <a:lnTo>
                  <a:pt x="f30" y="f33"/>
                </a:lnTo>
                <a:close/>
              </a:path>
            </a:pathLst>
          </a:custGeom>
          <a:solidFill>
            <a:srgbClr val="66FF9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002F38"/>
                </a:solidFill>
                <a:effectLst/>
                <a:uLnTx/>
                <a:uFillTx/>
                <a:latin typeface="F37 Gruffy"/>
                <a:ea typeface="+mn-ea"/>
                <a:cs typeface="+mn-cs"/>
              </a:rPr>
              <a:t>WHO</a:t>
            </a:r>
          </a:p>
        </p:txBody>
      </p:sp>
      <p:sp>
        <p:nvSpPr>
          <p:cNvPr id="11" name="Arrow: Pentagon 2">
            <a:extLst>
              <a:ext uri="{FF2B5EF4-FFF2-40B4-BE49-F238E27FC236}">
                <a16:creationId xmlns:a16="http://schemas.microsoft.com/office/drawing/2014/main" id="{EC3ECCCD-B4A1-A89B-598F-A44784360EA7}"/>
              </a:ext>
            </a:extLst>
          </p:cNvPr>
          <p:cNvSpPr/>
          <p:nvPr/>
        </p:nvSpPr>
        <p:spPr>
          <a:xfrm>
            <a:off x="3321045" y="1087441"/>
            <a:ext cx="2519364" cy="385757"/>
          </a:xfrm>
          <a:custGeom>
            <a:avLst/>
            <a:gdLst>
              <a:gd name="f0" fmla="val 10800000"/>
              <a:gd name="f1" fmla="val 5400000"/>
              <a:gd name="f2" fmla="val 180"/>
              <a:gd name="f3" fmla="val w"/>
              <a:gd name="f4" fmla="val h"/>
              <a:gd name="f5" fmla="val ss"/>
              <a:gd name="f6" fmla="val 0"/>
              <a:gd name="f7" fmla="+- 0 0 -360"/>
              <a:gd name="f8" fmla="+- 0 0 -18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9 0 f6"/>
              <a:gd name="f32" fmla="+- f28 0 f6"/>
              <a:gd name="f33" fmla="*/ f29 f25 1"/>
              <a:gd name="f34" fmla="*/ f28 f25 1"/>
              <a:gd name="f35" fmla="*/ f31 1 2"/>
              <a:gd name="f36" fmla="min f32 f31"/>
              <a:gd name="f37" fmla="+- f6 f35 0"/>
              <a:gd name="f38" fmla="*/ f36 f6 1"/>
              <a:gd name="f39" fmla="*/ f38 1 100000"/>
              <a:gd name="f40" fmla="*/ f37 f25 1"/>
              <a:gd name="f41" fmla="+- f28 0 f39"/>
              <a:gd name="f42" fmla="+- f41 f28 0"/>
              <a:gd name="f43" fmla="*/ f41 1 2"/>
              <a:gd name="f44" fmla="*/ f41 f25 1"/>
              <a:gd name="f45" fmla="*/ f42 1 2"/>
              <a:gd name="f46" fmla="*/ f43 f25 1"/>
              <a:gd name="f47" fmla="*/ f45 f25 1"/>
            </a:gdLst>
            <a:ahLst/>
            <a:cxnLst>
              <a:cxn ang="3cd4">
                <a:pos x="hc" y="t"/>
              </a:cxn>
              <a:cxn ang="0">
                <a:pos x="r" y="vc"/>
              </a:cxn>
              <a:cxn ang="cd4">
                <a:pos x="hc" y="b"/>
              </a:cxn>
              <a:cxn ang="cd2">
                <a:pos x="l" y="vc"/>
              </a:cxn>
              <a:cxn ang="f23">
                <a:pos x="f46" y="f30"/>
              </a:cxn>
              <a:cxn ang="f24">
                <a:pos x="f46" y="f33"/>
              </a:cxn>
            </a:cxnLst>
            <a:rect l="f30" t="f30" r="f47" b="f33"/>
            <a:pathLst>
              <a:path>
                <a:moveTo>
                  <a:pt x="f30" y="f30"/>
                </a:moveTo>
                <a:lnTo>
                  <a:pt x="f44" y="f30"/>
                </a:lnTo>
                <a:lnTo>
                  <a:pt x="f34" y="f40"/>
                </a:lnTo>
                <a:lnTo>
                  <a:pt x="f44" y="f33"/>
                </a:lnTo>
                <a:lnTo>
                  <a:pt x="f30" y="f33"/>
                </a:lnTo>
                <a:close/>
              </a:path>
            </a:pathLst>
          </a:custGeom>
          <a:solidFill>
            <a:srgbClr val="E60F6A"/>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F37 Gruffy" pitchFamily="2"/>
                <a:ea typeface="+mn-ea"/>
                <a:cs typeface="+mn-cs"/>
              </a:rPr>
              <a:t>WHY</a:t>
            </a:r>
          </a:p>
        </p:txBody>
      </p:sp>
      <p:sp>
        <p:nvSpPr>
          <p:cNvPr id="12" name="Arrow: Pentagon 3">
            <a:extLst>
              <a:ext uri="{FF2B5EF4-FFF2-40B4-BE49-F238E27FC236}">
                <a16:creationId xmlns:a16="http://schemas.microsoft.com/office/drawing/2014/main" id="{CAE2443B-C3EE-6E66-5B1A-D61C2E63811B}"/>
              </a:ext>
            </a:extLst>
          </p:cNvPr>
          <p:cNvSpPr/>
          <p:nvPr/>
        </p:nvSpPr>
        <p:spPr>
          <a:xfrm>
            <a:off x="6138860" y="1087441"/>
            <a:ext cx="2520945" cy="385757"/>
          </a:xfrm>
          <a:custGeom>
            <a:avLst/>
            <a:gdLst>
              <a:gd name="f0" fmla="val 10800000"/>
              <a:gd name="f1" fmla="val 5400000"/>
              <a:gd name="f2" fmla="val 180"/>
              <a:gd name="f3" fmla="val w"/>
              <a:gd name="f4" fmla="val h"/>
              <a:gd name="f5" fmla="val ss"/>
              <a:gd name="f6" fmla="val 0"/>
              <a:gd name="f7" fmla="+- 0 0 -360"/>
              <a:gd name="f8" fmla="+- 0 0 -18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9 0 f6"/>
              <a:gd name="f32" fmla="+- f28 0 f6"/>
              <a:gd name="f33" fmla="*/ f29 f25 1"/>
              <a:gd name="f34" fmla="*/ f28 f25 1"/>
              <a:gd name="f35" fmla="*/ f31 1 2"/>
              <a:gd name="f36" fmla="min f32 f31"/>
              <a:gd name="f37" fmla="+- f6 f35 0"/>
              <a:gd name="f38" fmla="*/ f36 f6 1"/>
              <a:gd name="f39" fmla="*/ f38 1 100000"/>
              <a:gd name="f40" fmla="*/ f37 f25 1"/>
              <a:gd name="f41" fmla="+- f28 0 f39"/>
              <a:gd name="f42" fmla="+- f41 f28 0"/>
              <a:gd name="f43" fmla="*/ f41 1 2"/>
              <a:gd name="f44" fmla="*/ f41 f25 1"/>
              <a:gd name="f45" fmla="*/ f42 1 2"/>
              <a:gd name="f46" fmla="*/ f43 f25 1"/>
              <a:gd name="f47" fmla="*/ f45 f25 1"/>
            </a:gdLst>
            <a:ahLst/>
            <a:cxnLst>
              <a:cxn ang="3cd4">
                <a:pos x="hc" y="t"/>
              </a:cxn>
              <a:cxn ang="0">
                <a:pos x="r" y="vc"/>
              </a:cxn>
              <a:cxn ang="cd4">
                <a:pos x="hc" y="b"/>
              </a:cxn>
              <a:cxn ang="cd2">
                <a:pos x="l" y="vc"/>
              </a:cxn>
              <a:cxn ang="f23">
                <a:pos x="f46" y="f30"/>
              </a:cxn>
              <a:cxn ang="f24">
                <a:pos x="f46" y="f33"/>
              </a:cxn>
            </a:cxnLst>
            <a:rect l="f30" t="f30" r="f47" b="f33"/>
            <a:pathLst>
              <a:path>
                <a:moveTo>
                  <a:pt x="f30" y="f30"/>
                </a:moveTo>
                <a:lnTo>
                  <a:pt x="f44" y="f30"/>
                </a:lnTo>
                <a:lnTo>
                  <a:pt x="f34" y="f40"/>
                </a:lnTo>
                <a:lnTo>
                  <a:pt x="f44" y="f33"/>
                </a:lnTo>
                <a:lnTo>
                  <a:pt x="f30" y="f33"/>
                </a:lnTo>
                <a:close/>
              </a:path>
            </a:pathLst>
          </a:custGeom>
          <a:solidFill>
            <a:srgbClr val="8FAADC"/>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FFFFFF"/>
                </a:solidFill>
                <a:effectLst/>
                <a:uLnTx/>
                <a:uFillTx/>
                <a:latin typeface="F37 Gruffy" pitchFamily="2"/>
                <a:ea typeface="+mn-ea"/>
                <a:cs typeface="+mn-cs"/>
              </a:rPr>
              <a:t>WHAT </a:t>
            </a:r>
          </a:p>
        </p:txBody>
      </p:sp>
      <p:sp>
        <p:nvSpPr>
          <p:cNvPr id="13" name="Arrow: Pentagon 4">
            <a:extLst>
              <a:ext uri="{FF2B5EF4-FFF2-40B4-BE49-F238E27FC236}">
                <a16:creationId xmlns:a16="http://schemas.microsoft.com/office/drawing/2014/main" id="{0EB7555C-7F43-FC79-0961-DA7A10E3116B}"/>
              </a:ext>
            </a:extLst>
          </p:cNvPr>
          <p:cNvSpPr/>
          <p:nvPr/>
        </p:nvSpPr>
        <p:spPr>
          <a:xfrm>
            <a:off x="8958267" y="1087441"/>
            <a:ext cx="2519364" cy="385757"/>
          </a:xfrm>
          <a:custGeom>
            <a:avLst/>
            <a:gdLst>
              <a:gd name="f0" fmla="val 10800000"/>
              <a:gd name="f1" fmla="val 5400000"/>
              <a:gd name="f2" fmla="val 180"/>
              <a:gd name="f3" fmla="val w"/>
              <a:gd name="f4" fmla="val h"/>
              <a:gd name="f5" fmla="val ss"/>
              <a:gd name="f6" fmla="val 0"/>
              <a:gd name="f7" fmla="+- 0 0 -360"/>
              <a:gd name="f8" fmla="+- 0 0 -18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9 0 f6"/>
              <a:gd name="f32" fmla="+- f28 0 f6"/>
              <a:gd name="f33" fmla="*/ f29 f25 1"/>
              <a:gd name="f34" fmla="*/ f28 f25 1"/>
              <a:gd name="f35" fmla="*/ f31 1 2"/>
              <a:gd name="f36" fmla="min f32 f31"/>
              <a:gd name="f37" fmla="+- f6 f35 0"/>
              <a:gd name="f38" fmla="*/ f36 f6 1"/>
              <a:gd name="f39" fmla="*/ f38 1 100000"/>
              <a:gd name="f40" fmla="*/ f37 f25 1"/>
              <a:gd name="f41" fmla="+- f28 0 f39"/>
              <a:gd name="f42" fmla="+- f41 f28 0"/>
              <a:gd name="f43" fmla="*/ f41 1 2"/>
              <a:gd name="f44" fmla="*/ f41 f25 1"/>
              <a:gd name="f45" fmla="*/ f42 1 2"/>
              <a:gd name="f46" fmla="*/ f43 f25 1"/>
              <a:gd name="f47" fmla="*/ f45 f25 1"/>
            </a:gdLst>
            <a:ahLst/>
            <a:cxnLst>
              <a:cxn ang="3cd4">
                <a:pos x="hc" y="t"/>
              </a:cxn>
              <a:cxn ang="0">
                <a:pos x="r" y="vc"/>
              </a:cxn>
              <a:cxn ang="cd4">
                <a:pos x="hc" y="b"/>
              </a:cxn>
              <a:cxn ang="cd2">
                <a:pos x="l" y="vc"/>
              </a:cxn>
              <a:cxn ang="f23">
                <a:pos x="f46" y="f30"/>
              </a:cxn>
              <a:cxn ang="f24">
                <a:pos x="f46" y="f33"/>
              </a:cxn>
            </a:cxnLst>
            <a:rect l="f30" t="f30" r="f47" b="f33"/>
            <a:pathLst>
              <a:path>
                <a:moveTo>
                  <a:pt x="f30" y="f30"/>
                </a:moveTo>
                <a:lnTo>
                  <a:pt x="f44" y="f30"/>
                </a:lnTo>
                <a:lnTo>
                  <a:pt x="f34" y="f40"/>
                </a:lnTo>
                <a:lnTo>
                  <a:pt x="f44" y="f33"/>
                </a:lnTo>
                <a:lnTo>
                  <a:pt x="f30" y="f33"/>
                </a:lnTo>
                <a:close/>
              </a:path>
            </a:pathLst>
          </a:custGeom>
          <a:solidFill>
            <a:srgbClr val="D5B386"/>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002F38"/>
                </a:solidFill>
                <a:effectLst/>
                <a:uLnTx/>
                <a:uFillTx/>
                <a:latin typeface="F37 Gruffy" pitchFamily="2"/>
                <a:ea typeface="+mn-ea"/>
                <a:cs typeface="+mn-cs"/>
              </a:rPr>
              <a:t>HOW </a:t>
            </a:r>
          </a:p>
        </p:txBody>
      </p:sp>
      <p:sp>
        <p:nvSpPr>
          <p:cNvPr id="14" name="TextBox 5">
            <a:extLst>
              <a:ext uri="{FF2B5EF4-FFF2-40B4-BE49-F238E27FC236}">
                <a16:creationId xmlns:a16="http://schemas.microsoft.com/office/drawing/2014/main" id="{8E7D1C54-932E-2B1D-C9D8-B2D3FDB03CC6}"/>
              </a:ext>
            </a:extLst>
          </p:cNvPr>
          <p:cNvSpPr txBox="1"/>
          <p:nvPr/>
        </p:nvSpPr>
        <p:spPr>
          <a:xfrm>
            <a:off x="501648" y="1571625"/>
            <a:ext cx="2519364" cy="1646605"/>
          </a:xfrm>
          <a:prstGeom prst="rect">
            <a:avLst/>
          </a:prstGeom>
          <a:noFill/>
          <a:ln cap="flat">
            <a:noFill/>
          </a:ln>
        </p:spPr>
        <p:txBody>
          <a:bodyPr vert="horz" wrap="square" lIns="0" tIns="45720" rIns="91440" bIns="45720" anchor="t" anchorCtr="0" compatLnSpc="1">
            <a:spAutoFit/>
          </a:bodyPr>
          <a:lstStyle/>
          <a:p>
            <a:pPr marL="171450" marR="0" lvl="0" indent="-171450" algn="l" defTabSz="914400" rtl="0" eaLnBrk="1" fontAlgn="auto" latinLnBrk="0" hangingPunct="1">
              <a:lnSpc>
                <a:spcPct val="100000"/>
              </a:lnSpc>
              <a:spcBef>
                <a:spcPts val="0"/>
              </a:spcBef>
              <a:spcAft>
                <a:spcPts val="600"/>
              </a:spcAft>
              <a:buClr>
                <a:srgbClr val="00FE9D"/>
              </a:buClr>
              <a:buSzPct val="120000"/>
              <a:buFont typeface="Arial" pitchFamily="34"/>
              <a:buChar char="•"/>
              <a:tabLst/>
              <a:defRPr sz="1800" b="0" i="0" u="none" strike="noStrike" kern="0" cap="none" spc="0" baseline="0">
                <a:solidFill>
                  <a:srgbClr val="000000"/>
                </a:solidFill>
                <a:uFillTx/>
              </a:defRPr>
            </a:pPr>
            <a:r>
              <a:rPr kumimoji="0" lang="en-US" sz="1200" b="1" i="0" u="none" strike="noStrike" kern="1200" cap="none" spc="0" normalizeH="0" baseline="0" noProof="0">
                <a:ln>
                  <a:noFill/>
                </a:ln>
                <a:solidFill>
                  <a:srgbClr val="002F38"/>
                </a:solidFill>
                <a:effectLst/>
                <a:uLnTx/>
                <a:uFillTx/>
                <a:latin typeface="Inter" pitchFamily="2"/>
                <a:ea typeface="Inter" pitchFamily="2"/>
                <a:cs typeface="Inter" pitchFamily="2"/>
              </a:rPr>
              <a:t>Schools and LAs </a:t>
            </a:r>
            <a:r>
              <a:rPr kumimoji="0" lang="en-US" sz="1200" b="0" i="0" u="none" strike="noStrike" kern="1200" cap="none" spc="0" normalizeH="0" baseline="0" noProof="0">
                <a:ln>
                  <a:noFill/>
                </a:ln>
                <a:solidFill>
                  <a:srgbClr val="002F38"/>
                </a:solidFill>
                <a:effectLst/>
                <a:uLnTx/>
                <a:uFillTx/>
                <a:latin typeface="Inter" pitchFamily="2"/>
                <a:ea typeface="Inter" pitchFamily="2"/>
                <a:cs typeface="Inter" pitchFamily="2"/>
              </a:rPr>
              <a:t>                                        </a:t>
            </a:r>
            <a:r>
              <a:rPr kumimoji="0" lang="en-GB" sz="1200" b="0" i="0" u="none" strike="noStrike" kern="1200" cap="none" spc="0" normalizeH="0" baseline="0" noProof="0">
                <a:ln>
                  <a:noFill/>
                </a:ln>
                <a:solidFill>
                  <a:srgbClr val="002F38"/>
                </a:solidFill>
                <a:effectLst/>
                <a:uLnTx/>
                <a:uFillTx/>
                <a:latin typeface="Inter" pitchFamily="2"/>
                <a:ea typeface="Inter" pitchFamily="2"/>
                <a:cs typeface="Inter" pitchFamily="2"/>
              </a:rPr>
              <a:t>Working across mainstream, inclusion, SEND, and AP</a:t>
            </a:r>
            <a:endParaRPr kumimoji="0" lang="en-US" sz="1200" b="0" i="0" u="none" strike="noStrike" kern="1200" cap="none" spc="0" normalizeH="0" baseline="0" noProof="0">
              <a:ln>
                <a:noFill/>
              </a:ln>
              <a:solidFill>
                <a:srgbClr val="002F38"/>
              </a:solidFill>
              <a:effectLst/>
              <a:uLnTx/>
              <a:uFillTx/>
              <a:latin typeface="Inter" pitchFamily="2"/>
              <a:ea typeface="Inter" pitchFamily="2"/>
              <a:cs typeface="Inter" pitchFamily="2"/>
            </a:endParaRPr>
          </a:p>
          <a:p>
            <a:pPr marL="171450" marR="0" lvl="0" indent="-171450" algn="just" defTabSz="914400" rtl="0" eaLnBrk="1" fontAlgn="auto" latinLnBrk="0" hangingPunct="1">
              <a:lnSpc>
                <a:spcPct val="100000"/>
              </a:lnSpc>
              <a:spcBef>
                <a:spcPts val="0"/>
              </a:spcBef>
              <a:spcAft>
                <a:spcPts val="600"/>
              </a:spcAft>
              <a:buClr>
                <a:srgbClr val="00FE9D"/>
              </a:buClr>
              <a:buSzPct val="120000"/>
              <a:buFont typeface="Arial" pitchFamily="34"/>
              <a:buChar char="•"/>
              <a:tabLst/>
              <a:defRPr sz="1800" b="0" i="0" u="none" strike="noStrike" kern="0" cap="none" spc="0" baseline="0">
                <a:solidFill>
                  <a:srgbClr val="000000"/>
                </a:solidFill>
                <a:uFillTx/>
              </a:defRPr>
            </a:pPr>
            <a:r>
              <a:rPr kumimoji="0" lang="en-GB" sz="1200" b="1" i="0" u="none" strike="noStrike" kern="1200" cap="none" spc="0" normalizeH="0" baseline="0" noProof="0">
                <a:ln>
                  <a:noFill/>
                </a:ln>
                <a:solidFill>
                  <a:srgbClr val="002F38"/>
                </a:solidFill>
                <a:effectLst/>
                <a:uLnTx/>
                <a:uFillTx/>
                <a:latin typeface="Inter" pitchFamily="2"/>
                <a:ea typeface="Inter" pitchFamily="2"/>
                <a:cs typeface="Inter" pitchFamily="2"/>
              </a:rPr>
              <a:t>Pupils facing barriers to education</a:t>
            </a:r>
            <a:r>
              <a:rPr kumimoji="0" lang="en-US" sz="1200" b="0" i="0" u="none" strike="noStrike" kern="1200" cap="none" spc="0" normalizeH="0" baseline="0" noProof="0">
                <a:ln>
                  <a:noFill/>
                </a:ln>
                <a:solidFill>
                  <a:srgbClr val="002F38"/>
                </a:solidFill>
                <a:effectLst/>
                <a:uLnTx/>
                <a:uFillTx/>
                <a:latin typeface="Inter" pitchFamily="2"/>
                <a:ea typeface="Inter" pitchFamily="2"/>
                <a:cs typeface="Inter" pitchFamily="2"/>
              </a:rPr>
              <a:t>                                </a:t>
            </a:r>
            <a:r>
              <a:rPr kumimoji="0" lang="en-GB" sz="1200" b="0" i="0" u="none" strike="noStrike" kern="1200" cap="none" spc="0" normalizeH="0" baseline="0" noProof="0">
                <a:ln>
                  <a:noFill/>
                </a:ln>
                <a:solidFill>
                  <a:srgbClr val="002F38"/>
                </a:solidFill>
                <a:effectLst/>
                <a:uLnTx/>
                <a:uFillTx/>
                <a:latin typeface="Inter" pitchFamily="2"/>
                <a:ea typeface="Inter" pitchFamily="2"/>
                <a:cs typeface="Inter" pitchFamily="2"/>
              </a:rPr>
              <a:t>SEND, EBSA, SEMH, medical needs, absence, and risk of exclusion</a:t>
            </a:r>
          </a:p>
        </p:txBody>
      </p:sp>
      <p:sp>
        <p:nvSpPr>
          <p:cNvPr id="15" name="TextBox 6">
            <a:extLst>
              <a:ext uri="{FF2B5EF4-FFF2-40B4-BE49-F238E27FC236}">
                <a16:creationId xmlns:a16="http://schemas.microsoft.com/office/drawing/2014/main" id="{767A84CB-76AA-677F-0ED2-B2F44E7E5337}"/>
              </a:ext>
            </a:extLst>
          </p:cNvPr>
          <p:cNvSpPr txBox="1"/>
          <p:nvPr/>
        </p:nvSpPr>
        <p:spPr>
          <a:xfrm>
            <a:off x="3321045" y="1571625"/>
            <a:ext cx="2519364" cy="2354491"/>
          </a:xfrm>
          <a:prstGeom prst="rect">
            <a:avLst/>
          </a:prstGeom>
          <a:noFill/>
          <a:ln cap="flat">
            <a:noFill/>
          </a:ln>
        </p:spPr>
        <p:txBody>
          <a:bodyPr vert="horz" wrap="square" lIns="0" tIns="45720" rIns="91440" bIns="45720" anchor="t" anchorCtr="0" compatLnSpc="1">
            <a:spAutoFit/>
          </a:bodyPr>
          <a:lstStyle/>
          <a:p>
            <a:pPr marL="171450" marR="0" lvl="0" indent="-171450" algn="l" defTabSz="914400" rtl="0" eaLnBrk="1" fontAlgn="auto" latinLnBrk="0" hangingPunct="1">
              <a:lnSpc>
                <a:spcPct val="100000"/>
              </a:lnSpc>
              <a:spcBef>
                <a:spcPts val="0"/>
              </a:spcBef>
              <a:spcAft>
                <a:spcPts val="600"/>
              </a:spcAft>
              <a:buClr>
                <a:srgbClr val="E6126C"/>
              </a:buClr>
              <a:buSzPct val="120000"/>
              <a:buFont typeface="Arial" pitchFamily="34"/>
              <a:buChar char="•"/>
              <a:tabLst/>
              <a:defRPr sz="1800" b="0" i="0" u="none" strike="noStrike" kern="0" cap="none" spc="0" baseline="0">
                <a:solidFill>
                  <a:srgbClr val="000000"/>
                </a:solidFill>
                <a:uFillTx/>
              </a:defRPr>
            </a:pPr>
            <a:r>
              <a:rPr kumimoji="0" lang="en-US" sz="1200" b="1" i="0" u="none" strike="noStrike" kern="1200" cap="none" spc="0" normalizeH="0" baseline="0" noProof="0">
                <a:ln>
                  <a:noFill/>
                </a:ln>
                <a:solidFill>
                  <a:srgbClr val="002F38"/>
                </a:solidFill>
                <a:effectLst/>
                <a:uLnTx/>
                <a:uFillTx/>
                <a:latin typeface="Inter" pitchFamily="2"/>
                <a:ea typeface="Inter" pitchFamily="2"/>
                <a:cs typeface="Inter" pitchFamily="2"/>
              </a:rPr>
              <a:t>Early support                       </a:t>
            </a:r>
            <a:r>
              <a:rPr kumimoji="0" lang="en-GB" sz="1200" b="0" i="0" u="none" strike="noStrike" kern="1200" cap="none" spc="0" normalizeH="0" baseline="0" noProof="0">
                <a:ln>
                  <a:noFill/>
                </a:ln>
                <a:solidFill>
                  <a:srgbClr val="002F38"/>
                </a:solidFill>
                <a:effectLst/>
                <a:uLnTx/>
                <a:uFillTx/>
                <a:latin typeface="Inter" pitchFamily="2"/>
                <a:ea typeface="Inter" pitchFamily="2"/>
                <a:cs typeface="Inter" pitchFamily="2"/>
              </a:rPr>
              <a:t>Putting education in place before needs escalate</a:t>
            </a:r>
            <a:endParaRPr kumimoji="0" lang="en-US" sz="1200" b="1" i="0" u="none" strike="noStrike" kern="1200" cap="none" spc="0" normalizeH="0" baseline="0" noProof="0">
              <a:ln>
                <a:noFill/>
              </a:ln>
              <a:solidFill>
                <a:srgbClr val="002F38"/>
              </a:solidFill>
              <a:effectLst/>
              <a:uLnTx/>
              <a:uFillTx/>
              <a:latin typeface="Inter" pitchFamily="2"/>
              <a:ea typeface="Inter" pitchFamily="2"/>
              <a:cs typeface="Inter" pitchFamily="2"/>
            </a:endParaRPr>
          </a:p>
          <a:p>
            <a:pPr marL="171450" marR="0" lvl="0" indent="-171450" algn="l" defTabSz="914400" rtl="0" eaLnBrk="1" fontAlgn="auto" latinLnBrk="0" hangingPunct="1">
              <a:lnSpc>
                <a:spcPct val="100000"/>
              </a:lnSpc>
              <a:spcBef>
                <a:spcPts val="0"/>
              </a:spcBef>
              <a:spcAft>
                <a:spcPts val="600"/>
              </a:spcAft>
              <a:buClr>
                <a:srgbClr val="E6126C"/>
              </a:buClr>
              <a:buSzPct val="120000"/>
              <a:buFont typeface="Arial" pitchFamily="34"/>
              <a:buChar char="•"/>
              <a:tabLst/>
              <a:defRPr sz="1800" b="0" i="0" u="none" strike="noStrike" kern="0" cap="none" spc="0" baseline="0">
                <a:solidFill>
                  <a:srgbClr val="000000"/>
                </a:solidFill>
                <a:uFillTx/>
              </a:defRPr>
            </a:pPr>
            <a:r>
              <a:rPr kumimoji="0" lang="en-US" sz="1200" b="1" i="0" u="none" strike="noStrike" kern="1200" cap="none" spc="0" normalizeH="0" baseline="0" noProof="0">
                <a:ln>
                  <a:noFill/>
                </a:ln>
                <a:solidFill>
                  <a:srgbClr val="002F38"/>
                </a:solidFill>
                <a:effectLst/>
                <a:uLnTx/>
                <a:uFillTx/>
                <a:latin typeface="Inter" pitchFamily="2"/>
                <a:ea typeface="Inter" pitchFamily="2"/>
                <a:cs typeface="Inter" pitchFamily="2"/>
              </a:rPr>
              <a:t>Inclusion                                  </a:t>
            </a:r>
            <a:r>
              <a:rPr kumimoji="0" lang="en-GB" sz="1200" b="0" i="0" u="none" strike="noStrike" kern="1200" cap="none" spc="0" normalizeH="0" baseline="0" noProof="0">
                <a:ln>
                  <a:noFill/>
                </a:ln>
                <a:solidFill>
                  <a:srgbClr val="002F38"/>
                </a:solidFill>
                <a:effectLst/>
                <a:uLnTx/>
                <a:uFillTx/>
                <a:latin typeface="Inter" pitchFamily="2"/>
                <a:ea typeface="Inter" pitchFamily="2"/>
                <a:cs typeface="Inter" pitchFamily="2"/>
              </a:rPr>
              <a:t>Helping pupils remain connected to their school and curriculum</a:t>
            </a:r>
          </a:p>
          <a:p>
            <a:pPr marL="171450" marR="0" lvl="0" indent="-171450" algn="l" defTabSz="914400" rtl="0" eaLnBrk="1" fontAlgn="auto" latinLnBrk="0" hangingPunct="1">
              <a:lnSpc>
                <a:spcPct val="100000"/>
              </a:lnSpc>
              <a:spcBef>
                <a:spcPts val="0"/>
              </a:spcBef>
              <a:spcAft>
                <a:spcPts val="600"/>
              </a:spcAft>
              <a:buClr>
                <a:srgbClr val="E6126C"/>
              </a:buClr>
              <a:buSzPct val="120000"/>
              <a:buFont typeface="Arial" pitchFamily="34"/>
              <a:buChar char="•"/>
              <a:tabLst/>
              <a:defRPr sz="1800" b="0" i="0" u="none" strike="noStrike" kern="0" cap="none" spc="0" baseline="0">
                <a:solidFill>
                  <a:srgbClr val="000000"/>
                </a:solidFill>
                <a:uFillTx/>
              </a:defRPr>
            </a:pPr>
            <a:r>
              <a:rPr kumimoji="0" lang="en-US" sz="1200" b="1" i="0" u="none" strike="noStrike" kern="0" cap="none" spc="0" normalizeH="0" baseline="0" noProof="0">
                <a:ln>
                  <a:noFill/>
                </a:ln>
                <a:solidFill>
                  <a:srgbClr val="002F38"/>
                </a:solidFill>
                <a:effectLst/>
                <a:uLnTx/>
                <a:uFillTx/>
                <a:latin typeface="Inter" pitchFamily="2"/>
                <a:ea typeface="Inter" pitchFamily="2"/>
                <a:cs typeface="Inter" pitchFamily="2"/>
              </a:rPr>
              <a:t>Reintegration                                   </a:t>
            </a:r>
            <a:r>
              <a:rPr kumimoji="0" lang="en-GB" sz="1200" b="0" i="0" u="none" strike="noStrike" kern="0" cap="none" spc="0" normalizeH="0" baseline="0" noProof="0">
                <a:ln>
                  <a:noFill/>
                </a:ln>
                <a:solidFill>
                  <a:srgbClr val="002F38"/>
                </a:solidFill>
                <a:effectLst/>
                <a:uLnTx/>
                <a:uFillTx/>
                <a:latin typeface="Inter" pitchFamily="2"/>
                <a:ea typeface="Inter" pitchFamily="2"/>
                <a:cs typeface="Inter" pitchFamily="2"/>
              </a:rPr>
              <a:t>Supporting a successful return or transition</a:t>
            </a:r>
            <a:endParaRPr kumimoji="0" lang="en-GB" sz="1200" b="0" i="0" u="none" strike="noStrike" kern="0" cap="none" spc="0" normalizeH="0" baseline="0" noProof="0">
              <a:ln>
                <a:noFill/>
              </a:ln>
              <a:solidFill>
                <a:srgbClr val="E6126C"/>
              </a:solidFill>
              <a:effectLst/>
              <a:uLnTx/>
              <a:uFillTx/>
              <a:latin typeface="Inter" pitchFamily="2"/>
              <a:ea typeface="Inter" pitchFamily="2"/>
              <a:cs typeface="Inter" pitchFamily="2"/>
            </a:endParaRPr>
          </a:p>
          <a:p>
            <a:pPr marL="171450" marR="0" lvl="0" indent="-171450" algn="l" defTabSz="914400" rtl="0" eaLnBrk="1" fontAlgn="auto" latinLnBrk="0" hangingPunct="1">
              <a:lnSpc>
                <a:spcPct val="100000"/>
              </a:lnSpc>
              <a:spcBef>
                <a:spcPts val="0"/>
              </a:spcBef>
              <a:spcAft>
                <a:spcPts val="600"/>
              </a:spcAft>
              <a:buClr>
                <a:srgbClr val="E6126C"/>
              </a:buClr>
              <a:buSzPct val="120000"/>
              <a:buFont typeface="Arial" pitchFamily="34"/>
              <a:buChar char="•"/>
              <a:tabLst/>
              <a:defRPr sz="1800" b="0" i="0" u="none" strike="noStrike" kern="0" cap="none" spc="0" baseline="0">
                <a:solidFill>
                  <a:srgbClr val="000000"/>
                </a:solidFill>
                <a:uFillTx/>
              </a:defRPr>
            </a:pPr>
            <a:endParaRPr kumimoji="0" lang="en-GB" sz="1200" b="0" i="0" u="none" strike="noStrike" kern="1200" cap="none" spc="0" normalizeH="0" baseline="0" noProof="0">
              <a:ln>
                <a:noFill/>
              </a:ln>
              <a:solidFill>
                <a:srgbClr val="E6126C"/>
              </a:solidFill>
              <a:effectLst/>
              <a:uLnTx/>
              <a:uFillTx/>
              <a:latin typeface="Inter" pitchFamily="2"/>
              <a:ea typeface="Inter" pitchFamily="2"/>
              <a:cs typeface="Inter" pitchFamily="2"/>
            </a:endParaRPr>
          </a:p>
        </p:txBody>
      </p:sp>
      <p:sp>
        <p:nvSpPr>
          <p:cNvPr id="16" name="TextBox 9">
            <a:extLst>
              <a:ext uri="{FF2B5EF4-FFF2-40B4-BE49-F238E27FC236}">
                <a16:creationId xmlns:a16="http://schemas.microsoft.com/office/drawing/2014/main" id="{D9CF13BD-C1AF-D37E-2506-579BD7D6CF13}"/>
              </a:ext>
            </a:extLst>
          </p:cNvPr>
          <p:cNvSpPr txBox="1"/>
          <p:nvPr/>
        </p:nvSpPr>
        <p:spPr>
          <a:xfrm>
            <a:off x="6112226" y="1571625"/>
            <a:ext cx="2658911" cy="2431435"/>
          </a:xfrm>
          <a:prstGeom prst="rect">
            <a:avLst/>
          </a:prstGeom>
          <a:noFill/>
          <a:ln cap="flat">
            <a:noFill/>
          </a:ln>
        </p:spPr>
        <p:txBody>
          <a:bodyPr vert="horz" wrap="square" lIns="0" tIns="45720" rIns="91440" bIns="45720" anchor="t" anchorCtr="0" compatLnSpc="1">
            <a:spAutoFit/>
          </a:bodyPr>
          <a:lstStyle/>
          <a:p>
            <a:pPr marL="171450" marR="0" lvl="0" indent="-171450" algn="l" defTabSz="914400" rtl="0" eaLnBrk="1" fontAlgn="auto" latinLnBrk="0" hangingPunct="1">
              <a:lnSpc>
                <a:spcPct val="100000"/>
              </a:lnSpc>
              <a:spcBef>
                <a:spcPts val="0"/>
              </a:spcBef>
              <a:spcAft>
                <a:spcPts val="600"/>
              </a:spcAft>
              <a:buClr>
                <a:srgbClr val="8FABDD"/>
              </a:buClr>
              <a:buSzPct val="120000"/>
              <a:buFont typeface="Arial" pitchFamily="34"/>
              <a:buChar char="•"/>
              <a:tabLst/>
              <a:defRPr sz="1800" b="0" i="0" u="none" strike="noStrike" kern="0" cap="none" spc="0" baseline="0">
                <a:solidFill>
                  <a:srgbClr val="000000"/>
                </a:solidFill>
                <a:uFillTx/>
              </a:defRPr>
            </a:pPr>
            <a:r>
              <a:rPr kumimoji="0" lang="en-GB" sz="1200" b="1" i="0" u="none" strike="noStrike" kern="1200" cap="none" spc="0" normalizeH="0" baseline="0" noProof="0">
                <a:ln>
                  <a:noFill/>
                </a:ln>
                <a:solidFill>
                  <a:srgbClr val="002F38"/>
                </a:solidFill>
                <a:effectLst/>
                <a:uLnTx/>
                <a:uFillTx/>
                <a:latin typeface="Inter" pitchFamily="2"/>
                <a:ea typeface="Inter" pitchFamily="2"/>
                <a:cs typeface="+mn-cs"/>
              </a:rPr>
              <a:t>Broad, balanced curriculum                                    </a:t>
            </a:r>
            <a:r>
              <a:rPr kumimoji="0" lang="en-US" sz="1200" b="0" i="0" u="none" strike="noStrike" kern="1200" cap="none" spc="0" normalizeH="0" baseline="0" noProof="0">
                <a:ln>
                  <a:noFill/>
                </a:ln>
                <a:solidFill>
                  <a:srgbClr val="002F38"/>
                </a:solidFill>
                <a:effectLst/>
                <a:uLnTx/>
                <a:uFillTx/>
                <a:latin typeface="Inter" pitchFamily="2"/>
                <a:ea typeface="Inter" pitchFamily="2"/>
                <a:cs typeface="+mn-cs"/>
              </a:rPr>
              <a:t>Live lessons aligned to national curriculum and qualifications</a:t>
            </a:r>
          </a:p>
          <a:p>
            <a:pPr marL="171450" marR="0" lvl="0" indent="-171450" algn="l" defTabSz="914400" rtl="0" eaLnBrk="1" fontAlgn="auto" latinLnBrk="0" hangingPunct="1">
              <a:lnSpc>
                <a:spcPct val="100000"/>
              </a:lnSpc>
              <a:spcBef>
                <a:spcPts val="0"/>
              </a:spcBef>
              <a:spcAft>
                <a:spcPts val="600"/>
              </a:spcAft>
              <a:buClr>
                <a:srgbClr val="8FABDD"/>
              </a:buClr>
              <a:buSzPct val="120000"/>
              <a:buFont typeface="Arial" pitchFamily="34"/>
              <a:buChar char="•"/>
              <a:tabLst/>
              <a:defRPr sz="1800" b="0" i="0" u="none" strike="noStrike" kern="0" cap="none" spc="0" baseline="0">
                <a:solidFill>
                  <a:srgbClr val="000000"/>
                </a:solidFill>
                <a:uFillTx/>
              </a:defRPr>
            </a:pPr>
            <a:r>
              <a:rPr kumimoji="0" lang="en-GB" sz="1200" b="1" i="0" u="none" strike="noStrike" kern="1200" cap="none" spc="0" normalizeH="0" baseline="0" noProof="0">
                <a:ln>
                  <a:noFill/>
                </a:ln>
                <a:solidFill>
                  <a:srgbClr val="002F38"/>
                </a:solidFill>
                <a:effectLst/>
                <a:uLnTx/>
                <a:uFillTx/>
                <a:latin typeface="Inter" pitchFamily="2"/>
                <a:ea typeface="Inter" pitchFamily="2"/>
                <a:cs typeface="+mn-cs"/>
              </a:rPr>
              <a:t>Flexible online provision</a:t>
            </a:r>
            <a:r>
              <a:rPr kumimoji="0" lang="en-GB" sz="1200" b="0" i="0" u="none" strike="noStrike" kern="1200" cap="none" spc="0" normalizeH="0" baseline="0" noProof="0">
                <a:ln>
                  <a:noFill/>
                </a:ln>
                <a:solidFill>
                  <a:srgbClr val="002F38"/>
                </a:solidFill>
                <a:effectLst/>
                <a:uLnTx/>
                <a:uFillTx/>
                <a:latin typeface="Inter" pitchFamily="2"/>
                <a:ea typeface="Inter" pitchFamily="2"/>
                <a:cs typeface="+mn-cs"/>
              </a:rPr>
              <a:t>                      Short, medium, or longer-term support, with no commitment </a:t>
            </a:r>
          </a:p>
          <a:p>
            <a:pPr marL="171450" marR="0" lvl="0" indent="-171450" algn="l" defTabSz="914400" rtl="0" eaLnBrk="1" fontAlgn="auto" latinLnBrk="0" hangingPunct="1">
              <a:lnSpc>
                <a:spcPct val="100000"/>
              </a:lnSpc>
              <a:spcBef>
                <a:spcPts val="0"/>
              </a:spcBef>
              <a:spcAft>
                <a:spcPts val="600"/>
              </a:spcAft>
              <a:buClr>
                <a:srgbClr val="8FABDD"/>
              </a:buClr>
              <a:buSzPct val="120000"/>
              <a:buFont typeface="Arial" pitchFamily="34"/>
              <a:buChar char="•"/>
              <a:tabLst/>
              <a:defRPr sz="1800" b="0" i="0" u="none" strike="noStrike" kern="0" cap="none" spc="0" baseline="0">
                <a:solidFill>
                  <a:srgbClr val="000000"/>
                </a:solidFill>
                <a:uFillTx/>
              </a:defRPr>
            </a:pPr>
            <a:r>
              <a:rPr kumimoji="0" lang="en-GB" sz="1200" b="1" i="0" u="none" strike="noStrike" kern="1200" cap="none" spc="0" normalizeH="0" baseline="0" noProof="0">
                <a:ln>
                  <a:noFill/>
                </a:ln>
                <a:solidFill>
                  <a:srgbClr val="002F38"/>
                </a:solidFill>
                <a:effectLst/>
                <a:uLnTx/>
                <a:uFillTx/>
                <a:latin typeface="Inter" pitchFamily="2"/>
                <a:ea typeface="Inter" pitchFamily="2"/>
                <a:cs typeface="+mn-cs"/>
              </a:rPr>
              <a:t>Academic and pastoral support                               </a:t>
            </a:r>
            <a:r>
              <a:rPr kumimoji="0" lang="en-GB" sz="1200" b="0" i="0" u="none" strike="noStrike" kern="1200" cap="none" spc="0" normalizeH="0" baseline="0" noProof="0">
                <a:ln>
                  <a:noFill/>
                </a:ln>
                <a:solidFill>
                  <a:srgbClr val="002F38"/>
                </a:solidFill>
                <a:effectLst/>
                <a:uLnTx/>
                <a:uFillTx/>
                <a:latin typeface="Inter" pitchFamily="2"/>
                <a:ea typeface="Inter" pitchFamily="2"/>
                <a:cs typeface="+mn-cs"/>
              </a:rPr>
              <a:t>Teaching, mentoring, student support, and support for families</a:t>
            </a:r>
            <a:endParaRPr kumimoji="0" lang="en-US" sz="1200" b="0" i="0" u="none" strike="noStrike" kern="1200" cap="none" spc="0" normalizeH="0" baseline="0" noProof="0">
              <a:ln>
                <a:noFill/>
              </a:ln>
              <a:solidFill>
                <a:srgbClr val="002F38"/>
              </a:solidFill>
              <a:effectLst/>
              <a:uLnTx/>
              <a:uFillTx/>
              <a:latin typeface="Inter" pitchFamily="2"/>
              <a:ea typeface="Inter" pitchFamily="2"/>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en-US" sz="1200" b="1" i="0" u="none" strike="noStrike" kern="1200" cap="none" spc="0" normalizeH="0" baseline="0" noProof="0">
                <a:ln>
                  <a:noFill/>
                </a:ln>
                <a:solidFill>
                  <a:srgbClr val="002F38"/>
                </a:solidFill>
                <a:effectLst/>
                <a:uLnTx/>
                <a:uFillTx/>
                <a:latin typeface="Inter" pitchFamily="2"/>
                <a:ea typeface="Inter" pitchFamily="2"/>
                <a:cs typeface="+mn-cs"/>
              </a:rPr>
              <a:t>                                               </a:t>
            </a:r>
            <a:endParaRPr kumimoji="0" lang="en-GB" sz="1200" b="1" i="0" u="none" strike="noStrike" kern="1200" cap="none" spc="0" normalizeH="0" baseline="0" noProof="0">
              <a:ln>
                <a:noFill/>
              </a:ln>
              <a:solidFill>
                <a:srgbClr val="002F38"/>
              </a:solidFill>
              <a:effectLst/>
              <a:uLnTx/>
              <a:uFillTx/>
              <a:latin typeface="Inter" pitchFamily="2"/>
              <a:ea typeface="Inter" pitchFamily="2"/>
              <a:cs typeface="+mn-cs"/>
            </a:endParaRPr>
          </a:p>
          <a:p>
            <a:pPr marL="171450" marR="0" lvl="0" indent="-171450" algn="l" defTabSz="914400" rtl="0" eaLnBrk="1" fontAlgn="auto" latinLnBrk="0" hangingPunct="1">
              <a:lnSpc>
                <a:spcPct val="100000"/>
              </a:lnSpc>
              <a:spcBef>
                <a:spcPts val="0"/>
              </a:spcBef>
              <a:spcAft>
                <a:spcPts val="600"/>
              </a:spcAft>
              <a:buClr>
                <a:srgbClr val="8FABDD"/>
              </a:buClr>
              <a:buSzPct val="120000"/>
              <a:buFont typeface="Arial" pitchFamily="34"/>
              <a:buChar char="•"/>
              <a:tabLst/>
              <a:defRPr sz="1800" b="0" i="0" u="none" strike="noStrike" kern="0" cap="none" spc="0" baseline="0">
                <a:solidFill>
                  <a:srgbClr val="000000"/>
                </a:solidFill>
                <a:uFillTx/>
              </a:defRPr>
            </a:pPr>
            <a:endParaRPr kumimoji="0" lang="en-GB" sz="1200" b="0" i="0" u="none" strike="noStrike" kern="1200" cap="none" spc="0" normalizeH="0" baseline="0" noProof="0">
              <a:ln>
                <a:noFill/>
              </a:ln>
              <a:solidFill>
                <a:srgbClr val="002F38"/>
              </a:solidFill>
              <a:effectLst/>
              <a:uLnTx/>
              <a:uFillTx/>
              <a:latin typeface="Inter" pitchFamily="2"/>
              <a:ea typeface="Inter" pitchFamily="2"/>
              <a:cs typeface="+mn-cs"/>
            </a:endParaRPr>
          </a:p>
        </p:txBody>
      </p:sp>
      <p:sp>
        <p:nvSpPr>
          <p:cNvPr id="17" name="TextBox 10">
            <a:extLst>
              <a:ext uri="{FF2B5EF4-FFF2-40B4-BE49-F238E27FC236}">
                <a16:creationId xmlns:a16="http://schemas.microsoft.com/office/drawing/2014/main" id="{D8252A9E-FD4A-875B-30C5-53D36CDA4BDC}"/>
              </a:ext>
            </a:extLst>
          </p:cNvPr>
          <p:cNvSpPr txBox="1"/>
          <p:nvPr/>
        </p:nvSpPr>
        <p:spPr>
          <a:xfrm>
            <a:off x="8958267" y="1585917"/>
            <a:ext cx="2519364" cy="3170099"/>
          </a:xfrm>
          <a:prstGeom prst="rect">
            <a:avLst/>
          </a:prstGeom>
          <a:noFill/>
          <a:ln cap="flat">
            <a:noFill/>
          </a:ln>
        </p:spPr>
        <p:txBody>
          <a:bodyPr vert="horz" wrap="square" lIns="0" tIns="45720" rIns="91440" bIns="45720" anchor="t" anchorCtr="0" compatLnSpc="1">
            <a:spAutoFit/>
          </a:bodyPr>
          <a:lstStyle/>
          <a:p>
            <a:pPr marL="171450" marR="0" lvl="0" indent="-171450" algn="l" defTabSz="914400" rtl="0" eaLnBrk="1" fontAlgn="auto" latinLnBrk="0" hangingPunct="1">
              <a:lnSpc>
                <a:spcPct val="100000"/>
              </a:lnSpc>
              <a:spcBef>
                <a:spcPts val="0"/>
              </a:spcBef>
              <a:spcAft>
                <a:spcPts val="600"/>
              </a:spcAft>
              <a:buClr>
                <a:srgbClr val="002F38"/>
              </a:buClr>
              <a:buSzPct val="120000"/>
              <a:buFont typeface="Arial" pitchFamily="34"/>
              <a:buChar char="•"/>
              <a:tabLst/>
              <a:defRPr sz="1800" b="0" i="0" u="none" strike="noStrike" kern="0" cap="none" spc="0" baseline="0">
                <a:solidFill>
                  <a:srgbClr val="000000"/>
                </a:solidFill>
                <a:uFillTx/>
              </a:defRPr>
            </a:pPr>
            <a:r>
              <a:rPr kumimoji="0" lang="en-GB" sz="1200" b="1" i="0" u="none" strike="noStrike" kern="1200" cap="none" spc="0" normalizeH="0" baseline="0" noProof="0">
                <a:ln>
                  <a:noFill/>
                </a:ln>
                <a:solidFill>
                  <a:srgbClr val="002F38"/>
                </a:solidFill>
                <a:effectLst/>
                <a:uLnTx/>
                <a:uFillTx/>
                <a:latin typeface="Inter" pitchFamily="2"/>
                <a:ea typeface="Inter" pitchFamily="2"/>
                <a:cs typeface="Inter" pitchFamily="2"/>
              </a:rPr>
              <a:t>Qualified teachers </a:t>
            </a:r>
            <a:r>
              <a:rPr kumimoji="0" lang="en-US" sz="1200" b="0" i="0" u="none" strike="noStrike" kern="1200" cap="none" spc="0" normalizeH="0" baseline="0" noProof="0">
                <a:ln>
                  <a:noFill/>
                </a:ln>
                <a:solidFill>
                  <a:srgbClr val="002F38"/>
                </a:solidFill>
                <a:effectLst/>
                <a:uLnTx/>
                <a:uFillTx/>
                <a:latin typeface="Inter" pitchFamily="2"/>
                <a:ea typeface="Inter" pitchFamily="2"/>
                <a:cs typeface="Inter" pitchFamily="2"/>
              </a:rPr>
              <a:t>Experienced in supporting vulnerable learners</a:t>
            </a:r>
            <a:endParaRPr kumimoji="0" lang="en-GB" sz="1200" b="0" i="0" u="none" strike="noStrike" kern="1200" cap="none" spc="0" normalizeH="0" baseline="0" noProof="0">
              <a:ln>
                <a:noFill/>
              </a:ln>
              <a:solidFill>
                <a:srgbClr val="002F38"/>
              </a:solidFill>
              <a:effectLst/>
              <a:uLnTx/>
              <a:uFillTx/>
              <a:latin typeface="Inter" pitchFamily="2"/>
              <a:ea typeface="Inter" pitchFamily="2"/>
              <a:cs typeface="Inter" pitchFamily="2"/>
            </a:endParaRPr>
          </a:p>
          <a:p>
            <a:pPr marL="171450" marR="0" lvl="0" indent="-171450" algn="l" defTabSz="914400" rtl="0" eaLnBrk="1" fontAlgn="auto" latinLnBrk="0" hangingPunct="1">
              <a:lnSpc>
                <a:spcPct val="100000"/>
              </a:lnSpc>
              <a:spcBef>
                <a:spcPts val="0"/>
              </a:spcBef>
              <a:spcAft>
                <a:spcPts val="600"/>
              </a:spcAft>
              <a:buClr>
                <a:srgbClr val="002F38"/>
              </a:buClr>
              <a:buSzPct val="120000"/>
              <a:buFont typeface="Arial" pitchFamily="34"/>
              <a:buChar char="•"/>
              <a:tabLst/>
              <a:defRPr sz="1800" b="0" i="0" u="none" strike="noStrike" kern="0" cap="none" spc="0" baseline="0">
                <a:solidFill>
                  <a:srgbClr val="000000"/>
                </a:solidFill>
                <a:uFillTx/>
              </a:defRPr>
            </a:pPr>
            <a:r>
              <a:rPr kumimoji="0" lang="en-GB" sz="1200" b="1" i="0" u="none" strike="noStrike" kern="1200" cap="none" spc="0" normalizeH="0" baseline="0" noProof="0">
                <a:ln>
                  <a:noFill/>
                </a:ln>
                <a:solidFill>
                  <a:srgbClr val="002F38"/>
                </a:solidFill>
                <a:effectLst/>
                <a:uLnTx/>
                <a:uFillTx/>
                <a:latin typeface="Inter" pitchFamily="2"/>
                <a:ea typeface="Inter" pitchFamily="2"/>
                <a:cs typeface="Inter" pitchFamily="2"/>
              </a:rPr>
              <a:t>SEND and inclusion expertise </a:t>
            </a:r>
            <a:r>
              <a:rPr kumimoji="0" lang="en-GB" sz="1200" b="0" i="0" u="none" strike="noStrike" kern="1200" cap="none" spc="0" normalizeH="0" baseline="0" noProof="0">
                <a:ln>
                  <a:noFill/>
                </a:ln>
                <a:solidFill>
                  <a:srgbClr val="002F38"/>
                </a:solidFill>
                <a:effectLst/>
                <a:uLnTx/>
                <a:uFillTx/>
                <a:latin typeface="Inter" pitchFamily="2"/>
                <a:ea typeface="Inter" pitchFamily="2"/>
                <a:cs typeface="Inter" pitchFamily="2"/>
              </a:rPr>
              <a:t>Specialist teams supporting access, adaptation, and participation</a:t>
            </a:r>
            <a:endParaRPr kumimoji="0" lang="en-GB" sz="1200" b="0" i="0" u="none" strike="noStrike" kern="0" cap="none" spc="0" normalizeH="0" baseline="0" noProof="0">
              <a:ln>
                <a:noFill/>
              </a:ln>
              <a:solidFill>
                <a:srgbClr val="002F38"/>
              </a:solidFill>
              <a:effectLst/>
              <a:uLnTx/>
              <a:uFillTx/>
              <a:latin typeface="Inter" pitchFamily="2"/>
              <a:ea typeface="Inter" pitchFamily="2"/>
              <a:cs typeface="Inter" pitchFamily="2"/>
            </a:endParaRPr>
          </a:p>
          <a:p>
            <a:pPr marL="171450" marR="0" lvl="0" indent="-171450" algn="l" defTabSz="914400" rtl="0" eaLnBrk="1" fontAlgn="auto" latinLnBrk="0" hangingPunct="1">
              <a:lnSpc>
                <a:spcPct val="100000"/>
              </a:lnSpc>
              <a:spcBef>
                <a:spcPts val="0"/>
              </a:spcBef>
              <a:spcAft>
                <a:spcPts val="600"/>
              </a:spcAft>
              <a:buClr>
                <a:srgbClr val="002F38"/>
              </a:buClr>
              <a:buSzPct val="120000"/>
              <a:buFont typeface="Arial" pitchFamily="34"/>
              <a:buChar char="•"/>
              <a:tabLst/>
              <a:defRPr sz="1800" b="0" i="0" u="none" strike="noStrike" kern="0" cap="none" spc="0" baseline="0">
                <a:solidFill>
                  <a:srgbClr val="000000"/>
                </a:solidFill>
                <a:uFillTx/>
              </a:defRPr>
            </a:pPr>
            <a:r>
              <a:rPr kumimoji="0" lang="en-GB" sz="1200" b="1" i="0" u="none" strike="noStrike" kern="1200" cap="none" spc="0" normalizeH="0" baseline="0" noProof="0">
                <a:ln>
                  <a:noFill/>
                </a:ln>
                <a:solidFill>
                  <a:srgbClr val="002F38"/>
                </a:solidFill>
                <a:effectLst/>
                <a:uLnTx/>
                <a:uFillTx/>
                <a:latin typeface="Inter" pitchFamily="2"/>
                <a:ea typeface="Inter" pitchFamily="2"/>
                <a:cs typeface="Inter" pitchFamily="2"/>
              </a:rPr>
              <a:t>Purpose-built platform      </a:t>
            </a:r>
            <a:r>
              <a:rPr kumimoji="0" lang="en-US" sz="1200" b="0" i="0" u="none" strike="noStrike" kern="1200" cap="none" spc="0" normalizeH="0" baseline="0" noProof="0">
                <a:ln>
                  <a:noFill/>
                </a:ln>
                <a:solidFill>
                  <a:srgbClr val="002F38"/>
                </a:solidFill>
                <a:effectLst/>
                <a:uLnTx/>
                <a:uFillTx/>
                <a:latin typeface="Inter" pitchFamily="2"/>
                <a:ea typeface="Inter" pitchFamily="2"/>
                <a:cs typeface="Inter" pitchFamily="2"/>
              </a:rPr>
              <a:t>Underpins high-quality online delivery end to end</a:t>
            </a:r>
          </a:p>
          <a:p>
            <a:pPr marL="171450" marR="0" lvl="0" indent="-171450" algn="l" defTabSz="914400" rtl="0" eaLnBrk="1" fontAlgn="auto" latinLnBrk="0" hangingPunct="1">
              <a:lnSpc>
                <a:spcPct val="100000"/>
              </a:lnSpc>
              <a:spcBef>
                <a:spcPts val="0"/>
              </a:spcBef>
              <a:spcAft>
                <a:spcPts val="600"/>
              </a:spcAft>
              <a:buClr>
                <a:srgbClr val="002F38"/>
              </a:buClr>
              <a:buSzPct val="120000"/>
              <a:buFont typeface="Arial" pitchFamily="34"/>
              <a:buChar char="•"/>
              <a:tabLst/>
              <a:defRPr sz="1800" b="0" i="0" u="none" strike="noStrike" kern="0" cap="none" spc="0" baseline="0">
                <a:solidFill>
                  <a:srgbClr val="000000"/>
                </a:solidFill>
                <a:uFillTx/>
              </a:defRPr>
            </a:pPr>
            <a:r>
              <a:rPr kumimoji="0" lang="en-US" sz="1200" b="1" i="0" u="none" strike="noStrike" kern="1200" cap="none" spc="0" normalizeH="0" baseline="0" noProof="0">
                <a:ln>
                  <a:noFill/>
                </a:ln>
                <a:solidFill>
                  <a:srgbClr val="002F38"/>
                </a:solidFill>
                <a:effectLst/>
                <a:uLnTx/>
                <a:uFillTx/>
                <a:latin typeface="Inter" pitchFamily="2"/>
                <a:ea typeface="Inter" pitchFamily="2"/>
                <a:cs typeface="Inter" pitchFamily="2"/>
              </a:rPr>
              <a:t>Quality and safeguarding  </a:t>
            </a:r>
            <a:r>
              <a:rPr kumimoji="0" lang="en-GB" sz="1200" b="0" i="0" u="none" strike="noStrike" kern="1200" cap="none" spc="0" normalizeH="0" baseline="0" noProof="0">
                <a:ln>
                  <a:noFill/>
                </a:ln>
                <a:solidFill>
                  <a:srgbClr val="002F38"/>
                </a:solidFill>
                <a:effectLst/>
                <a:uLnTx/>
                <a:uFillTx/>
                <a:latin typeface="Inter" pitchFamily="2"/>
                <a:ea typeface="Inter" pitchFamily="2"/>
                <a:cs typeface="Inter" pitchFamily="2"/>
              </a:rPr>
              <a:t>DfE-accredited provision with robust safeguarding and quality assurance</a:t>
            </a:r>
            <a:endParaRPr kumimoji="0" lang="en-US" sz="1200" b="0" i="0" u="none" strike="noStrike" kern="1200" cap="none" spc="0" normalizeH="0" baseline="0" noProof="0">
              <a:ln>
                <a:noFill/>
              </a:ln>
              <a:solidFill>
                <a:srgbClr val="002F38"/>
              </a:solidFill>
              <a:effectLst/>
              <a:uLnTx/>
              <a:uFillTx/>
              <a:latin typeface="Inter" pitchFamily="2"/>
              <a:ea typeface="Inter" pitchFamily="2"/>
              <a:cs typeface="Inter" pitchFamily="2"/>
            </a:endParaRPr>
          </a:p>
          <a:p>
            <a:pPr marL="171450" marR="0" lvl="0" indent="-171450" algn="l" defTabSz="914400" rtl="0" eaLnBrk="1" fontAlgn="auto" latinLnBrk="0" hangingPunct="1">
              <a:lnSpc>
                <a:spcPct val="100000"/>
              </a:lnSpc>
              <a:spcBef>
                <a:spcPts val="0"/>
              </a:spcBef>
              <a:spcAft>
                <a:spcPts val="600"/>
              </a:spcAft>
              <a:buClr>
                <a:srgbClr val="002F38"/>
              </a:buClr>
              <a:buSzPct val="120000"/>
              <a:buFont typeface="Arial" pitchFamily="34"/>
              <a:buChar char="•"/>
              <a:tabLst/>
              <a:defRPr sz="1800" b="0" i="0" u="none" strike="noStrike" kern="0" cap="none" spc="0" baseline="0">
                <a:solidFill>
                  <a:srgbClr val="000000"/>
                </a:solidFill>
                <a:uFillTx/>
              </a:defRPr>
            </a:pPr>
            <a:endParaRPr kumimoji="0" lang="en-US" sz="1200" b="0" i="0" u="none" strike="noStrike" kern="1200" cap="none" spc="0" normalizeH="0" baseline="0" noProof="0">
              <a:ln>
                <a:noFill/>
              </a:ln>
              <a:solidFill>
                <a:srgbClr val="002F38"/>
              </a:solidFill>
              <a:effectLst/>
              <a:uLnTx/>
              <a:uFillTx/>
              <a:latin typeface="Inter" pitchFamily="2"/>
              <a:ea typeface="Inter" pitchFamily="2"/>
              <a:cs typeface="Inter" pitchFamily="2"/>
            </a:endParaRPr>
          </a:p>
        </p:txBody>
      </p:sp>
      <p:sp>
        <p:nvSpPr>
          <p:cNvPr id="18" name="Arrow: Pentagon 11">
            <a:extLst>
              <a:ext uri="{FF2B5EF4-FFF2-40B4-BE49-F238E27FC236}">
                <a16:creationId xmlns:a16="http://schemas.microsoft.com/office/drawing/2014/main" id="{552F7AF9-96F3-DFFE-F964-B9A633B1602E}"/>
              </a:ext>
            </a:extLst>
          </p:cNvPr>
          <p:cNvSpPr/>
          <p:nvPr/>
        </p:nvSpPr>
        <p:spPr>
          <a:xfrm>
            <a:off x="501648" y="5364163"/>
            <a:ext cx="2519364" cy="522286"/>
          </a:xfrm>
          <a:custGeom>
            <a:avLst/>
            <a:gdLst>
              <a:gd name="f0" fmla="val 10800000"/>
              <a:gd name="f1" fmla="val 5400000"/>
              <a:gd name="f2" fmla="val 180"/>
              <a:gd name="f3" fmla="val w"/>
              <a:gd name="f4" fmla="val h"/>
              <a:gd name="f5" fmla="val ss"/>
              <a:gd name="f6" fmla="val 0"/>
              <a:gd name="f7" fmla="+- 0 0 -360"/>
              <a:gd name="f8" fmla="+- 0 0 -18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9 0 f6"/>
              <a:gd name="f32" fmla="+- f28 0 f6"/>
              <a:gd name="f33" fmla="*/ f29 f25 1"/>
              <a:gd name="f34" fmla="*/ f28 f25 1"/>
              <a:gd name="f35" fmla="*/ f31 1 2"/>
              <a:gd name="f36" fmla="min f32 f31"/>
              <a:gd name="f37" fmla="+- f6 f35 0"/>
              <a:gd name="f38" fmla="*/ f36 f6 1"/>
              <a:gd name="f39" fmla="*/ f38 1 100000"/>
              <a:gd name="f40" fmla="*/ f37 f25 1"/>
              <a:gd name="f41" fmla="+- f28 0 f39"/>
              <a:gd name="f42" fmla="+- f41 f28 0"/>
              <a:gd name="f43" fmla="*/ f41 1 2"/>
              <a:gd name="f44" fmla="*/ f41 f25 1"/>
              <a:gd name="f45" fmla="*/ f42 1 2"/>
              <a:gd name="f46" fmla="*/ f43 f25 1"/>
              <a:gd name="f47" fmla="*/ f45 f25 1"/>
            </a:gdLst>
            <a:ahLst/>
            <a:cxnLst>
              <a:cxn ang="3cd4">
                <a:pos x="hc" y="t"/>
              </a:cxn>
              <a:cxn ang="0">
                <a:pos x="r" y="vc"/>
              </a:cxn>
              <a:cxn ang="cd4">
                <a:pos x="hc" y="b"/>
              </a:cxn>
              <a:cxn ang="cd2">
                <a:pos x="l" y="vc"/>
              </a:cxn>
              <a:cxn ang="f23">
                <a:pos x="f46" y="f30"/>
              </a:cxn>
              <a:cxn ang="f24">
                <a:pos x="f46" y="f33"/>
              </a:cxn>
            </a:cxnLst>
            <a:rect l="f30" t="f30" r="f47" b="f33"/>
            <a:pathLst>
              <a:path>
                <a:moveTo>
                  <a:pt x="f30" y="f30"/>
                </a:moveTo>
                <a:lnTo>
                  <a:pt x="f44" y="f30"/>
                </a:lnTo>
                <a:lnTo>
                  <a:pt x="f34" y="f40"/>
                </a:lnTo>
                <a:lnTo>
                  <a:pt x="f44" y="f33"/>
                </a:lnTo>
                <a:lnTo>
                  <a:pt x="f30" y="f33"/>
                </a:lnTo>
                <a:close/>
              </a:path>
            </a:pathLst>
          </a:custGeom>
          <a:solidFill>
            <a:srgbClr val="CCFFEB"/>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en-US" sz="1200" b="0" i="0" u="none" strike="noStrike" kern="1200" cap="none" spc="0" normalizeH="0" baseline="0" noProof="0">
                <a:ln>
                  <a:noFill/>
                </a:ln>
                <a:solidFill>
                  <a:srgbClr val="002F38"/>
                </a:solidFill>
                <a:effectLst/>
                <a:uLnTx/>
                <a:uFillTx/>
                <a:latin typeface="F37 Gruffy"/>
                <a:ea typeface="+mn-ea"/>
                <a:cs typeface="+mn-cs"/>
              </a:rPr>
              <a:t>Partner not provider </a:t>
            </a:r>
            <a:endParaRPr kumimoji="0" lang="en-GB" sz="1200" b="0" i="0" u="none" strike="noStrike" kern="1200" cap="none" spc="0" normalizeH="0" baseline="0" noProof="0">
              <a:ln>
                <a:noFill/>
              </a:ln>
              <a:solidFill>
                <a:srgbClr val="002F38"/>
              </a:solidFill>
              <a:effectLst/>
              <a:uLnTx/>
              <a:uFillTx/>
              <a:latin typeface="F37 Gruffy"/>
              <a:ea typeface="+mn-ea"/>
              <a:cs typeface="+mn-cs"/>
            </a:endParaRPr>
          </a:p>
        </p:txBody>
      </p:sp>
      <p:sp>
        <p:nvSpPr>
          <p:cNvPr id="19" name="Arrow: Pentagon 14">
            <a:extLst>
              <a:ext uri="{FF2B5EF4-FFF2-40B4-BE49-F238E27FC236}">
                <a16:creationId xmlns:a16="http://schemas.microsoft.com/office/drawing/2014/main" id="{FD1DE7C7-AA7A-D8BA-13FD-A10DFA7BA013}"/>
              </a:ext>
            </a:extLst>
          </p:cNvPr>
          <p:cNvSpPr/>
          <p:nvPr/>
        </p:nvSpPr>
        <p:spPr>
          <a:xfrm>
            <a:off x="3321045" y="5364163"/>
            <a:ext cx="2519364" cy="522286"/>
          </a:xfrm>
          <a:custGeom>
            <a:avLst/>
            <a:gdLst>
              <a:gd name="f0" fmla="val 10800000"/>
              <a:gd name="f1" fmla="val 5400000"/>
              <a:gd name="f2" fmla="val 180"/>
              <a:gd name="f3" fmla="val w"/>
              <a:gd name="f4" fmla="val h"/>
              <a:gd name="f5" fmla="val ss"/>
              <a:gd name="f6" fmla="val 0"/>
              <a:gd name="f7" fmla="+- 0 0 -360"/>
              <a:gd name="f8" fmla="+- 0 0 -18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9 0 f6"/>
              <a:gd name="f32" fmla="+- f28 0 f6"/>
              <a:gd name="f33" fmla="*/ f29 f25 1"/>
              <a:gd name="f34" fmla="*/ f28 f25 1"/>
              <a:gd name="f35" fmla="*/ f31 1 2"/>
              <a:gd name="f36" fmla="min f32 f31"/>
              <a:gd name="f37" fmla="+- f6 f35 0"/>
              <a:gd name="f38" fmla="*/ f36 f6 1"/>
              <a:gd name="f39" fmla="*/ f38 1 100000"/>
              <a:gd name="f40" fmla="*/ f37 f25 1"/>
              <a:gd name="f41" fmla="+- f28 0 f39"/>
              <a:gd name="f42" fmla="+- f41 f28 0"/>
              <a:gd name="f43" fmla="*/ f41 1 2"/>
              <a:gd name="f44" fmla="*/ f41 f25 1"/>
              <a:gd name="f45" fmla="*/ f42 1 2"/>
              <a:gd name="f46" fmla="*/ f43 f25 1"/>
              <a:gd name="f47" fmla="*/ f45 f25 1"/>
            </a:gdLst>
            <a:ahLst/>
            <a:cxnLst>
              <a:cxn ang="3cd4">
                <a:pos x="hc" y="t"/>
              </a:cxn>
              <a:cxn ang="0">
                <a:pos x="r" y="vc"/>
              </a:cxn>
              <a:cxn ang="cd4">
                <a:pos x="hc" y="b"/>
              </a:cxn>
              <a:cxn ang="cd2">
                <a:pos x="l" y="vc"/>
              </a:cxn>
              <a:cxn ang="f23">
                <a:pos x="f46" y="f30"/>
              </a:cxn>
              <a:cxn ang="f24">
                <a:pos x="f46" y="f33"/>
              </a:cxn>
            </a:cxnLst>
            <a:rect l="f30" t="f30" r="f47" b="f33"/>
            <a:pathLst>
              <a:path>
                <a:moveTo>
                  <a:pt x="f30" y="f30"/>
                </a:moveTo>
                <a:lnTo>
                  <a:pt x="f44" y="f30"/>
                </a:lnTo>
                <a:lnTo>
                  <a:pt x="f34" y="f40"/>
                </a:lnTo>
                <a:lnTo>
                  <a:pt x="f44" y="f33"/>
                </a:lnTo>
                <a:lnTo>
                  <a:pt x="f30" y="f33"/>
                </a:lnTo>
                <a:close/>
              </a:path>
            </a:pathLst>
          </a:custGeom>
          <a:solidFill>
            <a:srgbClr val="F79E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0" i="0" u="none" strike="noStrike" kern="1200" cap="none" spc="0" normalizeH="0" baseline="0" noProof="0">
                <a:ln>
                  <a:noFill/>
                </a:ln>
                <a:solidFill>
                  <a:srgbClr val="002F38"/>
                </a:solidFill>
                <a:effectLst/>
                <a:uLnTx/>
                <a:uFillTx/>
                <a:latin typeface="F37 Gruffy" pitchFamily="2"/>
                <a:ea typeface="+mn-ea"/>
                <a:cs typeface="+mn-cs"/>
              </a:rPr>
              <a:t>Closing gaps in education </a:t>
            </a:r>
          </a:p>
        </p:txBody>
      </p:sp>
      <p:sp>
        <p:nvSpPr>
          <p:cNvPr id="20" name="Arrow: Pentagon 18">
            <a:extLst>
              <a:ext uri="{FF2B5EF4-FFF2-40B4-BE49-F238E27FC236}">
                <a16:creationId xmlns:a16="http://schemas.microsoft.com/office/drawing/2014/main" id="{78EA6296-4009-047C-7ED1-03032D37683F}"/>
              </a:ext>
            </a:extLst>
          </p:cNvPr>
          <p:cNvSpPr/>
          <p:nvPr/>
        </p:nvSpPr>
        <p:spPr>
          <a:xfrm>
            <a:off x="6138860" y="5364163"/>
            <a:ext cx="2520945" cy="522286"/>
          </a:xfrm>
          <a:custGeom>
            <a:avLst/>
            <a:gdLst>
              <a:gd name="f0" fmla="val 10800000"/>
              <a:gd name="f1" fmla="val 5400000"/>
              <a:gd name="f2" fmla="val 180"/>
              <a:gd name="f3" fmla="val w"/>
              <a:gd name="f4" fmla="val h"/>
              <a:gd name="f5" fmla="val ss"/>
              <a:gd name="f6" fmla="val 0"/>
              <a:gd name="f7" fmla="+- 0 0 -360"/>
              <a:gd name="f8" fmla="+- 0 0 -18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9 0 f6"/>
              <a:gd name="f32" fmla="+- f28 0 f6"/>
              <a:gd name="f33" fmla="*/ f29 f25 1"/>
              <a:gd name="f34" fmla="*/ f28 f25 1"/>
              <a:gd name="f35" fmla="*/ f31 1 2"/>
              <a:gd name="f36" fmla="min f32 f31"/>
              <a:gd name="f37" fmla="+- f6 f35 0"/>
              <a:gd name="f38" fmla="*/ f36 f6 1"/>
              <a:gd name="f39" fmla="*/ f38 1 100000"/>
              <a:gd name="f40" fmla="*/ f37 f25 1"/>
              <a:gd name="f41" fmla="+- f28 0 f39"/>
              <a:gd name="f42" fmla="+- f41 f28 0"/>
              <a:gd name="f43" fmla="*/ f41 1 2"/>
              <a:gd name="f44" fmla="*/ f41 f25 1"/>
              <a:gd name="f45" fmla="*/ f42 1 2"/>
              <a:gd name="f46" fmla="*/ f43 f25 1"/>
              <a:gd name="f47" fmla="*/ f45 f25 1"/>
            </a:gdLst>
            <a:ahLst/>
            <a:cxnLst>
              <a:cxn ang="3cd4">
                <a:pos x="hc" y="t"/>
              </a:cxn>
              <a:cxn ang="0">
                <a:pos x="r" y="vc"/>
              </a:cxn>
              <a:cxn ang="cd4">
                <a:pos x="hc" y="b"/>
              </a:cxn>
              <a:cxn ang="cd2">
                <a:pos x="l" y="vc"/>
              </a:cxn>
              <a:cxn ang="f23">
                <a:pos x="f46" y="f30"/>
              </a:cxn>
              <a:cxn ang="f24">
                <a:pos x="f46" y="f33"/>
              </a:cxn>
            </a:cxnLst>
            <a:rect l="f30" t="f30" r="f47" b="f33"/>
            <a:pathLst>
              <a:path>
                <a:moveTo>
                  <a:pt x="f30" y="f30"/>
                </a:moveTo>
                <a:lnTo>
                  <a:pt x="f44" y="f30"/>
                </a:lnTo>
                <a:lnTo>
                  <a:pt x="f34" y="f40"/>
                </a:lnTo>
                <a:lnTo>
                  <a:pt x="f44" y="f33"/>
                </a:lnTo>
                <a:lnTo>
                  <a:pt x="f30" y="f33"/>
                </a:lnTo>
                <a:close/>
              </a:path>
            </a:pathLst>
          </a:custGeom>
          <a:solidFill>
            <a:srgbClr val="BCCCEA"/>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200" b="0" i="0" u="none" strike="noStrike" kern="1200" cap="none" spc="0" normalizeH="0" baseline="0" noProof="0">
                <a:ln>
                  <a:noFill/>
                </a:ln>
                <a:solidFill>
                  <a:srgbClr val="002F38"/>
                </a:solidFill>
                <a:effectLst/>
                <a:uLnTx/>
                <a:uFillTx/>
                <a:latin typeface="F37 Gruffy" pitchFamily="2"/>
                <a:ea typeface="Inter" pitchFamily="2"/>
                <a:cs typeface="+mn-cs"/>
              </a:rPr>
              <a:t>Tailored solutions </a:t>
            </a:r>
            <a:endParaRPr kumimoji="0" lang="en-GB" sz="1200" b="0" i="0" u="none" strike="noStrike" kern="1200" cap="none" spc="0" normalizeH="0" baseline="0" noProof="0">
              <a:ln>
                <a:noFill/>
              </a:ln>
              <a:solidFill>
                <a:srgbClr val="002F38"/>
              </a:solidFill>
              <a:effectLst/>
              <a:uLnTx/>
              <a:uFillTx/>
              <a:latin typeface="F37 Gruffy" pitchFamily="2"/>
              <a:ea typeface="Inter" pitchFamily="2"/>
              <a:cs typeface="+mn-cs"/>
            </a:endParaRPr>
          </a:p>
        </p:txBody>
      </p:sp>
      <p:sp>
        <p:nvSpPr>
          <p:cNvPr id="21" name="Arrow: Pentagon 19">
            <a:extLst>
              <a:ext uri="{FF2B5EF4-FFF2-40B4-BE49-F238E27FC236}">
                <a16:creationId xmlns:a16="http://schemas.microsoft.com/office/drawing/2014/main" id="{48CE6183-4F06-DB0E-0C93-A01D7DC360F2}"/>
              </a:ext>
            </a:extLst>
          </p:cNvPr>
          <p:cNvSpPr/>
          <p:nvPr/>
        </p:nvSpPr>
        <p:spPr>
          <a:xfrm>
            <a:off x="8958267" y="5364163"/>
            <a:ext cx="2519364" cy="522286"/>
          </a:xfrm>
          <a:custGeom>
            <a:avLst/>
            <a:gdLst>
              <a:gd name="f0" fmla="val 10800000"/>
              <a:gd name="f1" fmla="val 5400000"/>
              <a:gd name="f2" fmla="val 180"/>
              <a:gd name="f3" fmla="val w"/>
              <a:gd name="f4" fmla="val h"/>
              <a:gd name="f5" fmla="val ss"/>
              <a:gd name="f6" fmla="val 0"/>
              <a:gd name="f7" fmla="+- 0 0 -360"/>
              <a:gd name="f8" fmla="+- 0 0 -18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9 0 f6"/>
              <a:gd name="f32" fmla="+- f28 0 f6"/>
              <a:gd name="f33" fmla="*/ f29 f25 1"/>
              <a:gd name="f34" fmla="*/ f28 f25 1"/>
              <a:gd name="f35" fmla="*/ f31 1 2"/>
              <a:gd name="f36" fmla="min f32 f31"/>
              <a:gd name="f37" fmla="+- f6 f35 0"/>
              <a:gd name="f38" fmla="*/ f36 f6 1"/>
              <a:gd name="f39" fmla="*/ f38 1 100000"/>
              <a:gd name="f40" fmla="*/ f37 f25 1"/>
              <a:gd name="f41" fmla="+- f28 0 f39"/>
              <a:gd name="f42" fmla="+- f41 f28 0"/>
              <a:gd name="f43" fmla="*/ f41 1 2"/>
              <a:gd name="f44" fmla="*/ f41 f25 1"/>
              <a:gd name="f45" fmla="*/ f42 1 2"/>
              <a:gd name="f46" fmla="*/ f43 f25 1"/>
              <a:gd name="f47" fmla="*/ f45 f25 1"/>
            </a:gdLst>
            <a:ahLst/>
            <a:cxnLst>
              <a:cxn ang="3cd4">
                <a:pos x="hc" y="t"/>
              </a:cxn>
              <a:cxn ang="0">
                <a:pos x="r" y="vc"/>
              </a:cxn>
              <a:cxn ang="cd4">
                <a:pos x="hc" y="b"/>
              </a:cxn>
              <a:cxn ang="cd2">
                <a:pos x="l" y="vc"/>
              </a:cxn>
              <a:cxn ang="f23">
                <a:pos x="f46" y="f30"/>
              </a:cxn>
              <a:cxn ang="f24">
                <a:pos x="f46" y="f33"/>
              </a:cxn>
            </a:cxnLst>
            <a:rect l="f30" t="f30" r="f47" b="f33"/>
            <a:pathLst>
              <a:path>
                <a:moveTo>
                  <a:pt x="f30" y="f30"/>
                </a:moveTo>
                <a:lnTo>
                  <a:pt x="f44" y="f30"/>
                </a:lnTo>
                <a:lnTo>
                  <a:pt x="f34" y="f40"/>
                </a:lnTo>
                <a:lnTo>
                  <a:pt x="f44" y="f33"/>
                </a:lnTo>
                <a:lnTo>
                  <a:pt x="f30" y="f33"/>
                </a:lnTo>
                <a:close/>
              </a:path>
            </a:pathLst>
          </a:custGeom>
          <a:solidFill>
            <a:srgbClr val="F3E9DC"/>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0" i="0" u="none" strike="noStrike" kern="1200" cap="none" spc="0" normalizeH="0" baseline="0" noProof="0">
                <a:ln>
                  <a:noFill/>
                </a:ln>
                <a:solidFill>
                  <a:srgbClr val="002F38"/>
                </a:solidFill>
                <a:effectLst/>
                <a:uLnTx/>
                <a:uFillTx/>
                <a:latin typeface="F37 Gruffy" pitchFamily="2"/>
                <a:ea typeface="+mn-ea"/>
                <a:cs typeface="+mn-cs"/>
              </a:rPr>
              <a:t>Integrated online model </a:t>
            </a:r>
          </a:p>
        </p:txBody>
      </p:sp>
      <p:sp>
        <p:nvSpPr>
          <p:cNvPr id="22" name="TextBox 22">
            <a:extLst>
              <a:ext uri="{FF2B5EF4-FFF2-40B4-BE49-F238E27FC236}">
                <a16:creationId xmlns:a16="http://schemas.microsoft.com/office/drawing/2014/main" id="{91298F1F-0ADC-607A-AC21-8489798742FC}"/>
              </a:ext>
            </a:extLst>
          </p:cNvPr>
          <p:cNvSpPr txBox="1"/>
          <p:nvPr/>
        </p:nvSpPr>
        <p:spPr>
          <a:xfrm>
            <a:off x="1285875" y="6170608"/>
            <a:ext cx="9109079" cy="52387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400" b="1" i="0" u="none" strike="noStrike" kern="1200" cap="none" spc="0" normalizeH="0" baseline="0" noProof="0">
                <a:ln>
                  <a:noFill/>
                </a:ln>
                <a:solidFill>
                  <a:srgbClr val="000000"/>
                </a:solidFill>
                <a:effectLst/>
                <a:uLnTx/>
                <a:uFillTx/>
                <a:latin typeface="F37 Gruffy" pitchFamily="2"/>
                <a:ea typeface="+mn-ea"/>
                <a:cs typeface="+mn-cs"/>
              </a:rPr>
              <a:t>“Leaders and staff at Tute Education ensure that, from the moment of enrolment, pupils have every opportunity they need to succeed” </a:t>
            </a:r>
            <a:r>
              <a:rPr kumimoji="0" lang="en-US" sz="1400" b="1" i="1" u="none" strike="noStrike" kern="1200" cap="none" spc="0" normalizeH="0" baseline="0" noProof="0">
                <a:ln>
                  <a:noFill/>
                </a:ln>
                <a:solidFill>
                  <a:srgbClr val="000000"/>
                </a:solidFill>
                <a:effectLst/>
                <a:uLnTx/>
                <a:uFillTx/>
                <a:latin typeface="F37 Gruffy" pitchFamily="2"/>
                <a:ea typeface="+mn-ea"/>
                <a:cs typeface="+mn-cs"/>
              </a:rPr>
              <a:t>Ofsted 2025</a:t>
            </a:r>
            <a:endParaRPr kumimoji="0" lang="en-US" sz="1400" b="1" i="0" u="none" strike="noStrike" kern="1200" cap="none" spc="0" normalizeH="0" baseline="0" noProof="0">
              <a:ln>
                <a:noFill/>
              </a:ln>
              <a:solidFill>
                <a:srgbClr val="000000"/>
              </a:solidFill>
              <a:effectLst/>
              <a:uLnTx/>
              <a:uFillTx/>
              <a:latin typeface="F37 Gruffy" pitchFamily="2"/>
              <a:ea typeface="+mn-ea"/>
              <a:cs typeface="+mn-cs"/>
            </a:endParaRPr>
          </a:p>
        </p:txBody>
      </p:sp>
      <p:pic>
        <p:nvPicPr>
          <p:cNvPr id="23" name="Picture 22" descr="Untitled design (64)">
            <a:extLst>
              <a:ext uri="{FF2B5EF4-FFF2-40B4-BE49-F238E27FC236}">
                <a16:creationId xmlns:a16="http://schemas.microsoft.com/office/drawing/2014/main" id="{FDEE14D1-BC34-A002-1910-A516366E83FC}"/>
              </a:ext>
            </a:extLst>
          </p:cNvPr>
          <p:cNvPicPr>
            <a:picLocks noChangeAspect="1"/>
          </p:cNvPicPr>
          <p:nvPr/>
        </p:nvPicPr>
        <p:blipFill>
          <a:blip r:embed="rId4"/>
          <a:stretch>
            <a:fillRect/>
          </a:stretch>
        </p:blipFill>
        <p:spPr>
          <a:xfrm>
            <a:off x="11210932" y="159376"/>
            <a:ext cx="981068" cy="693615"/>
          </a:xfrm>
          <a:prstGeom prst="rect">
            <a:avLst/>
          </a:prstGeom>
        </p:spPr>
      </p:pic>
      <p:sp>
        <p:nvSpPr>
          <p:cNvPr id="24" name="TextBox 17">
            <a:extLst>
              <a:ext uri="{FF2B5EF4-FFF2-40B4-BE49-F238E27FC236}">
                <a16:creationId xmlns:a16="http://schemas.microsoft.com/office/drawing/2014/main" id="{9C6E4DDE-6B44-BF6E-9409-A0E2FDFBE655}"/>
              </a:ext>
            </a:extLst>
          </p:cNvPr>
          <p:cNvSpPr txBox="1"/>
          <p:nvPr/>
        </p:nvSpPr>
        <p:spPr>
          <a:xfrm>
            <a:off x="0" y="6291072"/>
            <a:ext cx="1632155" cy="4835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F37 Gruffy" pitchFamily="2" charset="0"/>
                <a:ea typeface="+mn-ea"/>
                <a:cs typeface="+mn-cs"/>
              </a:rPr>
              <a:t>Tute Education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rPr>
              <a:t>CASH summer conference</a:t>
            </a:r>
            <a:endParaRPr kumimoji="0" lang="en-GB"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endParaRPr>
          </a:p>
        </p:txBody>
      </p:sp>
    </p:spTree>
    <p:extLst>
      <p:ext uri="{BB962C8B-B14F-4D97-AF65-F5344CB8AC3E}">
        <p14:creationId xmlns:p14="http://schemas.microsoft.com/office/powerpoint/2010/main" val="1510959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CC174-5FE5-3586-7396-E5B332BB2400}"/>
            </a:ext>
          </a:extLst>
        </p:cNvPr>
        <p:cNvGrpSpPr/>
        <p:nvPr/>
      </p:nvGrpSpPr>
      <p:grpSpPr>
        <a:xfrm>
          <a:off x="0" y="0"/>
          <a:ext cx="0" cy="0"/>
          <a:chOff x="0" y="0"/>
          <a:chExt cx="0" cy="0"/>
        </a:xfrm>
      </p:grpSpPr>
      <p:sp>
        <p:nvSpPr>
          <p:cNvPr id="2" name="Isosceles Triangle 40">
            <a:extLst>
              <a:ext uri="{FF2B5EF4-FFF2-40B4-BE49-F238E27FC236}">
                <a16:creationId xmlns:a16="http://schemas.microsoft.com/office/drawing/2014/main" id="{56F31E6B-3541-A890-0593-351A79733FFA}"/>
              </a:ext>
            </a:extLst>
          </p:cNvPr>
          <p:cNvSpPr/>
          <p:nvPr/>
        </p:nvSpPr>
        <p:spPr>
          <a:xfrm rot="5400013">
            <a:off x="-120679" y="365124"/>
            <a:ext cx="482602" cy="24130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002E38"/>
          </a:solidFill>
          <a:ln w="19046" cap="flat">
            <a:solidFill>
              <a:srgbClr val="002E38"/>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Aptos"/>
              <a:ea typeface="+mn-ea"/>
              <a:cs typeface="+mn-cs"/>
            </a:endParaRPr>
          </a:p>
        </p:txBody>
      </p:sp>
      <p:sp>
        <p:nvSpPr>
          <p:cNvPr id="3" name="TextBox 41">
            <a:extLst>
              <a:ext uri="{FF2B5EF4-FFF2-40B4-BE49-F238E27FC236}">
                <a16:creationId xmlns:a16="http://schemas.microsoft.com/office/drawing/2014/main" id="{F61FDA38-CB43-1D74-2AED-748DA2226D56}"/>
              </a:ext>
            </a:extLst>
          </p:cNvPr>
          <p:cNvSpPr txBox="1"/>
          <p:nvPr/>
        </p:nvSpPr>
        <p:spPr>
          <a:xfrm>
            <a:off x="434969" y="257088"/>
            <a:ext cx="7981953" cy="400110"/>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2000" b="0" i="0" u="none" strike="noStrike" kern="1200" cap="none" spc="0" normalizeH="0" baseline="0" noProof="0">
                <a:ln>
                  <a:noFill/>
                </a:ln>
                <a:solidFill>
                  <a:srgbClr val="E0347B"/>
                </a:solidFill>
                <a:effectLst/>
                <a:uLnTx/>
                <a:uFillTx/>
                <a:latin typeface="F37 Gruffy" pitchFamily="2"/>
                <a:ea typeface="+mn-ea"/>
                <a:cs typeface="+mn-cs"/>
              </a:rPr>
              <a:t>MORE COMPLEXITY. </a:t>
            </a:r>
            <a:r>
              <a:rPr kumimoji="0" lang="en-US" sz="2000" b="0" i="0" u="none" strike="noStrike" kern="0" cap="none" spc="0" normalizeH="0" baseline="0" noProof="0">
                <a:ln>
                  <a:noFill/>
                </a:ln>
                <a:solidFill>
                  <a:srgbClr val="E0347B"/>
                </a:solidFill>
                <a:effectLst/>
                <a:uLnTx/>
                <a:uFillTx/>
                <a:latin typeface="F37 Gruffy" pitchFamily="2"/>
                <a:ea typeface="+mn-ea"/>
                <a:cs typeface="+mn-cs"/>
              </a:rPr>
              <a:t>LIMITED </a:t>
            </a:r>
            <a:r>
              <a:rPr kumimoji="0" lang="en-US" sz="2000" b="0" i="0" u="none" strike="noStrike" kern="1200" cap="none" spc="0" normalizeH="0" baseline="0" noProof="0">
                <a:ln>
                  <a:noFill/>
                </a:ln>
                <a:solidFill>
                  <a:srgbClr val="E0347B"/>
                </a:solidFill>
                <a:effectLst/>
                <a:uLnTx/>
                <a:uFillTx/>
                <a:latin typeface="F37 Gruffy" pitchFamily="2"/>
                <a:ea typeface="+mn-ea"/>
                <a:cs typeface="+mn-cs"/>
              </a:rPr>
              <a:t>CAPACITY.</a:t>
            </a:r>
          </a:p>
        </p:txBody>
      </p:sp>
      <p:sp>
        <p:nvSpPr>
          <p:cNvPr id="4" name="TextBox 42">
            <a:extLst>
              <a:ext uri="{FF2B5EF4-FFF2-40B4-BE49-F238E27FC236}">
                <a16:creationId xmlns:a16="http://schemas.microsoft.com/office/drawing/2014/main" id="{98363E18-E659-7BBB-D404-511F4C713ACC}"/>
              </a:ext>
            </a:extLst>
          </p:cNvPr>
          <p:cNvSpPr txBox="1"/>
          <p:nvPr/>
        </p:nvSpPr>
        <p:spPr>
          <a:xfrm>
            <a:off x="434969" y="602683"/>
            <a:ext cx="1186546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002F38"/>
                </a:solidFill>
                <a:effectLst/>
                <a:uLnTx/>
                <a:uFillTx/>
                <a:latin typeface="F37 Gruffy" pitchFamily="2"/>
                <a:ea typeface="+mn-ea"/>
                <a:cs typeface="+mn-cs"/>
              </a:rPr>
              <a:t>Schools are supporting growing numbers of pupils with increasingly complex needs</a:t>
            </a:r>
            <a:endParaRPr kumimoji="0" lang="en-US" sz="1400" b="0" i="0" u="none" strike="noStrike" kern="1200" cap="none" spc="0" normalizeH="0" baseline="0" noProof="0">
              <a:ln>
                <a:noFill/>
              </a:ln>
              <a:solidFill>
                <a:srgbClr val="002F38"/>
              </a:solidFill>
              <a:effectLst/>
              <a:uLnTx/>
              <a:uFillTx/>
              <a:latin typeface="F37 Gruffy" pitchFamily="2"/>
              <a:ea typeface="+mn-ea"/>
              <a:cs typeface="+mn-cs"/>
            </a:endParaRPr>
          </a:p>
        </p:txBody>
      </p:sp>
      <p:grpSp>
        <p:nvGrpSpPr>
          <p:cNvPr id="7" name="Group 69">
            <a:extLst>
              <a:ext uri="{FF2B5EF4-FFF2-40B4-BE49-F238E27FC236}">
                <a16:creationId xmlns:a16="http://schemas.microsoft.com/office/drawing/2014/main" id="{942AB15E-A3A7-2538-9E8D-3C0537ED9F83}"/>
              </a:ext>
            </a:extLst>
          </p:cNvPr>
          <p:cNvGrpSpPr/>
          <p:nvPr/>
        </p:nvGrpSpPr>
        <p:grpSpPr>
          <a:xfrm>
            <a:off x="11160123" y="6276971"/>
            <a:ext cx="1039809" cy="579436"/>
            <a:chOff x="11160123" y="6276971"/>
            <a:chExt cx="1039809" cy="579436"/>
          </a:xfrm>
        </p:grpSpPr>
        <p:sp>
          <p:nvSpPr>
            <p:cNvPr id="8" name="object 8">
              <a:extLst>
                <a:ext uri="{FF2B5EF4-FFF2-40B4-BE49-F238E27FC236}">
                  <a16:creationId xmlns:a16="http://schemas.microsoft.com/office/drawing/2014/main" id="{D9841F61-28B5-EF70-9ECC-C0AEE88D9705}"/>
                </a:ext>
              </a:extLst>
            </p:cNvPr>
            <p:cNvSpPr/>
            <p:nvPr/>
          </p:nvSpPr>
          <p:spPr>
            <a:xfrm>
              <a:off x="11160123" y="6276971"/>
              <a:ext cx="1039809" cy="579436"/>
            </a:xfrm>
            <a:custGeom>
              <a:avLst/>
              <a:gdLst>
                <a:gd name="f0" fmla="val 10800000"/>
                <a:gd name="f1" fmla="val 5400000"/>
                <a:gd name="f2" fmla="val 180"/>
                <a:gd name="f3" fmla="val w"/>
                <a:gd name="f4" fmla="val h"/>
                <a:gd name="f5" fmla="val 0"/>
                <a:gd name="f6" fmla="val 4398009"/>
                <a:gd name="f7" fmla="val 3332479"/>
                <a:gd name="f8" fmla="val 4397761"/>
                <a:gd name="f9" fmla="val 3904258"/>
                <a:gd name="f10" fmla="val 113933"/>
                <a:gd name="f11" fmla="val 1015309"/>
                <a:gd name="f12" fmla="val 534915"/>
                <a:gd name="f13" fmla="val 3332296"/>
                <a:gd name="f14" fmla="+- 0 0 -90"/>
                <a:gd name="f15" fmla="*/ f3 1 4398009"/>
                <a:gd name="f16" fmla="*/ f4 1 3332479"/>
                <a:gd name="f17" fmla="+- f7 0 f5"/>
                <a:gd name="f18" fmla="+- f6 0 f5"/>
                <a:gd name="f19" fmla="*/ f14 f0 1"/>
                <a:gd name="f20" fmla="*/ f18 1 4398009"/>
                <a:gd name="f21" fmla="*/ f17 1 3332479"/>
                <a:gd name="f22" fmla="*/ 941818 f18 1"/>
                <a:gd name="f23" fmla="*/ 0 f17 1"/>
                <a:gd name="f24" fmla="*/ 836130 f18 1"/>
                <a:gd name="f25" fmla="*/ 13116 f17 1"/>
                <a:gd name="f26" fmla="*/ 0 f18 1"/>
                <a:gd name="f27" fmla="*/ 116887 f17 1"/>
                <a:gd name="f28" fmla="*/ 114557 f18 1"/>
                <a:gd name="f29" fmla="*/ 383629 f17 1"/>
                <a:gd name="f30" fmla="*/ f19 1 f2"/>
                <a:gd name="f31" fmla="*/ f22 1 4398009"/>
                <a:gd name="f32" fmla="*/ f23 1 3332479"/>
                <a:gd name="f33" fmla="*/ f24 1 4398009"/>
                <a:gd name="f34" fmla="*/ f25 1 3332479"/>
                <a:gd name="f35" fmla="*/ f26 1 4398009"/>
                <a:gd name="f36" fmla="*/ f27 1 3332479"/>
                <a:gd name="f37" fmla="*/ f28 1 4398009"/>
                <a:gd name="f38" fmla="*/ f29 1 3332479"/>
                <a:gd name="f39" fmla="*/ 0 1 f20"/>
                <a:gd name="f40" fmla="*/ f6 1 f20"/>
                <a:gd name="f41" fmla="*/ 0 1 f21"/>
                <a:gd name="f42" fmla="*/ f7 1 f21"/>
                <a:gd name="f43" fmla="+- f30 0 f1"/>
                <a:gd name="f44" fmla="*/ f31 1 f20"/>
                <a:gd name="f45" fmla="*/ f32 1 f21"/>
                <a:gd name="f46" fmla="*/ f33 1 f20"/>
                <a:gd name="f47" fmla="*/ f34 1 f21"/>
                <a:gd name="f48" fmla="*/ f35 1 f20"/>
                <a:gd name="f49" fmla="*/ f36 1 f21"/>
                <a:gd name="f50" fmla="*/ f37 1 f20"/>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63"/>
                </a:cxn>
                <a:cxn ang="f43">
                  <a:pos x="f56" y="f57"/>
                </a:cxn>
              </a:cxnLst>
              <a:rect l="f52" t="f55" r="f53" b="f54"/>
              <a:pathLst>
                <a:path w="4398009" h="3332479">
                  <a:moveTo>
                    <a:pt x="f8" y="f5"/>
                  </a:moveTo>
                  <a:lnTo>
                    <a:pt x="f9" y="f10"/>
                  </a:lnTo>
                  <a:lnTo>
                    <a:pt x="f5" y="f11"/>
                  </a:lnTo>
                  <a:lnTo>
                    <a:pt x="f12" y="f13"/>
                  </a:lnTo>
                  <a:lnTo>
                    <a:pt x="f8" y="f13"/>
                  </a:lnTo>
                  <a:lnTo>
                    <a:pt x="f8" y="f5"/>
                  </a:lnTo>
                  <a:close/>
                </a:path>
              </a:pathLst>
            </a:custGeom>
            <a:solidFill>
              <a:srgbClr val="66FF94"/>
            </a:solidFill>
            <a:ln cap="flat">
              <a:noFill/>
              <a:prstDash val="solid"/>
            </a:ln>
          </p:spPr>
          <p:txBody>
            <a:bodyPr vert="horz" wrap="square" lIns="0" tIns="0" rIns="0" bIns="0" anchor="t" anchorCtr="0" compatLnSpc="1">
              <a:noAutofit/>
            </a:bodyPr>
            <a:lstStyle/>
            <a:p>
              <a:pPr marL="0" marR="0" lvl="0" indent="0" algn="l" defTabSz="914400"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000000"/>
                </a:solidFill>
                <a:effectLst/>
                <a:uLnTx/>
                <a:uFillTx/>
                <a:latin typeface="Aptos" pitchFamily="34"/>
                <a:ea typeface="+mn-ea"/>
                <a:cs typeface="+mn-cs"/>
              </a:endParaRPr>
            </a:p>
          </p:txBody>
        </p:sp>
        <p:pic>
          <p:nvPicPr>
            <p:cNvPr id="9" name="Picture 71" descr="A blue and black logo&#10;&#10;Description automatically generated">
              <a:extLst>
                <a:ext uri="{FF2B5EF4-FFF2-40B4-BE49-F238E27FC236}">
                  <a16:creationId xmlns:a16="http://schemas.microsoft.com/office/drawing/2014/main" id="{C575CA9F-28D0-CBD1-6AD7-63D135AC40AC}"/>
                </a:ext>
              </a:extLst>
            </p:cNvPr>
            <p:cNvPicPr>
              <a:picLocks noChangeAspect="1"/>
            </p:cNvPicPr>
            <p:nvPr/>
          </p:nvPicPr>
          <p:blipFill>
            <a:blip r:embed="rId3"/>
            <a:srcRect/>
            <a:stretch>
              <a:fillRect/>
            </a:stretch>
          </p:blipFill>
          <p:spPr>
            <a:xfrm>
              <a:off x="11411291" y="6482666"/>
              <a:ext cx="646517" cy="255967"/>
            </a:xfrm>
            <a:prstGeom prst="rect">
              <a:avLst/>
            </a:prstGeom>
            <a:noFill/>
            <a:ln cap="flat">
              <a:noFill/>
            </a:ln>
          </p:spPr>
        </p:pic>
      </p:grpSp>
      <p:pic>
        <p:nvPicPr>
          <p:cNvPr id="24" name="Picture 23" descr="Untitled design (64)">
            <a:extLst>
              <a:ext uri="{FF2B5EF4-FFF2-40B4-BE49-F238E27FC236}">
                <a16:creationId xmlns:a16="http://schemas.microsoft.com/office/drawing/2014/main" id="{46AF7F21-C92A-B0AA-C345-2AC288C3FE01}"/>
              </a:ext>
            </a:extLst>
          </p:cNvPr>
          <p:cNvPicPr>
            <a:picLocks noChangeAspect="1"/>
          </p:cNvPicPr>
          <p:nvPr/>
        </p:nvPicPr>
        <p:blipFill>
          <a:blip r:embed="rId4"/>
          <a:stretch>
            <a:fillRect/>
          </a:stretch>
        </p:blipFill>
        <p:spPr>
          <a:xfrm>
            <a:off x="11411291" y="89571"/>
            <a:ext cx="729900" cy="516039"/>
          </a:xfrm>
          <a:prstGeom prst="rect">
            <a:avLst/>
          </a:prstGeom>
        </p:spPr>
      </p:pic>
      <p:sp>
        <p:nvSpPr>
          <p:cNvPr id="5" name="Rectangle: Rounded Corners 4">
            <a:extLst>
              <a:ext uri="{FF2B5EF4-FFF2-40B4-BE49-F238E27FC236}">
                <a16:creationId xmlns:a16="http://schemas.microsoft.com/office/drawing/2014/main" id="{A45E8C91-04EC-258C-428B-F2F3596D472B}"/>
              </a:ext>
            </a:extLst>
          </p:cNvPr>
          <p:cNvSpPr/>
          <p:nvPr/>
        </p:nvSpPr>
        <p:spPr>
          <a:xfrm>
            <a:off x="1208689" y="1526129"/>
            <a:ext cx="9511862" cy="868282"/>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5" name="Rectangle: Rounded Corners 14">
            <a:extLst>
              <a:ext uri="{FF2B5EF4-FFF2-40B4-BE49-F238E27FC236}">
                <a16:creationId xmlns:a16="http://schemas.microsoft.com/office/drawing/2014/main" id="{480167FA-8023-7C08-A02D-B9FEC3EA024F}"/>
              </a:ext>
            </a:extLst>
          </p:cNvPr>
          <p:cNvSpPr/>
          <p:nvPr/>
        </p:nvSpPr>
        <p:spPr>
          <a:xfrm>
            <a:off x="1208689" y="2561366"/>
            <a:ext cx="9511862" cy="868282"/>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6" name="Rectangle: Rounded Corners 15">
            <a:extLst>
              <a:ext uri="{FF2B5EF4-FFF2-40B4-BE49-F238E27FC236}">
                <a16:creationId xmlns:a16="http://schemas.microsoft.com/office/drawing/2014/main" id="{11FD15BF-4F6C-E897-FD2E-79C1620A6E2F}"/>
              </a:ext>
            </a:extLst>
          </p:cNvPr>
          <p:cNvSpPr/>
          <p:nvPr/>
        </p:nvSpPr>
        <p:spPr>
          <a:xfrm>
            <a:off x="1208689" y="3596603"/>
            <a:ext cx="9511862" cy="86828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7" name="Rectangle: Rounded Corners 16">
            <a:extLst>
              <a:ext uri="{FF2B5EF4-FFF2-40B4-BE49-F238E27FC236}">
                <a16:creationId xmlns:a16="http://schemas.microsoft.com/office/drawing/2014/main" id="{D2A3139D-E09E-E14A-3BB1-292884A94684}"/>
              </a:ext>
            </a:extLst>
          </p:cNvPr>
          <p:cNvSpPr/>
          <p:nvPr/>
        </p:nvSpPr>
        <p:spPr>
          <a:xfrm>
            <a:off x="1208689" y="4631840"/>
            <a:ext cx="9511862" cy="86828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8" name="Rectangle: Rounded Corners 17">
            <a:extLst>
              <a:ext uri="{FF2B5EF4-FFF2-40B4-BE49-F238E27FC236}">
                <a16:creationId xmlns:a16="http://schemas.microsoft.com/office/drawing/2014/main" id="{DF4866C5-E338-D5CF-917F-FF8ECA903788}"/>
              </a:ext>
            </a:extLst>
          </p:cNvPr>
          <p:cNvSpPr/>
          <p:nvPr/>
        </p:nvSpPr>
        <p:spPr>
          <a:xfrm>
            <a:off x="1208689" y="1526128"/>
            <a:ext cx="1345325" cy="868282"/>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 name="Rectangle: Rounded Corners 18">
            <a:extLst>
              <a:ext uri="{FF2B5EF4-FFF2-40B4-BE49-F238E27FC236}">
                <a16:creationId xmlns:a16="http://schemas.microsoft.com/office/drawing/2014/main" id="{C1A9EF6D-5591-AB71-555C-E4F3E14D65FA}"/>
              </a:ext>
            </a:extLst>
          </p:cNvPr>
          <p:cNvSpPr/>
          <p:nvPr/>
        </p:nvSpPr>
        <p:spPr>
          <a:xfrm>
            <a:off x="1208689" y="2575938"/>
            <a:ext cx="1345325" cy="868282"/>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0" name="Rectangle: Rounded Corners 19">
            <a:extLst>
              <a:ext uri="{FF2B5EF4-FFF2-40B4-BE49-F238E27FC236}">
                <a16:creationId xmlns:a16="http://schemas.microsoft.com/office/drawing/2014/main" id="{48B6C5E8-479B-146C-48A3-105CBEE3031C}"/>
              </a:ext>
            </a:extLst>
          </p:cNvPr>
          <p:cNvSpPr/>
          <p:nvPr/>
        </p:nvSpPr>
        <p:spPr>
          <a:xfrm>
            <a:off x="1208689" y="3604213"/>
            <a:ext cx="1345325" cy="868282"/>
          </a:xfrm>
          <a:prstGeom prst="roundRect">
            <a:avLst/>
          </a:prstGeom>
          <a:solidFill>
            <a:schemeClr val="accent4">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1" name="Rectangle: Rounded Corners 20">
            <a:extLst>
              <a:ext uri="{FF2B5EF4-FFF2-40B4-BE49-F238E27FC236}">
                <a16:creationId xmlns:a16="http://schemas.microsoft.com/office/drawing/2014/main" id="{6E739D2F-E1AA-AE9E-3A54-2A32218D4A13}"/>
              </a:ext>
            </a:extLst>
          </p:cNvPr>
          <p:cNvSpPr/>
          <p:nvPr/>
        </p:nvSpPr>
        <p:spPr>
          <a:xfrm>
            <a:off x="1208689" y="4638288"/>
            <a:ext cx="1345325" cy="868282"/>
          </a:xfrm>
          <a:prstGeom prst="round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CC811D31-25E7-0EAF-6B52-6FF1E3BB3451}"/>
              </a:ext>
            </a:extLst>
          </p:cNvPr>
          <p:cNvSpPr txBox="1"/>
          <p:nvPr/>
        </p:nvSpPr>
        <p:spPr>
          <a:xfrm>
            <a:off x="2674402" y="1698157"/>
            <a:ext cx="162910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F38"/>
                </a:solidFill>
                <a:effectLst/>
                <a:uLnTx/>
                <a:uFillTx/>
                <a:latin typeface="F37 Gruffy" pitchFamily="50" charset="0"/>
                <a:ea typeface="+mn-ea"/>
                <a:cs typeface="+mn-cs"/>
              </a:rPr>
              <a:t>Earlier intervention </a:t>
            </a:r>
          </a:p>
        </p:txBody>
      </p:sp>
      <p:sp>
        <p:nvSpPr>
          <p:cNvPr id="23" name="TextBox 22">
            <a:extLst>
              <a:ext uri="{FF2B5EF4-FFF2-40B4-BE49-F238E27FC236}">
                <a16:creationId xmlns:a16="http://schemas.microsoft.com/office/drawing/2014/main" id="{524C2B02-3AD1-3F6F-9DFA-46B72FF9F1B4}"/>
              </a:ext>
            </a:extLst>
          </p:cNvPr>
          <p:cNvSpPr txBox="1"/>
          <p:nvPr/>
        </p:nvSpPr>
        <p:spPr>
          <a:xfrm>
            <a:off x="2674400" y="2720506"/>
            <a:ext cx="244891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F38"/>
                </a:solidFill>
                <a:effectLst/>
                <a:uLnTx/>
                <a:uFillTx/>
                <a:latin typeface="F37 Gruffy" pitchFamily="50" charset="0"/>
                <a:ea typeface="+mn-ea"/>
                <a:cs typeface="+mn-cs"/>
              </a:rPr>
              <a:t>Stronger mainstream inclusion</a:t>
            </a:r>
          </a:p>
        </p:txBody>
      </p:sp>
      <p:sp>
        <p:nvSpPr>
          <p:cNvPr id="25" name="TextBox 24">
            <a:extLst>
              <a:ext uri="{FF2B5EF4-FFF2-40B4-BE49-F238E27FC236}">
                <a16:creationId xmlns:a16="http://schemas.microsoft.com/office/drawing/2014/main" id="{D25037B5-697F-6A00-EC2A-40E456193D39}"/>
              </a:ext>
            </a:extLst>
          </p:cNvPr>
          <p:cNvSpPr txBox="1"/>
          <p:nvPr/>
        </p:nvSpPr>
        <p:spPr>
          <a:xfrm>
            <a:off x="2674400" y="3763353"/>
            <a:ext cx="202849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F38"/>
                </a:solidFill>
                <a:effectLst/>
                <a:uLnTx/>
                <a:uFillTx/>
                <a:latin typeface="F37 Gruffy" pitchFamily="50" charset="0"/>
                <a:ea typeface="+mn-ea"/>
                <a:cs typeface="+mn-cs"/>
              </a:rPr>
              <a:t>Flexible, targeted provision</a:t>
            </a:r>
          </a:p>
        </p:txBody>
      </p:sp>
      <p:sp>
        <p:nvSpPr>
          <p:cNvPr id="27" name="TextBox 26">
            <a:extLst>
              <a:ext uri="{FF2B5EF4-FFF2-40B4-BE49-F238E27FC236}">
                <a16:creationId xmlns:a16="http://schemas.microsoft.com/office/drawing/2014/main" id="{667409C5-18C4-A7C2-F219-4598B3E8A2C9}"/>
              </a:ext>
            </a:extLst>
          </p:cNvPr>
          <p:cNvSpPr txBox="1"/>
          <p:nvPr/>
        </p:nvSpPr>
        <p:spPr>
          <a:xfrm>
            <a:off x="2674401" y="4791823"/>
            <a:ext cx="237533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F38"/>
                </a:solidFill>
                <a:effectLst/>
                <a:uLnTx/>
                <a:uFillTx/>
                <a:latin typeface="F37 Gruffy" pitchFamily="50" charset="0"/>
                <a:ea typeface="+mn-ea"/>
                <a:cs typeface="+mn-cs"/>
              </a:rPr>
              <a:t>Better transitions and reintegration</a:t>
            </a:r>
          </a:p>
        </p:txBody>
      </p:sp>
      <p:sp>
        <p:nvSpPr>
          <p:cNvPr id="28" name="Rectangle: Rounded Corners 27">
            <a:extLst>
              <a:ext uri="{FF2B5EF4-FFF2-40B4-BE49-F238E27FC236}">
                <a16:creationId xmlns:a16="http://schemas.microsoft.com/office/drawing/2014/main" id="{D099ADE6-B287-90E9-722B-8151B4A23FEB}"/>
              </a:ext>
            </a:extLst>
          </p:cNvPr>
          <p:cNvSpPr/>
          <p:nvPr/>
        </p:nvSpPr>
        <p:spPr>
          <a:xfrm>
            <a:off x="890622" y="5648004"/>
            <a:ext cx="10124620" cy="751765"/>
          </a:xfrm>
          <a:prstGeom prst="roundRect">
            <a:avLst/>
          </a:prstGeom>
          <a:solidFill>
            <a:srgbClr val="EAEAEA">
              <a:alpha val="40000"/>
            </a:srgbClr>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9" name="Picture 28">
            <a:extLst>
              <a:ext uri="{FF2B5EF4-FFF2-40B4-BE49-F238E27FC236}">
                <a16:creationId xmlns:a16="http://schemas.microsoft.com/office/drawing/2014/main" id="{E61FEE3E-7648-B688-024E-CFB60E69776B}"/>
              </a:ext>
            </a:extLst>
          </p:cNvPr>
          <p:cNvPicPr>
            <a:picLocks noChangeAspect="1"/>
          </p:cNvPicPr>
          <p:nvPr/>
        </p:nvPicPr>
        <p:blipFill>
          <a:blip r:embed="rId5">
            <a:extLst>
              <a:ext uri="{28A0092B-C50C-407E-A947-70E740481C1C}">
                <a14:useLocalDpi xmlns:a14="http://schemas.microsoft.com/office/drawing/2010/main" val="0"/>
              </a:ext>
            </a:extLst>
          </a:blip>
          <a:srcRect r="60522" b="78320"/>
          <a:stretch>
            <a:fillRect/>
          </a:stretch>
        </p:blipFill>
        <p:spPr>
          <a:xfrm>
            <a:off x="1373481" y="1502633"/>
            <a:ext cx="848957" cy="828842"/>
          </a:xfrm>
          <a:prstGeom prst="rect">
            <a:avLst/>
          </a:prstGeom>
        </p:spPr>
      </p:pic>
      <p:pic>
        <p:nvPicPr>
          <p:cNvPr id="30" name="Picture 29">
            <a:extLst>
              <a:ext uri="{FF2B5EF4-FFF2-40B4-BE49-F238E27FC236}">
                <a16:creationId xmlns:a16="http://schemas.microsoft.com/office/drawing/2014/main" id="{6F891640-4D5F-9CE7-5BEA-8084E57AA99A}"/>
              </a:ext>
            </a:extLst>
          </p:cNvPr>
          <p:cNvPicPr>
            <a:picLocks noChangeAspect="1"/>
          </p:cNvPicPr>
          <p:nvPr/>
        </p:nvPicPr>
        <p:blipFill>
          <a:blip r:embed="rId5">
            <a:extLst>
              <a:ext uri="{28A0092B-C50C-407E-A947-70E740481C1C}">
                <a14:useLocalDpi xmlns:a14="http://schemas.microsoft.com/office/drawing/2010/main" val="0"/>
              </a:ext>
            </a:extLst>
          </a:blip>
          <a:srcRect l="6064" t="25520" r="60522" b="58857"/>
          <a:stretch>
            <a:fillRect/>
          </a:stretch>
        </p:blipFill>
        <p:spPr>
          <a:xfrm>
            <a:off x="1483470" y="2680906"/>
            <a:ext cx="804688" cy="668865"/>
          </a:xfrm>
          <a:prstGeom prst="rect">
            <a:avLst/>
          </a:prstGeom>
        </p:spPr>
      </p:pic>
      <p:pic>
        <p:nvPicPr>
          <p:cNvPr id="31" name="Picture 30">
            <a:extLst>
              <a:ext uri="{FF2B5EF4-FFF2-40B4-BE49-F238E27FC236}">
                <a16:creationId xmlns:a16="http://schemas.microsoft.com/office/drawing/2014/main" id="{7D141A1A-14A6-1E4F-07CD-92DCEEE335C9}"/>
              </a:ext>
            </a:extLst>
          </p:cNvPr>
          <p:cNvPicPr>
            <a:picLocks noChangeAspect="1"/>
          </p:cNvPicPr>
          <p:nvPr/>
        </p:nvPicPr>
        <p:blipFill>
          <a:blip r:embed="rId5">
            <a:extLst>
              <a:ext uri="{28A0092B-C50C-407E-A947-70E740481C1C}">
                <a14:useLocalDpi xmlns:a14="http://schemas.microsoft.com/office/drawing/2010/main" val="0"/>
              </a:ext>
            </a:extLst>
          </a:blip>
          <a:srcRect l="49447" t="47308" r="23281" b="36886"/>
          <a:stretch>
            <a:fillRect/>
          </a:stretch>
        </p:blipFill>
        <p:spPr>
          <a:xfrm>
            <a:off x="1521441" y="3708372"/>
            <a:ext cx="689571" cy="710515"/>
          </a:xfrm>
          <a:prstGeom prst="rect">
            <a:avLst/>
          </a:prstGeom>
        </p:spPr>
      </p:pic>
      <p:pic>
        <p:nvPicPr>
          <p:cNvPr id="32" name="Picture 31">
            <a:extLst>
              <a:ext uri="{FF2B5EF4-FFF2-40B4-BE49-F238E27FC236}">
                <a16:creationId xmlns:a16="http://schemas.microsoft.com/office/drawing/2014/main" id="{43BD407D-CCFB-9C9F-1C73-322E7EAF8F9F}"/>
              </a:ext>
            </a:extLst>
          </p:cNvPr>
          <p:cNvPicPr>
            <a:picLocks noChangeAspect="1"/>
          </p:cNvPicPr>
          <p:nvPr/>
        </p:nvPicPr>
        <p:blipFill>
          <a:blip r:embed="rId5">
            <a:extLst>
              <a:ext uri="{28A0092B-C50C-407E-A947-70E740481C1C}">
                <a14:useLocalDpi xmlns:a14="http://schemas.microsoft.com/office/drawing/2010/main" val="0"/>
              </a:ext>
            </a:extLst>
          </a:blip>
          <a:srcRect l="52338" t="74794" r="16567" b="12545"/>
          <a:stretch>
            <a:fillRect/>
          </a:stretch>
        </p:blipFill>
        <p:spPr>
          <a:xfrm>
            <a:off x="1337993" y="4768935"/>
            <a:ext cx="993423" cy="719087"/>
          </a:xfrm>
          <a:prstGeom prst="rect">
            <a:avLst/>
          </a:prstGeom>
        </p:spPr>
      </p:pic>
      <p:pic>
        <p:nvPicPr>
          <p:cNvPr id="33" name="Picture 32">
            <a:extLst>
              <a:ext uri="{FF2B5EF4-FFF2-40B4-BE49-F238E27FC236}">
                <a16:creationId xmlns:a16="http://schemas.microsoft.com/office/drawing/2014/main" id="{9C60E924-B4D4-8A74-B40B-607BAECEAEBD}"/>
              </a:ext>
            </a:extLst>
          </p:cNvPr>
          <p:cNvPicPr>
            <a:picLocks noChangeAspect="1"/>
          </p:cNvPicPr>
          <p:nvPr/>
        </p:nvPicPr>
        <p:blipFill>
          <a:blip r:embed="rId6">
            <a:extLst>
              <a:ext uri="{28A0092B-C50C-407E-A947-70E740481C1C}">
                <a14:useLocalDpi xmlns:a14="http://schemas.microsoft.com/office/drawing/2010/main" val="0"/>
              </a:ext>
            </a:extLst>
          </a:blip>
          <a:srcRect l="16057" t="12903" r="40781" b="61505"/>
          <a:stretch>
            <a:fillRect/>
          </a:stretch>
        </p:blipFill>
        <p:spPr>
          <a:xfrm>
            <a:off x="1483470" y="5715843"/>
            <a:ext cx="619702" cy="653209"/>
          </a:xfrm>
          <a:prstGeom prst="rect">
            <a:avLst/>
          </a:prstGeom>
        </p:spPr>
      </p:pic>
      <p:sp>
        <p:nvSpPr>
          <p:cNvPr id="34" name="TextBox 33">
            <a:extLst>
              <a:ext uri="{FF2B5EF4-FFF2-40B4-BE49-F238E27FC236}">
                <a16:creationId xmlns:a16="http://schemas.microsoft.com/office/drawing/2014/main" id="{AE74FC8D-5279-3797-1043-3FDDCCA5759D}"/>
              </a:ext>
            </a:extLst>
          </p:cNvPr>
          <p:cNvSpPr txBox="1"/>
          <p:nvPr/>
        </p:nvSpPr>
        <p:spPr>
          <a:xfrm>
            <a:off x="890622" y="5906579"/>
            <a:ext cx="10127377" cy="307777"/>
          </a:xfrm>
          <a:prstGeom prst="rect">
            <a:avLst/>
          </a:prstGeom>
          <a:noFill/>
        </p:spPr>
        <p:txBody>
          <a:bodyPr vertOverflow="overflow" vert="horz"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16324B"/>
                </a:solidFill>
                <a:effectLst/>
                <a:uLnTx/>
                <a:uFillTx/>
                <a:latin typeface="F37 Gruffy" pitchFamily="50" charset="0"/>
                <a:ea typeface="Inter" panose="02000503000000020004" pitchFamily="2" charset="0"/>
                <a:cs typeface="+mn-cs"/>
              </a:rPr>
              <a:t>Rising need and greater expectations are outpacing available capacity and expertise</a:t>
            </a:r>
          </a:p>
        </p:txBody>
      </p:sp>
      <p:sp>
        <p:nvSpPr>
          <p:cNvPr id="35" name="TextBox 34">
            <a:extLst>
              <a:ext uri="{FF2B5EF4-FFF2-40B4-BE49-F238E27FC236}">
                <a16:creationId xmlns:a16="http://schemas.microsoft.com/office/drawing/2014/main" id="{4E61D60C-54A2-6A94-E9FB-A7969A481029}"/>
              </a:ext>
            </a:extLst>
          </p:cNvPr>
          <p:cNvSpPr txBox="1"/>
          <p:nvPr/>
        </p:nvSpPr>
        <p:spPr>
          <a:xfrm>
            <a:off x="1250053" y="1058708"/>
            <a:ext cx="9470498" cy="307777"/>
          </a:xfrm>
          <a:prstGeom prst="rect">
            <a:avLst/>
          </a:prstGeom>
          <a:noFill/>
        </p:spPr>
        <p:txBody>
          <a:bodyPr vertOverflow="overflow" vert="horz"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16324B"/>
                </a:solidFill>
                <a:effectLst/>
                <a:uLnTx/>
                <a:uFillTx/>
                <a:latin typeface="F37 Gruffy" pitchFamily="50" charset="0"/>
                <a:ea typeface="Inter" panose="02000503000000020004" pitchFamily="2" charset="0"/>
                <a:cs typeface="+mn-cs"/>
              </a:rPr>
              <a:t>At the same time, reform is placing greater emphasis on</a:t>
            </a:r>
          </a:p>
        </p:txBody>
      </p:sp>
      <p:cxnSp>
        <p:nvCxnSpPr>
          <p:cNvPr id="37" name="Straight Connector 36">
            <a:extLst>
              <a:ext uri="{FF2B5EF4-FFF2-40B4-BE49-F238E27FC236}">
                <a16:creationId xmlns:a16="http://schemas.microsoft.com/office/drawing/2014/main" id="{95EE07C7-1F83-224C-05D5-778DE077ED2E}"/>
              </a:ext>
            </a:extLst>
          </p:cNvPr>
          <p:cNvCxnSpPr>
            <a:cxnSpLocks/>
          </p:cNvCxnSpPr>
          <p:nvPr/>
        </p:nvCxnSpPr>
        <p:spPr>
          <a:xfrm flipH="1">
            <a:off x="893379" y="1243335"/>
            <a:ext cx="2254321" cy="0"/>
          </a:xfrm>
          <a:prstGeom prst="line">
            <a:avLst/>
          </a:prstGeom>
          <a:ln>
            <a:solidFill>
              <a:srgbClr val="EAEAEA"/>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F4AFB71-86FB-D71D-BB17-03296E7290F0}"/>
              </a:ext>
            </a:extLst>
          </p:cNvPr>
          <p:cNvCxnSpPr>
            <a:cxnSpLocks/>
          </p:cNvCxnSpPr>
          <p:nvPr/>
        </p:nvCxnSpPr>
        <p:spPr>
          <a:xfrm flipH="1">
            <a:off x="8794679" y="1243336"/>
            <a:ext cx="2254321" cy="0"/>
          </a:xfrm>
          <a:prstGeom prst="line">
            <a:avLst/>
          </a:prstGeom>
          <a:ln>
            <a:solidFill>
              <a:srgbClr val="EAEAEA"/>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818EA58-C44C-40DD-3C64-C9C69234C7A7}"/>
              </a:ext>
            </a:extLst>
          </p:cNvPr>
          <p:cNvCxnSpPr>
            <a:cxnSpLocks/>
          </p:cNvCxnSpPr>
          <p:nvPr/>
        </p:nvCxnSpPr>
        <p:spPr>
          <a:xfrm>
            <a:off x="5906813" y="1631228"/>
            <a:ext cx="0" cy="648000"/>
          </a:xfrm>
          <a:prstGeom prst="line">
            <a:avLst/>
          </a:prstGeom>
          <a:ln>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DA6B9ABB-5B2F-5CB7-A6D6-059002AED033}"/>
              </a:ext>
            </a:extLst>
          </p:cNvPr>
          <p:cNvCxnSpPr>
            <a:cxnSpLocks/>
          </p:cNvCxnSpPr>
          <p:nvPr/>
        </p:nvCxnSpPr>
        <p:spPr>
          <a:xfrm>
            <a:off x="5917324" y="2660914"/>
            <a:ext cx="0" cy="648000"/>
          </a:xfrm>
          <a:prstGeom prst="line">
            <a:avLst/>
          </a:prstGeom>
          <a:ln>
            <a:solidFill>
              <a:srgbClr val="65FFC4"/>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0241566-C110-A35D-2F24-98F9ED6016CE}"/>
              </a:ext>
            </a:extLst>
          </p:cNvPr>
          <p:cNvCxnSpPr>
            <a:cxnSpLocks/>
          </p:cNvCxnSpPr>
          <p:nvPr/>
        </p:nvCxnSpPr>
        <p:spPr>
          <a:xfrm>
            <a:off x="5917324" y="3724946"/>
            <a:ext cx="0" cy="648000"/>
          </a:xfrm>
          <a:prstGeom prst="line">
            <a:avLst/>
          </a:prstGeom>
          <a:ln>
            <a:solidFill>
              <a:srgbClr val="9FB7E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476801F-E837-5683-D134-403FFAE72D5F}"/>
              </a:ext>
            </a:extLst>
          </p:cNvPr>
          <p:cNvCxnSpPr>
            <a:cxnSpLocks/>
          </p:cNvCxnSpPr>
          <p:nvPr/>
        </p:nvCxnSpPr>
        <p:spPr>
          <a:xfrm>
            <a:off x="5906813" y="4774436"/>
            <a:ext cx="0" cy="648000"/>
          </a:xfrm>
          <a:prstGeom prst="line">
            <a:avLst/>
          </a:prstGeom>
          <a:ln>
            <a:solidFill>
              <a:srgbClr val="D7B491"/>
            </a:solidFill>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EBBE9BBD-B3E3-F9D8-2E24-1ED464975681}"/>
              </a:ext>
            </a:extLst>
          </p:cNvPr>
          <p:cNvSpPr txBox="1"/>
          <p:nvPr/>
        </p:nvSpPr>
        <p:spPr>
          <a:xfrm>
            <a:off x="6074980" y="1749739"/>
            <a:ext cx="4214647" cy="338554"/>
          </a:xfrm>
          <a:prstGeom prst="rect">
            <a:avLst/>
          </a:prstGeom>
          <a:noFill/>
        </p:spPr>
        <p:txBody>
          <a:bodyPr vertOverflow="overflow" vert="horz"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6324B"/>
              </a:solidFill>
              <a:effectLst/>
              <a:uLnTx/>
              <a:uFillTx/>
              <a:latin typeface="Inter" panose="02000503000000020004" pitchFamily="2" charset="0"/>
              <a:ea typeface="Inter" panose="02000503000000020004" pitchFamily="2" charset="0"/>
              <a:cs typeface="+mn-cs"/>
            </a:endParaRPr>
          </a:p>
        </p:txBody>
      </p:sp>
      <p:sp>
        <p:nvSpPr>
          <p:cNvPr id="50" name="TextBox 49">
            <a:extLst>
              <a:ext uri="{FF2B5EF4-FFF2-40B4-BE49-F238E27FC236}">
                <a16:creationId xmlns:a16="http://schemas.microsoft.com/office/drawing/2014/main" id="{481C8079-5853-DC00-5C62-A56571B88010}"/>
              </a:ext>
            </a:extLst>
          </p:cNvPr>
          <p:cNvSpPr txBox="1"/>
          <p:nvPr/>
        </p:nvSpPr>
        <p:spPr>
          <a:xfrm>
            <a:off x="6142648" y="1760553"/>
            <a:ext cx="4214647" cy="307777"/>
          </a:xfrm>
          <a:prstGeom prst="rect">
            <a:avLst/>
          </a:prstGeom>
          <a:noFill/>
        </p:spPr>
        <p:txBody>
          <a:bodyPr vertOverflow="overflow" vert="horz"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16324B"/>
                </a:solidFill>
                <a:effectLst/>
                <a:uLnTx/>
                <a:uFillTx/>
                <a:latin typeface="Inter" panose="02000503000000020004" pitchFamily="2" charset="0"/>
                <a:ea typeface="Inter" panose="02000503000000020004" pitchFamily="2" charset="0"/>
                <a:cs typeface="+mn-cs"/>
              </a:rPr>
              <a:t>Support before needs escalate</a:t>
            </a:r>
          </a:p>
        </p:txBody>
      </p:sp>
      <p:sp>
        <p:nvSpPr>
          <p:cNvPr id="51" name="TextBox 50">
            <a:extLst>
              <a:ext uri="{FF2B5EF4-FFF2-40B4-BE49-F238E27FC236}">
                <a16:creationId xmlns:a16="http://schemas.microsoft.com/office/drawing/2014/main" id="{6329EB09-34E6-1BF0-D839-D97AD2A35EC8}"/>
              </a:ext>
            </a:extLst>
          </p:cNvPr>
          <p:cNvSpPr txBox="1"/>
          <p:nvPr/>
        </p:nvSpPr>
        <p:spPr>
          <a:xfrm>
            <a:off x="6096000" y="2691722"/>
            <a:ext cx="4214647" cy="738664"/>
          </a:xfrm>
          <a:prstGeom prst="rect">
            <a:avLst/>
          </a:prstGeom>
          <a:noFill/>
        </p:spPr>
        <p:txBody>
          <a:bodyPr vertOverflow="overflow" vert="horz"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16324B"/>
                </a:solidFill>
                <a:effectLst/>
                <a:uLnTx/>
                <a:uFillTx/>
                <a:latin typeface="Inter" panose="02000503000000020004" pitchFamily="2" charset="0"/>
                <a:ea typeface="Inter" panose="02000503000000020004" pitchFamily="2" charset="0"/>
                <a:cs typeface="+mn-cs"/>
              </a:rPr>
              <a:t>More pupils supported within local school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16324B"/>
              </a:solidFill>
              <a:effectLst/>
              <a:uLnTx/>
              <a:uFillTx/>
              <a:latin typeface="Inter" panose="02000503000000020004" pitchFamily="2" charset="0"/>
              <a:ea typeface="Inter" panose="02000503000000020004" pitchFamily="2" charset="0"/>
              <a:cs typeface="+mn-cs"/>
            </a:endParaRPr>
          </a:p>
        </p:txBody>
      </p:sp>
      <p:sp>
        <p:nvSpPr>
          <p:cNvPr id="52" name="TextBox 51">
            <a:extLst>
              <a:ext uri="{FF2B5EF4-FFF2-40B4-BE49-F238E27FC236}">
                <a16:creationId xmlns:a16="http://schemas.microsoft.com/office/drawing/2014/main" id="{C528BD2D-74FF-1884-93B2-96B0BC26724C}"/>
              </a:ext>
            </a:extLst>
          </p:cNvPr>
          <p:cNvSpPr txBox="1"/>
          <p:nvPr/>
        </p:nvSpPr>
        <p:spPr>
          <a:xfrm>
            <a:off x="6074979" y="3738356"/>
            <a:ext cx="4214647" cy="523220"/>
          </a:xfrm>
          <a:prstGeom prst="rect">
            <a:avLst/>
          </a:prstGeom>
          <a:noFill/>
        </p:spPr>
        <p:txBody>
          <a:bodyPr vertOverflow="overflow" vert="horz"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16324B"/>
                </a:solidFill>
                <a:effectLst/>
                <a:uLnTx/>
                <a:uFillTx/>
                <a:latin typeface="Inter" panose="02000503000000020004" pitchFamily="2" charset="0"/>
                <a:ea typeface="Inter" panose="02000503000000020004" pitchFamily="2" charset="0"/>
                <a:cs typeface="+mn-cs"/>
              </a:rPr>
              <a:t>Support matched to need and able to adapt as circumstances change</a:t>
            </a:r>
          </a:p>
        </p:txBody>
      </p:sp>
      <p:sp>
        <p:nvSpPr>
          <p:cNvPr id="53" name="TextBox 52">
            <a:extLst>
              <a:ext uri="{FF2B5EF4-FFF2-40B4-BE49-F238E27FC236}">
                <a16:creationId xmlns:a16="http://schemas.microsoft.com/office/drawing/2014/main" id="{AE5814FB-7F6B-7DBD-E3B2-D0BE378EF1EA}"/>
              </a:ext>
            </a:extLst>
          </p:cNvPr>
          <p:cNvSpPr txBox="1"/>
          <p:nvPr/>
        </p:nvSpPr>
        <p:spPr>
          <a:xfrm>
            <a:off x="6074978" y="4793806"/>
            <a:ext cx="4214647" cy="523220"/>
          </a:xfrm>
          <a:prstGeom prst="rect">
            <a:avLst/>
          </a:prstGeom>
          <a:noFill/>
        </p:spPr>
        <p:txBody>
          <a:bodyPr vertOverflow="overflow" vert="horz"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16324B"/>
                </a:solidFill>
                <a:effectLst/>
                <a:uLnTx/>
                <a:uFillTx/>
                <a:latin typeface="Inter" panose="02000503000000020004" pitchFamily="2" charset="0"/>
                <a:ea typeface="Inter" panose="02000503000000020004" pitchFamily="2" charset="0"/>
                <a:cs typeface="+mn-cs"/>
              </a:rPr>
              <a:t>Clearer routes between settings, support, and suitable education</a:t>
            </a:r>
          </a:p>
        </p:txBody>
      </p:sp>
      <p:sp>
        <p:nvSpPr>
          <p:cNvPr id="57" name="TextBox 17">
            <a:extLst>
              <a:ext uri="{FF2B5EF4-FFF2-40B4-BE49-F238E27FC236}">
                <a16:creationId xmlns:a16="http://schemas.microsoft.com/office/drawing/2014/main" id="{79C1DEDF-E6EE-5B95-E494-B4364287CE10}"/>
              </a:ext>
            </a:extLst>
          </p:cNvPr>
          <p:cNvSpPr txBox="1"/>
          <p:nvPr/>
        </p:nvSpPr>
        <p:spPr>
          <a:xfrm>
            <a:off x="0" y="6291072"/>
            <a:ext cx="1632155" cy="4835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F37 Gruffy" pitchFamily="2" charset="0"/>
                <a:ea typeface="+mn-ea"/>
                <a:cs typeface="+mn-cs"/>
              </a:rPr>
              <a:t>Tute Education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rPr>
              <a:t>CASH summer conference</a:t>
            </a:r>
            <a:endParaRPr kumimoji="0" lang="en-GB"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endParaRPr>
          </a:p>
        </p:txBody>
      </p:sp>
    </p:spTree>
    <p:extLst>
      <p:ext uri="{BB962C8B-B14F-4D97-AF65-F5344CB8AC3E}">
        <p14:creationId xmlns:p14="http://schemas.microsoft.com/office/powerpoint/2010/main" val="870298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A9ABAD9-0209-0941-A501-739ADC6FC195}"/>
              </a:ext>
            </a:extLst>
          </p:cNvPr>
          <p:cNvSpPr/>
          <p:nvPr/>
        </p:nvSpPr>
        <p:spPr>
          <a:xfrm>
            <a:off x="1560302" y="1939506"/>
            <a:ext cx="936000" cy="936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6" name="Oval 5">
            <a:extLst>
              <a:ext uri="{FF2B5EF4-FFF2-40B4-BE49-F238E27FC236}">
                <a16:creationId xmlns:a16="http://schemas.microsoft.com/office/drawing/2014/main" id="{C053377A-65D8-914E-B3F5-6F2E43D25CD3}"/>
              </a:ext>
            </a:extLst>
          </p:cNvPr>
          <p:cNvSpPr/>
          <p:nvPr/>
        </p:nvSpPr>
        <p:spPr>
          <a:xfrm>
            <a:off x="3596613" y="1939506"/>
            <a:ext cx="936000" cy="93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9" name="Oval 8">
            <a:extLst>
              <a:ext uri="{FF2B5EF4-FFF2-40B4-BE49-F238E27FC236}">
                <a16:creationId xmlns:a16="http://schemas.microsoft.com/office/drawing/2014/main" id="{FFDF1DBE-D5AC-1A47-9E58-1CDDBDF570BE}"/>
              </a:ext>
            </a:extLst>
          </p:cNvPr>
          <p:cNvSpPr/>
          <p:nvPr/>
        </p:nvSpPr>
        <p:spPr>
          <a:xfrm>
            <a:off x="5632924" y="1939506"/>
            <a:ext cx="936000" cy="936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12" name="Oval 11">
            <a:extLst>
              <a:ext uri="{FF2B5EF4-FFF2-40B4-BE49-F238E27FC236}">
                <a16:creationId xmlns:a16="http://schemas.microsoft.com/office/drawing/2014/main" id="{FC015D9B-F52B-A644-83FB-82581E092745}"/>
              </a:ext>
            </a:extLst>
          </p:cNvPr>
          <p:cNvSpPr/>
          <p:nvPr/>
        </p:nvSpPr>
        <p:spPr>
          <a:xfrm>
            <a:off x="7669235" y="1939506"/>
            <a:ext cx="936000" cy="936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15" name="Oval 14">
            <a:extLst>
              <a:ext uri="{FF2B5EF4-FFF2-40B4-BE49-F238E27FC236}">
                <a16:creationId xmlns:a16="http://schemas.microsoft.com/office/drawing/2014/main" id="{70DCDCA1-A720-4F4F-87E6-85E9DFFDBA43}"/>
              </a:ext>
            </a:extLst>
          </p:cNvPr>
          <p:cNvSpPr/>
          <p:nvPr/>
        </p:nvSpPr>
        <p:spPr>
          <a:xfrm>
            <a:off x="9705546" y="1939506"/>
            <a:ext cx="936000" cy="936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4" name="Isosceles Triangle 40">
            <a:extLst>
              <a:ext uri="{FF2B5EF4-FFF2-40B4-BE49-F238E27FC236}">
                <a16:creationId xmlns:a16="http://schemas.microsoft.com/office/drawing/2014/main" id="{FFDCEA03-31E7-9693-93C9-E91B2ED82904}"/>
              </a:ext>
            </a:extLst>
          </p:cNvPr>
          <p:cNvSpPr/>
          <p:nvPr/>
        </p:nvSpPr>
        <p:spPr>
          <a:xfrm rot="5400013">
            <a:off x="-120679" y="365124"/>
            <a:ext cx="482602" cy="24130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002E38"/>
          </a:solidFill>
          <a:ln w="19046" cap="flat">
            <a:solidFill>
              <a:srgbClr val="002E38"/>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Aptos"/>
              <a:ea typeface="+mn-ea"/>
              <a:cs typeface="+mn-cs"/>
            </a:endParaRPr>
          </a:p>
        </p:txBody>
      </p:sp>
      <p:sp>
        <p:nvSpPr>
          <p:cNvPr id="5" name="TextBox 41">
            <a:extLst>
              <a:ext uri="{FF2B5EF4-FFF2-40B4-BE49-F238E27FC236}">
                <a16:creationId xmlns:a16="http://schemas.microsoft.com/office/drawing/2014/main" id="{B10756AD-AC99-9812-105B-D75A2AF6833B}"/>
              </a:ext>
            </a:extLst>
          </p:cNvPr>
          <p:cNvSpPr txBox="1"/>
          <p:nvPr/>
        </p:nvSpPr>
        <p:spPr>
          <a:xfrm>
            <a:off x="434969" y="257088"/>
            <a:ext cx="7981953" cy="400110"/>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2000" b="0" i="0" u="none" strike="noStrike" kern="1200" cap="none" spc="0" normalizeH="0" baseline="0" noProof="0">
                <a:ln>
                  <a:noFill/>
                </a:ln>
                <a:solidFill>
                  <a:srgbClr val="E0347B"/>
                </a:solidFill>
                <a:effectLst/>
                <a:uLnTx/>
                <a:uFillTx/>
                <a:latin typeface="F37 Gruffy" pitchFamily="2"/>
                <a:ea typeface="+mn-ea"/>
                <a:cs typeface="+mn-cs"/>
              </a:rPr>
              <a:t>PRACTICAL WAYS SCHOOLS CAN USE TUTE</a:t>
            </a:r>
            <a:endParaRPr kumimoji="0" lang="en-US" sz="2000" b="0" i="0" u="none" strike="noStrike" kern="1200" cap="none" spc="0" normalizeH="0" baseline="0" noProof="0">
              <a:ln>
                <a:noFill/>
              </a:ln>
              <a:solidFill>
                <a:srgbClr val="E0347B"/>
              </a:solidFill>
              <a:effectLst/>
              <a:uLnTx/>
              <a:uFillTx/>
              <a:latin typeface="F37 Gruffy" pitchFamily="2"/>
              <a:ea typeface="+mn-ea"/>
              <a:cs typeface="+mn-cs"/>
            </a:endParaRPr>
          </a:p>
        </p:txBody>
      </p:sp>
      <p:sp>
        <p:nvSpPr>
          <p:cNvPr id="8" name="TextBox 42">
            <a:extLst>
              <a:ext uri="{FF2B5EF4-FFF2-40B4-BE49-F238E27FC236}">
                <a16:creationId xmlns:a16="http://schemas.microsoft.com/office/drawing/2014/main" id="{96021473-FC16-F355-1D38-D654ACE2A436}"/>
              </a:ext>
            </a:extLst>
          </p:cNvPr>
          <p:cNvSpPr txBox="1"/>
          <p:nvPr/>
        </p:nvSpPr>
        <p:spPr>
          <a:xfrm>
            <a:off x="434969" y="602683"/>
            <a:ext cx="1186546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002F38"/>
                </a:solidFill>
                <a:effectLst/>
                <a:uLnTx/>
                <a:uFillTx/>
                <a:latin typeface="F37 Gruffy" pitchFamily="2"/>
                <a:ea typeface="+mn-ea"/>
                <a:cs typeface="+mn-cs"/>
              </a:rPr>
              <a:t>Flexible provision that can be commissioned around need, capacity, and context</a:t>
            </a:r>
            <a:endParaRPr kumimoji="0" lang="en-US" sz="1400" b="0" i="0" u="none" strike="noStrike" kern="1200" cap="none" spc="0" normalizeH="0" baseline="0" noProof="0">
              <a:ln>
                <a:noFill/>
              </a:ln>
              <a:solidFill>
                <a:srgbClr val="002F38"/>
              </a:solidFill>
              <a:effectLst/>
              <a:uLnTx/>
              <a:uFillTx/>
              <a:latin typeface="F37 Gruffy" pitchFamily="2"/>
              <a:ea typeface="+mn-ea"/>
              <a:cs typeface="+mn-cs"/>
            </a:endParaRPr>
          </a:p>
        </p:txBody>
      </p:sp>
      <p:graphicFrame>
        <p:nvGraphicFramePr>
          <p:cNvPr id="11" name="Table 10">
            <a:extLst>
              <a:ext uri="{FF2B5EF4-FFF2-40B4-BE49-F238E27FC236}">
                <a16:creationId xmlns:a16="http://schemas.microsoft.com/office/drawing/2014/main" id="{4FE895D7-EDA8-9378-9178-4CECA5D73691}"/>
              </a:ext>
            </a:extLst>
          </p:cNvPr>
          <p:cNvGraphicFramePr>
            <a:graphicFrameLocks noGrp="1"/>
          </p:cNvGraphicFramePr>
          <p:nvPr/>
        </p:nvGraphicFramePr>
        <p:xfrm>
          <a:off x="1056623" y="3161783"/>
          <a:ext cx="10103500" cy="2693826"/>
        </p:xfrm>
        <a:graphic>
          <a:graphicData uri="http://schemas.openxmlformats.org/drawingml/2006/table">
            <a:tbl>
              <a:tblPr firstRow="1" bandRow="1">
                <a:tableStyleId>{5C22544A-7EE6-4342-B048-85BDC9FD1C3A}</a:tableStyleId>
              </a:tblPr>
              <a:tblGrid>
                <a:gridCol w="2020700">
                  <a:extLst>
                    <a:ext uri="{9D8B030D-6E8A-4147-A177-3AD203B41FA5}">
                      <a16:colId xmlns:a16="http://schemas.microsoft.com/office/drawing/2014/main" val="990923893"/>
                    </a:ext>
                  </a:extLst>
                </a:gridCol>
                <a:gridCol w="2020700">
                  <a:extLst>
                    <a:ext uri="{9D8B030D-6E8A-4147-A177-3AD203B41FA5}">
                      <a16:colId xmlns:a16="http://schemas.microsoft.com/office/drawing/2014/main" val="990906633"/>
                    </a:ext>
                  </a:extLst>
                </a:gridCol>
                <a:gridCol w="2020700">
                  <a:extLst>
                    <a:ext uri="{9D8B030D-6E8A-4147-A177-3AD203B41FA5}">
                      <a16:colId xmlns:a16="http://schemas.microsoft.com/office/drawing/2014/main" val="2894068580"/>
                    </a:ext>
                  </a:extLst>
                </a:gridCol>
                <a:gridCol w="2020700">
                  <a:extLst>
                    <a:ext uri="{9D8B030D-6E8A-4147-A177-3AD203B41FA5}">
                      <a16:colId xmlns:a16="http://schemas.microsoft.com/office/drawing/2014/main" val="4129498404"/>
                    </a:ext>
                  </a:extLst>
                </a:gridCol>
                <a:gridCol w="2020700">
                  <a:extLst>
                    <a:ext uri="{9D8B030D-6E8A-4147-A177-3AD203B41FA5}">
                      <a16:colId xmlns:a16="http://schemas.microsoft.com/office/drawing/2014/main" val="2048967745"/>
                    </a:ext>
                  </a:extLst>
                </a:gridCol>
              </a:tblGrid>
              <a:tr h="62010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a:solidFill>
                            <a:schemeClr val="tx2"/>
                          </a:solidFill>
                          <a:latin typeface="F37 Gruffy" pitchFamily="50" charset="0"/>
                          <a:cs typeface="Poppins" pitchFamily="2" charset="77"/>
                        </a:rPr>
                        <a:t>Support an inclusion base</a:t>
                      </a:r>
                    </a:p>
                  </a:txBody>
                  <a:tcPr anchor="ct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a:solidFill>
                            <a:schemeClr val="tx2"/>
                          </a:solidFill>
                          <a:latin typeface="F37 Gruffy" pitchFamily="50" charset="0"/>
                          <a:cs typeface="Poppins" pitchFamily="2" charset="77"/>
                        </a:rPr>
                        <a:t>Maintain learning during absence</a:t>
                      </a:r>
                    </a:p>
                  </a:txBody>
                  <a:tcPr anchor="ct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a:solidFill>
                            <a:schemeClr val="tx2"/>
                          </a:solidFill>
                          <a:latin typeface="F37 Gruffy" pitchFamily="50" charset="0"/>
                          <a:cs typeface="Poppins" pitchFamily="2" charset="77"/>
                        </a:rPr>
                        <a:t>Build a flexible timetable</a:t>
                      </a:r>
                    </a:p>
                  </a:txBody>
                  <a:tcPr anchor="ct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a:solidFill>
                            <a:schemeClr val="tx2"/>
                          </a:solidFill>
                          <a:latin typeface="F37 Gruffy" pitchFamily="50" charset="0"/>
                          <a:cs typeface="Poppins" pitchFamily="2" charset="77"/>
                        </a:rPr>
                        <a:t>Enable transition and reintegration</a:t>
                      </a:r>
                    </a:p>
                  </a:txBody>
                  <a:tcPr anchor="ct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a:solidFill>
                            <a:schemeClr val="tx2"/>
                          </a:solidFill>
                          <a:latin typeface="F37 Gruffy" pitchFamily="50" charset="0"/>
                          <a:cs typeface="Poppins" pitchFamily="2" charset="77"/>
                        </a:rPr>
                        <a:t>Extend curriculum capacity</a:t>
                      </a:r>
                    </a:p>
                  </a:txBody>
                  <a:tcPr anchor="ct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5057022"/>
                  </a:ext>
                </a:extLst>
              </a:tr>
              <a:tr h="1855433">
                <a:tc>
                  <a:txBody>
                    <a:bodyP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1100" b="0">
                          <a:solidFill>
                            <a:schemeClr val="tx2"/>
                          </a:solidFill>
                          <a:latin typeface="Inter" panose="02000503000000020004" pitchFamily="2" charset="0"/>
                          <a:ea typeface="Inter" panose="02000503000000020004" pitchFamily="2" charset="0"/>
                          <a:cs typeface="Poppins" pitchFamily="2" charset="77"/>
                        </a:rPr>
                        <a:t>Deliver curriculum teaching across mixed year groups and pathways, while school staff retain pastoral and specialist support around each pupil.</a:t>
                      </a:r>
                      <a:endParaRPr lang="en-US" sz="1100" b="0">
                        <a:solidFill>
                          <a:schemeClr val="tx2"/>
                        </a:solidFill>
                        <a:latin typeface="Inter" panose="02000503000000020004" pitchFamily="2" charset="0"/>
                        <a:ea typeface="Inter" panose="02000503000000020004" pitchFamily="2" charset="0"/>
                        <a:cs typeface="Poppins" pitchFamily="2" charset="77"/>
                      </a:endParaRPr>
                    </a:p>
                  </a:txBody>
                  <a:tcP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1100" b="0">
                          <a:solidFill>
                            <a:schemeClr val="tx2"/>
                          </a:solidFill>
                          <a:latin typeface="Inter" panose="02000503000000020004" pitchFamily="2" charset="0"/>
                          <a:ea typeface="Inter" panose="02000503000000020004" pitchFamily="2" charset="0"/>
                          <a:cs typeface="Poppins" pitchFamily="2" charset="77"/>
                        </a:rPr>
                        <a:t>Provide short, medium, or longer-term provision from home, school, or another suitable setting, with consistent teaching, and clear attendance and progress reporting.</a:t>
                      </a:r>
                      <a:endParaRPr lang="en-US" sz="1100" b="0">
                        <a:solidFill>
                          <a:schemeClr val="tx2"/>
                        </a:solidFill>
                        <a:latin typeface="Inter" panose="02000503000000020004" pitchFamily="2" charset="0"/>
                        <a:ea typeface="Inter" panose="02000503000000020004" pitchFamily="2" charset="0"/>
                        <a:cs typeface="Poppins" pitchFamily="2" charset="77"/>
                      </a:endParaRPr>
                    </a:p>
                  </a:txBody>
                  <a:tcP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1100" b="0">
                          <a:solidFill>
                            <a:schemeClr val="tx2"/>
                          </a:solidFill>
                          <a:latin typeface="Inter" panose="02000503000000020004" pitchFamily="2" charset="0"/>
                          <a:ea typeface="Inter" panose="02000503000000020004" pitchFamily="2" charset="0"/>
                          <a:cs typeface="Poppins" pitchFamily="2" charset="77"/>
                        </a:rPr>
                        <a:t>Combine established programmes into the right timetable within 48 hours, or commission a bespoke offer aligned to your curriculum, with the flexibility to adapt as needs change.</a:t>
                      </a:r>
                      <a:endParaRPr lang="en-US" sz="1100" b="0">
                        <a:solidFill>
                          <a:schemeClr val="tx2"/>
                        </a:solidFill>
                        <a:latin typeface="Inter" panose="02000503000000020004" pitchFamily="2" charset="0"/>
                        <a:ea typeface="Inter" panose="02000503000000020004" pitchFamily="2" charset="0"/>
                        <a:cs typeface="Poppins" pitchFamily="2" charset="77"/>
                      </a:endParaRPr>
                    </a:p>
                  </a:txBody>
                  <a:tcP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1100" b="0">
                          <a:solidFill>
                            <a:schemeClr val="tx2"/>
                          </a:solidFill>
                          <a:latin typeface="Inter" panose="02000503000000020004" pitchFamily="2" charset="0"/>
                          <a:ea typeface="Inter" panose="02000503000000020004" pitchFamily="2" charset="0"/>
                          <a:cs typeface="Poppins" pitchFamily="2" charset="77"/>
                        </a:rPr>
                        <a:t>Maintain learning while confidence is rebuilt, with regular communication between Tute and the school to review progress and readiness for the next step.</a:t>
                      </a:r>
                      <a:endParaRPr lang="en-US" sz="1100" b="0">
                        <a:solidFill>
                          <a:schemeClr val="tx2"/>
                        </a:solidFill>
                        <a:latin typeface="Inter" panose="02000503000000020004" pitchFamily="2" charset="0"/>
                        <a:ea typeface="Inter" panose="02000503000000020004" pitchFamily="2" charset="0"/>
                        <a:cs typeface="Poppins" pitchFamily="2" charset="77"/>
                      </a:endParaRPr>
                    </a:p>
                  </a:txBody>
                  <a:tcP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1100" b="0">
                          <a:solidFill>
                            <a:schemeClr val="tx2"/>
                          </a:solidFill>
                          <a:latin typeface="Inter" panose="02000503000000020004" pitchFamily="2" charset="0"/>
                          <a:ea typeface="Inter" panose="02000503000000020004" pitchFamily="2" charset="0"/>
                          <a:cs typeface="Poppins" pitchFamily="2" charset="77"/>
                        </a:rPr>
                        <a:t>Add qualified teaching where staffing, cohort size, or subject viability makes in-house delivery difficult.</a:t>
                      </a:r>
                      <a:endParaRPr lang="en-US" sz="1100" b="0">
                        <a:solidFill>
                          <a:schemeClr val="tx2"/>
                        </a:solidFill>
                        <a:latin typeface="Inter" panose="02000503000000020004" pitchFamily="2" charset="0"/>
                        <a:ea typeface="Inter" panose="02000503000000020004" pitchFamily="2" charset="0"/>
                        <a:cs typeface="Poppins" pitchFamily="2" charset="77"/>
                      </a:endParaRPr>
                    </a:p>
                  </a:txBody>
                  <a:tcPr>
                    <a:lnL w="12700" cmpd="sng">
                      <a:noFill/>
                    </a:lnL>
                    <a:lnR w="12700" cmpd="sng">
                      <a:noFill/>
                    </a:lnR>
                    <a:lnT w="6350" cap="flat" cmpd="sng" algn="ctr">
                      <a:solidFill>
                        <a:srgbClr val="EAEAEA"/>
                      </a:solidFill>
                      <a:prstDash val="solid"/>
                      <a:round/>
                      <a:headEnd type="none" w="med" len="med"/>
                      <a:tailEnd type="none" w="med" len="med"/>
                    </a:lnT>
                    <a:lnB w="6350" cap="flat" cmpd="sng" algn="ctr">
                      <a:solidFill>
                        <a:srgbClr val="EAEAE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935245"/>
                  </a:ext>
                </a:extLst>
              </a:tr>
            </a:tbl>
          </a:graphicData>
        </a:graphic>
      </p:graphicFrame>
      <p:pic>
        <p:nvPicPr>
          <p:cNvPr id="14" name="Picture 13">
            <a:extLst>
              <a:ext uri="{FF2B5EF4-FFF2-40B4-BE49-F238E27FC236}">
                <a16:creationId xmlns:a16="http://schemas.microsoft.com/office/drawing/2014/main" id="{0DC1FE38-9335-780B-A0ED-A3E4DEE26397}"/>
              </a:ext>
            </a:extLst>
          </p:cNvPr>
          <p:cNvPicPr>
            <a:picLocks noChangeAspect="1"/>
          </p:cNvPicPr>
          <p:nvPr/>
        </p:nvPicPr>
        <p:blipFill>
          <a:blip r:embed="rId3">
            <a:biLevel thresh="75000"/>
            <a:extLst>
              <a:ext uri="{28A0092B-C50C-407E-A947-70E740481C1C}">
                <a14:useLocalDpi xmlns:a14="http://schemas.microsoft.com/office/drawing/2010/main" val="0"/>
              </a:ext>
            </a:extLst>
          </a:blip>
          <a:srcRect l="30124" t="3075" r="54864" b="90296"/>
          <a:stretch>
            <a:fillRect/>
          </a:stretch>
        </p:blipFill>
        <p:spPr>
          <a:xfrm>
            <a:off x="1368761" y="2009567"/>
            <a:ext cx="1248058" cy="979835"/>
          </a:xfrm>
          <a:prstGeom prst="rect">
            <a:avLst/>
          </a:prstGeom>
        </p:spPr>
      </p:pic>
      <p:pic>
        <p:nvPicPr>
          <p:cNvPr id="32" name="Picture 31">
            <a:extLst>
              <a:ext uri="{FF2B5EF4-FFF2-40B4-BE49-F238E27FC236}">
                <a16:creationId xmlns:a16="http://schemas.microsoft.com/office/drawing/2014/main" id="{3BF8E478-112E-94F1-31A0-83A5040DDC1A}"/>
              </a:ext>
            </a:extLst>
          </p:cNvPr>
          <p:cNvPicPr>
            <a:picLocks noChangeAspect="1"/>
          </p:cNvPicPr>
          <p:nvPr/>
        </p:nvPicPr>
        <p:blipFill>
          <a:blip r:embed="rId3">
            <a:biLevel thresh="75000"/>
            <a:extLst>
              <a:ext uri="{28A0092B-C50C-407E-A947-70E740481C1C}">
                <a14:useLocalDpi xmlns:a14="http://schemas.microsoft.com/office/drawing/2010/main" val="0"/>
              </a:ext>
            </a:extLst>
          </a:blip>
          <a:srcRect l="31802" t="12574" r="55160" b="79982"/>
          <a:stretch>
            <a:fillRect/>
          </a:stretch>
        </p:blipFill>
        <p:spPr>
          <a:xfrm>
            <a:off x="7849974" y="2070803"/>
            <a:ext cx="605956" cy="615136"/>
          </a:xfrm>
          <a:prstGeom prst="rect">
            <a:avLst/>
          </a:prstGeom>
        </p:spPr>
      </p:pic>
      <p:pic>
        <p:nvPicPr>
          <p:cNvPr id="38" name="Picture 37">
            <a:extLst>
              <a:ext uri="{FF2B5EF4-FFF2-40B4-BE49-F238E27FC236}">
                <a16:creationId xmlns:a16="http://schemas.microsoft.com/office/drawing/2014/main" id="{C4494E1A-44AE-3494-A018-97DFBC055A87}"/>
              </a:ext>
            </a:extLst>
          </p:cNvPr>
          <p:cNvPicPr>
            <a:picLocks noChangeAspect="1"/>
          </p:cNvPicPr>
          <p:nvPr/>
        </p:nvPicPr>
        <p:blipFill>
          <a:blip r:embed="rId3">
            <a:biLevel thresh="75000"/>
            <a:extLst>
              <a:ext uri="{28A0092B-C50C-407E-A947-70E740481C1C}">
                <a14:useLocalDpi xmlns:a14="http://schemas.microsoft.com/office/drawing/2010/main" val="0"/>
              </a:ext>
            </a:extLst>
          </a:blip>
          <a:srcRect l="31308" t="22668" r="56643" b="70666"/>
          <a:stretch>
            <a:fillRect/>
          </a:stretch>
        </p:blipFill>
        <p:spPr>
          <a:xfrm>
            <a:off x="3780509" y="2102937"/>
            <a:ext cx="560049" cy="550868"/>
          </a:xfrm>
          <a:prstGeom prst="rect">
            <a:avLst/>
          </a:prstGeom>
        </p:spPr>
      </p:pic>
      <p:pic>
        <p:nvPicPr>
          <p:cNvPr id="45" name="Picture 44">
            <a:extLst>
              <a:ext uri="{FF2B5EF4-FFF2-40B4-BE49-F238E27FC236}">
                <a16:creationId xmlns:a16="http://schemas.microsoft.com/office/drawing/2014/main" id="{F23EB5A6-EEBE-CBBC-A959-940391295811}"/>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l="31309" t="32685" r="56049" b="58537"/>
          <a:stretch>
            <a:fillRect/>
          </a:stretch>
        </p:blipFill>
        <p:spPr>
          <a:xfrm>
            <a:off x="9849806" y="2018445"/>
            <a:ext cx="587594" cy="725310"/>
          </a:xfrm>
          <a:prstGeom prst="rect">
            <a:avLst/>
          </a:prstGeom>
        </p:spPr>
      </p:pic>
      <p:pic>
        <p:nvPicPr>
          <p:cNvPr id="47" name="Picture 46">
            <a:extLst>
              <a:ext uri="{FF2B5EF4-FFF2-40B4-BE49-F238E27FC236}">
                <a16:creationId xmlns:a16="http://schemas.microsoft.com/office/drawing/2014/main" id="{AB4E7841-8F1F-3086-0FDC-9F5B904EA826}"/>
              </a:ext>
            </a:extLst>
          </p:cNvPr>
          <p:cNvPicPr>
            <a:picLocks noChangeAspect="1"/>
          </p:cNvPicPr>
          <p:nvPr/>
        </p:nvPicPr>
        <p:blipFill>
          <a:blip r:embed="rId3">
            <a:biLevel thresh="75000"/>
            <a:extLst>
              <a:ext uri="{28A0092B-C50C-407E-A947-70E740481C1C}">
                <a14:useLocalDpi xmlns:a14="http://schemas.microsoft.com/office/drawing/2010/main" val="0"/>
              </a:ext>
            </a:extLst>
          </a:blip>
          <a:srcRect l="71407" t="4432" r="19111" b="90742"/>
          <a:stretch>
            <a:fillRect/>
          </a:stretch>
        </p:blipFill>
        <p:spPr>
          <a:xfrm>
            <a:off x="5632924" y="2024907"/>
            <a:ext cx="902638" cy="816744"/>
          </a:xfrm>
          <a:prstGeom prst="rect">
            <a:avLst/>
          </a:prstGeom>
        </p:spPr>
      </p:pic>
      <p:grpSp>
        <p:nvGrpSpPr>
          <p:cNvPr id="49" name="Group 69">
            <a:extLst>
              <a:ext uri="{FF2B5EF4-FFF2-40B4-BE49-F238E27FC236}">
                <a16:creationId xmlns:a16="http://schemas.microsoft.com/office/drawing/2014/main" id="{65A64069-93AB-40B1-CF1B-13105C687394}"/>
              </a:ext>
            </a:extLst>
          </p:cNvPr>
          <p:cNvGrpSpPr/>
          <p:nvPr/>
        </p:nvGrpSpPr>
        <p:grpSpPr>
          <a:xfrm>
            <a:off x="11160123" y="6276971"/>
            <a:ext cx="1039809" cy="579436"/>
            <a:chOff x="11160123" y="6276971"/>
            <a:chExt cx="1039809" cy="579436"/>
          </a:xfrm>
        </p:grpSpPr>
        <p:sp>
          <p:nvSpPr>
            <p:cNvPr id="50" name="object 8">
              <a:extLst>
                <a:ext uri="{FF2B5EF4-FFF2-40B4-BE49-F238E27FC236}">
                  <a16:creationId xmlns:a16="http://schemas.microsoft.com/office/drawing/2014/main" id="{5F766814-12F7-E99E-BE70-3AE020349AE0}"/>
                </a:ext>
              </a:extLst>
            </p:cNvPr>
            <p:cNvSpPr/>
            <p:nvPr/>
          </p:nvSpPr>
          <p:spPr>
            <a:xfrm>
              <a:off x="11160123" y="6276971"/>
              <a:ext cx="1039809" cy="579436"/>
            </a:xfrm>
            <a:custGeom>
              <a:avLst/>
              <a:gdLst>
                <a:gd name="f0" fmla="val 10800000"/>
                <a:gd name="f1" fmla="val 5400000"/>
                <a:gd name="f2" fmla="val 180"/>
                <a:gd name="f3" fmla="val w"/>
                <a:gd name="f4" fmla="val h"/>
                <a:gd name="f5" fmla="val 0"/>
                <a:gd name="f6" fmla="val 4398009"/>
                <a:gd name="f7" fmla="val 3332479"/>
                <a:gd name="f8" fmla="val 4397761"/>
                <a:gd name="f9" fmla="val 3904258"/>
                <a:gd name="f10" fmla="val 113933"/>
                <a:gd name="f11" fmla="val 1015309"/>
                <a:gd name="f12" fmla="val 534915"/>
                <a:gd name="f13" fmla="val 3332296"/>
                <a:gd name="f14" fmla="+- 0 0 -90"/>
                <a:gd name="f15" fmla="*/ f3 1 4398009"/>
                <a:gd name="f16" fmla="*/ f4 1 3332479"/>
                <a:gd name="f17" fmla="+- f7 0 f5"/>
                <a:gd name="f18" fmla="+- f6 0 f5"/>
                <a:gd name="f19" fmla="*/ f14 f0 1"/>
                <a:gd name="f20" fmla="*/ f18 1 4398009"/>
                <a:gd name="f21" fmla="*/ f17 1 3332479"/>
                <a:gd name="f22" fmla="*/ 941818 f18 1"/>
                <a:gd name="f23" fmla="*/ 0 f17 1"/>
                <a:gd name="f24" fmla="*/ 836130 f18 1"/>
                <a:gd name="f25" fmla="*/ 13116 f17 1"/>
                <a:gd name="f26" fmla="*/ 0 f18 1"/>
                <a:gd name="f27" fmla="*/ 116887 f17 1"/>
                <a:gd name="f28" fmla="*/ 114557 f18 1"/>
                <a:gd name="f29" fmla="*/ 383629 f17 1"/>
                <a:gd name="f30" fmla="*/ f19 1 f2"/>
                <a:gd name="f31" fmla="*/ f22 1 4398009"/>
                <a:gd name="f32" fmla="*/ f23 1 3332479"/>
                <a:gd name="f33" fmla="*/ f24 1 4398009"/>
                <a:gd name="f34" fmla="*/ f25 1 3332479"/>
                <a:gd name="f35" fmla="*/ f26 1 4398009"/>
                <a:gd name="f36" fmla="*/ f27 1 3332479"/>
                <a:gd name="f37" fmla="*/ f28 1 4398009"/>
                <a:gd name="f38" fmla="*/ f29 1 3332479"/>
                <a:gd name="f39" fmla="*/ 0 1 f20"/>
                <a:gd name="f40" fmla="*/ f6 1 f20"/>
                <a:gd name="f41" fmla="*/ 0 1 f21"/>
                <a:gd name="f42" fmla="*/ f7 1 f21"/>
                <a:gd name="f43" fmla="+- f30 0 f1"/>
                <a:gd name="f44" fmla="*/ f31 1 f20"/>
                <a:gd name="f45" fmla="*/ f32 1 f21"/>
                <a:gd name="f46" fmla="*/ f33 1 f20"/>
                <a:gd name="f47" fmla="*/ f34 1 f21"/>
                <a:gd name="f48" fmla="*/ f35 1 f20"/>
                <a:gd name="f49" fmla="*/ f36 1 f21"/>
                <a:gd name="f50" fmla="*/ f37 1 f20"/>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63"/>
                </a:cxn>
                <a:cxn ang="f43">
                  <a:pos x="f56" y="f57"/>
                </a:cxn>
              </a:cxnLst>
              <a:rect l="f52" t="f55" r="f53" b="f54"/>
              <a:pathLst>
                <a:path w="4398009" h="3332479">
                  <a:moveTo>
                    <a:pt x="f8" y="f5"/>
                  </a:moveTo>
                  <a:lnTo>
                    <a:pt x="f9" y="f10"/>
                  </a:lnTo>
                  <a:lnTo>
                    <a:pt x="f5" y="f11"/>
                  </a:lnTo>
                  <a:lnTo>
                    <a:pt x="f12" y="f13"/>
                  </a:lnTo>
                  <a:lnTo>
                    <a:pt x="f8" y="f13"/>
                  </a:lnTo>
                  <a:lnTo>
                    <a:pt x="f8" y="f5"/>
                  </a:lnTo>
                  <a:close/>
                </a:path>
              </a:pathLst>
            </a:custGeom>
            <a:solidFill>
              <a:srgbClr val="66FF94"/>
            </a:solidFill>
            <a:ln cap="flat">
              <a:noFill/>
              <a:prstDash val="solid"/>
            </a:ln>
          </p:spPr>
          <p:txBody>
            <a:bodyPr vert="horz" wrap="square" lIns="0" tIns="0" rIns="0" bIns="0" anchor="t" anchorCtr="0" compatLnSpc="1">
              <a:noAutofit/>
            </a:bodyPr>
            <a:lstStyle/>
            <a:p>
              <a:pPr marL="0" marR="0" lvl="0" indent="0" algn="l" defTabSz="914400" rtl="0" eaLnBrk="1" fontAlgn="auto" latinLnBrk="0" hangingPunct="0">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000000"/>
                </a:solidFill>
                <a:effectLst/>
                <a:uLnTx/>
                <a:uFillTx/>
                <a:latin typeface="Aptos" pitchFamily="34"/>
                <a:ea typeface="+mn-ea"/>
                <a:cs typeface="+mn-cs"/>
              </a:endParaRPr>
            </a:p>
          </p:txBody>
        </p:sp>
        <p:pic>
          <p:nvPicPr>
            <p:cNvPr id="51" name="Picture 71" descr="A blue and black logo&#10;&#10;Description automatically generated">
              <a:extLst>
                <a:ext uri="{FF2B5EF4-FFF2-40B4-BE49-F238E27FC236}">
                  <a16:creationId xmlns:a16="http://schemas.microsoft.com/office/drawing/2014/main" id="{83A72A09-F451-CB8E-55FD-C402B909F805}"/>
                </a:ext>
              </a:extLst>
            </p:cNvPr>
            <p:cNvPicPr>
              <a:picLocks noChangeAspect="1"/>
            </p:cNvPicPr>
            <p:nvPr/>
          </p:nvPicPr>
          <p:blipFill>
            <a:blip r:embed="rId4"/>
            <a:srcRect/>
            <a:stretch>
              <a:fillRect/>
            </a:stretch>
          </p:blipFill>
          <p:spPr>
            <a:xfrm>
              <a:off x="11411291" y="6482666"/>
              <a:ext cx="646517" cy="255967"/>
            </a:xfrm>
            <a:prstGeom prst="rect">
              <a:avLst/>
            </a:prstGeom>
            <a:noFill/>
            <a:ln cap="flat">
              <a:noFill/>
            </a:ln>
          </p:spPr>
        </p:pic>
      </p:grpSp>
      <p:pic>
        <p:nvPicPr>
          <p:cNvPr id="52" name="Picture 51" descr="Untitled design (64)">
            <a:extLst>
              <a:ext uri="{FF2B5EF4-FFF2-40B4-BE49-F238E27FC236}">
                <a16:creationId xmlns:a16="http://schemas.microsoft.com/office/drawing/2014/main" id="{B1AB2127-7CE2-EDF9-3837-F76B72ABE8D1}"/>
              </a:ext>
            </a:extLst>
          </p:cNvPr>
          <p:cNvPicPr>
            <a:picLocks noChangeAspect="1"/>
          </p:cNvPicPr>
          <p:nvPr/>
        </p:nvPicPr>
        <p:blipFill>
          <a:blip r:embed="rId5"/>
          <a:stretch>
            <a:fillRect/>
          </a:stretch>
        </p:blipFill>
        <p:spPr>
          <a:xfrm>
            <a:off x="11411291" y="89571"/>
            <a:ext cx="729900" cy="516039"/>
          </a:xfrm>
          <a:prstGeom prst="rect">
            <a:avLst/>
          </a:prstGeom>
        </p:spPr>
      </p:pic>
      <p:sp>
        <p:nvSpPr>
          <p:cNvPr id="53" name="TextBox 52">
            <a:extLst>
              <a:ext uri="{FF2B5EF4-FFF2-40B4-BE49-F238E27FC236}">
                <a16:creationId xmlns:a16="http://schemas.microsoft.com/office/drawing/2014/main" id="{8A24F088-730F-D422-577A-9F5721C60984}"/>
              </a:ext>
            </a:extLst>
          </p:cNvPr>
          <p:cNvSpPr txBox="1"/>
          <p:nvPr/>
        </p:nvSpPr>
        <p:spPr>
          <a:xfrm>
            <a:off x="861134" y="1312120"/>
            <a:ext cx="10298989" cy="307777"/>
          </a:xfrm>
          <a:prstGeom prst="rect">
            <a:avLst/>
          </a:prstGeom>
          <a:noFill/>
        </p:spPr>
        <p:txBody>
          <a:bodyPr vertOverflow="overflow" vert="horz"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F38"/>
                </a:solidFill>
                <a:effectLst/>
                <a:uLnTx/>
                <a:uFillTx/>
                <a:latin typeface="F37 Gruffy" pitchFamily="50" charset="0"/>
                <a:ea typeface="+mn-ea"/>
                <a:cs typeface="+mn-cs"/>
              </a:rPr>
              <a:t>A practical way to strengthen inclusion, maintain learning, and extend school capacity</a:t>
            </a:r>
            <a:endParaRPr kumimoji="0" lang="en-GB" sz="1400" b="0" i="0" u="none" strike="noStrike" kern="1200" cap="none" spc="0" normalizeH="0" baseline="0" noProof="0">
              <a:ln>
                <a:noFill/>
              </a:ln>
              <a:solidFill>
                <a:srgbClr val="16324B"/>
              </a:solidFill>
              <a:effectLst/>
              <a:uLnTx/>
              <a:uFillTx/>
              <a:latin typeface="F37 Gruffy" pitchFamily="50" charset="0"/>
              <a:ea typeface="Inter" panose="02000503000000020004" pitchFamily="2" charset="0"/>
              <a:cs typeface="+mn-cs"/>
            </a:endParaRPr>
          </a:p>
        </p:txBody>
      </p:sp>
      <p:cxnSp>
        <p:nvCxnSpPr>
          <p:cNvPr id="54" name="Straight Connector 53">
            <a:extLst>
              <a:ext uri="{FF2B5EF4-FFF2-40B4-BE49-F238E27FC236}">
                <a16:creationId xmlns:a16="http://schemas.microsoft.com/office/drawing/2014/main" id="{03EB8B2F-F2F4-6E44-97A2-F3BF66B982FD}"/>
              </a:ext>
            </a:extLst>
          </p:cNvPr>
          <p:cNvCxnSpPr>
            <a:cxnSpLocks/>
          </p:cNvCxnSpPr>
          <p:nvPr/>
        </p:nvCxnSpPr>
        <p:spPr>
          <a:xfrm flipH="1">
            <a:off x="763623" y="1464383"/>
            <a:ext cx="1264679" cy="0"/>
          </a:xfrm>
          <a:prstGeom prst="line">
            <a:avLst/>
          </a:prstGeom>
          <a:ln>
            <a:solidFill>
              <a:srgbClr val="EAEAEA"/>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58963C08-DA66-DBD6-D0D0-89555773EA74}"/>
              </a:ext>
            </a:extLst>
          </p:cNvPr>
          <p:cNvCxnSpPr>
            <a:cxnSpLocks/>
          </p:cNvCxnSpPr>
          <p:nvPr/>
        </p:nvCxnSpPr>
        <p:spPr>
          <a:xfrm flipH="1">
            <a:off x="10009206" y="1446194"/>
            <a:ext cx="1264679" cy="0"/>
          </a:xfrm>
          <a:prstGeom prst="line">
            <a:avLst/>
          </a:prstGeom>
          <a:ln>
            <a:solidFill>
              <a:srgbClr val="EAEAEA"/>
            </a:solidFill>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B6E6EF41-F896-33E3-0DDC-A6C3503FEBFE}"/>
              </a:ext>
            </a:extLst>
          </p:cNvPr>
          <p:cNvSpPr txBox="1"/>
          <p:nvPr/>
        </p:nvSpPr>
        <p:spPr>
          <a:xfrm>
            <a:off x="946505" y="5992783"/>
            <a:ext cx="10298989" cy="523220"/>
          </a:xfrm>
          <a:prstGeom prst="rect">
            <a:avLst/>
          </a:prstGeom>
          <a:noFill/>
        </p:spPr>
        <p:txBody>
          <a:bodyPr vertOverflow="overflow" vert="horz"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E38"/>
                </a:solidFill>
                <a:effectLst/>
                <a:uLnTx/>
                <a:uFillTx/>
                <a:latin typeface="F37 Gruffy" pitchFamily="50" charset="0"/>
                <a:ea typeface="+mn-ea"/>
                <a:cs typeface="+mn-cs"/>
              </a:rPr>
              <a:t>SEND support is built into provision from enrolment onwards, with teaching, adaptations, review, and communication coordinated around the pupil.</a:t>
            </a:r>
          </a:p>
        </p:txBody>
      </p:sp>
      <p:sp>
        <p:nvSpPr>
          <p:cNvPr id="72" name="TextBox 17">
            <a:extLst>
              <a:ext uri="{FF2B5EF4-FFF2-40B4-BE49-F238E27FC236}">
                <a16:creationId xmlns:a16="http://schemas.microsoft.com/office/drawing/2014/main" id="{6103E084-65F7-596C-52F0-AD30141FD125}"/>
              </a:ext>
            </a:extLst>
          </p:cNvPr>
          <p:cNvSpPr txBox="1"/>
          <p:nvPr/>
        </p:nvSpPr>
        <p:spPr>
          <a:xfrm>
            <a:off x="0" y="6291072"/>
            <a:ext cx="1632155" cy="4835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F37 Gruffy" pitchFamily="2" charset="0"/>
                <a:ea typeface="+mn-ea"/>
                <a:cs typeface="+mn-cs"/>
              </a:rPr>
              <a:t>Tute Education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rPr>
              <a:t>CASH summer conference</a:t>
            </a:r>
            <a:endParaRPr kumimoji="0" lang="en-GB"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endParaRPr>
          </a:p>
        </p:txBody>
      </p:sp>
    </p:spTree>
    <p:extLst>
      <p:ext uri="{BB962C8B-B14F-4D97-AF65-F5344CB8AC3E}">
        <p14:creationId xmlns:p14="http://schemas.microsoft.com/office/powerpoint/2010/main" val="1585859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CD596-7077-FCCD-81EF-EFF40011A08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F4D7EC-A6AA-DAEC-0FF5-8B5111784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 y="-159572"/>
            <a:ext cx="12267546" cy="7017572"/>
          </a:xfrm>
          <a:prstGeom prst="rect">
            <a:avLst/>
          </a:prstGeom>
        </p:spPr>
      </p:pic>
      <p:sp>
        <p:nvSpPr>
          <p:cNvPr id="4" name="TextBox 17">
            <a:extLst>
              <a:ext uri="{FF2B5EF4-FFF2-40B4-BE49-F238E27FC236}">
                <a16:creationId xmlns:a16="http://schemas.microsoft.com/office/drawing/2014/main" id="{2F352F50-A03E-1407-84E7-642BCD6F9380}"/>
              </a:ext>
            </a:extLst>
          </p:cNvPr>
          <p:cNvSpPr txBox="1"/>
          <p:nvPr/>
        </p:nvSpPr>
        <p:spPr>
          <a:xfrm>
            <a:off x="0" y="6257393"/>
            <a:ext cx="2033474" cy="483530"/>
          </a:xfrm>
          <a:prstGeom prst="rect">
            <a:avLst/>
          </a:prstGeom>
          <a:solidFill>
            <a:srgbClr val="FBF8F4"/>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F37 Gruffy" pitchFamily="2" charset="0"/>
                <a:ea typeface="+mn-ea"/>
                <a:cs typeface="+mn-cs"/>
              </a:rPr>
              <a:t>Tute Education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rPr>
              <a:t>CASH summer conference</a:t>
            </a:r>
            <a:endParaRPr kumimoji="0" lang="en-GB"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endParaRPr>
          </a:p>
        </p:txBody>
      </p:sp>
      <p:sp>
        <p:nvSpPr>
          <p:cNvPr id="2" name="Rectangle 1">
            <a:extLst>
              <a:ext uri="{FF2B5EF4-FFF2-40B4-BE49-F238E27FC236}">
                <a16:creationId xmlns:a16="http://schemas.microsoft.com/office/drawing/2014/main" id="{C07004B9-2C85-8258-730D-5488AD647A6E}"/>
              </a:ext>
            </a:extLst>
          </p:cNvPr>
          <p:cNvSpPr/>
          <p:nvPr/>
        </p:nvSpPr>
        <p:spPr>
          <a:xfrm>
            <a:off x="0" y="117078"/>
            <a:ext cx="7288567" cy="1283460"/>
          </a:xfrm>
          <a:prstGeom prst="rect">
            <a:avLst/>
          </a:prstGeom>
          <a:solidFill>
            <a:srgbClr val="FBF8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8" name="Isosceles Triangle 40">
            <a:extLst>
              <a:ext uri="{FF2B5EF4-FFF2-40B4-BE49-F238E27FC236}">
                <a16:creationId xmlns:a16="http://schemas.microsoft.com/office/drawing/2014/main" id="{0C36AD01-DB9C-CEF9-A657-C879D5C03427}"/>
              </a:ext>
            </a:extLst>
          </p:cNvPr>
          <p:cNvSpPr/>
          <p:nvPr/>
        </p:nvSpPr>
        <p:spPr>
          <a:xfrm rot="5400013">
            <a:off x="-120679" y="365124"/>
            <a:ext cx="482602" cy="24130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002E38"/>
          </a:solidFill>
          <a:ln w="19046" cap="flat">
            <a:solidFill>
              <a:srgbClr val="002E38"/>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Aptos"/>
              <a:ea typeface="+mn-ea"/>
              <a:cs typeface="+mn-cs"/>
            </a:endParaRPr>
          </a:p>
        </p:txBody>
      </p:sp>
      <p:sp>
        <p:nvSpPr>
          <p:cNvPr id="12" name="TextBox 41">
            <a:extLst>
              <a:ext uri="{FF2B5EF4-FFF2-40B4-BE49-F238E27FC236}">
                <a16:creationId xmlns:a16="http://schemas.microsoft.com/office/drawing/2014/main" id="{6B781AD9-EEFB-5C2B-6A67-66FD9867AC43}"/>
              </a:ext>
            </a:extLst>
          </p:cNvPr>
          <p:cNvSpPr txBox="1"/>
          <p:nvPr/>
        </p:nvSpPr>
        <p:spPr>
          <a:xfrm>
            <a:off x="434969" y="257088"/>
            <a:ext cx="7981953" cy="400110"/>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2000" b="0" i="0" u="none" strike="noStrike" kern="1200" cap="none" spc="0" normalizeH="0" baseline="0" noProof="0">
                <a:ln>
                  <a:noFill/>
                </a:ln>
                <a:solidFill>
                  <a:srgbClr val="E0347B"/>
                </a:solidFill>
                <a:effectLst/>
                <a:uLnTx/>
                <a:uFillTx/>
                <a:latin typeface="F37 Gruffy" pitchFamily="2"/>
                <a:ea typeface="+mn-ea"/>
                <a:cs typeface="+mn-cs"/>
              </a:rPr>
              <a:t>EFFECTIVE COLLABORATION IN PRACTICE</a:t>
            </a:r>
            <a:endParaRPr kumimoji="0" lang="en-US" sz="2000" b="0" i="0" u="none" strike="noStrike" kern="1200" cap="none" spc="0" normalizeH="0" baseline="0" noProof="0">
              <a:ln>
                <a:noFill/>
              </a:ln>
              <a:solidFill>
                <a:srgbClr val="E0347B"/>
              </a:solidFill>
              <a:effectLst/>
              <a:uLnTx/>
              <a:uFillTx/>
              <a:latin typeface="F37 Gruffy" pitchFamily="2"/>
              <a:ea typeface="+mn-ea"/>
              <a:cs typeface="+mn-cs"/>
            </a:endParaRPr>
          </a:p>
        </p:txBody>
      </p:sp>
      <p:sp>
        <p:nvSpPr>
          <p:cNvPr id="13" name="TextBox 42">
            <a:extLst>
              <a:ext uri="{FF2B5EF4-FFF2-40B4-BE49-F238E27FC236}">
                <a16:creationId xmlns:a16="http://schemas.microsoft.com/office/drawing/2014/main" id="{C6E6CB68-51F9-A045-5B1E-F735BDCDD5D3}"/>
              </a:ext>
            </a:extLst>
          </p:cNvPr>
          <p:cNvSpPr txBox="1"/>
          <p:nvPr/>
        </p:nvSpPr>
        <p:spPr>
          <a:xfrm>
            <a:off x="434969" y="602683"/>
            <a:ext cx="1186546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002F38"/>
                </a:solidFill>
                <a:effectLst/>
                <a:uLnTx/>
                <a:uFillTx/>
                <a:latin typeface="F37 Gruffy" pitchFamily="2"/>
                <a:ea typeface="+mn-ea"/>
                <a:cs typeface="+mn-cs"/>
              </a:rPr>
              <a:t>Proven and impactful  </a:t>
            </a:r>
            <a:endParaRPr kumimoji="0" lang="en-US" sz="1400" b="0" i="0" u="none" strike="noStrike" kern="1200" cap="none" spc="0" normalizeH="0" baseline="0" noProof="0">
              <a:ln>
                <a:noFill/>
              </a:ln>
              <a:solidFill>
                <a:srgbClr val="002F38"/>
              </a:solidFill>
              <a:effectLst/>
              <a:uLnTx/>
              <a:uFillTx/>
              <a:latin typeface="F37 Gruffy" pitchFamily="2"/>
              <a:ea typeface="+mn-ea"/>
              <a:cs typeface="+mn-cs"/>
            </a:endParaRPr>
          </a:p>
        </p:txBody>
      </p:sp>
      <p:sp>
        <p:nvSpPr>
          <p:cNvPr id="5" name="TextBox 4">
            <a:extLst>
              <a:ext uri="{FF2B5EF4-FFF2-40B4-BE49-F238E27FC236}">
                <a16:creationId xmlns:a16="http://schemas.microsoft.com/office/drawing/2014/main" id="{14BE35CC-F6B7-BAC2-E18B-E2C37EE33044}"/>
              </a:ext>
            </a:extLst>
          </p:cNvPr>
          <p:cNvSpPr txBox="1"/>
          <p:nvPr/>
        </p:nvSpPr>
        <p:spPr>
          <a:xfrm>
            <a:off x="1902846" y="2474893"/>
            <a:ext cx="4384104" cy="954107"/>
          </a:xfrm>
          <a:prstGeom prst="rect">
            <a:avLst/>
          </a:prstGeom>
          <a:solidFill>
            <a:srgbClr val="FBF8F4"/>
          </a:solidFill>
        </p:spPr>
        <p:txBody>
          <a:bodyPr wrap="square" rtlCol="0">
            <a:spAutoFit/>
          </a:bodyPr>
          <a:lstStyle/>
          <a:p>
            <a:r>
              <a:rPr lang="en-GB" sz="1400" dirty="0">
                <a:latin typeface="Inter" panose="02000503000000020004" pitchFamily="2" charset="0"/>
                <a:ea typeface="Inter" panose="02000503000000020004" pitchFamily="2" charset="0"/>
              </a:rPr>
              <a:t>For the student to work at the pace required to meet her needs. To allow opportunity for ‘over learning’ to demonstrate her ability and build confidence</a:t>
            </a:r>
          </a:p>
        </p:txBody>
      </p:sp>
    </p:spTree>
    <p:extLst>
      <p:ext uri="{BB962C8B-B14F-4D97-AF65-F5344CB8AC3E}">
        <p14:creationId xmlns:p14="http://schemas.microsoft.com/office/powerpoint/2010/main" val="3628278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8116F-6744-0B03-9B79-6AD02D1766C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0F58669-9ABC-92A9-2EDA-42C7396DE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17">
            <a:extLst>
              <a:ext uri="{FF2B5EF4-FFF2-40B4-BE49-F238E27FC236}">
                <a16:creationId xmlns:a16="http://schemas.microsoft.com/office/drawing/2014/main" id="{9B5B6227-7DA5-29C2-6235-99D3457631C5}"/>
              </a:ext>
            </a:extLst>
          </p:cNvPr>
          <p:cNvSpPr txBox="1"/>
          <p:nvPr/>
        </p:nvSpPr>
        <p:spPr>
          <a:xfrm>
            <a:off x="0" y="6257393"/>
            <a:ext cx="1632155" cy="483530"/>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F37 Gruffy" pitchFamily="2" charset="0"/>
                <a:ea typeface="+mn-ea"/>
                <a:cs typeface="+mn-cs"/>
              </a:rPr>
              <a:t>Tute Education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rPr>
              <a:t>CASH summer conference</a:t>
            </a:r>
            <a:endParaRPr kumimoji="0" lang="en-GB"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endParaRPr>
          </a:p>
        </p:txBody>
      </p:sp>
      <p:sp>
        <p:nvSpPr>
          <p:cNvPr id="2" name="Rectangle 1">
            <a:extLst>
              <a:ext uri="{FF2B5EF4-FFF2-40B4-BE49-F238E27FC236}">
                <a16:creationId xmlns:a16="http://schemas.microsoft.com/office/drawing/2014/main" id="{E782554B-F7F9-40EC-6666-E267FF166B6B}"/>
              </a:ext>
            </a:extLst>
          </p:cNvPr>
          <p:cNvSpPr/>
          <p:nvPr/>
        </p:nvSpPr>
        <p:spPr>
          <a:xfrm>
            <a:off x="-30" y="38313"/>
            <a:ext cx="7288567" cy="143651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5" name="Isosceles Triangle 40">
            <a:extLst>
              <a:ext uri="{FF2B5EF4-FFF2-40B4-BE49-F238E27FC236}">
                <a16:creationId xmlns:a16="http://schemas.microsoft.com/office/drawing/2014/main" id="{BA254472-C274-B02E-20A9-F1556C6842C9}"/>
              </a:ext>
            </a:extLst>
          </p:cNvPr>
          <p:cNvSpPr/>
          <p:nvPr/>
        </p:nvSpPr>
        <p:spPr>
          <a:xfrm rot="5400013">
            <a:off x="-120679" y="365124"/>
            <a:ext cx="482602" cy="24130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002E38"/>
          </a:solidFill>
          <a:ln w="19046" cap="flat">
            <a:solidFill>
              <a:srgbClr val="002E38"/>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Aptos"/>
              <a:ea typeface="+mn-ea"/>
              <a:cs typeface="+mn-cs"/>
            </a:endParaRPr>
          </a:p>
        </p:txBody>
      </p:sp>
      <p:sp>
        <p:nvSpPr>
          <p:cNvPr id="6" name="TextBox 41">
            <a:extLst>
              <a:ext uri="{FF2B5EF4-FFF2-40B4-BE49-F238E27FC236}">
                <a16:creationId xmlns:a16="http://schemas.microsoft.com/office/drawing/2014/main" id="{4102938C-670A-5320-A54A-8628F8E0450E}"/>
              </a:ext>
            </a:extLst>
          </p:cNvPr>
          <p:cNvSpPr txBox="1"/>
          <p:nvPr/>
        </p:nvSpPr>
        <p:spPr>
          <a:xfrm>
            <a:off x="434969" y="257088"/>
            <a:ext cx="7981953" cy="400110"/>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2000" b="0" i="0" u="none" strike="noStrike" kern="1200" cap="none" spc="0" normalizeH="0" baseline="0" noProof="0">
                <a:ln>
                  <a:noFill/>
                </a:ln>
                <a:solidFill>
                  <a:srgbClr val="E0347B"/>
                </a:solidFill>
                <a:effectLst/>
                <a:uLnTx/>
                <a:uFillTx/>
                <a:latin typeface="F37 Gruffy" pitchFamily="2"/>
                <a:ea typeface="+mn-ea"/>
                <a:cs typeface="+mn-cs"/>
              </a:rPr>
              <a:t>EFFECTIVE COLLABORATION IN PRACTICE</a:t>
            </a:r>
            <a:endParaRPr kumimoji="0" lang="en-US" sz="2000" b="0" i="0" u="none" strike="noStrike" kern="1200" cap="none" spc="0" normalizeH="0" baseline="0" noProof="0">
              <a:ln>
                <a:noFill/>
              </a:ln>
              <a:solidFill>
                <a:srgbClr val="E0347B"/>
              </a:solidFill>
              <a:effectLst/>
              <a:uLnTx/>
              <a:uFillTx/>
              <a:latin typeface="F37 Gruffy" pitchFamily="2"/>
              <a:ea typeface="+mn-ea"/>
              <a:cs typeface="+mn-cs"/>
            </a:endParaRPr>
          </a:p>
        </p:txBody>
      </p:sp>
      <p:sp>
        <p:nvSpPr>
          <p:cNvPr id="7" name="TextBox 42">
            <a:extLst>
              <a:ext uri="{FF2B5EF4-FFF2-40B4-BE49-F238E27FC236}">
                <a16:creationId xmlns:a16="http://schemas.microsoft.com/office/drawing/2014/main" id="{AB575A99-A61C-6C0D-1F4A-C4CB9B9395FA}"/>
              </a:ext>
            </a:extLst>
          </p:cNvPr>
          <p:cNvSpPr txBox="1"/>
          <p:nvPr/>
        </p:nvSpPr>
        <p:spPr>
          <a:xfrm>
            <a:off x="434969" y="602683"/>
            <a:ext cx="1186546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0" i="0" u="none" strike="noStrike" kern="1200" cap="none" spc="0" normalizeH="0" baseline="0" noProof="0">
                <a:ln>
                  <a:noFill/>
                </a:ln>
                <a:solidFill>
                  <a:srgbClr val="002F38"/>
                </a:solidFill>
                <a:effectLst/>
                <a:uLnTx/>
                <a:uFillTx/>
                <a:latin typeface="F37 Gruffy" pitchFamily="2"/>
                <a:ea typeface="+mn-ea"/>
                <a:cs typeface="+mn-cs"/>
              </a:rPr>
              <a:t>Proven and impactful  </a:t>
            </a:r>
            <a:endParaRPr kumimoji="0" lang="en-US" sz="1400" b="0" i="0" u="none" strike="noStrike" kern="1200" cap="none" spc="0" normalizeH="0" baseline="0" noProof="0">
              <a:ln>
                <a:noFill/>
              </a:ln>
              <a:solidFill>
                <a:srgbClr val="002F38"/>
              </a:solidFill>
              <a:effectLst/>
              <a:uLnTx/>
              <a:uFillTx/>
              <a:latin typeface="F37 Gruffy" pitchFamily="2"/>
              <a:ea typeface="+mn-ea"/>
              <a:cs typeface="+mn-cs"/>
            </a:endParaRPr>
          </a:p>
        </p:txBody>
      </p:sp>
    </p:spTree>
    <p:extLst>
      <p:ext uri="{BB962C8B-B14F-4D97-AF65-F5344CB8AC3E}">
        <p14:creationId xmlns:p14="http://schemas.microsoft.com/office/powerpoint/2010/main" val="735775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KS4 lesson clip">
            <a:hlinkClick r:id="" action="ppaction://media"/>
            <a:extLst>
              <a:ext uri="{FF2B5EF4-FFF2-40B4-BE49-F238E27FC236}">
                <a16:creationId xmlns:a16="http://schemas.microsoft.com/office/drawing/2014/main" id="{58EF96A5-7492-BCD5-2510-5240AA93B99C}"/>
              </a:ext>
            </a:extLst>
          </p:cNvPr>
          <p:cNvPicPr>
            <a:picLocks noRot="1" noChangeAspect="1"/>
          </p:cNvPicPr>
          <p:nvPr>
            <a:videoFile r:link="rId1"/>
          </p:nvPr>
        </p:nvPicPr>
        <p:blipFill>
          <a:blip r:embed="rId3"/>
          <a:stretch>
            <a:fillRect/>
          </a:stretch>
        </p:blipFill>
        <p:spPr>
          <a:xfrm>
            <a:off x="7938" y="0"/>
            <a:ext cx="12174537" cy="6858000"/>
          </a:xfrm>
          <a:prstGeom prst="rect">
            <a:avLst/>
          </a:prstGeom>
        </p:spPr>
      </p:pic>
    </p:spTree>
    <p:extLst>
      <p:ext uri="{BB962C8B-B14F-4D97-AF65-F5344CB8AC3E}">
        <p14:creationId xmlns:p14="http://schemas.microsoft.com/office/powerpoint/2010/main" val="17226533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8ED50-F9D6-52F8-E5A9-B6972680D053}"/>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5546DAC2-FB63-37DC-4365-14FC54611FAD}"/>
              </a:ext>
            </a:extLst>
          </p:cNvPr>
          <p:cNvPicPr>
            <a:picLocks noChangeAspect="1"/>
          </p:cNvPicPr>
          <p:nvPr/>
        </p:nvPicPr>
        <p:blipFill>
          <a:blip r:embed="rId5"/>
          <a:stretch>
            <a:fillRect/>
          </a:stretch>
        </p:blipFill>
        <p:spPr>
          <a:xfrm>
            <a:off x="11110090" y="351906"/>
            <a:ext cx="789942" cy="359776"/>
          </a:xfrm>
          <a:prstGeom prst="rect">
            <a:avLst/>
          </a:prstGeom>
        </p:spPr>
      </p:pic>
      <p:sp>
        <p:nvSpPr>
          <p:cNvPr id="16" name="Isosceles Triangle 15">
            <a:extLst>
              <a:ext uri="{FF2B5EF4-FFF2-40B4-BE49-F238E27FC236}">
                <a16:creationId xmlns:a16="http://schemas.microsoft.com/office/drawing/2014/main" id="{6570F0AA-49DF-30EE-A13D-6B98E95D1A6C}"/>
              </a:ext>
            </a:extLst>
          </p:cNvPr>
          <p:cNvSpPr/>
          <p:nvPr/>
        </p:nvSpPr>
        <p:spPr>
          <a:xfrm rot="5400000">
            <a:off x="-120649" y="365767"/>
            <a:ext cx="482599" cy="241300"/>
          </a:xfrm>
          <a:prstGeom prst="triangle">
            <a:avLst/>
          </a:prstGeom>
          <a:solidFill>
            <a:srgbClr val="002E38"/>
          </a:solidFill>
          <a:ln>
            <a:solidFill>
              <a:srgbClr val="002E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277DD4AC-0FB3-A441-5D82-4AD05DB3AD87}"/>
              </a:ext>
            </a:extLst>
          </p:cNvPr>
          <p:cNvSpPr txBox="1"/>
          <p:nvPr/>
        </p:nvSpPr>
        <p:spPr>
          <a:xfrm>
            <a:off x="452532" y="206364"/>
            <a:ext cx="798238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E0347B"/>
                </a:solidFill>
                <a:effectLst/>
                <a:uLnTx/>
                <a:uFillTx/>
                <a:latin typeface="F37 Gruffy" pitchFamily="2" charset="0"/>
                <a:ea typeface="+mn-ea"/>
                <a:cs typeface="Arial" panose="020B0604020202020204" pitchFamily="34" charset="0"/>
              </a:rPr>
              <a:t>ACCREDITED BY THE DfE - OEAS </a:t>
            </a:r>
          </a:p>
        </p:txBody>
      </p:sp>
      <p:cxnSp>
        <p:nvCxnSpPr>
          <p:cNvPr id="23" name="Straight Connector 22">
            <a:extLst>
              <a:ext uri="{FF2B5EF4-FFF2-40B4-BE49-F238E27FC236}">
                <a16:creationId xmlns:a16="http://schemas.microsoft.com/office/drawing/2014/main" id="{8EE51F61-748A-A109-783D-46DD98298F79}"/>
              </a:ext>
            </a:extLst>
          </p:cNvPr>
          <p:cNvCxnSpPr>
            <a:cxnSpLocks/>
          </p:cNvCxnSpPr>
          <p:nvPr/>
        </p:nvCxnSpPr>
        <p:spPr>
          <a:xfrm>
            <a:off x="933922" y="5851827"/>
            <a:ext cx="10467339" cy="0"/>
          </a:xfrm>
          <a:prstGeom prst="line">
            <a:avLst/>
          </a:prstGeom>
          <a:ln w="12700">
            <a:solidFill>
              <a:srgbClr val="E6126C"/>
            </a:solidFill>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C6BA450E-6BF3-DB27-629E-69F7BCDA73DD}"/>
              </a:ext>
            </a:extLst>
          </p:cNvPr>
          <p:cNvSpPr txBox="1"/>
          <p:nvPr/>
        </p:nvSpPr>
        <p:spPr>
          <a:xfrm>
            <a:off x="452532" y="529099"/>
            <a:ext cx="959411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E38"/>
                </a:solidFill>
                <a:effectLst/>
                <a:uLnTx/>
                <a:uFillTx/>
                <a:latin typeface="F37 Gruffy" pitchFamily="50" charset="0"/>
                <a:ea typeface="Inter" panose="02000503000000020004" pitchFamily="2" charset="0"/>
                <a:cs typeface="Arial" panose="020B0604020202020204" pitchFamily="34" charset="0"/>
              </a:rPr>
              <a:t>Recognition of our commitment to quality and our students</a:t>
            </a:r>
          </a:p>
        </p:txBody>
      </p:sp>
      <p:pic>
        <p:nvPicPr>
          <p:cNvPr id="10" name="Picture 9" descr="A pink circle with white text&#10;&#10;AI-generated content may be incorrect.">
            <a:extLst>
              <a:ext uri="{FF2B5EF4-FFF2-40B4-BE49-F238E27FC236}">
                <a16:creationId xmlns:a16="http://schemas.microsoft.com/office/drawing/2014/main" id="{9496AB2F-1752-C6E7-8501-9673978D9AEB}"/>
              </a:ext>
            </a:extLst>
          </p:cNvPr>
          <p:cNvPicPr>
            <a:picLocks noChangeAspect="1"/>
          </p:cNvPicPr>
          <p:nvPr/>
        </p:nvPicPr>
        <p:blipFill>
          <a:blip r:embed="rId6">
            <a:extLst>
              <a:ext uri="{28A0092B-C50C-407E-A947-70E740481C1C}">
                <a14:useLocalDpi xmlns:a14="http://schemas.microsoft.com/office/drawing/2010/main" val="0"/>
              </a:ext>
            </a:extLst>
          </a:blip>
          <a:srcRect l="42351" t="25931" r="23057" b="13036"/>
          <a:stretch>
            <a:fillRect/>
          </a:stretch>
        </p:blipFill>
        <p:spPr>
          <a:xfrm>
            <a:off x="9535176" y="74117"/>
            <a:ext cx="1474202" cy="1463047"/>
          </a:xfrm>
          <a:prstGeom prst="rect">
            <a:avLst/>
          </a:prstGeom>
          <a:ln>
            <a:noFill/>
          </a:ln>
          <a:effectLst/>
        </p:spPr>
      </p:pic>
      <p:pic>
        <p:nvPicPr>
          <p:cNvPr id="9" name="Picture 8">
            <a:extLst>
              <a:ext uri="{FF2B5EF4-FFF2-40B4-BE49-F238E27FC236}">
                <a16:creationId xmlns:a16="http://schemas.microsoft.com/office/drawing/2014/main" id="{2BAA7DCF-ED05-8B22-C7C6-D83C74D67761}"/>
              </a:ext>
            </a:extLst>
          </p:cNvPr>
          <p:cNvPicPr>
            <a:picLocks noChangeAspect="1"/>
          </p:cNvPicPr>
          <p:nvPr/>
        </p:nvPicPr>
        <p:blipFill>
          <a:blip r:embed="rId7"/>
          <a:srcRect r="66822" b="82509"/>
          <a:stretch/>
        </p:blipFill>
        <p:spPr>
          <a:xfrm>
            <a:off x="8218917" y="1764942"/>
            <a:ext cx="432000" cy="404880"/>
          </a:xfrm>
          <a:prstGeom prst="rect">
            <a:avLst/>
          </a:prstGeom>
        </p:spPr>
      </p:pic>
      <p:pic>
        <p:nvPicPr>
          <p:cNvPr id="12" name="Picture 11">
            <a:extLst>
              <a:ext uri="{FF2B5EF4-FFF2-40B4-BE49-F238E27FC236}">
                <a16:creationId xmlns:a16="http://schemas.microsoft.com/office/drawing/2014/main" id="{977E97A3-97F5-7065-3013-443B9A335367}"/>
              </a:ext>
            </a:extLst>
          </p:cNvPr>
          <p:cNvPicPr>
            <a:picLocks noChangeAspect="1"/>
          </p:cNvPicPr>
          <p:nvPr/>
        </p:nvPicPr>
        <p:blipFill>
          <a:blip r:embed="rId7"/>
          <a:srcRect l="47240" t="30463" r="20390" b="54341"/>
          <a:stretch/>
        </p:blipFill>
        <p:spPr>
          <a:xfrm>
            <a:off x="532179" y="1768879"/>
            <a:ext cx="427639" cy="356927"/>
          </a:xfrm>
          <a:prstGeom prst="rect">
            <a:avLst/>
          </a:prstGeom>
        </p:spPr>
      </p:pic>
      <p:sp>
        <p:nvSpPr>
          <p:cNvPr id="13" name="TextBox 12">
            <a:extLst>
              <a:ext uri="{FF2B5EF4-FFF2-40B4-BE49-F238E27FC236}">
                <a16:creationId xmlns:a16="http://schemas.microsoft.com/office/drawing/2014/main" id="{9C61D7C4-8BA0-5B84-ACA4-98EFD25D20E9}"/>
              </a:ext>
            </a:extLst>
          </p:cNvPr>
          <p:cNvSpPr txBox="1"/>
          <p:nvPr/>
        </p:nvSpPr>
        <p:spPr>
          <a:xfrm>
            <a:off x="520861" y="2556916"/>
            <a:ext cx="356806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rPr>
              <a:t>“Leaders and staff at Tute Education Ltd (Tute Education) ensure that, from the moment of enrolment, pupils have every opportunity they need to succeed.”</a:t>
            </a:r>
            <a:endParaRPr kumimoji="0" lang="en-US"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endParaRPr>
          </a:p>
        </p:txBody>
      </p:sp>
      <p:sp>
        <p:nvSpPr>
          <p:cNvPr id="15" name="TextBox 14">
            <a:extLst>
              <a:ext uri="{FF2B5EF4-FFF2-40B4-BE49-F238E27FC236}">
                <a16:creationId xmlns:a16="http://schemas.microsoft.com/office/drawing/2014/main" id="{60EEA5DC-ECAA-D390-F1B4-B83A4BD2D578}"/>
              </a:ext>
            </a:extLst>
          </p:cNvPr>
          <p:cNvSpPr txBox="1"/>
          <p:nvPr/>
        </p:nvSpPr>
        <p:spPr>
          <a:xfrm>
            <a:off x="532179" y="2199379"/>
            <a:ext cx="356806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F38"/>
                </a:solidFill>
                <a:effectLst/>
                <a:uLnTx/>
                <a:uFillTx/>
                <a:latin typeface="F37 Gruffy" pitchFamily="50" charset="0"/>
                <a:ea typeface="Inter" panose="02000503000000020004" pitchFamily="2" charset="0"/>
                <a:cs typeface="Arial" panose="020B0604020202020204" pitchFamily="34" charset="0"/>
              </a:rPr>
              <a:t>Every opportunity to succeed</a:t>
            </a:r>
          </a:p>
        </p:txBody>
      </p:sp>
      <p:sp>
        <p:nvSpPr>
          <p:cNvPr id="21" name="TextBox 20">
            <a:extLst>
              <a:ext uri="{FF2B5EF4-FFF2-40B4-BE49-F238E27FC236}">
                <a16:creationId xmlns:a16="http://schemas.microsoft.com/office/drawing/2014/main" id="{22C1B92A-1B4B-549E-644A-F473E816FF6A}"/>
              </a:ext>
            </a:extLst>
          </p:cNvPr>
          <p:cNvSpPr txBox="1"/>
          <p:nvPr/>
        </p:nvSpPr>
        <p:spPr>
          <a:xfrm>
            <a:off x="4292464" y="2537933"/>
            <a:ext cx="356806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rPr>
              <a:t>“Teachers are highly skilled and know their pupils extremely well. They understand their needs – both academically and pastorally – and work tirelessly to build pupils’ confidence.”</a:t>
            </a:r>
            <a:endParaRPr kumimoji="0" lang="en-US"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endParaRPr>
          </a:p>
        </p:txBody>
      </p:sp>
      <p:sp>
        <p:nvSpPr>
          <p:cNvPr id="22" name="TextBox 21">
            <a:extLst>
              <a:ext uri="{FF2B5EF4-FFF2-40B4-BE49-F238E27FC236}">
                <a16:creationId xmlns:a16="http://schemas.microsoft.com/office/drawing/2014/main" id="{61EE5365-C65D-75E2-3394-2996E6264A9D}"/>
              </a:ext>
            </a:extLst>
          </p:cNvPr>
          <p:cNvSpPr txBox="1"/>
          <p:nvPr/>
        </p:nvSpPr>
        <p:spPr>
          <a:xfrm>
            <a:off x="4303782" y="2203548"/>
            <a:ext cx="356806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F38"/>
                </a:solidFill>
                <a:effectLst/>
                <a:uLnTx/>
                <a:uFillTx/>
                <a:latin typeface="F37 Gruffy" pitchFamily="50" charset="0"/>
                <a:ea typeface="Inter" panose="02000503000000020004" pitchFamily="2" charset="0"/>
                <a:cs typeface="Arial" panose="020B0604020202020204" pitchFamily="34" charset="0"/>
              </a:rPr>
              <a:t>Highly-skilled teachers</a:t>
            </a:r>
          </a:p>
        </p:txBody>
      </p:sp>
      <p:sp>
        <p:nvSpPr>
          <p:cNvPr id="24" name="TextBox 23">
            <a:extLst>
              <a:ext uri="{FF2B5EF4-FFF2-40B4-BE49-F238E27FC236}">
                <a16:creationId xmlns:a16="http://schemas.microsoft.com/office/drawing/2014/main" id="{F36AEF36-CA5E-83BC-1EDD-291B577BDEC0}"/>
              </a:ext>
            </a:extLst>
          </p:cNvPr>
          <p:cNvSpPr txBox="1"/>
          <p:nvPr/>
        </p:nvSpPr>
        <p:spPr>
          <a:xfrm>
            <a:off x="8226458" y="2540376"/>
            <a:ext cx="356806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rPr>
              <a:t>“Leaders have put keeping children safe at the heart of everything the setting does. As one leader stated during the visit, ‘If pupils don’t feel safe, they cannot learn.’”</a:t>
            </a:r>
            <a:endParaRPr kumimoji="0" lang="en-US"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endParaRPr>
          </a:p>
        </p:txBody>
      </p:sp>
      <p:sp>
        <p:nvSpPr>
          <p:cNvPr id="25" name="TextBox 24">
            <a:extLst>
              <a:ext uri="{FF2B5EF4-FFF2-40B4-BE49-F238E27FC236}">
                <a16:creationId xmlns:a16="http://schemas.microsoft.com/office/drawing/2014/main" id="{EC3BA679-B0C4-3C62-063E-7796BE974A4B}"/>
              </a:ext>
            </a:extLst>
          </p:cNvPr>
          <p:cNvSpPr txBox="1"/>
          <p:nvPr/>
        </p:nvSpPr>
        <p:spPr>
          <a:xfrm>
            <a:off x="8237776" y="2199379"/>
            <a:ext cx="356806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F38"/>
                </a:solidFill>
                <a:effectLst/>
                <a:uLnTx/>
                <a:uFillTx/>
                <a:latin typeface="F37 Gruffy" pitchFamily="50" charset="0"/>
                <a:ea typeface="Inter" panose="02000503000000020004" pitchFamily="2" charset="0"/>
                <a:cs typeface="Arial" panose="020B0604020202020204" pitchFamily="34" charset="0"/>
              </a:rPr>
              <a:t>Safety at the heart</a:t>
            </a:r>
          </a:p>
        </p:txBody>
      </p:sp>
      <p:pic>
        <p:nvPicPr>
          <p:cNvPr id="28" name="Picture 27">
            <a:extLst>
              <a:ext uri="{FF2B5EF4-FFF2-40B4-BE49-F238E27FC236}">
                <a16:creationId xmlns:a16="http://schemas.microsoft.com/office/drawing/2014/main" id="{5AF3DED1-F54A-79D6-283C-57FBBDAE72EE}"/>
              </a:ext>
            </a:extLst>
          </p:cNvPr>
          <p:cNvPicPr>
            <a:picLocks noChangeAspect="1"/>
          </p:cNvPicPr>
          <p:nvPr/>
        </p:nvPicPr>
        <p:blipFill>
          <a:blip r:embed="rId7"/>
          <a:srcRect l="59686" t="2438" r="7137" b="80072"/>
          <a:stretch/>
        </p:blipFill>
        <p:spPr>
          <a:xfrm>
            <a:off x="4397974" y="3711249"/>
            <a:ext cx="428400" cy="401505"/>
          </a:xfrm>
          <a:prstGeom prst="rect">
            <a:avLst/>
          </a:prstGeom>
        </p:spPr>
      </p:pic>
      <p:pic>
        <p:nvPicPr>
          <p:cNvPr id="29" name="Picture 28">
            <a:extLst>
              <a:ext uri="{FF2B5EF4-FFF2-40B4-BE49-F238E27FC236}">
                <a16:creationId xmlns:a16="http://schemas.microsoft.com/office/drawing/2014/main" id="{129246EF-9F69-8270-AD55-5CAC64E4575F}"/>
              </a:ext>
            </a:extLst>
          </p:cNvPr>
          <p:cNvPicPr>
            <a:picLocks noChangeAspect="1"/>
          </p:cNvPicPr>
          <p:nvPr/>
        </p:nvPicPr>
        <p:blipFill>
          <a:blip r:embed="rId7"/>
          <a:srcRect r="66822" b="82509"/>
          <a:stretch/>
        </p:blipFill>
        <p:spPr>
          <a:xfrm>
            <a:off x="8313108" y="3754407"/>
            <a:ext cx="432000" cy="404880"/>
          </a:xfrm>
          <a:prstGeom prst="rect">
            <a:avLst/>
          </a:prstGeom>
        </p:spPr>
      </p:pic>
      <p:pic>
        <p:nvPicPr>
          <p:cNvPr id="30" name="Picture 29">
            <a:extLst>
              <a:ext uri="{FF2B5EF4-FFF2-40B4-BE49-F238E27FC236}">
                <a16:creationId xmlns:a16="http://schemas.microsoft.com/office/drawing/2014/main" id="{4BAB6DDA-178C-CB2B-4B3C-2EEB05BD808C}"/>
              </a:ext>
            </a:extLst>
          </p:cNvPr>
          <p:cNvPicPr>
            <a:picLocks noChangeAspect="1"/>
          </p:cNvPicPr>
          <p:nvPr/>
        </p:nvPicPr>
        <p:blipFill>
          <a:blip r:embed="rId7"/>
          <a:srcRect l="47240" t="30463" r="20390" b="54341"/>
          <a:stretch/>
        </p:blipFill>
        <p:spPr>
          <a:xfrm>
            <a:off x="626370" y="3758344"/>
            <a:ext cx="427639" cy="356927"/>
          </a:xfrm>
          <a:prstGeom prst="rect">
            <a:avLst/>
          </a:prstGeom>
        </p:spPr>
      </p:pic>
      <p:sp>
        <p:nvSpPr>
          <p:cNvPr id="31" name="TextBox 30">
            <a:extLst>
              <a:ext uri="{FF2B5EF4-FFF2-40B4-BE49-F238E27FC236}">
                <a16:creationId xmlns:a16="http://schemas.microsoft.com/office/drawing/2014/main" id="{E3BB5BDD-3C1D-2D5A-91F0-82893A90DA86}"/>
              </a:ext>
            </a:extLst>
          </p:cNvPr>
          <p:cNvSpPr txBox="1"/>
          <p:nvPr/>
        </p:nvSpPr>
        <p:spPr>
          <a:xfrm>
            <a:off x="615052" y="4546381"/>
            <a:ext cx="3568065"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rPr>
              <a:t>“The setting’s work is underpinned by strong relationships.”</a:t>
            </a:r>
            <a:endParaRPr kumimoji="0" lang="en-US"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endParaRPr>
          </a:p>
        </p:txBody>
      </p:sp>
      <p:sp>
        <p:nvSpPr>
          <p:cNvPr id="32" name="TextBox 31">
            <a:extLst>
              <a:ext uri="{FF2B5EF4-FFF2-40B4-BE49-F238E27FC236}">
                <a16:creationId xmlns:a16="http://schemas.microsoft.com/office/drawing/2014/main" id="{4BFEE372-B2E4-FC59-6687-CC45471E1242}"/>
              </a:ext>
            </a:extLst>
          </p:cNvPr>
          <p:cNvSpPr txBox="1"/>
          <p:nvPr/>
        </p:nvSpPr>
        <p:spPr>
          <a:xfrm>
            <a:off x="626370" y="4188844"/>
            <a:ext cx="356806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F38"/>
                </a:solidFill>
                <a:effectLst/>
                <a:uLnTx/>
                <a:uFillTx/>
                <a:latin typeface="F37 Gruffy" pitchFamily="50" charset="0"/>
                <a:ea typeface="Inter" panose="02000503000000020004" pitchFamily="2" charset="0"/>
                <a:cs typeface="Arial" panose="020B0604020202020204" pitchFamily="34" charset="0"/>
              </a:rPr>
              <a:t>Strong relationships</a:t>
            </a:r>
          </a:p>
        </p:txBody>
      </p:sp>
      <p:sp>
        <p:nvSpPr>
          <p:cNvPr id="33" name="TextBox 32">
            <a:extLst>
              <a:ext uri="{FF2B5EF4-FFF2-40B4-BE49-F238E27FC236}">
                <a16:creationId xmlns:a16="http://schemas.microsoft.com/office/drawing/2014/main" id="{67431DE3-2FB6-5E3B-EAE1-6B14C0C8CC4D}"/>
              </a:ext>
            </a:extLst>
          </p:cNvPr>
          <p:cNvSpPr txBox="1"/>
          <p:nvPr/>
        </p:nvSpPr>
        <p:spPr>
          <a:xfrm>
            <a:off x="4386655" y="4527398"/>
            <a:ext cx="356806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rPr>
              <a:t>“Pupils are extremely positive about their experiences. They feel happy, safe and appreciate the lengths to which staff go in order to make learning accessible and fun.”</a:t>
            </a:r>
            <a:endParaRPr kumimoji="0" lang="en-US"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endParaRPr>
          </a:p>
        </p:txBody>
      </p:sp>
      <p:sp>
        <p:nvSpPr>
          <p:cNvPr id="34" name="TextBox 33">
            <a:extLst>
              <a:ext uri="{FF2B5EF4-FFF2-40B4-BE49-F238E27FC236}">
                <a16:creationId xmlns:a16="http://schemas.microsoft.com/office/drawing/2014/main" id="{6A75C9FF-D9DF-6777-7078-C3B0A0270F6A}"/>
              </a:ext>
            </a:extLst>
          </p:cNvPr>
          <p:cNvSpPr txBox="1"/>
          <p:nvPr/>
        </p:nvSpPr>
        <p:spPr>
          <a:xfrm>
            <a:off x="4397973" y="4193013"/>
            <a:ext cx="374896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F38"/>
                </a:solidFill>
                <a:effectLst/>
                <a:uLnTx/>
                <a:uFillTx/>
                <a:latin typeface="F37 Gruffy" pitchFamily="50" charset="0"/>
                <a:ea typeface="Inter" panose="02000503000000020004" pitchFamily="2" charset="0"/>
                <a:cs typeface="Arial" panose="020B0604020202020204" pitchFamily="34" charset="0"/>
              </a:rPr>
              <a:t>Learning that rebuilds confidence</a:t>
            </a:r>
          </a:p>
        </p:txBody>
      </p:sp>
      <p:sp>
        <p:nvSpPr>
          <p:cNvPr id="35" name="TextBox 34">
            <a:extLst>
              <a:ext uri="{FF2B5EF4-FFF2-40B4-BE49-F238E27FC236}">
                <a16:creationId xmlns:a16="http://schemas.microsoft.com/office/drawing/2014/main" id="{3D238F40-9330-7533-C7CD-33328F3494E4}"/>
              </a:ext>
            </a:extLst>
          </p:cNvPr>
          <p:cNvSpPr txBox="1"/>
          <p:nvPr/>
        </p:nvSpPr>
        <p:spPr>
          <a:xfrm>
            <a:off x="8313108" y="4527398"/>
            <a:ext cx="3568065"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rPr>
              <a:t>“As one parent wrote, ‘It has been life-changing for my child. They now enjoy learning again and are happy.’”</a:t>
            </a:r>
            <a:endParaRPr kumimoji="0" lang="en-US" sz="1200" b="0" i="0" u="none" strike="noStrike" kern="1200" cap="none" spc="0" normalizeH="0" baseline="0" noProof="0">
              <a:ln>
                <a:noFill/>
              </a:ln>
              <a:solidFill>
                <a:srgbClr val="002F38"/>
              </a:solidFill>
              <a:effectLst/>
              <a:uLnTx/>
              <a:uFillTx/>
              <a:latin typeface="Inter" panose="02000503000000020004" pitchFamily="2" charset="0"/>
              <a:ea typeface="Inter" panose="02000503000000020004" pitchFamily="2" charset="0"/>
              <a:cs typeface="Arial" panose="020B0604020202020204" pitchFamily="34" charset="0"/>
            </a:endParaRPr>
          </a:p>
        </p:txBody>
      </p:sp>
      <p:sp>
        <p:nvSpPr>
          <p:cNvPr id="36" name="TextBox 35">
            <a:extLst>
              <a:ext uri="{FF2B5EF4-FFF2-40B4-BE49-F238E27FC236}">
                <a16:creationId xmlns:a16="http://schemas.microsoft.com/office/drawing/2014/main" id="{E22652A7-0978-569F-8A04-2B5FB1D06455}"/>
              </a:ext>
            </a:extLst>
          </p:cNvPr>
          <p:cNvSpPr txBox="1"/>
          <p:nvPr/>
        </p:nvSpPr>
        <p:spPr>
          <a:xfrm>
            <a:off x="8331967" y="4188844"/>
            <a:ext cx="356806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F38"/>
                </a:solidFill>
                <a:effectLst/>
                <a:uLnTx/>
                <a:uFillTx/>
                <a:latin typeface="F37 Gruffy" pitchFamily="50" charset="0"/>
                <a:ea typeface="Inter" panose="02000503000000020004" pitchFamily="2" charset="0"/>
                <a:cs typeface="Arial" panose="020B0604020202020204" pitchFamily="34" charset="0"/>
              </a:rPr>
              <a:t>Life-changing impact</a:t>
            </a:r>
          </a:p>
        </p:txBody>
      </p:sp>
      <p:pic>
        <p:nvPicPr>
          <p:cNvPr id="38" name="Picture 37">
            <a:extLst>
              <a:ext uri="{FF2B5EF4-FFF2-40B4-BE49-F238E27FC236}">
                <a16:creationId xmlns:a16="http://schemas.microsoft.com/office/drawing/2014/main" id="{33DF410A-A5DF-4EB4-EF04-84B94D5F3528}"/>
              </a:ext>
            </a:extLst>
          </p:cNvPr>
          <p:cNvPicPr>
            <a:picLocks noChangeAspect="1"/>
          </p:cNvPicPr>
          <p:nvPr/>
        </p:nvPicPr>
        <p:blipFill>
          <a:blip r:embed="rId7"/>
          <a:srcRect l="59686" t="2438" r="7137" b="80072"/>
          <a:stretch/>
        </p:blipFill>
        <p:spPr>
          <a:xfrm>
            <a:off x="4335330" y="1787802"/>
            <a:ext cx="428400" cy="401505"/>
          </a:xfrm>
          <a:prstGeom prst="rect">
            <a:avLst/>
          </a:prstGeom>
        </p:spPr>
      </p:pic>
      <p:pic>
        <p:nvPicPr>
          <p:cNvPr id="39" name="Picture 2">
            <a:extLst>
              <a:ext uri="{FF2B5EF4-FFF2-40B4-BE49-F238E27FC236}">
                <a16:creationId xmlns:a16="http://schemas.microsoft.com/office/drawing/2014/main" id="{99C82BE8-8D0A-A4C1-400C-F734D4E5E7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76968" y="0"/>
            <a:ext cx="1115031" cy="74335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7">
            <a:extLst>
              <a:ext uri="{FF2B5EF4-FFF2-40B4-BE49-F238E27FC236}">
                <a16:creationId xmlns:a16="http://schemas.microsoft.com/office/drawing/2014/main" id="{21E761CD-4B50-7F79-7879-9EDDBF029054}"/>
              </a:ext>
            </a:extLst>
          </p:cNvPr>
          <p:cNvSpPr txBox="1"/>
          <p:nvPr/>
        </p:nvSpPr>
        <p:spPr>
          <a:xfrm>
            <a:off x="75546" y="6237729"/>
            <a:ext cx="2033474" cy="4835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F37 Gruffy" pitchFamily="2" charset="0"/>
                <a:ea typeface="+mn-ea"/>
                <a:cs typeface="+mn-cs"/>
              </a:rPr>
              <a:t>Tute Education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rPr>
              <a:t>CASH summer conference</a:t>
            </a:r>
            <a:endParaRPr kumimoji="0" lang="en-GB" sz="900" b="0" i="0" u="none" strike="noStrike" kern="1200" cap="none" spc="0" normalizeH="0" baseline="0" noProof="0">
              <a:ln>
                <a:noFill/>
              </a:ln>
              <a:solidFill>
                <a:srgbClr val="002E38"/>
              </a:solidFill>
              <a:effectLst/>
              <a:uLnTx/>
              <a:uFillTx/>
              <a:latin typeface="Inter" panose="02000503000000020004" pitchFamily="2" charset="0"/>
              <a:ea typeface="Inter" panose="02000503000000020004" pitchFamily="2" charset="0"/>
              <a:cs typeface="+mn-cs"/>
            </a:endParaRPr>
          </a:p>
        </p:txBody>
      </p:sp>
    </p:spTree>
    <p:custDataLst>
      <p:custData r:id="rId1"/>
      <p:custData r:id="rId2"/>
    </p:custDataLst>
    <p:extLst>
      <p:ext uri="{BB962C8B-B14F-4D97-AF65-F5344CB8AC3E}">
        <p14:creationId xmlns:p14="http://schemas.microsoft.com/office/powerpoint/2010/main" val="1731725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black logo&#10;&#10;Description automatically generated">
            <a:extLst>
              <a:ext uri="{FF2B5EF4-FFF2-40B4-BE49-F238E27FC236}">
                <a16:creationId xmlns:a16="http://schemas.microsoft.com/office/drawing/2014/main" id="{E8260504-75C6-4152-E997-037FA5C9B7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9411" y="1640181"/>
            <a:ext cx="8033177" cy="3170810"/>
          </a:xfrm>
          <a:prstGeom prst="rect">
            <a:avLst/>
          </a:prstGeom>
        </p:spPr>
      </p:pic>
    </p:spTree>
    <p:custDataLst>
      <p:custData r:id="rId1"/>
      <p:custData r:id="rId2"/>
    </p:custDataLst>
    <p:extLst>
      <p:ext uri="{BB962C8B-B14F-4D97-AF65-F5344CB8AC3E}">
        <p14:creationId xmlns:p14="http://schemas.microsoft.com/office/powerpoint/2010/main" val="9124049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4_Office Theme">
  <a:themeElements>
    <a:clrScheme name="Tute">
      <a:dk1>
        <a:srgbClr val="002F38"/>
      </a:dk1>
      <a:lt1>
        <a:srgbClr val="FFFFFF"/>
      </a:lt1>
      <a:dk2>
        <a:srgbClr val="002F38"/>
      </a:dk2>
      <a:lt2>
        <a:srgbClr val="F3E9DC"/>
      </a:lt2>
      <a:accent1>
        <a:srgbClr val="F3E9DC"/>
      </a:accent1>
      <a:accent2>
        <a:srgbClr val="E6126C"/>
      </a:accent2>
      <a:accent3>
        <a:srgbClr val="00FE9D"/>
      </a:accent3>
      <a:accent4>
        <a:srgbClr val="BFCFEB"/>
      </a:accent4>
      <a:accent5>
        <a:srgbClr val="F7F0E9"/>
      </a:accent5>
      <a:accent6>
        <a:srgbClr val="FBF8F4"/>
      </a:accent6>
      <a:hlink>
        <a:srgbClr val="002F38"/>
      </a:hlink>
      <a:folHlink>
        <a:srgbClr val="BFCFE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376A00F-2A8F-4A5E-9456-B3F0BA7EE77B}">
  <we:reference id="f5f369e5-aa35-49d7-ad7b-638152ddb008" version="1.0.0.1" store="EXCatalog" storeType="EXCatalog"/>
  <we:alternateReferences>
    <we:reference id="WA200010001" version="1.0.0.1" store="en-GB" storeType="OMEX"/>
  </we:alternateReferences>
  <we:properties>
    <we:property name="claude.fileId" value="&quot;38ec1631-fd52-4cf8-8363-c8d42599274f&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0.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00.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01.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02.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03.xml><?xml version="1.0" encoding="utf-8"?>
<TemplafySlideTemplateConfiguration><![CDATA[{"slideVersion":1,"isValidatorEnabled":false,"isLocked":false,"elementsMetadata":[],"slideId":"928855733086715904","enableDocumentContentUpdater":false,"version":"2.0"}]]></TemplafySlideTemplateConfiguration>
</file>

<file path=customXml/item104.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05.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06.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07.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08.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09.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1.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10.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11.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12.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13.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14.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15.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16.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17.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18.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19.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2.xml><?xml version="1.0" encoding="utf-8"?>
<TemplafySlideTemplateConfiguration><![CDATA[{"slideVersion":1,"isValidatorEnabled":false,"isLocked":false,"elementsMetadata":[],"slideId":"928855733086715904","enableDocumentContentUpdater":false,"version":"2.0"}]]></TemplafySlideTemplateConfiguration>
</file>

<file path=customXml/item120.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21.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22.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23.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24.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25.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3.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14.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5.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6.xml><?xml version="1.0" encoding="utf-8"?>
<?mso-contentType ?>
<FormTemplates xmlns="http://schemas.microsoft.com/sharepoint/v3/contenttype/forms">
  <Display>DocumentLibraryForm</Display>
  <Edit>DocumentLibraryForm</Edit>
  <New>DocumentLibraryForm</New>
</FormTemplates>
</file>

<file path=customXml/item17.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8.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19.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2.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20.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21.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22.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23.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24.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25.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26.xml><?xml version="1.0" encoding="utf-8"?>
<TemplafySlideTemplateConfiguration><![CDATA[{"slideVersion":1,"isValidatorEnabled":false,"isLocked":false,"elementsMetadata":[],"slideId":"928855733086715904","enableDocumentContentUpdater":false,"version":"2.0"}]]></TemplafySlideTemplateConfiguration>
</file>

<file path=customXml/item27.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28.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29.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3.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30.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31.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32.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33.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34.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35.xml><?xml version="1.0" encoding="utf-8"?>
<TemplafySlideFormConfiguration><![CDATA[{"formFields":[],"formDataEntries":[]}]]></TemplafySlideFormConfiguration>
</file>

<file path=customXml/item36.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35f1a897-c718-4913-acca-0f3b77d98ebc" xsi:nil="true"/>
    <_ip_UnifiedCompliancePolicyProperties xmlns="http://schemas.microsoft.com/sharepoint/v3" xsi:nil="true"/>
    <Files xmlns="0d68c04c-2209-4642-9c80-b396e8f32bb6" xsi:nil="true"/>
    <lcf76f155ced4ddcb4097134ff3c332f xmlns="0d68c04c-2209-4642-9c80-b396e8f32bb6">
      <Terms xmlns="http://schemas.microsoft.com/office/infopath/2007/PartnerControls"/>
    </lcf76f155ced4ddcb4097134ff3c332f>
  </documentManagement>
</p:properties>
</file>

<file path=customXml/item37.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38.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39.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4.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40.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41.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42.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43.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44.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45.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46.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47.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48.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49.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5.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50.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51.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52.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53.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54.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55.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56.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57.xml><?xml version="1.0" encoding="utf-8"?>
<TemplafySlideTemplateConfiguration><![CDATA[{"slideVersion":1,"isValidatorEnabled":false,"isLocked":false,"elementsMetadata":[],"slideId":"928855733086715904","enableDocumentContentUpdater":false,"version":"2.0"}]]></TemplafySlideTemplateConfiguration>
</file>

<file path=customXml/item58.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59.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6.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60.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61.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62.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63.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64.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65.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66.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67.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68.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69.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7.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70.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71.xml><?xml version="1.0" encoding="utf-8"?>
<TemplafySlideFormConfiguration><![CDATA[{"formFields":[],"formDataEntries":[]}]]></TemplafySlideFormConfiguration>
</file>

<file path=customXml/item72.xml><?xml version="1.0" encoding="utf-8"?>
<TemplafySlideFormConfiguration><![CDATA[{"formFields":[],"formDataEntries":[]}]]></TemplafySlideFormConfiguration>
</file>

<file path=customXml/item73.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74.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75.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76.xml><?xml version="1.0" encoding="utf-8"?>
<TemplafySlideTemplateConfiguration><![CDATA[{"slideVersion":1,"isValidatorEnabled":false,"isLocked":false,"elementsMetadata":[],"slideId":"928855733086715904","enableDocumentContentUpdater":false,"version":"2.0"}]]></TemplafySlideTemplateConfiguration>
</file>

<file path=customXml/item77.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78.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79.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8.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80.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81.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82.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83.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84.xml><?xml version="1.0" encoding="utf-8"?>
<TemplafySlideFormConfiguration><![CDATA[{"formFields":[],"formDataEntries":[]}]]></TemplafySlideFormConfiguration>
</file>

<file path=customXml/item85.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86.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87.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88.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89.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9.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90.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91.xml><?xml version="1.0" encoding="utf-8"?>
<TemplafySlideFormConfiguration><![CDATA[{"formFields":[],"formDataEntries":[]}]]></TemplafySlideFormConfiguration>
</file>

<file path=customXml/item92.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93.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94.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95.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96.xml><?xml version="1.0" encoding="utf-8"?>
<TemplafySlideFormConfiguration><![CDATA[{"formFields":[{"distinct":false,"hideIfNoUserInteractionRequired":false,"required":false,"defaultValue":"Internal","autoSelectFirstOption":false,"helpTexts":{},"spacing":{},"shareValue":false,"type":"dropDown","dataSourceName":"InternalExternal","dataSourceFieldName":"InternalExternal","name":"InternalExternal","label":"Internal/External"}],"formDataEntries":[]}]]></TemplafySlideFormConfiguration>
</file>

<file path=customXml/item97.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98.xml><?xml version="1.0" encoding="utf-8"?>
<ct:contentTypeSchema xmlns:ct="http://schemas.microsoft.com/office/2006/metadata/contentType" xmlns:ma="http://schemas.microsoft.com/office/2006/metadata/properties/metaAttributes" ct:_="" ma:_="" ma:contentTypeName="Document" ma:contentTypeID="0x0101000C002F840E4725409E51B4BF13A05240" ma:contentTypeVersion="22" ma:contentTypeDescription="Create a new document." ma:contentTypeScope="" ma:versionID="d10e4d98977bfb0301de594126261827">
  <xsd:schema xmlns:xsd="http://www.w3.org/2001/XMLSchema" xmlns:xs="http://www.w3.org/2001/XMLSchema" xmlns:p="http://schemas.microsoft.com/office/2006/metadata/properties" xmlns:ns1="http://schemas.microsoft.com/sharepoint/v3" xmlns:ns2="0d68c04c-2209-4642-9c80-b396e8f32bb6" xmlns:ns3="35f1a897-c718-4913-acca-0f3b77d98ebc" targetNamespace="http://schemas.microsoft.com/office/2006/metadata/properties" ma:root="true" ma:fieldsID="830acff6f2f99248785591637a204ebe" ns1:_="" ns2:_="" ns3:_="">
    <xsd:import namespace="http://schemas.microsoft.com/sharepoint/v3"/>
    <xsd:import namespace="0d68c04c-2209-4642-9c80-b396e8f32bb6"/>
    <xsd:import namespace="35f1a897-c718-4913-acca-0f3b77d98eb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File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8c04c-2209-4642-9c80-b396e8f32b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6c015ce3-6a7e-43ef-a2a2-af79fa79e8e0" ma:termSetId="09814cd3-568e-fe90-9814-8d621ff8fb84" ma:anchorId="fba54fb3-c3e1-fe81-a776-ca4b69148c4d" ma:open="true" ma:isKeyword="false">
      <xsd:complexType>
        <xsd:sequence>
          <xsd:element ref="pc:Terms" minOccurs="0" maxOccurs="1"/>
        </xsd:sequence>
      </xsd:complexType>
    </xsd:element>
    <xsd:element name="Files" ma:index="26" nillable="true" ma:displayName="Files" ma:format="Dropdown" ma:internalName="Files" ma:percentage="FALSE">
      <xsd:simpleType>
        <xsd:restriction base="dms:Number"/>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f1a897-c718-4913-acca-0f3b77d98eb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9058ed3d-d904-4e69-b9d9-29f584eabb29}" ma:internalName="TaxCatchAll" ma:showField="CatchAllData" ma:web="35f1a897-c718-4913-acca-0f3b77d98e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99.xml><?xml version="1.0" encoding="utf-8"?>
<TemplafySlideTemplateConfiguration><![CDATA[{"slideVersion":1,"isValidatorEnabled":false,"isLocked":false,"elementsMetadata":[{"type":"shape","elementConfiguration":{"binding":"{{Switch(UserProfile.DocumentLanguage.Language,\"en-GB\",UserProfile.LegalEntity.DisclaimerInternal_Internal_en-GB,\"fr-FR\",UserProfile.LegalEntity.DisclaimerInternal_Internal_fr-FR,\"de-DE\",UserProfile.LegalEntity.DisclaimerInternal_Internal_de-DE,\"it-IT\",UserProfile.LegalEntity.DisclaimerInternal_Internal_it-IT,\"en-GB\")}}","visibility":"{{IfElse(Equals(Form.InternalExternal.InternalExternal, \"Internal\"), VisibilityType.Visible, VisibilityType.Hidden)}}","type":"text","disableUpdates":false}},{"type":"shape","elementConfiguration":{"height":"2.78 cm","type":"image","disableUpdates":false}},{"type":"shape","elementConfiguration":{"binding":"{{Switch(UserProfile.DocumentLanguage.Language,\"en-GB\",UserProfile.LegalEntity.PowerPoint_External_en-GB,\"fr-FR\",UserProfile.LegalEntity.PowerPoint_External_fr-FR,\"de-DE\",UserProfile.LegalEntity.PowerPoint_External_de-DE,\"it-IT\",UserProfile.LegalEntity.PowerPoint_External_it-IT,\"en-GB\")}}","visibility":"{{IfElse(Equals(Form.InternalExternal.InternalExternal, \"External\"), VisibilityType.Visible, VisibilityType.Hidden)}}","type":"text","disableUpdates":false}},{"type":"shape","elementConfiguration":{"binding":"{{StringJoin(\" \", \"©\", DataSources.Year[\"Current\"].Year, Switch(UserProfile.DocumentLanguage.Language,\"en-GB\", UserProfile.LegalEntity.Copyright_en-GB, \"fr-FR\", UserProfile.LegalEntity.Copyright_fr-FR, \"de-DE\", UserProfile.LegalEntity.Copyright_de-DE, \"it-IT\", UserProfile.LegalEntity.Copyright_it-IT, UserProfile.LegalEntity.Copyright_en-GB))}}","visibility":"","type":"text","disableUpdates":false}}],"slideId":"928855741676650498","enableDocumentContentUpdater":false,"version":"2.0"}]]></TemplafySlideTemplateConfiguration>
</file>

<file path=customXml/itemProps1.xml><?xml version="1.0" encoding="utf-8"?>
<ds:datastoreItem xmlns:ds="http://schemas.openxmlformats.org/officeDocument/2006/customXml" ds:itemID="{ED6CA01D-62D7-41FD-A68B-D2052465D9E4}">
  <ds:schemaRefs/>
</ds:datastoreItem>
</file>

<file path=customXml/itemProps10.xml><?xml version="1.0" encoding="utf-8"?>
<ds:datastoreItem xmlns:ds="http://schemas.openxmlformats.org/officeDocument/2006/customXml" ds:itemID="{84ECE2E7-0F06-4E8D-B8E0-F16BF204C8E0}">
  <ds:schemaRefs/>
</ds:datastoreItem>
</file>

<file path=customXml/itemProps100.xml><?xml version="1.0" encoding="utf-8"?>
<ds:datastoreItem xmlns:ds="http://schemas.openxmlformats.org/officeDocument/2006/customXml" ds:itemID="{ECE3585C-0854-45DD-B3D8-297D4C0B7675}">
  <ds:schemaRefs/>
</ds:datastoreItem>
</file>

<file path=customXml/itemProps101.xml><?xml version="1.0" encoding="utf-8"?>
<ds:datastoreItem xmlns:ds="http://schemas.openxmlformats.org/officeDocument/2006/customXml" ds:itemID="{DBCEE344-6F4A-4124-BD2D-9E09D5440356}">
  <ds:schemaRefs/>
</ds:datastoreItem>
</file>

<file path=customXml/itemProps102.xml><?xml version="1.0" encoding="utf-8"?>
<ds:datastoreItem xmlns:ds="http://schemas.openxmlformats.org/officeDocument/2006/customXml" ds:itemID="{970F0B0E-467F-497A-86AE-061B651579D7}">
  <ds:schemaRefs/>
</ds:datastoreItem>
</file>

<file path=customXml/itemProps103.xml><?xml version="1.0" encoding="utf-8"?>
<ds:datastoreItem xmlns:ds="http://schemas.openxmlformats.org/officeDocument/2006/customXml" ds:itemID="{5CB33D2A-8D53-4B30-9C8D-7C6F2D557308}">
  <ds:schemaRefs/>
</ds:datastoreItem>
</file>

<file path=customXml/itemProps104.xml><?xml version="1.0" encoding="utf-8"?>
<ds:datastoreItem xmlns:ds="http://schemas.openxmlformats.org/officeDocument/2006/customXml" ds:itemID="{036DFE21-D12A-4B93-BDED-0CE17AC172E4}">
  <ds:schemaRefs/>
</ds:datastoreItem>
</file>

<file path=customXml/itemProps105.xml><?xml version="1.0" encoding="utf-8"?>
<ds:datastoreItem xmlns:ds="http://schemas.openxmlformats.org/officeDocument/2006/customXml" ds:itemID="{A1E54A96-C2DC-47B7-9178-4C3CA2973E98}">
  <ds:schemaRefs/>
</ds:datastoreItem>
</file>

<file path=customXml/itemProps106.xml><?xml version="1.0" encoding="utf-8"?>
<ds:datastoreItem xmlns:ds="http://schemas.openxmlformats.org/officeDocument/2006/customXml" ds:itemID="{7FCB9705-0DA5-43C9-B5F0-2C62B8D90772}">
  <ds:schemaRefs/>
</ds:datastoreItem>
</file>

<file path=customXml/itemProps107.xml><?xml version="1.0" encoding="utf-8"?>
<ds:datastoreItem xmlns:ds="http://schemas.openxmlformats.org/officeDocument/2006/customXml" ds:itemID="{6ACDFDBE-D78E-446E-8E07-7C3669F68B73}">
  <ds:schemaRefs/>
</ds:datastoreItem>
</file>

<file path=customXml/itemProps108.xml><?xml version="1.0" encoding="utf-8"?>
<ds:datastoreItem xmlns:ds="http://schemas.openxmlformats.org/officeDocument/2006/customXml" ds:itemID="{5054FCF2-8424-43FA-B3BB-493E70987D97}">
  <ds:schemaRefs/>
</ds:datastoreItem>
</file>

<file path=customXml/itemProps109.xml><?xml version="1.0" encoding="utf-8"?>
<ds:datastoreItem xmlns:ds="http://schemas.openxmlformats.org/officeDocument/2006/customXml" ds:itemID="{606BC648-6700-4F17-88E9-78507B55C094}">
  <ds:schemaRefs/>
</ds:datastoreItem>
</file>

<file path=customXml/itemProps11.xml><?xml version="1.0" encoding="utf-8"?>
<ds:datastoreItem xmlns:ds="http://schemas.openxmlformats.org/officeDocument/2006/customXml" ds:itemID="{A5B176F5-36C3-49F5-A0F2-AA5325D8E82D}">
  <ds:schemaRefs/>
</ds:datastoreItem>
</file>

<file path=customXml/itemProps110.xml><?xml version="1.0" encoding="utf-8"?>
<ds:datastoreItem xmlns:ds="http://schemas.openxmlformats.org/officeDocument/2006/customXml" ds:itemID="{FB94E0CE-EFC8-48DB-9C46-41FE6C39DA7B}">
  <ds:schemaRefs/>
</ds:datastoreItem>
</file>

<file path=customXml/itemProps111.xml><?xml version="1.0" encoding="utf-8"?>
<ds:datastoreItem xmlns:ds="http://schemas.openxmlformats.org/officeDocument/2006/customXml" ds:itemID="{8527FC73-72E4-4AB4-92C2-EAF1D8CF4A3D}">
  <ds:schemaRefs/>
</ds:datastoreItem>
</file>

<file path=customXml/itemProps112.xml><?xml version="1.0" encoding="utf-8"?>
<ds:datastoreItem xmlns:ds="http://schemas.openxmlformats.org/officeDocument/2006/customXml" ds:itemID="{1364B33D-3F04-4A9A-B457-F8DA7D650E7D}">
  <ds:schemaRefs/>
</ds:datastoreItem>
</file>

<file path=customXml/itemProps113.xml><?xml version="1.0" encoding="utf-8"?>
<ds:datastoreItem xmlns:ds="http://schemas.openxmlformats.org/officeDocument/2006/customXml" ds:itemID="{0F7316E4-2A9A-4A7E-ABFA-530E27D1EBE2}">
  <ds:schemaRefs/>
</ds:datastoreItem>
</file>

<file path=customXml/itemProps114.xml><?xml version="1.0" encoding="utf-8"?>
<ds:datastoreItem xmlns:ds="http://schemas.openxmlformats.org/officeDocument/2006/customXml" ds:itemID="{60F2F7B6-59A9-4BDD-8B9B-F5E8A17BCFCA}">
  <ds:schemaRefs/>
</ds:datastoreItem>
</file>

<file path=customXml/itemProps115.xml><?xml version="1.0" encoding="utf-8"?>
<ds:datastoreItem xmlns:ds="http://schemas.openxmlformats.org/officeDocument/2006/customXml" ds:itemID="{7F85DDD4-7733-4835-AD30-BBA2F52883CB}">
  <ds:schemaRefs/>
</ds:datastoreItem>
</file>

<file path=customXml/itemProps116.xml><?xml version="1.0" encoding="utf-8"?>
<ds:datastoreItem xmlns:ds="http://schemas.openxmlformats.org/officeDocument/2006/customXml" ds:itemID="{658C23D1-751B-4B9B-A374-1162FEC18BFE}">
  <ds:schemaRefs/>
</ds:datastoreItem>
</file>

<file path=customXml/itemProps117.xml><?xml version="1.0" encoding="utf-8"?>
<ds:datastoreItem xmlns:ds="http://schemas.openxmlformats.org/officeDocument/2006/customXml" ds:itemID="{182B7E14-29B5-4CDF-87E2-B240162B3139}">
  <ds:schemaRefs/>
</ds:datastoreItem>
</file>

<file path=customXml/itemProps118.xml><?xml version="1.0" encoding="utf-8"?>
<ds:datastoreItem xmlns:ds="http://schemas.openxmlformats.org/officeDocument/2006/customXml" ds:itemID="{E2768946-47FA-41C0-9256-8A0EFBEDC887}">
  <ds:schemaRefs/>
</ds:datastoreItem>
</file>

<file path=customXml/itemProps119.xml><?xml version="1.0" encoding="utf-8"?>
<ds:datastoreItem xmlns:ds="http://schemas.openxmlformats.org/officeDocument/2006/customXml" ds:itemID="{B8C6AAB3-1DF6-407B-B717-8990C01CD43C}">
  <ds:schemaRefs/>
</ds:datastoreItem>
</file>

<file path=customXml/itemProps12.xml><?xml version="1.0" encoding="utf-8"?>
<ds:datastoreItem xmlns:ds="http://schemas.openxmlformats.org/officeDocument/2006/customXml" ds:itemID="{10783458-C30B-4FA3-B65A-E6075EB69351}">
  <ds:schemaRefs/>
</ds:datastoreItem>
</file>

<file path=customXml/itemProps120.xml><?xml version="1.0" encoding="utf-8"?>
<ds:datastoreItem xmlns:ds="http://schemas.openxmlformats.org/officeDocument/2006/customXml" ds:itemID="{7B66A0B9-53D0-44D3-A464-FB2BC6EB2087}">
  <ds:schemaRefs/>
</ds:datastoreItem>
</file>

<file path=customXml/itemProps121.xml><?xml version="1.0" encoding="utf-8"?>
<ds:datastoreItem xmlns:ds="http://schemas.openxmlformats.org/officeDocument/2006/customXml" ds:itemID="{77C3982B-A6FB-4785-8F74-1D817752F054}">
  <ds:schemaRefs/>
</ds:datastoreItem>
</file>

<file path=customXml/itemProps122.xml><?xml version="1.0" encoding="utf-8"?>
<ds:datastoreItem xmlns:ds="http://schemas.openxmlformats.org/officeDocument/2006/customXml" ds:itemID="{5D873870-EFAE-4940-8ED4-8751835C5704}">
  <ds:schemaRefs/>
</ds:datastoreItem>
</file>

<file path=customXml/itemProps123.xml><?xml version="1.0" encoding="utf-8"?>
<ds:datastoreItem xmlns:ds="http://schemas.openxmlformats.org/officeDocument/2006/customXml" ds:itemID="{DCDD8844-F77C-4A04-8B35-EB51AB992239}">
  <ds:schemaRefs/>
</ds:datastoreItem>
</file>

<file path=customXml/itemProps124.xml><?xml version="1.0" encoding="utf-8"?>
<ds:datastoreItem xmlns:ds="http://schemas.openxmlformats.org/officeDocument/2006/customXml" ds:itemID="{663D2A47-97CA-4BF7-A324-CD8390489D9F}">
  <ds:schemaRefs/>
</ds:datastoreItem>
</file>

<file path=customXml/itemProps125.xml><?xml version="1.0" encoding="utf-8"?>
<ds:datastoreItem xmlns:ds="http://schemas.openxmlformats.org/officeDocument/2006/customXml" ds:itemID="{CC60E395-FAEB-494D-A603-8F4868570BBC}">
  <ds:schemaRefs/>
</ds:datastoreItem>
</file>

<file path=customXml/itemProps13.xml><?xml version="1.0" encoding="utf-8"?>
<ds:datastoreItem xmlns:ds="http://schemas.openxmlformats.org/officeDocument/2006/customXml" ds:itemID="{2BB9E517-7D40-4F8F-B13A-4F06EA397AFA}">
  <ds:schemaRefs/>
</ds:datastoreItem>
</file>

<file path=customXml/itemProps14.xml><?xml version="1.0" encoding="utf-8"?>
<ds:datastoreItem xmlns:ds="http://schemas.openxmlformats.org/officeDocument/2006/customXml" ds:itemID="{0A9FBE31-03A0-4C9E-8C03-A7120EDC2442}">
  <ds:schemaRefs/>
</ds:datastoreItem>
</file>

<file path=customXml/itemProps15.xml><?xml version="1.0" encoding="utf-8"?>
<ds:datastoreItem xmlns:ds="http://schemas.openxmlformats.org/officeDocument/2006/customXml" ds:itemID="{3D1F925A-7C68-4E04-9ED4-FA60927F4535}">
  <ds:schemaRefs/>
</ds:datastoreItem>
</file>

<file path=customXml/itemProps16.xml><?xml version="1.0" encoding="utf-8"?>
<ds:datastoreItem xmlns:ds="http://schemas.openxmlformats.org/officeDocument/2006/customXml" ds:itemID="{6F4F7BD3-6716-498E-AF14-488AA1A29E75}">
  <ds:schemaRefs>
    <ds:schemaRef ds:uri="http://schemas.microsoft.com/sharepoint/v3/contenttype/forms"/>
  </ds:schemaRefs>
</ds:datastoreItem>
</file>

<file path=customXml/itemProps17.xml><?xml version="1.0" encoding="utf-8"?>
<ds:datastoreItem xmlns:ds="http://schemas.openxmlformats.org/officeDocument/2006/customXml" ds:itemID="{8CBCBD4B-269A-4CAA-88BC-D9E67BB7EB7F}">
  <ds:schemaRefs/>
</ds:datastoreItem>
</file>

<file path=customXml/itemProps18.xml><?xml version="1.0" encoding="utf-8"?>
<ds:datastoreItem xmlns:ds="http://schemas.openxmlformats.org/officeDocument/2006/customXml" ds:itemID="{3E5DCEDD-B58A-4713-8EEF-2DBB13217FDC}">
  <ds:schemaRefs/>
</ds:datastoreItem>
</file>

<file path=customXml/itemProps19.xml><?xml version="1.0" encoding="utf-8"?>
<ds:datastoreItem xmlns:ds="http://schemas.openxmlformats.org/officeDocument/2006/customXml" ds:itemID="{B7BCE7B1-E555-4AD4-9A8E-BFF7AB731A2D}">
  <ds:schemaRefs/>
</ds:datastoreItem>
</file>

<file path=customXml/itemProps2.xml><?xml version="1.0" encoding="utf-8"?>
<ds:datastoreItem xmlns:ds="http://schemas.openxmlformats.org/officeDocument/2006/customXml" ds:itemID="{15AFFE49-D9C3-4F1B-AEF5-7A0384F6A07D}">
  <ds:schemaRefs/>
</ds:datastoreItem>
</file>

<file path=customXml/itemProps20.xml><?xml version="1.0" encoding="utf-8"?>
<ds:datastoreItem xmlns:ds="http://schemas.openxmlformats.org/officeDocument/2006/customXml" ds:itemID="{69216076-D6FF-4687-B090-6C425CAF76C5}">
  <ds:schemaRefs/>
</ds:datastoreItem>
</file>

<file path=customXml/itemProps21.xml><?xml version="1.0" encoding="utf-8"?>
<ds:datastoreItem xmlns:ds="http://schemas.openxmlformats.org/officeDocument/2006/customXml" ds:itemID="{57A9345B-78BF-4F8B-9353-6E221ECF2797}">
  <ds:schemaRefs/>
</ds:datastoreItem>
</file>

<file path=customXml/itemProps22.xml><?xml version="1.0" encoding="utf-8"?>
<ds:datastoreItem xmlns:ds="http://schemas.openxmlformats.org/officeDocument/2006/customXml" ds:itemID="{776FE01B-444B-4EBF-9997-7BC18837DFD4}">
  <ds:schemaRefs/>
</ds:datastoreItem>
</file>

<file path=customXml/itemProps23.xml><?xml version="1.0" encoding="utf-8"?>
<ds:datastoreItem xmlns:ds="http://schemas.openxmlformats.org/officeDocument/2006/customXml" ds:itemID="{B5846AB9-B698-4055-AC6B-FF62BFD130B0}">
  <ds:schemaRefs/>
</ds:datastoreItem>
</file>

<file path=customXml/itemProps24.xml><?xml version="1.0" encoding="utf-8"?>
<ds:datastoreItem xmlns:ds="http://schemas.openxmlformats.org/officeDocument/2006/customXml" ds:itemID="{36A03F48-FD19-4882-B80B-BB2BE43680B6}">
  <ds:schemaRefs/>
</ds:datastoreItem>
</file>

<file path=customXml/itemProps25.xml><?xml version="1.0" encoding="utf-8"?>
<ds:datastoreItem xmlns:ds="http://schemas.openxmlformats.org/officeDocument/2006/customXml" ds:itemID="{216C1CCC-EA82-4741-99F6-5DCAC0ABB96B}">
  <ds:schemaRefs/>
</ds:datastoreItem>
</file>

<file path=customXml/itemProps26.xml><?xml version="1.0" encoding="utf-8"?>
<ds:datastoreItem xmlns:ds="http://schemas.openxmlformats.org/officeDocument/2006/customXml" ds:itemID="{F1EC64CE-CA76-4EEB-AFB5-5FB73E795FFD}">
  <ds:schemaRefs/>
</ds:datastoreItem>
</file>

<file path=customXml/itemProps27.xml><?xml version="1.0" encoding="utf-8"?>
<ds:datastoreItem xmlns:ds="http://schemas.openxmlformats.org/officeDocument/2006/customXml" ds:itemID="{9426A6BC-7D5B-42F3-94C0-D14C670CE11C}">
  <ds:schemaRefs/>
</ds:datastoreItem>
</file>

<file path=customXml/itemProps28.xml><?xml version="1.0" encoding="utf-8"?>
<ds:datastoreItem xmlns:ds="http://schemas.openxmlformats.org/officeDocument/2006/customXml" ds:itemID="{8C3877D3-7F30-424E-96F6-8E1B3B15C6D3}">
  <ds:schemaRefs/>
</ds:datastoreItem>
</file>

<file path=customXml/itemProps29.xml><?xml version="1.0" encoding="utf-8"?>
<ds:datastoreItem xmlns:ds="http://schemas.openxmlformats.org/officeDocument/2006/customXml" ds:itemID="{0FC0813B-1AE6-48E0-A49D-D1FD58CAA8A9}">
  <ds:schemaRefs/>
</ds:datastoreItem>
</file>

<file path=customXml/itemProps3.xml><?xml version="1.0" encoding="utf-8"?>
<ds:datastoreItem xmlns:ds="http://schemas.openxmlformats.org/officeDocument/2006/customXml" ds:itemID="{AF3421F5-48CA-4529-BC40-49C1F5D1D8BB}">
  <ds:schemaRefs/>
</ds:datastoreItem>
</file>

<file path=customXml/itemProps30.xml><?xml version="1.0" encoding="utf-8"?>
<ds:datastoreItem xmlns:ds="http://schemas.openxmlformats.org/officeDocument/2006/customXml" ds:itemID="{10D9568D-82E3-4510-9325-E2F3CC4A15F3}">
  <ds:schemaRefs/>
</ds:datastoreItem>
</file>

<file path=customXml/itemProps31.xml><?xml version="1.0" encoding="utf-8"?>
<ds:datastoreItem xmlns:ds="http://schemas.openxmlformats.org/officeDocument/2006/customXml" ds:itemID="{3D147413-D082-414E-8282-50A16FC4363E}">
  <ds:schemaRefs/>
</ds:datastoreItem>
</file>

<file path=customXml/itemProps32.xml><?xml version="1.0" encoding="utf-8"?>
<ds:datastoreItem xmlns:ds="http://schemas.openxmlformats.org/officeDocument/2006/customXml" ds:itemID="{D31592B8-1CF3-4A50-B736-54878DBB64A7}">
  <ds:schemaRefs/>
</ds:datastoreItem>
</file>

<file path=customXml/itemProps33.xml><?xml version="1.0" encoding="utf-8"?>
<ds:datastoreItem xmlns:ds="http://schemas.openxmlformats.org/officeDocument/2006/customXml" ds:itemID="{AC47142C-4E52-489B-99A4-E0AB950CD802}">
  <ds:schemaRefs/>
</ds:datastoreItem>
</file>

<file path=customXml/itemProps34.xml><?xml version="1.0" encoding="utf-8"?>
<ds:datastoreItem xmlns:ds="http://schemas.openxmlformats.org/officeDocument/2006/customXml" ds:itemID="{E67E85EA-3E1C-4A23-94B2-0C50494B2F2F}">
  <ds:schemaRefs/>
</ds:datastoreItem>
</file>

<file path=customXml/itemProps35.xml><?xml version="1.0" encoding="utf-8"?>
<ds:datastoreItem xmlns:ds="http://schemas.openxmlformats.org/officeDocument/2006/customXml" ds:itemID="{417B002A-7C7D-49CB-844F-9B1AB3E60FF1}">
  <ds:schemaRefs/>
</ds:datastoreItem>
</file>

<file path=customXml/itemProps36.xml><?xml version="1.0" encoding="utf-8"?>
<ds:datastoreItem xmlns:ds="http://schemas.openxmlformats.org/officeDocument/2006/customXml" ds:itemID="{ACE5C43B-BD25-4C32-B2EF-F0EA99CD77A9}">
  <ds:schemaRefs>
    <ds:schemaRef ds:uri="http://schemas.microsoft.com/sharepoint/v3"/>
    <ds:schemaRef ds:uri="http://schemas.microsoft.com/office/2006/documentManagement/types"/>
    <ds:schemaRef ds:uri="35f1a897-c718-4913-acca-0f3b77d98ebc"/>
    <ds:schemaRef ds:uri="http://purl.org/dc/dcmitype/"/>
    <ds:schemaRef ds:uri="http://purl.org/dc/elements/1.1/"/>
    <ds:schemaRef ds:uri="0d68c04c-2209-4642-9c80-b396e8f32bb6"/>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7.xml><?xml version="1.0" encoding="utf-8"?>
<ds:datastoreItem xmlns:ds="http://schemas.openxmlformats.org/officeDocument/2006/customXml" ds:itemID="{12B3F90D-9434-49C3-97EF-178133A4E699}">
  <ds:schemaRefs/>
</ds:datastoreItem>
</file>

<file path=customXml/itemProps38.xml><?xml version="1.0" encoding="utf-8"?>
<ds:datastoreItem xmlns:ds="http://schemas.openxmlformats.org/officeDocument/2006/customXml" ds:itemID="{4D77668C-C5C2-460C-9CCA-70A996940046}">
  <ds:schemaRefs/>
</ds:datastoreItem>
</file>

<file path=customXml/itemProps39.xml><?xml version="1.0" encoding="utf-8"?>
<ds:datastoreItem xmlns:ds="http://schemas.openxmlformats.org/officeDocument/2006/customXml" ds:itemID="{E63537F0-1FBF-4C2A-9807-B11AB3822601}">
  <ds:schemaRefs/>
</ds:datastoreItem>
</file>

<file path=customXml/itemProps4.xml><?xml version="1.0" encoding="utf-8"?>
<ds:datastoreItem xmlns:ds="http://schemas.openxmlformats.org/officeDocument/2006/customXml" ds:itemID="{EA7A6568-17C0-40F2-9FA6-4132BEBCD721}">
  <ds:schemaRefs/>
</ds:datastoreItem>
</file>

<file path=customXml/itemProps40.xml><?xml version="1.0" encoding="utf-8"?>
<ds:datastoreItem xmlns:ds="http://schemas.openxmlformats.org/officeDocument/2006/customXml" ds:itemID="{D98B5D8E-CB8A-4702-B870-DD507D99B247}">
  <ds:schemaRefs/>
</ds:datastoreItem>
</file>

<file path=customXml/itemProps41.xml><?xml version="1.0" encoding="utf-8"?>
<ds:datastoreItem xmlns:ds="http://schemas.openxmlformats.org/officeDocument/2006/customXml" ds:itemID="{D8847A28-83F5-4617-A54A-4797CF339C07}">
  <ds:schemaRefs/>
</ds:datastoreItem>
</file>

<file path=customXml/itemProps42.xml><?xml version="1.0" encoding="utf-8"?>
<ds:datastoreItem xmlns:ds="http://schemas.openxmlformats.org/officeDocument/2006/customXml" ds:itemID="{E5974072-D1A9-457D-8BBF-BC379615656D}">
  <ds:schemaRefs/>
</ds:datastoreItem>
</file>

<file path=customXml/itemProps43.xml><?xml version="1.0" encoding="utf-8"?>
<ds:datastoreItem xmlns:ds="http://schemas.openxmlformats.org/officeDocument/2006/customXml" ds:itemID="{BA62D482-3A2A-4588-9ECA-FC3A5177B405}">
  <ds:schemaRefs/>
</ds:datastoreItem>
</file>

<file path=customXml/itemProps44.xml><?xml version="1.0" encoding="utf-8"?>
<ds:datastoreItem xmlns:ds="http://schemas.openxmlformats.org/officeDocument/2006/customXml" ds:itemID="{E5F7747D-0D1E-4909-8BFD-C490520551D6}">
  <ds:schemaRefs/>
</ds:datastoreItem>
</file>

<file path=customXml/itemProps45.xml><?xml version="1.0" encoding="utf-8"?>
<ds:datastoreItem xmlns:ds="http://schemas.openxmlformats.org/officeDocument/2006/customXml" ds:itemID="{1964883B-085C-40E8-A017-6D85E145678A}">
  <ds:schemaRefs/>
</ds:datastoreItem>
</file>

<file path=customXml/itemProps46.xml><?xml version="1.0" encoding="utf-8"?>
<ds:datastoreItem xmlns:ds="http://schemas.openxmlformats.org/officeDocument/2006/customXml" ds:itemID="{91193560-BF07-4ECE-89AA-81E98AB3A4BE}">
  <ds:schemaRefs/>
</ds:datastoreItem>
</file>

<file path=customXml/itemProps47.xml><?xml version="1.0" encoding="utf-8"?>
<ds:datastoreItem xmlns:ds="http://schemas.openxmlformats.org/officeDocument/2006/customXml" ds:itemID="{C46BA708-3CA4-407B-AE32-85E4079EB363}">
  <ds:schemaRefs/>
</ds:datastoreItem>
</file>

<file path=customXml/itemProps48.xml><?xml version="1.0" encoding="utf-8"?>
<ds:datastoreItem xmlns:ds="http://schemas.openxmlformats.org/officeDocument/2006/customXml" ds:itemID="{1E1B6D42-0DDE-4D92-B7D7-5DA1386BF7E2}">
  <ds:schemaRefs/>
</ds:datastoreItem>
</file>

<file path=customXml/itemProps49.xml><?xml version="1.0" encoding="utf-8"?>
<ds:datastoreItem xmlns:ds="http://schemas.openxmlformats.org/officeDocument/2006/customXml" ds:itemID="{ACC97641-64E2-4F4B-BEBB-144A8B885120}">
  <ds:schemaRefs/>
</ds:datastoreItem>
</file>

<file path=customXml/itemProps5.xml><?xml version="1.0" encoding="utf-8"?>
<ds:datastoreItem xmlns:ds="http://schemas.openxmlformats.org/officeDocument/2006/customXml" ds:itemID="{CD5DBA5A-9F25-4FA0-A2AC-81CC09B37D45}">
  <ds:schemaRefs/>
</ds:datastoreItem>
</file>

<file path=customXml/itemProps50.xml><?xml version="1.0" encoding="utf-8"?>
<ds:datastoreItem xmlns:ds="http://schemas.openxmlformats.org/officeDocument/2006/customXml" ds:itemID="{A53F7681-3808-4F7B-901C-F8D7B0544600}">
  <ds:schemaRefs/>
</ds:datastoreItem>
</file>

<file path=customXml/itemProps51.xml><?xml version="1.0" encoding="utf-8"?>
<ds:datastoreItem xmlns:ds="http://schemas.openxmlformats.org/officeDocument/2006/customXml" ds:itemID="{FE6AD476-0E19-4BFC-BDA7-44DDD3BFC1E5}">
  <ds:schemaRefs/>
</ds:datastoreItem>
</file>

<file path=customXml/itemProps52.xml><?xml version="1.0" encoding="utf-8"?>
<ds:datastoreItem xmlns:ds="http://schemas.openxmlformats.org/officeDocument/2006/customXml" ds:itemID="{25685CDA-EAC6-4136-B92D-DF6290E57FE4}">
  <ds:schemaRefs/>
</ds:datastoreItem>
</file>

<file path=customXml/itemProps53.xml><?xml version="1.0" encoding="utf-8"?>
<ds:datastoreItem xmlns:ds="http://schemas.openxmlformats.org/officeDocument/2006/customXml" ds:itemID="{EF0DDE8E-6C9B-41EF-91CD-31D0187D3177}">
  <ds:schemaRefs/>
</ds:datastoreItem>
</file>

<file path=customXml/itemProps54.xml><?xml version="1.0" encoding="utf-8"?>
<ds:datastoreItem xmlns:ds="http://schemas.openxmlformats.org/officeDocument/2006/customXml" ds:itemID="{23830DD6-5B5F-4D57-BEB5-10E397B406D5}">
  <ds:schemaRefs/>
</ds:datastoreItem>
</file>

<file path=customXml/itemProps55.xml><?xml version="1.0" encoding="utf-8"?>
<ds:datastoreItem xmlns:ds="http://schemas.openxmlformats.org/officeDocument/2006/customXml" ds:itemID="{CB0CC22E-A31A-497A-8A84-ED4BF7A0621B}">
  <ds:schemaRefs/>
</ds:datastoreItem>
</file>

<file path=customXml/itemProps56.xml><?xml version="1.0" encoding="utf-8"?>
<ds:datastoreItem xmlns:ds="http://schemas.openxmlformats.org/officeDocument/2006/customXml" ds:itemID="{D711D121-BDEF-44EE-BBAB-A6F199963149}">
  <ds:schemaRefs/>
</ds:datastoreItem>
</file>

<file path=customXml/itemProps57.xml><?xml version="1.0" encoding="utf-8"?>
<ds:datastoreItem xmlns:ds="http://schemas.openxmlformats.org/officeDocument/2006/customXml" ds:itemID="{AD6FC753-DCB2-4857-8355-85527775D1F3}">
  <ds:schemaRefs/>
</ds:datastoreItem>
</file>

<file path=customXml/itemProps58.xml><?xml version="1.0" encoding="utf-8"?>
<ds:datastoreItem xmlns:ds="http://schemas.openxmlformats.org/officeDocument/2006/customXml" ds:itemID="{3C4D8C18-7104-4AD4-80FD-CF20F9EEAF93}">
  <ds:schemaRefs/>
</ds:datastoreItem>
</file>

<file path=customXml/itemProps59.xml><?xml version="1.0" encoding="utf-8"?>
<ds:datastoreItem xmlns:ds="http://schemas.openxmlformats.org/officeDocument/2006/customXml" ds:itemID="{8DD0F22E-64A0-45D1-A0EC-15C01A811BF4}">
  <ds:schemaRefs/>
</ds:datastoreItem>
</file>

<file path=customXml/itemProps6.xml><?xml version="1.0" encoding="utf-8"?>
<ds:datastoreItem xmlns:ds="http://schemas.openxmlformats.org/officeDocument/2006/customXml" ds:itemID="{E3968F8C-1444-43F7-8338-340D38FFAAAE}">
  <ds:schemaRefs/>
</ds:datastoreItem>
</file>

<file path=customXml/itemProps60.xml><?xml version="1.0" encoding="utf-8"?>
<ds:datastoreItem xmlns:ds="http://schemas.openxmlformats.org/officeDocument/2006/customXml" ds:itemID="{4AC880F0-F8B3-40D9-BCD2-016F19273CFD}">
  <ds:schemaRefs/>
</ds:datastoreItem>
</file>

<file path=customXml/itemProps61.xml><?xml version="1.0" encoding="utf-8"?>
<ds:datastoreItem xmlns:ds="http://schemas.openxmlformats.org/officeDocument/2006/customXml" ds:itemID="{02D4E997-19FD-42EC-BD2E-89AEB772E3A1}">
  <ds:schemaRefs/>
</ds:datastoreItem>
</file>

<file path=customXml/itemProps62.xml><?xml version="1.0" encoding="utf-8"?>
<ds:datastoreItem xmlns:ds="http://schemas.openxmlformats.org/officeDocument/2006/customXml" ds:itemID="{26137414-7A91-4E3E-9E64-27B9A4FC4933}">
  <ds:schemaRefs/>
</ds:datastoreItem>
</file>

<file path=customXml/itemProps63.xml><?xml version="1.0" encoding="utf-8"?>
<ds:datastoreItem xmlns:ds="http://schemas.openxmlformats.org/officeDocument/2006/customXml" ds:itemID="{25CDE6C8-303D-40A4-9284-5175D730BEC9}">
  <ds:schemaRefs/>
</ds:datastoreItem>
</file>

<file path=customXml/itemProps64.xml><?xml version="1.0" encoding="utf-8"?>
<ds:datastoreItem xmlns:ds="http://schemas.openxmlformats.org/officeDocument/2006/customXml" ds:itemID="{DF338D44-1ED2-4129-9D98-7B41B5F7CD27}">
  <ds:schemaRefs/>
</ds:datastoreItem>
</file>

<file path=customXml/itemProps65.xml><?xml version="1.0" encoding="utf-8"?>
<ds:datastoreItem xmlns:ds="http://schemas.openxmlformats.org/officeDocument/2006/customXml" ds:itemID="{DF5F8D9D-8DB5-4B4E-AD47-536FC0AA2F62}">
  <ds:schemaRefs/>
</ds:datastoreItem>
</file>

<file path=customXml/itemProps66.xml><?xml version="1.0" encoding="utf-8"?>
<ds:datastoreItem xmlns:ds="http://schemas.openxmlformats.org/officeDocument/2006/customXml" ds:itemID="{628877B9-B879-4A85-9A99-0B46D4F2386C}">
  <ds:schemaRefs/>
</ds:datastoreItem>
</file>

<file path=customXml/itemProps67.xml><?xml version="1.0" encoding="utf-8"?>
<ds:datastoreItem xmlns:ds="http://schemas.openxmlformats.org/officeDocument/2006/customXml" ds:itemID="{7EA89DB7-5C09-4758-BBEC-E6CC964608E4}">
  <ds:schemaRefs/>
</ds:datastoreItem>
</file>

<file path=customXml/itemProps68.xml><?xml version="1.0" encoding="utf-8"?>
<ds:datastoreItem xmlns:ds="http://schemas.openxmlformats.org/officeDocument/2006/customXml" ds:itemID="{66C1B3F5-451E-4875-AD00-9AB2EEE0365A}">
  <ds:schemaRefs/>
</ds:datastoreItem>
</file>

<file path=customXml/itemProps69.xml><?xml version="1.0" encoding="utf-8"?>
<ds:datastoreItem xmlns:ds="http://schemas.openxmlformats.org/officeDocument/2006/customXml" ds:itemID="{C061547F-F5EF-42D1-A6EF-91BBB51F2BA7}">
  <ds:schemaRefs/>
</ds:datastoreItem>
</file>

<file path=customXml/itemProps7.xml><?xml version="1.0" encoding="utf-8"?>
<ds:datastoreItem xmlns:ds="http://schemas.openxmlformats.org/officeDocument/2006/customXml" ds:itemID="{947BF24C-DCA1-467F-B0E2-D65B4A7A0849}">
  <ds:schemaRefs/>
</ds:datastoreItem>
</file>

<file path=customXml/itemProps70.xml><?xml version="1.0" encoding="utf-8"?>
<ds:datastoreItem xmlns:ds="http://schemas.openxmlformats.org/officeDocument/2006/customXml" ds:itemID="{11EA6FD1-4605-4037-B452-FF9D22E89948}">
  <ds:schemaRefs/>
</ds:datastoreItem>
</file>

<file path=customXml/itemProps71.xml><?xml version="1.0" encoding="utf-8"?>
<ds:datastoreItem xmlns:ds="http://schemas.openxmlformats.org/officeDocument/2006/customXml" ds:itemID="{19E02B00-4A5A-4449-8D52-BB1F0D318B4C}">
  <ds:schemaRefs/>
</ds:datastoreItem>
</file>

<file path=customXml/itemProps72.xml><?xml version="1.0" encoding="utf-8"?>
<ds:datastoreItem xmlns:ds="http://schemas.openxmlformats.org/officeDocument/2006/customXml" ds:itemID="{3C9C63DC-64DD-4B96-8B35-5938F33EF97F}">
  <ds:schemaRefs/>
</ds:datastoreItem>
</file>

<file path=customXml/itemProps73.xml><?xml version="1.0" encoding="utf-8"?>
<ds:datastoreItem xmlns:ds="http://schemas.openxmlformats.org/officeDocument/2006/customXml" ds:itemID="{4DEF33E1-41C6-4431-9124-FEBB5B24ADD6}">
  <ds:schemaRefs/>
</ds:datastoreItem>
</file>

<file path=customXml/itemProps74.xml><?xml version="1.0" encoding="utf-8"?>
<ds:datastoreItem xmlns:ds="http://schemas.openxmlformats.org/officeDocument/2006/customXml" ds:itemID="{F08648AA-F7F7-4CB5-AB54-AAE9129F5F87}">
  <ds:schemaRefs/>
</ds:datastoreItem>
</file>

<file path=customXml/itemProps75.xml><?xml version="1.0" encoding="utf-8"?>
<ds:datastoreItem xmlns:ds="http://schemas.openxmlformats.org/officeDocument/2006/customXml" ds:itemID="{842DF0BA-295A-4BE8-B20D-F629B4BCFF6A}">
  <ds:schemaRefs/>
</ds:datastoreItem>
</file>

<file path=customXml/itemProps76.xml><?xml version="1.0" encoding="utf-8"?>
<ds:datastoreItem xmlns:ds="http://schemas.openxmlformats.org/officeDocument/2006/customXml" ds:itemID="{CAA821AD-61EF-4D20-A9C0-16BECE5DE462}">
  <ds:schemaRefs/>
</ds:datastoreItem>
</file>

<file path=customXml/itemProps77.xml><?xml version="1.0" encoding="utf-8"?>
<ds:datastoreItem xmlns:ds="http://schemas.openxmlformats.org/officeDocument/2006/customXml" ds:itemID="{AF40D63D-C1ED-44B6-B2B3-E0B3D35E986A}">
  <ds:schemaRefs/>
</ds:datastoreItem>
</file>

<file path=customXml/itemProps78.xml><?xml version="1.0" encoding="utf-8"?>
<ds:datastoreItem xmlns:ds="http://schemas.openxmlformats.org/officeDocument/2006/customXml" ds:itemID="{5283A6DE-5D3B-4753-AB36-7EC603211151}">
  <ds:schemaRefs/>
</ds:datastoreItem>
</file>

<file path=customXml/itemProps79.xml><?xml version="1.0" encoding="utf-8"?>
<ds:datastoreItem xmlns:ds="http://schemas.openxmlformats.org/officeDocument/2006/customXml" ds:itemID="{F35C69BE-77C8-4E84-BA13-06A2DCC8CD24}">
  <ds:schemaRefs/>
</ds:datastoreItem>
</file>

<file path=customXml/itemProps8.xml><?xml version="1.0" encoding="utf-8"?>
<ds:datastoreItem xmlns:ds="http://schemas.openxmlformats.org/officeDocument/2006/customXml" ds:itemID="{38FDAABA-49F9-430D-A7E0-C1A3189E234B}">
  <ds:schemaRefs/>
</ds:datastoreItem>
</file>

<file path=customXml/itemProps80.xml><?xml version="1.0" encoding="utf-8"?>
<ds:datastoreItem xmlns:ds="http://schemas.openxmlformats.org/officeDocument/2006/customXml" ds:itemID="{FEA661B9-628A-4E8B-8C36-5953B33E65E5}">
  <ds:schemaRefs/>
</ds:datastoreItem>
</file>

<file path=customXml/itemProps81.xml><?xml version="1.0" encoding="utf-8"?>
<ds:datastoreItem xmlns:ds="http://schemas.openxmlformats.org/officeDocument/2006/customXml" ds:itemID="{A9C9AAF0-58B3-4FAA-A45B-94D9C2D7617D}">
  <ds:schemaRefs/>
</ds:datastoreItem>
</file>

<file path=customXml/itemProps82.xml><?xml version="1.0" encoding="utf-8"?>
<ds:datastoreItem xmlns:ds="http://schemas.openxmlformats.org/officeDocument/2006/customXml" ds:itemID="{0816EE4F-06BB-4980-8B60-E01EC1AE1AE5}">
  <ds:schemaRefs/>
</ds:datastoreItem>
</file>

<file path=customXml/itemProps83.xml><?xml version="1.0" encoding="utf-8"?>
<ds:datastoreItem xmlns:ds="http://schemas.openxmlformats.org/officeDocument/2006/customXml" ds:itemID="{294A7AE1-36AB-4684-AAF0-CBE73C40FCDF}">
  <ds:schemaRefs/>
</ds:datastoreItem>
</file>

<file path=customXml/itemProps84.xml><?xml version="1.0" encoding="utf-8"?>
<ds:datastoreItem xmlns:ds="http://schemas.openxmlformats.org/officeDocument/2006/customXml" ds:itemID="{57DA6365-E223-42E5-B246-AF2B6E8BBD9B}">
  <ds:schemaRefs/>
</ds:datastoreItem>
</file>

<file path=customXml/itemProps85.xml><?xml version="1.0" encoding="utf-8"?>
<ds:datastoreItem xmlns:ds="http://schemas.openxmlformats.org/officeDocument/2006/customXml" ds:itemID="{A6E32BCC-275E-4EA6-AE58-4926E14FC659}">
  <ds:schemaRefs/>
</ds:datastoreItem>
</file>

<file path=customXml/itemProps86.xml><?xml version="1.0" encoding="utf-8"?>
<ds:datastoreItem xmlns:ds="http://schemas.openxmlformats.org/officeDocument/2006/customXml" ds:itemID="{64A42191-3BB7-4E56-83A2-E26D9D56FA9A}">
  <ds:schemaRefs/>
</ds:datastoreItem>
</file>

<file path=customXml/itemProps87.xml><?xml version="1.0" encoding="utf-8"?>
<ds:datastoreItem xmlns:ds="http://schemas.openxmlformats.org/officeDocument/2006/customXml" ds:itemID="{6FC12C6D-D50D-4B1A-A017-192898364D5D}">
  <ds:schemaRefs/>
</ds:datastoreItem>
</file>

<file path=customXml/itemProps88.xml><?xml version="1.0" encoding="utf-8"?>
<ds:datastoreItem xmlns:ds="http://schemas.openxmlformats.org/officeDocument/2006/customXml" ds:itemID="{0B09872C-43E8-4319-9A42-ACF219A1435A}">
  <ds:schemaRefs/>
</ds:datastoreItem>
</file>

<file path=customXml/itemProps89.xml><?xml version="1.0" encoding="utf-8"?>
<ds:datastoreItem xmlns:ds="http://schemas.openxmlformats.org/officeDocument/2006/customXml" ds:itemID="{2EEC1D00-A780-4B0B-A172-7D512EED0F31}">
  <ds:schemaRefs/>
</ds:datastoreItem>
</file>

<file path=customXml/itemProps9.xml><?xml version="1.0" encoding="utf-8"?>
<ds:datastoreItem xmlns:ds="http://schemas.openxmlformats.org/officeDocument/2006/customXml" ds:itemID="{874F067C-7ADF-4D32-A19B-B2C72C8B3EE9}">
  <ds:schemaRefs/>
</ds:datastoreItem>
</file>

<file path=customXml/itemProps90.xml><?xml version="1.0" encoding="utf-8"?>
<ds:datastoreItem xmlns:ds="http://schemas.openxmlformats.org/officeDocument/2006/customXml" ds:itemID="{CCCDD9D6-967A-4C06-94E2-E9C894039A7B}">
  <ds:schemaRefs/>
</ds:datastoreItem>
</file>

<file path=customXml/itemProps91.xml><?xml version="1.0" encoding="utf-8"?>
<ds:datastoreItem xmlns:ds="http://schemas.openxmlformats.org/officeDocument/2006/customXml" ds:itemID="{B7B33461-BA98-4BA7-A695-B353BC657195}">
  <ds:schemaRefs/>
</ds:datastoreItem>
</file>

<file path=customXml/itemProps92.xml><?xml version="1.0" encoding="utf-8"?>
<ds:datastoreItem xmlns:ds="http://schemas.openxmlformats.org/officeDocument/2006/customXml" ds:itemID="{88D34184-5532-428C-A673-50EF1ADC3386}">
  <ds:schemaRefs/>
</ds:datastoreItem>
</file>

<file path=customXml/itemProps93.xml><?xml version="1.0" encoding="utf-8"?>
<ds:datastoreItem xmlns:ds="http://schemas.openxmlformats.org/officeDocument/2006/customXml" ds:itemID="{52672479-1673-4DBE-A8BC-230F32135573}">
  <ds:schemaRefs/>
</ds:datastoreItem>
</file>

<file path=customXml/itemProps94.xml><?xml version="1.0" encoding="utf-8"?>
<ds:datastoreItem xmlns:ds="http://schemas.openxmlformats.org/officeDocument/2006/customXml" ds:itemID="{51D6204A-6695-429B-8D4D-9F09760E28B4}">
  <ds:schemaRefs/>
</ds:datastoreItem>
</file>

<file path=customXml/itemProps95.xml><?xml version="1.0" encoding="utf-8"?>
<ds:datastoreItem xmlns:ds="http://schemas.openxmlformats.org/officeDocument/2006/customXml" ds:itemID="{E222DCC8-B593-4DB8-8878-21CEC093B20B}">
  <ds:schemaRefs/>
</ds:datastoreItem>
</file>

<file path=customXml/itemProps96.xml><?xml version="1.0" encoding="utf-8"?>
<ds:datastoreItem xmlns:ds="http://schemas.openxmlformats.org/officeDocument/2006/customXml" ds:itemID="{025506D8-4D60-4E35-BB35-B16D5FD6C229}">
  <ds:schemaRefs/>
</ds:datastoreItem>
</file>

<file path=customXml/itemProps97.xml><?xml version="1.0" encoding="utf-8"?>
<ds:datastoreItem xmlns:ds="http://schemas.openxmlformats.org/officeDocument/2006/customXml" ds:itemID="{59780D17-5028-4DFD-9D40-ED9840C20126}">
  <ds:schemaRefs/>
</ds:datastoreItem>
</file>

<file path=customXml/itemProps98.xml><?xml version="1.0" encoding="utf-8"?>
<ds:datastoreItem xmlns:ds="http://schemas.openxmlformats.org/officeDocument/2006/customXml" ds:itemID="{5F2CB855-B53E-4D1B-99FD-69A1410E1762}">
  <ds:schemaRefs>
    <ds:schemaRef ds:uri="0d68c04c-2209-4642-9c80-b396e8f32bb6"/>
    <ds:schemaRef ds:uri="35f1a897-c718-4913-acca-0f3b77d98eb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99.xml><?xml version="1.0" encoding="utf-8"?>
<ds:datastoreItem xmlns:ds="http://schemas.openxmlformats.org/officeDocument/2006/customXml" ds:itemID="{99B1F2E1-BDCF-4996-9B9E-21CE7ED8365E}">
  <ds:schemaRefs/>
</ds:datastoreItem>
</file>

<file path=docProps/app.xml><?xml version="1.0" encoding="utf-8"?>
<Properties xmlns="http://schemas.openxmlformats.org/officeDocument/2006/extended-properties" xmlns:vt="http://schemas.openxmlformats.org/officeDocument/2006/docPropsVTypes">
  <TotalTime>314</TotalTime>
  <Words>777</Words>
  <Application>Microsoft Office PowerPoint</Application>
  <PresentationFormat>Widescreen</PresentationFormat>
  <Paragraphs>94</Paragraphs>
  <Slides>9</Slides>
  <Notes>8</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vt:i4>
      </vt:variant>
    </vt:vector>
  </HeadingPairs>
  <TitlesOfParts>
    <vt:vector size="19" baseType="lpstr">
      <vt:lpstr>Aptos</vt:lpstr>
      <vt:lpstr>Aptos Display</vt:lpstr>
      <vt:lpstr>Arial</vt:lpstr>
      <vt:lpstr>Calibri</vt:lpstr>
      <vt:lpstr>Calibri Light</vt:lpstr>
      <vt:lpstr>F37 Gruffy</vt:lpstr>
      <vt:lpstr>Inter</vt:lpstr>
      <vt:lpstr>Lato Light</vt:lpstr>
      <vt:lpstr>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Vanessa Leach</dc:creator>
  <cp:lastModifiedBy>Kate Littledyke</cp:lastModifiedBy>
  <cp:revision>34</cp:revision>
  <dcterms:created xsi:type="dcterms:W3CDTF">2024-07-05T13:04:00Z</dcterms:created>
  <dcterms:modified xsi:type="dcterms:W3CDTF">2026-07-06T08:47:00Z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0x0101000C002F840E4725409E51B4BF13A05240</vt:lpwstr>
  </property>
  <property fmtid="{D5CDD505-2E9C-101B-9397-08002B2CF9AE}" pid="3" name="MediaServiceImageTags">
    <vt:lpwstr/>
  </property>
  <property fmtid="{D5CDD505-2E9C-101B-9397-08002B2CF9AE}" pid="4" name="MSIP_Label_a55fa4e9-d32a-4791-8e41-4c95454eb1a2_Enabled">
    <vt:lpwstr>true</vt:lpwstr>
  </property>
  <property fmtid="{D5CDD505-2E9C-101B-9397-08002B2CF9AE}" pid="5" name="MSIP_Label_a55fa4e9-d32a-4791-8e41-4c95454eb1a2_SetDate">
    <vt:lpwstr>2025-07-31T08:59:48Z</vt:lpwstr>
  </property>
  <property fmtid="{D5CDD505-2E9C-101B-9397-08002B2CF9AE}" pid="6" name="MSIP_Label_a55fa4e9-d32a-4791-8e41-4c95454eb1a2_Method">
    <vt:lpwstr>Standard</vt:lpwstr>
  </property>
  <property fmtid="{D5CDD505-2E9C-101B-9397-08002B2CF9AE}" pid="7" name="MSIP_Label_a55fa4e9-d32a-4791-8e41-4c95454eb1a2_Name">
    <vt:lpwstr>defa4170-0d19-0005-0004-bc88714345d2</vt:lpwstr>
  </property>
  <property fmtid="{D5CDD505-2E9C-101B-9397-08002B2CF9AE}" pid="8" name="MSIP_Label_a55fa4e9-d32a-4791-8e41-4c95454eb1a2_SiteId">
    <vt:lpwstr>b85ca303-2192-49f7-9263-d5b97a6f61ec</vt:lpwstr>
  </property>
  <property fmtid="{D5CDD505-2E9C-101B-9397-08002B2CF9AE}" pid="9" name="MSIP_Label_a55fa4e9-d32a-4791-8e41-4c95454eb1a2_ActionId">
    <vt:lpwstr>50250eeb-1d4c-4fd9-86cd-8fb2c70974d1</vt:lpwstr>
  </property>
  <property fmtid="{D5CDD505-2E9C-101B-9397-08002B2CF9AE}" pid="10" name="MSIP_Label_a55fa4e9-d32a-4791-8e41-4c95454eb1a2_ContentBits">
    <vt:lpwstr>0</vt:lpwstr>
  </property>
  <property fmtid="{D5CDD505-2E9C-101B-9397-08002B2CF9AE}" pid="11" name="MSIP_Label_a55fa4e9-d32a-4791-8e41-4c95454eb1a2_Tag">
    <vt:lpwstr>10, 3, 0, 1</vt:lpwstr>
  </property>
</Properties>
</file>