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7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4854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and introduce yourself. 11 years as SENDCO/Deputy Head at Oak Tree School. Keep this brief and warm — 30 seconds max before moving on. Set the tone: this is a conversation, not a sales pitch.</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this is not just about the hardest cases. Whole-staff CPD builds the baseline so fewer situations escalate to crisis in the first place. Mention named approaches briefly if asked — PACE (Dan Hughes), Emotion Coaching (Gottman) — but don't over-explain unless there's specific interest.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synthesis slide — pulling together why OTB's model is distinctive rather than just listing services. The flow diagram should feel like a virtuous cycle, not a one-off transaction.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Genuinely open discussion slide. Let this run a bit longer if engagement is good — this is where real conversations and leads emerge. Resist the urge to fill silence; let heads think.</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Thank the room, reiterate that you're happy to be approached informally, and invite questions if there's time remaining. Leave this slide up during Q&amp;A so contact details stay visible.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run-through of structure. Mention this is meant to be interactive — encourage questions throughout, not just at the end, if the group is small enough.</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and genuinely ask the room. This is the first interactive moment — let people answer, even briefly. Don't rush past this. The stats are illustrative; soften if pushed on exact figures, the point is the direction of travel.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conceptual heart of the pitch. Don't overstay here — the point is simple and the audience will get it quickly. Move to the discussion prompt if time allows: ask whether this resonates with their own experience of intervention fatigue.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Genuine discussion slide — let the room talk. If short on time, this can be a rhetorical pause rather than full table discussion, but try to get at least a few verbal responses. This builds buy-in before you present the OTB offer.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Short transition slide — set up the two-part structure of the rest of the talk. Keep this brief, it's a signpost not content.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each of these briefly — this is the core service slide so don't rush, but also don't read every word on the slide. Speak to the principle behind each one. If pressed, EOTAS placements can be full-time or just a few sessions a week depending on need.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should feel recognisable — pause slightly after reading to let heads nod. These are the children every SENDCo in the room is already thinking about. Don't need to read every line verbatim, paraphrase naturally.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necessarily need verbal answers here — this is a private reflection prompt to make the next slides land more personally. A brief pause (5-10 seconds) is enough. You can softly invite one or two shares if the room is engaged.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2D69"/>
        </a:solidFill>
        <a:effectLst/>
      </p:bgPr>
    </p:bg>
    <p:spTree>
      <p:nvGrpSpPr>
        <p:cNvPr id="1" name=""/>
        <p:cNvGrpSpPr/>
        <p:nvPr/>
      </p:nvGrpSpPr>
      <p:grpSpPr>
        <a:xfrm>
          <a:off x="0" y="0"/>
          <a:ext cx="0" cy="0"/>
          <a:chOff x="0" y="0"/>
          <a:chExt cx="0" cy="0"/>
        </a:xfrm>
      </p:grpSpPr>
      <p:sp>
        <p:nvSpPr>
          <p:cNvPr id="2" name="Shape 0"/>
          <p:cNvSpPr/>
          <p:nvPr/>
        </p:nvSpPr>
        <p:spPr>
          <a:xfrm>
            <a:off x="8961120" y="-1645920"/>
            <a:ext cx="5029200" cy="5029200"/>
          </a:xfrm>
          <a:prstGeom prst="ellipse">
            <a:avLst/>
          </a:prstGeom>
          <a:solidFill>
            <a:srgbClr val="F0691E">
              <a:alpha val="12000"/>
            </a:srgbClr>
          </a:solidFill>
          <a:ln/>
        </p:spPr>
        <p:txBody>
          <a:bodyPr/>
          <a:lstStyle/>
          <a:p>
            <a:endParaRPr lang="en-GB"/>
          </a:p>
        </p:txBody>
      </p:sp>
      <p:sp>
        <p:nvSpPr>
          <p:cNvPr id="3" name="Shape 1"/>
          <p:cNvSpPr/>
          <p:nvPr/>
        </p:nvSpPr>
        <p:spPr>
          <a:xfrm>
            <a:off x="-1371600" y="4389120"/>
            <a:ext cx="4114800" cy="4114800"/>
          </a:xfrm>
          <a:prstGeom prst="ellipse">
            <a:avLst/>
          </a:prstGeom>
          <a:solidFill>
            <a:srgbClr val="D29669">
              <a:alpha val="10000"/>
            </a:srgbClr>
          </a:solidFill>
          <a:ln/>
        </p:spPr>
        <p:txBody>
          <a:bodyPr/>
          <a:lstStyle/>
          <a:p>
            <a:endParaRPr lang="en-GB"/>
          </a:p>
        </p:txBody>
      </p:sp>
      <p:pic>
        <p:nvPicPr>
          <p:cNvPr id="4" name="Image 0" descr="preencoded.png"/>
          <p:cNvPicPr>
            <a:picLocks noChangeAspect="1"/>
          </p:cNvPicPr>
          <p:nvPr/>
        </p:nvPicPr>
        <p:blipFill>
          <a:blip r:embed="rId3"/>
          <a:stretch>
            <a:fillRect/>
          </a:stretch>
        </p:blipFill>
        <p:spPr>
          <a:xfrm>
            <a:off x="9646920" y="502920"/>
            <a:ext cx="1828800" cy="1746504"/>
          </a:xfrm>
          <a:prstGeom prst="rect">
            <a:avLst/>
          </a:prstGeom>
        </p:spPr>
      </p:pic>
      <p:sp>
        <p:nvSpPr>
          <p:cNvPr id="5" name="Text 2"/>
          <p:cNvSpPr/>
          <p:nvPr/>
        </p:nvSpPr>
        <p:spPr>
          <a:xfrm>
            <a:off x="731520" y="1965960"/>
            <a:ext cx="8229600" cy="457200"/>
          </a:xfrm>
          <a:prstGeom prst="rect">
            <a:avLst/>
          </a:prstGeom>
          <a:noFill/>
          <a:ln/>
        </p:spPr>
        <p:txBody>
          <a:bodyPr wrap="square" lIns="0" tIns="0" rIns="0" bIns="0" rtlCol="0" anchor="ctr"/>
          <a:lstStyle/>
          <a:p>
            <a:pPr marL="0" indent="0">
              <a:buNone/>
            </a:pPr>
            <a:r>
              <a:rPr lang="en-US" sz="2000" b="1" kern="0" spc="300" dirty="0">
                <a:solidFill>
                  <a:srgbClr val="F0691E"/>
                </a:solidFill>
                <a:latin typeface="Arial" pitchFamily="34" charset="0"/>
                <a:ea typeface="Arial" pitchFamily="34" charset="-122"/>
                <a:cs typeface="Arial" pitchFamily="34" charset="-120"/>
              </a:rPr>
              <a:t>OUTSIDE THE BOX</a:t>
            </a:r>
            <a:endParaRPr lang="en-US" sz="2000" dirty="0"/>
          </a:p>
        </p:txBody>
      </p:sp>
      <p:sp>
        <p:nvSpPr>
          <p:cNvPr id="6" name="Text 3"/>
          <p:cNvSpPr/>
          <p:nvPr/>
        </p:nvSpPr>
        <p:spPr>
          <a:xfrm>
            <a:off x="731520" y="2423160"/>
            <a:ext cx="9875520" cy="1737360"/>
          </a:xfrm>
          <a:prstGeom prst="rect">
            <a:avLst/>
          </a:prstGeom>
          <a:noFill/>
          <a:ln/>
        </p:spPr>
        <p:txBody>
          <a:bodyPr wrap="square" lIns="0" tIns="0" rIns="0" bIns="0" rtlCol="0" anchor="ctr"/>
          <a:lstStyle/>
          <a:p>
            <a:pPr marL="0" indent="0">
              <a:lnSpc>
                <a:spcPct val="110000"/>
              </a:lnSpc>
              <a:buNone/>
            </a:pPr>
            <a:r>
              <a:rPr lang="en-US" sz="4000" b="1" dirty="0">
                <a:solidFill>
                  <a:srgbClr val="FFFFFF"/>
                </a:solidFill>
                <a:latin typeface="Arial" panose="020B0604020202020204" pitchFamily="34" charset="0"/>
                <a:ea typeface="Cambria" pitchFamily="34" charset="-122"/>
                <a:cs typeface="Arial" panose="020B0604020202020204" pitchFamily="34" charset="0"/>
              </a:rPr>
              <a:t>Thinking Creatively to Strengthen</a:t>
            </a:r>
            <a:endParaRPr lang="en-US" sz="4000" dirty="0">
              <a:latin typeface="Arial" panose="020B0604020202020204" pitchFamily="34" charset="0"/>
              <a:cs typeface="Arial" panose="020B0604020202020204" pitchFamily="34" charset="0"/>
            </a:endParaRPr>
          </a:p>
          <a:p>
            <a:pPr marL="0" indent="0">
              <a:lnSpc>
                <a:spcPct val="110000"/>
              </a:lnSpc>
              <a:buNone/>
            </a:pPr>
            <a:r>
              <a:rPr lang="en-US" sz="4000" b="1" dirty="0">
                <a:solidFill>
                  <a:srgbClr val="FFFFFF"/>
                </a:solidFill>
                <a:latin typeface="Arial" panose="020B0604020202020204" pitchFamily="34" charset="0"/>
                <a:ea typeface="Cambria" pitchFamily="34" charset="-122"/>
                <a:cs typeface="Arial" panose="020B0604020202020204" pitchFamily="34" charset="0"/>
              </a:rPr>
              <a:t>SEND Provision in Cornish Schools</a:t>
            </a:r>
            <a:endParaRPr lang="en-US" sz="4000" dirty="0">
              <a:latin typeface="Arial" panose="020B0604020202020204" pitchFamily="34" charset="0"/>
              <a:cs typeface="Arial" panose="020B0604020202020204" pitchFamily="34" charset="0"/>
            </a:endParaRPr>
          </a:p>
        </p:txBody>
      </p:sp>
      <p:sp>
        <p:nvSpPr>
          <p:cNvPr id="7" name="Text 4"/>
          <p:cNvSpPr/>
          <p:nvPr/>
        </p:nvSpPr>
        <p:spPr>
          <a:xfrm>
            <a:off x="731520" y="4160520"/>
            <a:ext cx="8686800" cy="548640"/>
          </a:xfrm>
          <a:prstGeom prst="rect">
            <a:avLst/>
          </a:prstGeom>
          <a:noFill/>
          <a:ln/>
        </p:spPr>
        <p:txBody>
          <a:bodyPr wrap="square" lIns="0" tIns="0" rIns="0" bIns="0" rtlCol="0" anchor="ctr"/>
          <a:lstStyle/>
          <a:p>
            <a:pPr marL="0" indent="0">
              <a:buNone/>
            </a:pPr>
            <a:r>
              <a:rPr lang="en-US" sz="1700" i="1" dirty="0">
                <a:solidFill>
                  <a:srgbClr val="D29669"/>
                </a:solidFill>
                <a:latin typeface="Calibri" pitchFamily="34" charset="0"/>
                <a:ea typeface="Calibri" pitchFamily="34" charset="-122"/>
                <a:cs typeface="Calibri" pitchFamily="34" charset="-120"/>
              </a:rPr>
              <a:t>Alternative provision, staff support, and a different way of seeing the problem</a:t>
            </a:r>
            <a:endParaRPr lang="en-US" sz="1700" dirty="0"/>
          </a:p>
        </p:txBody>
      </p:sp>
      <p:sp>
        <p:nvSpPr>
          <p:cNvPr id="8" name="Shape 5"/>
          <p:cNvSpPr/>
          <p:nvPr/>
        </p:nvSpPr>
        <p:spPr>
          <a:xfrm>
            <a:off x="777240" y="4892040"/>
            <a:ext cx="1280160" cy="0"/>
          </a:xfrm>
          <a:prstGeom prst="line">
            <a:avLst/>
          </a:prstGeom>
          <a:noFill/>
          <a:ln w="31750">
            <a:solidFill>
              <a:srgbClr val="F0691E"/>
            </a:solidFill>
            <a:prstDash val="solid"/>
          </a:ln>
        </p:spPr>
        <p:txBody>
          <a:bodyPr/>
          <a:lstStyle/>
          <a:p>
            <a:endParaRPr lang="en-GB"/>
          </a:p>
        </p:txBody>
      </p:sp>
      <p:sp>
        <p:nvSpPr>
          <p:cNvPr id="9" name="Text 6"/>
          <p:cNvSpPr/>
          <p:nvPr/>
        </p:nvSpPr>
        <p:spPr>
          <a:xfrm>
            <a:off x="731520" y="5074920"/>
            <a:ext cx="10126980" cy="640080"/>
          </a:xfrm>
          <a:prstGeom prst="rect">
            <a:avLst/>
          </a:prstGeom>
          <a:noFill/>
          <a:ln/>
        </p:spPr>
        <p:txBody>
          <a:bodyPr wrap="square" lIns="0" tIns="0" rIns="0" bIns="0" rtlCol="0" anchor="ctr"/>
          <a:lstStyle/>
          <a:p>
            <a:pPr marL="0" indent="0">
              <a:lnSpc>
                <a:spcPct val="130000"/>
              </a:lnSpc>
              <a:buNone/>
            </a:pPr>
            <a:r>
              <a:rPr lang="en-US" sz="1300" b="1" dirty="0">
                <a:solidFill>
                  <a:srgbClr val="E8EDF5"/>
                </a:solidFill>
                <a:latin typeface="Calibri" pitchFamily="34" charset="0"/>
                <a:ea typeface="Calibri" pitchFamily="34" charset="-122"/>
                <a:cs typeface="Calibri" pitchFamily="34" charset="-120"/>
              </a:rPr>
              <a:t>Luke Bolsin </a:t>
            </a:r>
          </a:p>
          <a:p>
            <a:pPr>
              <a:lnSpc>
                <a:spcPct val="130000"/>
              </a:lnSpc>
            </a:pPr>
            <a:r>
              <a:rPr lang="en-US" sz="1300" b="1" dirty="0">
                <a:solidFill>
                  <a:srgbClr val="E8EDF5"/>
                </a:solidFill>
                <a:latin typeface="Calibri" pitchFamily="34" charset="0"/>
                <a:ea typeface="Calibri" pitchFamily="34" charset="-122"/>
                <a:cs typeface="Calibri" pitchFamily="34" charset="-120"/>
              </a:rPr>
              <a:t>Founder of Outside the Box Education &amp; Consultancy</a:t>
            </a:r>
            <a:endParaRPr lang="en-US" sz="1300" dirty="0"/>
          </a:p>
          <a:p>
            <a:pPr marL="0" indent="0">
              <a:lnSpc>
                <a:spcPct val="130000"/>
              </a:lnSpc>
              <a:buNone/>
            </a:pPr>
            <a:r>
              <a:rPr lang="en-US" sz="1300" b="1" dirty="0">
                <a:solidFill>
                  <a:srgbClr val="E8EDF5"/>
                </a:solidFill>
                <a:latin typeface="Calibri" pitchFamily="34" charset="0"/>
                <a:ea typeface="Calibri" pitchFamily="34" charset="-122"/>
                <a:cs typeface="Calibri" pitchFamily="34" charset="-120"/>
              </a:rPr>
              <a:t>(Formerly SENDCO and Deputy Head at Oak Tree school &amp; Autism advisor for Cornwall Council)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PART TWO</a:t>
            </a:r>
            <a:endParaRPr lang="en-US" sz="1400" dirty="0"/>
          </a:p>
        </p:txBody>
      </p:sp>
      <p:sp>
        <p:nvSpPr>
          <p:cNvPr id="3" name="Text 1"/>
          <p:cNvSpPr/>
          <p:nvPr/>
        </p:nvSpPr>
        <p:spPr>
          <a:xfrm>
            <a:off x="731520" y="868680"/>
            <a:ext cx="10058400" cy="640080"/>
          </a:xfrm>
          <a:prstGeom prst="rect">
            <a:avLst/>
          </a:prstGeom>
          <a:noFill/>
          <a:ln/>
        </p:spPr>
        <p:txBody>
          <a:bodyPr wrap="square" lIns="0" tIns="0" rIns="0" bIns="0" rtlCol="0" anchor="ctr"/>
          <a:lstStyle/>
          <a:p>
            <a:pPr marL="0" indent="0">
              <a:buNone/>
            </a:pPr>
            <a:r>
              <a:rPr lang="en-US" sz="3200" b="1" dirty="0">
                <a:solidFill>
                  <a:srgbClr val="002D69"/>
                </a:solidFill>
                <a:latin typeface="Arial" panose="020B0604020202020204" pitchFamily="34" charset="0"/>
                <a:ea typeface="Cambria" pitchFamily="34" charset="-122"/>
                <a:cs typeface="Arial" panose="020B0604020202020204" pitchFamily="34" charset="0"/>
              </a:rPr>
              <a:t>Supporting your staff teams</a:t>
            </a:r>
            <a:endParaRPr lang="en-US" sz="3200" dirty="0">
              <a:latin typeface="Arial" panose="020B0604020202020204" pitchFamily="34" charset="0"/>
              <a:cs typeface="Arial" panose="020B0604020202020204" pitchFamily="34" charset="0"/>
            </a:endParaRPr>
          </a:p>
        </p:txBody>
      </p:sp>
      <p:sp>
        <p:nvSpPr>
          <p:cNvPr id="4" name="Text 2"/>
          <p:cNvSpPr/>
          <p:nvPr/>
        </p:nvSpPr>
        <p:spPr>
          <a:xfrm>
            <a:off x="731520" y="1645920"/>
            <a:ext cx="10607040" cy="777240"/>
          </a:xfrm>
          <a:prstGeom prst="rect">
            <a:avLst/>
          </a:prstGeom>
          <a:noFill/>
          <a:ln/>
        </p:spPr>
        <p:txBody>
          <a:bodyPr wrap="square" lIns="0" tIns="0" rIns="0" bIns="0" rtlCol="0" anchor="ctr"/>
          <a:lstStyle/>
          <a:p>
            <a:pPr marL="0" indent="0">
              <a:lnSpc>
                <a:spcPct val="130000"/>
              </a:lnSpc>
              <a:buNone/>
            </a:pPr>
            <a:r>
              <a:rPr lang="en-US" sz="1600" dirty="0">
                <a:solidFill>
                  <a:srgbClr val="2A2A2A"/>
                </a:solidFill>
                <a:latin typeface="Calibri" pitchFamily="34" charset="0"/>
                <a:ea typeface="Calibri" pitchFamily="34" charset="-122"/>
                <a:cs typeface="Calibri" pitchFamily="34" charset="-120"/>
              </a:rPr>
              <a:t>Sometimes the most effective intervention isn't direct work with a child at all — it's building the knowledge, confidence and shared language of the staff around them. We offer training and consultancy that strengthens your existing provision from within.</a:t>
            </a:r>
            <a:endParaRPr lang="en-US" sz="1600" dirty="0"/>
          </a:p>
        </p:txBody>
      </p:sp>
      <p:sp>
        <p:nvSpPr>
          <p:cNvPr id="5" name="Shape 3"/>
          <p:cNvSpPr/>
          <p:nvPr/>
        </p:nvSpPr>
        <p:spPr>
          <a:xfrm>
            <a:off x="731520" y="2697480"/>
            <a:ext cx="3429000" cy="3108960"/>
          </a:xfrm>
          <a:prstGeom prst="roundRect">
            <a:avLst>
              <a:gd name="adj" fmla="val 2353"/>
            </a:avLst>
          </a:prstGeom>
          <a:solidFill>
            <a:srgbClr val="E8EDF5"/>
          </a:solidFill>
          <a:ln/>
          <a:effectLst>
            <a:outerShdw blurRad="101600" dist="38100" dir="5400000" algn="bl" rotWithShape="0">
              <a:srgbClr val="000000">
                <a:alpha val="12000"/>
              </a:srgbClr>
            </a:outerShdw>
          </a:effectLst>
        </p:spPr>
        <p:txBody>
          <a:bodyPr/>
          <a:lstStyle/>
          <a:p>
            <a:endParaRPr lang="en-GB"/>
          </a:p>
        </p:txBody>
      </p:sp>
      <p:sp>
        <p:nvSpPr>
          <p:cNvPr id="6" name="Shape 4"/>
          <p:cNvSpPr/>
          <p:nvPr/>
        </p:nvSpPr>
        <p:spPr>
          <a:xfrm>
            <a:off x="1005840" y="2971800"/>
            <a:ext cx="502920" cy="502920"/>
          </a:xfrm>
          <a:prstGeom prst="ellipse">
            <a:avLst/>
          </a:prstGeom>
          <a:solidFill>
            <a:srgbClr val="002D69"/>
          </a:solidFill>
          <a:ln/>
        </p:spPr>
        <p:txBody>
          <a:bodyPr/>
          <a:lstStyle/>
          <a:p>
            <a:endParaRPr lang="en-GB"/>
          </a:p>
        </p:txBody>
      </p:sp>
      <p:sp>
        <p:nvSpPr>
          <p:cNvPr id="7" name="Text 5"/>
          <p:cNvSpPr/>
          <p:nvPr/>
        </p:nvSpPr>
        <p:spPr>
          <a:xfrm>
            <a:off x="1005840" y="3611880"/>
            <a:ext cx="2926080" cy="685800"/>
          </a:xfrm>
          <a:prstGeom prst="rect">
            <a:avLst/>
          </a:prstGeom>
          <a:noFill/>
          <a:ln/>
        </p:spPr>
        <p:txBody>
          <a:bodyPr wrap="square" lIns="0" tIns="0" rIns="0" bIns="0" rtlCol="0" anchor="ctr"/>
          <a:lstStyle/>
          <a:p>
            <a:pPr marL="0" indent="0">
              <a:lnSpc>
                <a:spcPct val="115000"/>
              </a:lnSpc>
              <a:buNone/>
            </a:pPr>
            <a:r>
              <a:rPr lang="en-US" sz="1600" b="1" dirty="0">
                <a:solidFill>
                  <a:srgbClr val="002D69"/>
                </a:solidFill>
                <a:latin typeface="Calibri" pitchFamily="34" charset="0"/>
                <a:ea typeface="Calibri" pitchFamily="34" charset="-122"/>
                <a:cs typeface="Calibri" pitchFamily="34" charset="-120"/>
              </a:rPr>
              <a:t>Problem-Solving Consultation</a:t>
            </a:r>
            <a:endParaRPr lang="en-US" sz="1600" dirty="0"/>
          </a:p>
        </p:txBody>
      </p:sp>
      <p:sp>
        <p:nvSpPr>
          <p:cNvPr id="8" name="Text 6"/>
          <p:cNvSpPr/>
          <p:nvPr/>
        </p:nvSpPr>
        <p:spPr>
          <a:xfrm>
            <a:off x="1005840" y="4251960"/>
            <a:ext cx="2926080" cy="1417320"/>
          </a:xfrm>
          <a:prstGeom prst="rect">
            <a:avLst/>
          </a:prstGeom>
          <a:noFill/>
          <a:ln/>
        </p:spPr>
        <p:txBody>
          <a:bodyPr wrap="square" lIns="0" tIns="0" rIns="0" bIns="0" rtlCol="0" anchor="ctr"/>
          <a:lstStyle/>
          <a:p>
            <a:pPr marL="0" indent="0">
              <a:lnSpc>
                <a:spcPct val="130000"/>
              </a:lnSpc>
              <a:buNone/>
            </a:pPr>
            <a:r>
              <a:rPr lang="en-US" sz="1250" dirty="0">
                <a:solidFill>
                  <a:srgbClr val="002060"/>
                </a:solidFill>
                <a:latin typeface="Calibri" pitchFamily="34" charset="0"/>
                <a:ea typeface="Calibri" pitchFamily="34" charset="-122"/>
                <a:cs typeface="Calibri" pitchFamily="34" charset="-120"/>
              </a:rPr>
              <a:t>Working alongside SENDCos and teams on specific, named, challenging situations — a fresh pair of eyes and shared problem-solving, using solution focused approaches</a:t>
            </a:r>
            <a:endParaRPr lang="en-US" sz="1250" dirty="0">
              <a:solidFill>
                <a:srgbClr val="002060"/>
              </a:solidFill>
            </a:endParaRPr>
          </a:p>
        </p:txBody>
      </p:sp>
      <p:sp>
        <p:nvSpPr>
          <p:cNvPr id="9" name="Shape 7"/>
          <p:cNvSpPr/>
          <p:nvPr/>
        </p:nvSpPr>
        <p:spPr>
          <a:xfrm>
            <a:off x="4389120" y="2697480"/>
            <a:ext cx="3429000" cy="3108960"/>
          </a:xfrm>
          <a:prstGeom prst="roundRect">
            <a:avLst>
              <a:gd name="adj" fmla="val 2353"/>
            </a:avLst>
          </a:prstGeom>
          <a:solidFill>
            <a:srgbClr val="FDE8D8"/>
          </a:solidFill>
          <a:ln/>
          <a:effectLst>
            <a:outerShdw blurRad="101600" dist="38100" dir="5400000" algn="bl" rotWithShape="0">
              <a:srgbClr val="000000">
                <a:alpha val="12000"/>
              </a:srgbClr>
            </a:outerShdw>
          </a:effectLst>
        </p:spPr>
        <p:txBody>
          <a:bodyPr/>
          <a:lstStyle/>
          <a:p>
            <a:endParaRPr lang="en-GB"/>
          </a:p>
        </p:txBody>
      </p:sp>
      <p:sp>
        <p:nvSpPr>
          <p:cNvPr id="10" name="Shape 8"/>
          <p:cNvSpPr/>
          <p:nvPr/>
        </p:nvSpPr>
        <p:spPr>
          <a:xfrm>
            <a:off x="4663440" y="2971800"/>
            <a:ext cx="502920" cy="502920"/>
          </a:xfrm>
          <a:prstGeom prst="ellipse">
            <a:avLst/>
          </a:prstGeom>
          <a:solidFill>
            <a:srgbClr val="F0691E"/>
          </a:solidFill>
          <a:ln/>
        </p:spPr>
        <p:txBody>
          <a:bodyPr/>
          <a:lstStyle/>
          <a:p>
            <a:endParaRPr lang="en-GB"/>
          </a:p>
        </p:txBody>
      </p:sp>
      <p:sp>
        <p:nvSpPr>
          <p:cNvPr id="11" name="Text 9"/>
          <p:cNvSpPr/>
          <p:nvPr/>
        </p:nvSpPr>
        <p:spPr>
          <a:xfrm>
            <a:off x="4663440" y="3611880"/>
            <a:ext cx="2926080" cy="685800"/>
          </a:xfrm>
          <a:prstGeom prst="rect">
            <a:avLst/>
          </a:prstGeom>
          <a:noFill/>
          <a:ln/>
        </p:spPr>
        <p:txBody>
          <a:bodyPr wrap="square" lIns="0" tIns="0" rIns="0" bIns="0" rtlCol="0" anchor="ctr"/>
          <a:lstStyle/>
          <a:p>
            <a:pPr marL="0" indent="0">
              <a:lnSpc>
                <a:spcPct val="115000"/>
              </a:lnSpc>
              <a:buNone/>
            </a:pPr>
            <a:r>
              <a:rPr lang="en-US" sz="1600" b="1" dirty="0">
                <a:solidFill>
                  <a:srgbClr val="002D69"/>
                </a:solidFill>
                <a:latin typeface="Calibri" pitchFamily="34" charset="0"/>
                <a:ea typeface="Calibri" pitchFamily="34" charset="-122"/>
                <a:cs typeface="Calibri" pitchFamily="34" charset="-120"/>
              </a:rPr>
              <a:t>Whole-Staff CPD Training</a:t>
            </a:r>
            <a:endParaRPr lang="en-US" sz="1600" dirty="0"/>
          </a:p>
        </p:txBody>
      </p:sp>
      <p:sp>
        <p:nvSpPr>
          <p:cNvPr id="12" name="Text 10"/>
          <p:cNvSpPr/>
          <p:nvPr/>
        </p:nvSpPr>
        <p:spPr>
          <a:xfrm>
            <a:off x="4663440" y="4251960"/>
            <a:ext cx="2926080" cy="1417320"/>
          </a:xfrm>
          <a:prstGeom prst="rect">
            <a:avLst/>
          </a:prstGeom>
          <a:noFill/>
          <a:ln/>
        </p:spPr>
        <p:txBody>
          <a:bodyPr wrap="square" lIns="0" tIns="0" rIns="0" bIns="0" rtlCol="0" anchor="ctr"/>
          <a:lstStyle/>
          <a:p>
            <a:pPr marL="0" indent="0">
              <a:lnSpc>
                <a:spcPct val="130000"/>
              </a:lnSpc>
              <a:buNone/>
            </a:pPr>
            <a:r>
              <a:rPr lang="en-US" sz="1250" dirty="0">
                <a:solidFill>
                  <a:srgbClr val="002060"/>
                </a:solidFill>
                <a:latin typeface="Calibri" pitchFamily="34" charset="0"/>
                <a:ea typeface="Calibri" pitchFamily="34" charset="-122"/>
                <a:cs typeface="Calibri" pitchFamily="34" charset="-120"/>
              </a:rPr>
              <a:t>Single sessions or ongoing programmes covering trauma-informed practice, emotion coaching, PACE and neurodiversity awareness, de-escalation, ASC.</a:t>
            </a:r>
            <a:endParaRPr lang="en-US" sz="1250" dirty="0">
              <a:solidFill>
                <a:srgbClr val="002060"/>
              </a:solidFill>
            </a:endParaRPr>
          </a:p>
        </p:txBody>
      </p:sp>
      <p:sp>
        <p:nvSpPr>
          <p:cNvPr id="13" name="Shape 11"/>
          <p:cNvSpPr/>
          <p:nvPr/>
        </p:nvSpPr>
        <p:spPr>
          <a:xfrm>
            <a:off x="8046720" y="2697480"/>
            <a:ext cx="3429000" cy="3108960"/>
          </a:xfrm>
          <a:prstGeom prst="roundRect">
            <a:avLst>
              <a:gd name="adj" fmla="val 2353"/>
            </a:avLst>
          </a:prstGeom>
          <a:solidFill>
            <a:srgbClr val="E6EFE9"/>
          </a:solidFill>
          <a:ln/>
          <a:effectLst>
            <a:outerShdw blurRad="101600" dist="38100" dir="5400000" algn="bl" rotWithShape="0">
              <a:srgbClr val="000000">
                <a:alpha val="12000"/>
              </a:srgbClr>
            </a:outerShdw>
          </a:effectLst>
        </p:spPr>
        <p:txBody>
          <a:bodyPr/>
          <a:lstStyle/>
          <a:p>
            <a:endParaRPr lang="en-GB"/>
          </a:p>
        </p:txBody>
      </p:sp>
      <p:sp>
        <p:nvSpPr>
          <p:cNvPr id="14" name="Shape 12"/>
          <p:cNvSpPr/>
          <p:nvPr/>
        </p:nvSpPr>
        <p:spPr>
          <a:xfrm>
            <a:off x="8321040" y="2971800"/>
            <a:ext cx="502920" cy="502920"/>
          </a:xfrm>
          <a:prstGeom prst="ellipse">
            <a:avLst/>
          </a:prstGeom>
          <a:solidFill>
            <a:srgbClr val="5A8F69"/>
          </a:solidFill>
          <a:ln/>
        </p:spPr>
        <p:txBody>
          <a:bodyPr/>
          <a:lstStyle/>
          <a:p>
            <a:endParaRPr lang="en-GB"/>
          </a:p>
        </p:txBody>
      </p:sp>
      <p:sp>
        <p:nvSpPr>
          <p:cNvPr id="15" name="Text 13"/>
          <p:cNvSpPr/>
          <p:nvPr/>
        </p:nvSpPr>
        <p:spPr>
          <a:xfrm>
            <a:off x="8321040" y="3611880"/>
            <a:ext cx="2926080" cy="685800"/>
          </a:xfrm>
          <a:prstGeom prst="rect">
            <a:avLst/>
          </a:prstGeom>
          <a:noFill/>
          <a:ln/>
        </p:spPr>
        <p:txBody>
          <a:bodyPr wrap="square" lIns="0" tIns="0" rIns="0" bIns="0" rtlCol="0" anchor="ctr"/>
          <a:lstStyle/>
          <a:p>
            <a:pPr marL="0" indent="0">
              <a:lnSpc>
                <a:spcPct val="115000"/>
              </a:lnSpc>
              <a:buNone/>
            </a:pPr>
            <a:r>
              <a:rPr lang="en-US" sz="1600" b="1" dirty="0">
                <a:solidFill>
                  <a:srgbClr val="002D69"/>
                </a:solidFill>
                <a:latin typeface="Calibri" pitchFamily="34" charset="0"/>
                <a:ea typeface="Calibri" pitchFamily="34" charset="-122"/>
                <a:cs typeface="Calibri" pitchFamily="34" charset="-120"/>
              </a:rPr>
              <a:t>Embedded, Ongoing Support</a:t>
            </a:r>
            <a:endParaRPr lang="en-US" sz="1600" dirty="0"/>
          </a:p>
        </p:txBody>
      </p:sp>
      <p:sp>
        <p:nvSpPr>
          <p:cNvPr id="16" name="Text 14"/>
          <p:cNvSpPr/>
          <p:nvPr/>
        </p:nvSpPr>
        <p:spPr>
          <a:xfrm>
            <a:off x="8321040" y="4251960"/>
            <a:ext cx="2926080" cy="1417320"/>
          </a:xfrm>
          <a:prstGeom prst="rect">
            <a:avLst/>
          </a:prstGeom>
          <a:noFill/>
          <a:ln/>
        </p:spPr>
        <p:txBody>
          <a:bodyPr wrap="square" lIns="0" tIns="0" rIns="0" bIns="0" rtlCol="0" anchor="ctr"/>
          <a:lstStyle/>
          <a:p>
            <a:pPr marL="0" indent="0">
              <a:lnSpc>
                <a:spcPct val="130000"/>
              </a:lnSpc>
              <a:buNone/>
            </a:pPr>
            <a:r>
              <a:rPr lang="en-US" sz="1250" dirty="0">
                <a:solidFill>
                  <a:srgbClr val="002060"/>
                </a:solidFill>
                <a:latin typeface="Calibri" pitchFamily="34" charset="0"/>
                <a:ea typeface="Calibri" pitchFamily="34" charset="-122"/>
                <a:cs typeface="Calibri" pitchFamily="34" charset="-120"/>
              </a:rPr>
              <a:t>Regular check-ins and consultation that build internal capability over time, rather than one-off input</a:t>
            </a:r>
            <a:endParaRPr lang="en-US" sz="1250" dirty="0">
              <a:solidFill>
                <a:srgbClr val="00206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02D69"/>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THE OTB DIFFERENCE</a:t>
            </a:r>
            <a:endParaRPr lang="en-US" sz="1400" dirty="0"/>
          </a:p>
        </p:txBody>
      </p:sp>
      <p:sp>
        <p:nvSpPr>
          <p:cNvPr id="3" name="Text 1"/>
          <p:cNvSpPr/>
          <p:nvPr/>
        </p:nvSpPr>
        <p:spPr>
          <a:xfrm>
            <a:off x="731520" y="868680"/>
            <a:ext cx="10515600" cy="731520"/>
          </a:xfrm>
          <a:prstGeom prst="rect">
            <a:avLst/>
          </a:prstGeom>
          <a:noFill/>
          <a:ln/>
        </p:spPr>
        <p:txBody>
          <a:bodyPr wrap="square" lIns="0" tIns="0" rIns="0" bIns="0" rtlCol="0" anchor="ctr"/>
          <a:lstStyle/>
          <a:p>
            <a:pPr marL="0" indent="0">
              <a:buNone/>
            </a:pPr>
            <a:r>
              <a:rPr lang="en-US" sz="3000" b="1" dirty="0">
                <a:solidFill>
                  <a:srgbClr val="FFFFFF"/>
                </a:solidFill>
                <a:latin typeface="Arial" panose="020B0604020202020204" pitchFamily="34" charset="0"/>
                <a:ea typeface="Cambria" pitchFamily="34" charset="-122"/>
                <a:cs typeface="Arial" panose="020B0604020202020204" pitchFamily="34" charset="0"/>
              </a:rPr>
              <a:t>Why direct support and staff training together</a:t>
            </a:r>
            <a:endParaRPr lang="en-US" sz="3000" dirty="0">
              <a:latin typeface="Arial" panose="020B0604020202020204" pitchFamily="34" charset="0"/>
              <a:cs typeface="Arial" panose="020B0604020202020204" pitchFamily="34" charset="0"/>
            </a:endParaRPr>
          </a:p>
        </p:txBody>
      </p:sp>
      <p:sp>
        <p:nvSpPr>
          <p:cNvPr id="4" name="Text 2"/>
          <p:cNvSpPr/>
          <p:nvPr/>
        </p:nvSpPr>
        <p:spPr>
          <a:xfrm>
            <a:off x="731520" y="1737360"/>
            <a:ext cx="10515600" cy="777240"/>
          </a:xfrm>
          <a:prstGeom prst="rect">
            <a:avLst/>
          </a:prstGeom>
          <a:noFill/>
          <a:ln/>
        </p:spPr>
        <p:txBody>
          <a:bodyPr wrap="square" lIns="0" tIns="0" rIns="0" bIns="0" rtlCol="0" anchor="ctr"/>
          <a:lstStyle/>
          <a:p>
            <a:pPr marL="0" indent="0">
              <a:lnSpc>
                <a:spcPct val="130000"/>
              </a:lnSpc>
              <a:buNone/>
            </a:pPr>
            <a:r>
              <a:rPr lang="en-US" sz="1600" dirty="0">
                <a:solidFill>
                  <a:srgbClr val="E8EDF5"/>
                </a:solidFill>
                <a:latin typeface="Calibri" pitchFamily="34" charset="0"/>
                <a:ea typeface="Calibri" pitchFamily="34" charset="-122"/>
                <a:cs typeface="Calibri" pitchFamily="34" charset="-120"/>
              </a:rPr>
              <a:t>Direct provision for a child without building staff capacity creates dependency. Staff training without direct experience of the hardest cases can feel theoretical. We do both — and let each inform the other.</a:t>
            </a:r>
            <a:endParaRPr lang="en-US" sz="1600" dirty="0"/>
          </a:p>
        </p:txBody>
      </p:sp>
      <p:sp>
        <p:nvSpPr>
          <p:cNvPr id="5" name="Shape 3"/>
          <p:cNvSpPr/>
          <p:nvPr/>
        </p:nvSpPr>
        <p:spPr>
          <a:xfrm>
            <a:off x="731520" y="3108960"/>
            <a:ext cx="2423160" cy="1920240"/>
          </a:xfrm>
          <a:prstGeom prst="roundRect">
            <a:avLst>
              <a:gd name="adj" fmla="val 3810"/>
            </a:avLst>
          </a:prstGeom>
          <a:solidFill>
            <a:srgbClr val="FFFFFF">
              <a:alpha val="10000"/>
            </a:srgbClr>
          </a:solidFill>
          <a:ln/>
        </p:spPr>
        <p:txBody>
          <a:bodyPr/>
          <a:lstStyle/>
          <a:p>
            <a:endParaRPr lang="en-GB"/>
          </a:p>
        </p:txBody>
      </p:sp>
      <p:sp>
        <p:nvSpPr>
          <p:cNvPr id="6" name="Shape 4"/>
          <p:cNvSpPr/>
          <p:nvPr/>
        </p:nvSpPr>
        <p:spPr>
          <a:xfrm>
            <a:off x="1650492" y="3337560"/>
            <a:ext cx="585216" cy="585216"/>
          </a:xfrm>
          <a:prstGeom prst="ellipse">
            <a:avLst/>
          </a:prstGeom>
          <a:solidFill>
            <a:srgbClr val="F0691E"/>
          </a:solidFill>
          <a:ln/>
        </p:spPr>
        <p:txBody>
          <a:bodyPr/>
          <a:lstStyle/>
          <a:p>
            <a:endParaRPr lang="en-GB"/>
          </a:p>
        </p:txBody>
      </p:sp>
      <p:pic>
        <p:nvPicPr>
          <p:cNvPr id="7" name="Image 0" descr="preencoded.png"/>
          <p:cNvPicPr>
            <a:picLocks noChangeAspect="1"/>
          </p:cNvPicPr>
          <p:nvPr/>
        </p:nvPicPr>
        <p:blipFill>
          <a:blip r:embed="rId3"/>
          <a:stretch>
            <a:fillRect/>
          </a:stretch>
        </p:blipFill>
        <p:spPr>
          <a:xfrm>
            <a:off x="1778508" y="3465576"/>
            <a:ext cx="329184" cy="329184"/>
          </a:xfrm>
          <a:prstGeom prst="rect">
            <a:avLst/>
          </a:prstGeom>
        </p:spPr>
      </p:pic>
      <p:sp>
        <p:nvSpPr>
          <p:cNvPr id="8" name="Text 5"/>
          <p:cNvSpPr/>
          <p:nvPr/>
        </p:nvSpPr>
        <p:spPr>
          <a:xfrm>
            <a:off x="822960" y="4069080"/>
            <a:ext cx="2240280" cy="868680"/>
          </a:xfrm>
          <a:prstGeom prst="rect">
            <a:avLst/>
          </a:prstGeom>
          <a:noFill/>
          <a:ln/>
        </p:spPr>
        <p:txBody>
          <a:bodyPr wrap="square" lIns="0" tIns="0" rIns="0" bIns="0" rtlCol="0" anchor="ctr"/>
          <a:lstStyle/>
          <a:p>
            <a:pPr marL="0" indent="0" algn="ctr">
              <a:lnSpc>
                <a:spcPct val="120000"/>
              </a:lnSpc>
              <a:buNone/>
            </a:pPr>
            <a:r>
              <a:rPr lang="en-US" sz="1300" b="1" dirty="0">
                <a:solidFill>
                  <a:srgbClr val="FFFFFF"/>
                </a:solidFill>
                <a:latin typeface="Calibri" pitchFamily="34" charset="0"/>
                <a:ea typeface="Calibri" pitchFamily="34" charset="-122"/>
                <a:cs typeface="Calibri" pitchFamily="34" charset="-120"/>
              </a:rPr>
              <a:t>Direct work</a:t>
            </a:r>
            <a:endParaRPr lang="en-US" sz="1300" dirty="0"/>
          </a:p>
          <a:p>
            <a:pPr marL="0" indent="0" algn="ctr">
              <a:lnSpc>
                <a:spcPct val="120000"/>
              </a:lnSpc>
              <a:buNone/>
            </a:pPr>
            <a:r>
              <a:rPr lang="en-US" sz="1300" b="1" dirty="0">
                <a:solidFill>
                  <a:srgbClr val="FFFFFF"/>
                </a:solidFill>
                <a:latin typeface="Calibri" pitchFamily="34" charset="0"/>
                <a:ea typeface="Calibri" pitchFamily="34" charset="-122"/>
                <a:cs typeface="Calibri" pitchFamily="34" charset="-120"/>
              </a:rPr>
              <a:t>with a learner</a:t>
            </a:r>
            <a:endParaRPr lang="en-US" sz="1300" dirty="0"/>
          </a:p>
        </p:txBody>
      </p:sp>
      <p:pic>
        <p:nvPicPr>
          <p:cNvPr id="9" name="Image 1" descr="preencoded.png"/>
          <p:cNvPicPr>
            <a:picLocks noChangeAspect="1"/>
          </p:cNvPicPr>
          <p:nvPr/>
        </p:nvPicPr>
        <p:blipFill>
          <a:blip r:embed="rId4"/>
          <a:stretch>
            <a:fillRect/>
          </a:stretch>
        </p:blipFill>
        <p:spPr>
          <a:xfrm>
            <a:off x="3191256" y="3886200"/>
            <a:ext cx="292608" cy="292608"/>
          </a:xfrm>
          <a:prstGeom prst="rect">
            <a:avLst/>
          </a:prstGeom>
        </p:spPr>
      </p:pic>
      <p:sp>
        <p:nvSpPr>
          <p:cNvPr id="10" name="Shape 6"/>
          <p:cNvSpPr/>
          <p:nvPr/>
        </p:nvSpPr>
        <p:spPr>
          <a:xfrm>
            <a:off x="3474720" y="3108960"/>
            <a:ext cx="2423160" cy="1920240"/>
          </a:xfrm>
          <a:prstGeom prst="roundRect">
            <a:avLst>
              <a:gd name="adj" fmla="val 3810"/>
            </a:avLst>
          </a:prstGeom>
          <a:solidFill>
            <a:srgbClr val="FFFFFF">
              <a:alpha val="10000"/>
            </a:srgbClr>
          </a:solidFill>
          <a:ln/>
        </p:spPr>
        <p:txBody>
          <a:bodyPr/>
          <a:lstStyle/>
          <a:p>
            <a:endParaRPr lang="en-GB"/>
          </a:p>
        </p:txBody>
      </p:sp>
      <p:sp>
        <p:nvSpPr>
          <p:cNvPr id="11" name="Shape 7"/>
          <p:cNvSpPr/>
          <p:nvPr/>
        </p:nvSpPr>
        <p:spPr>
          <a:xfrm>
            <a:off x="4393692" y="3337560"/>
            <a:ext cx="585216" cy="585216"/>
          </a:xfrm>
          <a:prstGeom prst="ellipse">
            <a:avLst/>
          </a:prstGeom>
          <a:solidFill>
            <a:srgbClr val="F0691E"/>
          </a:solidFill>
          <a:ln/>
        </p:spPr>
        <p:txBody>
          <a:bodyPr/>
          <a:lstStyle/>
          <a:p>
            <a:endParaRPr lang="en-GB"/>
          </a:p>
        </p:txBody>
      </p:sp>
      <p:pic>
        <p:nvPicPr>
          <p:cNvPr id="12" name="Image 2" descr="preencoded.png"/>
          <p:cNvPicPr>
            <a:picLocks noChangeAspect="1"/>
          </p:cNvPicPr>
          <p:nvPr/>
        </p:nvPicPr>
        <p:blipFill>
          <a:blip r:embed="rId5"/>
          <a:stretch>
            <a:fillRect/>
          </a:stretch>
        </p:blipFill>
        <p:spPr>
          <a:xfrm>
            <a:off x="4521708" y="3465576"/>
            <a:ext cx="329184" cy="329184"/>
          </a:xfrm>
          <a:prstGeom prst="rect">
            <a:avLst/>
          </a:prstGeom>
        </p:spPr>
      </p:pic>
      <p:sp>
        <p:nvSpPr>
          <p:cNvPr id="13" name="Text 8"/>
          <p:cNvSpPr/>
          <p:nvPr/>
        </p:nvSpPr>
        <p:spPr>
          <a:xfrm>
            <a:off x="3566160" y="4069080"/>
            <a:ext cx="2240280" cy="868680"/>
          </a:xfrm>
          <a:prstGeom prst="rect">
            <a:avLst/>
          </a:prstGeom>
          <a:noFill/>
          <a:ln/>
        </p:spPr>
        <p:txBody>
          <a:bodyPr wrap="square" lIns="0" tIns="0" rIns="0" bIns="0" rtlCol="0" anchor="ctr"/>
          <a:lstStyle/>
          <a:p>
            <a:pPr marL="0" indent="0" algn="ctr">
              <a:lnSpc>
                <a:spcPct val="120000"/>
              </a:lnSpc>
              <a:buNone/>
            </a:pPr>
            <a:r>
              <a:rPr lang="en-US" sz="1300" b="1" dirty="0">
                <a:solidFill>
                  <a:srgbClr val="FFFFFF"/>
                </a:solidFill>
                <a:latin typeface="Calibri" pitchFamily="34" charset="0"/>
                <a:ea typeface="Calibri" pitchFamily="34" charset="-122"/>
                <a:cs typeface="Calibri" pitchFamily="34" charset="-120"/>
              </a:rPr>
              <a:t>Insight into what</a:t>
            </a:r>
            <a:endParaRPr lang="en-US" sz="1300" dirty="0"/>
          </a:p>
          <a:p>
            <a:pPr marL="0" indent="0" algn="ctr">
              <a:lnSpc>
                <a:spcPct val="120000"/>
              </a:lnSpc>
              <a:buNone/>
            </a:pPr>
            <a:r>
              <a:rPr lang="en-US" sz="1300" b="1" dirty="0">
                <a:solidFill>
                  <a:srgbClr val="FFFFFF"/>
                </a:solidFill>
                <a:latin typeface="Calibri" pitchFamily="34" charset="0"/>
                <a:ea typeface="Calibri" pitchFamily="34" charset="-122"/>
                <a:cs typeface="Calibri" pitchFamily="34" charset="-120"/>
              </a:rPr>
              <a:t>actually helps</a:t>
            </a:r>
            <a:endParaRPr lang="en-US" sz="1300" dirty="0"/>
          </a:p>
        </p:txBody>
      </p:sp>
      <p:pic>
        <p:nvPicPr>
          <p:cNvPr id="14" name="Image 3" descr="preencoded.png"/>
          <p:cNvPicPr>
            <a:picLocks noChangeAspect="1"/>
          </p:cNvPicPr>
          <p:nvPr/>
        </p:nvPicPr>
        <p:blipFill>
          <a:blip r:embed="rId4"/>
          <a:stretch>
            <a:fillRect/>
          </a:stretch>
        </p:blipFill>
        <p:spPr>
          <a:xfrm>
            <a:off x="5934456" y="3886200"/>
            <a:ext cx="292608" cy="292608"/>
          </a:xfrm>
          <a:prstGeom prst="rect">
            <a:avLst/>
          </a:prstGeom>
        </p:spPr>
      </p:pic>
      <p:sp>
        <p:nvSpPr>
          <p:cNvPr id="15" name="Shape 9"/>
          <p:cNvSpPr/>
          <p:nvPr/>
        </p:nvSpPr>
        <p:spPr>
          <a:xfrm>
            <a:off x="6217920" y="3108960"/>
            <a:ext cx="2423160" cy="1920240"/>
          </a:xfrm>
          <a:prstGeom prst="roundRect">
            <a:avLst>
              <a:gd name="adj" fmla="val 3810"/>
            </a:avLst>
          </a:prstGeom>
          <a:solidFill>
            <a:srgbClr val="FFFFFF">
              <a:alpha val="10000"/>
            </a:srgbClr>
          </a:solidFill>
          <a:ln/>
        </p:spPr>
        <p:txBody>
          <a:bodyPr/>
          <a:lstStyle/>
          <a:p>
            <a:endParaRPr lang="en-GB"/>
          </a:p>
        </p:txBody>
      </p:sp>
      <p:sp>
        <p:nvSpPr>
          <p:cNvPr id="16" name="Shape 10"/>
          <p:cNvSpPr/>
          <p:nvPr/>
        </p:nvSpPr>
        <p:spPr>
          <a:xfrm>
            <a:off x="7136892" y="3337560"/>
            <a:ext cx="585216" cy="585216"/>
          </a:xfrm>
          <a:prstGeom prst="ellipse">
            <a:avLst/>
          </a:prstGeom>
          <a:solidFill>
            <a:srgbClr val="F0691E"/>
          </a:solidFill>
          <a:ln/>
        </p:spPr>
        <p:txBody>
          <a:bodyPr/>
          <a:lstStyle/>
          <a:p>
            <a:endParaRPr lang="en-GB"/>
          </a:p>
        </p:txBody>
      </p:sp>
      <p:pic>
        <p:nvPicPr>
          <p:cNvPr id="17" name="Image 4" descr="preencoded.png"/>
          <p:cNvPicPr>
            <a:picLocks noChangeAspect="1"/>
          </p:cNvPicPr>
          <p:nvPr/>
        </p:nvPicPr>
        <p:blipFill>
          <a:blip r:embed="rId6"/>
          <a:stretch>
            <a:fillRect/>
          </a:stretch>
        </p:blipFill>
        <p:spPr>
          <a:xfrm>
            <a:off x="7264908" y="3465576"/>
            <a:ext cx="329184" cy="329184"/>
          </a:xfrm>
          <a:prstGeom prst="rect">
            <a:avLst/>
          </a:prstGeom>
        </p:spPr>
      </p:pic>
      <p:sp>
        <p:nvSpPr>
          <p:cNvPr id="18" name="Text 11"/>
          <p:cNvSpPr/>
          <p:nvPr/>
        </p:nvSpPr>
        <p:spPr>
          <a:xfrm>
            <a:off x="6309360" y="4069080"/>
            <a:ext cx="2240280" cy="868680"/>
          </a:xfrm>
          <a:prstGeom prst="rect">
            <a:avLst/>
          </a:prstGeom>
          <a:noFill/>
          <a:ln/>
        </p:spPr>
        <p:txBody>
          <a:bodyPr wrap="square" lIns="0" tIns="0" rIns="0" bIns="0" rtlCol="0" anchor="ctr"/>
          <a:lstStyle/>
          <a:p>
            <a:pPr marL="0" indent="0" algn="ctr">
              <a:lnSpc>
                <a:spcPct val="120000"/>
              </a:lnSpc>
              <a:buNone/>
            </a:pPr>
            <a:r>
              <a:rPr lang="en-US" sz="1300" b="1" dirty="0">
                <a:solidFill>
                  <a:srgbClr val="FFFFFF"/>
                </a:solidFill>
                <a:latin typeface="Calibri" pitchFamily="34" charset="0"/>
                <a:ea typeface="Calibri" pitchFamily="34" charset="-122"/>
                <a:cs typeface="Calibri" pitchFamily="34" charset="-120"/>
              </a:rPr>
              <a:t>Shared with your</a:t>
            </a:r>
            <a:endParaRPr lang="en-US" sz="1300" dirty="0"/>
          </a:p>
          <a:p>
            <a:pPr marL="0" indent="0" algn="ctr">
              <a:lnSpc>
                <a:spcPct val="120000"/>
              </a:lnSpc>
              <a:buNone/>
            </a:pPr>
            <a:r>
              <a:rPr lang="en-US" sz="1300" b="1" dirty="0">
                <a:solidFill>
                  <a:srgbClr val="FFFFFF"/>
                </a:solidFill>
                <a:latin typeface="Calibri" pitchFamily="34" charset="0"/>
                <a:ea typeface="Calibri" pitchFamily="34" charset="-122"/>
                <a:cs typeface="Calibri" pitchFamily="34" charset="-120"/>
              </a:rPr>
              <a:t>staff team</a:t>
            </a:r>
            <a:endParaRPr lang="en-US" sz="1300" dirty="0"/>
          </a:p>
        </p:txBody>
      </p:sp>
      <p:pic>
        <p:nvPicPr>
          <p:cNvPr id="19" name="Image 5" descr="preencoded.png"/>
          <p:cNvPicPr>
            <a:picLocks noChangeAspect="1"/>
          </p:cNvPicPr>
          <p:nvPr/>
        </p:nvPicPr>
        <p:blipFill>
          <a:blip r:embed="rId4"/>
          <a:stretch>
            <a:fillRect/>
          </a:stretch>
        </p:blipFill>
        <p:spPr>
          <a:xfrm>
            <a:off x="8677656" y="3886200"/>
            <a:ext cx="292608" cy="292608"/>
          </a:xfrm>
          <a:prstGeom prst="rect">
            <a:avLst/>
          </a:prstGeom>
        </p:spPr>
      </p:pic>
      <p:sp>
        <p:nvSpPr>
          <p:cNvPr id="20" name="Shape 12"/>
          <p:cNvSpPr/>
          <p:nvPr/>
        </p:nvSpPr>
        <p:spPr>
          <a:xfrm>
            <a:off x="8961120" y="3108960"/>
            <a:ext cx="2423160" cy="1920240"/>
          </a:xfrm>
          <a:prstGeom prst="roundRect">
            <a:avLst>
              <a:gd name="adj" fmla="val 3810"/>
            </a:avLst>
          </a:prstGeom>
          <a:solidFill>
            <a:srgbClr val="FFFFFF">
              <a:alpha val="10000"/>
            </a:srgbClr>
          </a:solidFill>
          <a:ln/>
        </p:spPr>
        <p:txBody>
          <a:bodyPr/>
          <a:lstStyle/>
          <a:p>
            <a:endParaRPr lang="en-GB"/>
          </a:p>
        </p:txBody>
      </p:sp>
      <p:sp>
        <p:nvSpPr>
          <p:cNvPr id="21" name="Shape 13"/>
          <p:cNvSpPr/>
          <p:nvPr/>
        </p:nvSpPr>
        <p:spPr>
          <a:xfrm>
            <a:off x="9880092" y="3337560"/>
            <a:ext cx="585216" cy="585216"/>
          </a:xfrm>
          <a:prstGeom prst="ellipse">
            <a:avLst/>
          </a:prstGeom>
          <a:solidFill>
            <a:srgbClr val="F0691E"/>
          </a:solidFill>
          <a:ln/>
        </p:spPr>
        <p:txBody>
          <a:bodyPr/>
          <a:lstStyle/>
          <a:p>
            <a:endParaRPr lang="en-GB"/>
          </a:p>
        </p:txBody>
      </p:sp>
      <p:pic>
        <p:nvPicPr>
          <p:cNvPr id="22" name="Image 6" descr="preencoded.png"/>
          <p:cNvPicPr>
            <a:picLocks noChangeAspect="1"/>
          </p:cNvPicPr>
          <p:nvPr/>
        </p:nvPicPr>
        <p:blipFill>
          <a:blip r:embed="rId7"/>
          <a:stretch>
            <a:fillRect/>
          </a:stretch>
        </p:blipFill>
        <p:spPr>
          <a:xfrm>
            <a:off x="10008108" y="3465576"/>
            <a:ext cx="329184" cy="329184"/>
          </a:xfrm>
          <a:prstGeom prst="rect">
            <a:avLst/>
          </a:prstGeom>
        </p:spPr>
      </p:pic>
      <p:sp>
        <p:nvSpPr>
          <p:cNvPr id="23" name="Text 14"/>
          <p:cNvSpPr/>
          <p:nvPr/>
        </p:nvSpPr>
        <p:spPr>
          <a:xfrm>
            <a:off x="9052560" y="4069080"/>
            <a:ext cx="2240280" cy="868680"/>
          </a:xfrm>
          <a:prstGeom prst="rect">
            <a:avLst/>
          </a:prstGeom>
          <a:noFill/>
          <a:ln/>
        </p:spPr>
        <p:txBody>
          <a:bodyPr wrap="square" lIns="0" tIns="0" rIns="0" bIns="0" rtlCol="0" anchor="ctr"/>
          <a:lstStyle/>
          <a:p>
            <a:pPr marL="0" indent="0" algn="ctr">
              <a:lnSpc>
                <a:spcPct val="120000"/>
              </a:lnSpc>
              <a:buNone/>
            </a:pPr>
            <a:r>
              <a:rPr lang="en-US" sz="1300" b="1" dirty="0">
                <a:solidFill>
                  <a:srgbClr val="FFFFFF"/>
                </a:solidFill>
                <a:latin typeface="Calibri" pitchFamily="34" charset="0"/>
                <a:ea typeface="Calibri" pitchFamily="34" charset="-122"/>
                <a:cs typeface="Calibri" pitchFamily="34" charset="-120"/>
              </a:rPr>
              <a:t>Sustainable</a:t>
            </a:r>
            <a:endParaRPr lang="en-US" sz="1300" dirty="0"/>
          </a:p>
          <a:p>
            <a:pPr marL="0" indent="0" algn="ctr">
              <a:lnSpc>
                <a:spcPct val="120000"/>
              </a:lnSpc>
              <a:buNone/>
            </a:pPr>
            <a:r>
              <a:rPr lang="en-US" sz="1300" b="1" dirty="0">
                <a:solidFill>
                  <a:srgbClr val="FFFFFF"/>
                </a:solidFill>
                <a:latin typeface="Calibri" pitchFamily="34" charset="0"/>
                <a:ea typeface="Calibri" pitchFamily="34" charset="-122"/>
                <a:cs typeface="Calibri" pitchFamily="34" charset="-120"/>
              </a:rPr>
              <a:t>capacity in school</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8EDF5"/>
        </a:solidFill>
        <a:effectLst/>
      </p:bgPr>
    </p:bg>
    <p:spTree>
      <p:nvGrpSpPr>
        <p:cNvPr id="1" name=""/>
        <p:cNvGrpSpPr/>
        <p:nvPr/>
      </p:nvGrpSpPr>
      <p:grpSpPr>
        <a:xfrm>
          <a:off x="0" y="0"/>
          <a:ext cx="0" cy="0"/>
          <a:chOff x="0" y="0"/>
          <a:chExt cx="0" cy="0"/>
        </a:xfrm>
      </p:grpSpPr>
      <p:sp>
        <p:nvSpPr>
          <p:cNvPr id="2" name="Shape 0"/>
          <p:cNvSpPr/>
          <p:nvPr/>
        </p:nvSpPr>
        <p:spPr>
          <a:xfrm>
            <a:off x="9601200" y="-2011680"/>
            <a:ext cx="5029200" cy="5029200"/>
          </a:xfrm>
          <a:prstGeom prst="ellipse">
            <a:avLst/>
          </a:prstGeom>
          <a:solidFill>
            <a:srgbClr val="D29669">
              <a:alpha val="20000"/>
            </a:srgbClr>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731520" y="685800"/>
            <a:ext cx="685800" cy="685800"/>
          </a:xfrm>
          <a:prstGeom prst="rect">
            <a:avLst/>
          </a:prstGeom>
        </p:spPr>
      </p:pic>
      <p:sp>
        <p:nvSpPr>
          <p:cNvPr id="4" name="Text 1"/>
          <p:cNvSpPr/>
          <p:nvPr/>
        </p:nvSpPr>
        <p:spPr>
          <a:xfrm>
            <a:off x="1600200" y="777240"/>
            <a:ext cx="45720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DISCUSSION</a:t>
            </a:r>
            <a:endParaRPr lang="en-US" sz="1400" dirty="0"/>
          </a:p>
        </p:txBody>
      </p:sp>
      <p:sp>
        <p:nvSpPr>
          <p:cNvPr id="5" name="Text 2"/>
          <p:cNvSpPr/>
          <p:nvPr/>
        </p:nvSpPr>
        <p:spPr>
          <a:xfrm>
            <a:off x="731520" y="1508760"/>
            <a:ext cx="10515600" cy="822960"/>
          </a:xfrm>
          <a:prstGeom prst="rect">
            <a:avLst/>
          </a:prstGeom>
          <a:noFill/>
          <a:ln/>
        </p:spPr>
        <p:txBody>
          <a:bodyPr wrap="square" lIns="0" tIns="0" rIns="0" bIns="0" rtlCol="0" anchor="ctr"/>
          <a:lstStyle/>
          <a:p>
            <a:pPr marL="0" indent="0">
              <a:buNone/>
            </a:pPr>
            <a:r>
              <a:rPr lang="en-US" sz="3200" b="1" dirty="0">
                <a:solidFill>
                  <a:srgbClr val="002D69"/>
                </a:solidFill>
                <a:latin typeface="Arial" panose="020B0604020202020204" pitchFamily="34" charset="0"/>
                <a:ea typeface="Cambria" pitchFamily="34" charset="-122"/>
                <a:cs typeface="Arial" panose="020B0604020202020204" pitchFamily="34" charset="0"/>
              </a:rPr>
              <a:t>Where could this fit in your school?</a:t>
            </a:r>
            <a:endParaRPr lang="en-US" sz="3200" dirty="0">
              <a:latin typeface="Arial" panose="020B0604020202020204" pitchFamily="34" charset="0"/>
              <a:cs typeface="Arial" panose="020B0604020202020204" pitchFamily="34" charset="0"/>
            </a:endParaRPr>
          </a:p>
        </p:txBody>
      </p:sp>
      <p:sp>
        <p:nvSpPr>
          <p:cNvPr id="6" name="Shape 3"/>
          <p:cNvSpPr/>
          <p:nvPr/>
        </p:nvSpPr>
        <p:spPr>
          <a:xfrm>
            <a:off x="731520" y="2697480"/>
            <a:ext cx="6949440" cy="960120"/>
          </a:xfrm>
          <a:prstGeom prst="roundRect">
            <a:avLst>
              <a:gd name="adj" fmla="val 6667"/>
            </a:avLst>
          </a:prstGeom>
          <a:solidFill>
            <a:srgbClr val="FFFFFF"/>
          </a:solidFill>
          <a:ln/>
        </p:spPr>
        <p:txBody>
          <a:bodyPr/>
          <a:lstStyle/>
          <a:p>
            <a:endParaRPr lang="en-GB"/>
          </a:p>
        </p:txBody>
      </p:sp>
      <p:sp>
        <p:nvSpPr>
          <p:cNvPr id="7" name="Shape 4"/>
          <p:cNvSpPr/>
          <p:nvPr/>
        </p:nvSpPr>
        <p:spPr>
          <a:xfrm>
            <a:off x="960120" y="2944368"/>
            <a:ext cx="457200" cy="457200"/>
          </a:xfrm>
          <a:prstGeom prst="ellipse">
            <a:avLst/>
          </a:prstGeom>
          <a:solidFill>
            <a:srgbClr val="002D69"/>
          </a:solidFill>
          <a:ln/>
        </p:spPr>
        <p:txBody>
          <a:bodyPr/>
          <a:lstStyle/>
          <a:p>
            <a:endParaRPr lang="en-GB"/>
          </a:p>
        </p:txBody>
      </p:sp>
      <p:sp>
        <p:nvSpPr>
          <p:cNvPr id="8" name="Text 5"/>
          <p:cNvSpPr/>
          <p:nvPr/>
        </p:nvSpPr>
        <p:spPr>
          <a:xfrm>
            <a:off x="960120" y="2944368"/>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1</a:t>
            </a:r>
            <a:endParaRPr lang="en-US" sz="1600" dirty="0"/>
          </a:p>
        </p:txBody>
      </p:sp>
      <p:sp>
        <p:nvSpPr>
          <p:cNvPr id="9" name="Text 6"/>
          <p:cNvSpPr/>
          <p:nvPr/>
        </p:nvSpPr>
        <p:spPr>
          <a:xfrm>
            <a:off x="1600200" y="2788920"/>
            <a:ext cx="5943600" cy="777240"/>
          </a:xfrm>
          <a:prstGeom prst="rect">
            <a:avLst/>
          </a:prstGeom>
          <a:noFill/>
          <a:ln/>
        </p:spPr>
        <p:txBody>
          <a:bodyPr wrap="square" lIns="0" tIns="0" rIns="0" bIns="0" rtlCol="0" anchor="ctr"/>
          <a:lstStyle/>
          <a:p>
            <a:pPr marL="0" indent="0">
              <a:lnSpc>
                <a:spcPct val="120000"/>
              </a:lnSpc>
              <a:buNone/>
            </a:pPr>
            <a:r>
              <a:rPr lang="en-US" sz="1450" dirty="0">
                <a:solidFill>
                  <a:srgbClr val="2A2A2A"/>
                </a:solidFill>
                <a:latin typeface="Calibri" pitchFamily="34" charset="0"/>
                <a:ea typeface="Calibri" pitchFamily="34" charset="-122"/>
                <a:cs typeface="Calibri" pitchFamily="34" charset="-120"/>
              </a:rPr>
              <a:t>Is there a gap right now — a child, a cohort, or a staff confidence gap — this could help with?</a:t>
            </a:r>
            <a:endParaRPr lang="en-US" sz="1450" dirty="0"/>
          </a:p>
        </p:txBody>
      </p:sp>
      <p:sp>
        <p:nvSpPr>
          <p:cNvPr id="10" name="Shape 7"/>
          <p:cNvSpPr/>
          <p:nvPr/>
        </p:nvSpPr>
        <p:spPr>
          <a:xfrm>
            <a:off x="731520" y="3794760"/>
            <a:ext cx="6949440" cy="960120"/>
          </a:xfrm>
          <a:prstGeom prst="roundRect">
            <a:avLst>
              <a:gd name="adj" fmla="val 6667"/>
            </a:avLst>
          </a:prstGeom>
          <a:solidFill>
            <a:srgbClr val="FFFFFF"/>
          </a:solidFill>
          <a:ln/>
        </p:spPr>
        <p:txBody>
          <a:bodyPr/>
          <a:lstStyle/>
          <a:p>
            <a:endParaRPr lang="en-GB"/>
          </a:p>
        </p:txBody>
      </p:sp>
      <p:sp>
        <p:nvSpPr>
          <p:cNvPr id="11" name="Shape 8"/>
          <p:cNvSpPr/>
          <p:nvPr/>
        </p:nvSpPr>
        <p:spPr>
          <a:xfrm>
            <a:off x="960120" y="4041648"/>
            <a:ext cx="457200" cy="457200"/>
          </a:xfrm>
          <a:prstGeom prst="ellipse">
            <a:avLst/>
          </a:prstGeom>
          <a:solidFill>
            <a:srgbClr val="002D69"/>
          </a:solidFill>
          <a:ln/>
        </p:spPr>
        <p:txBody>
          <a:bodyPr/>
          <a:lstStyle/>
          <a:p>
            <a:endParaRPr lang="en-GB"/>
          </a:p>
        </p:txBody>
      </p:sp>
      <p:sp>
        <p:nvSpPr>
          <p:cNvPr id="12" name="Text 9"/>
          <p:cNvSpPr/>
          <p:nvPr/>
        </p:nvSpPr>
        <p:spPr>
          <a:xfrm>
            <a:off x="960120" y="4041648"/>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2</a:t>
            </a:r>
            <a:endParaRPr lang="en-US" sz="1600" dirty="0"/>
          </a:p>
        </p:txBody>
      </p:sp>
      <p:sp>
        <p:nvSpPr>
          <p:cNvPr id="13" name="Text 10"/>
          <p:cNvSpPr/>
          <p:nvPr/>
        </p:nvSpPr>
        <p:spPr>
          <a:xfrm>
            <a:off x="1600200" y="3886200"/>
            <a:ext cx="5943600" cy="777240"/>
          </a:xfrm>
          <a:prstGeom prst="rect">
            <a:avLst/>
          </a:prstGeom>
          <a:noFill/>
          <a:ln/>
        </p:spPr>
        <p:txBody>
          <a:bodyPr wrap="square" lIns="0" tIns="0" rIns="0" bIns="0" rtlCol="0" anchor="ctr"/>
          <a:lstStyle/>
          <a:p>
            <a:pPr marL="0" indent="0">
              <a:lnSpc>
                <a:spcPct val="120000"/>
              </a:lnSpc>
              <a:buNone/>
            </a:pPr>
            <a:r>
              <a:rPr lang="en-US" sz="1450" dirty="0">
                <a:solidFill>
                  <a:srgbClr val="2A2A2A"/>
                </a:solidFill>
                <a:latin typeface="Calibri" pitchFamily="34" charset="0"/>
                <a:ea typeface="Calibri" pitchFamily="34" charset="-122"/>
                <a:cs typeface="Calibri" pitchFamily="34" charset="-120"/>
              </a:rPr>
              <a:t>Would direct support for a learner be more useful, or building your staff team's own capability?</a:t>
            </a:r>
            <a:endParaRPr lang="en-US" sz="1450" dirty="0"/>
          </a:p>
        </p:txBody>
      </p:sp>
      <p:sp>
        <p:nvSpPr>
          <p:cNvPr id="14" name="Shape 11"/>
          <p:cNvSpPr/>
          <p:nvPr/>
        </p:nvSpPr>
        <p:spPr>
          <a:xfrm>
            <a:off x="731520" y="4892040"/>
            <a:ext cx="6949440" cy="960120"/>
          </a:xfrm>
          <a:prstGeom prst="roundRect">
            <a:avLst>
              <a:gd name="adj" fmla="val 6667"/>
            </a:avLst>
          </a:prstGeom>
          <a:solidFill>
            <a:srgbClr val="FFFFFF"/>
          </a:solidFill>
          <a:ln/>
        </p:spPr>
        <p:txBody>
          <a:bodyPr/>
          <a:lstStyle/>
          <a:p>
            <a:endParaRPr lang="en-GB"/>
          </a:p>
        </p:txBody>
      </p:sp>
      <p:sp>
        <p:nvSpPr>
          <p:cNvPr id="15" name="Shape 12"/>
          <p:cNvSpPr/>
          <p:nvPr/>
        </p:nvSpPr>
        <p:spPr>
          <a:xfrm>
            <a:off x="960120" y="5138928"/>
            <a:ext cx="457200" cy="457200"/>
          </a:xfrm>
          <a:prstGeom prst="ellipse">
            <a:avLst/>
          </a:prstGeom>
          <a:solidFill>
            <a:srgbClr val="002D69"/>
          </a:solidFill>
          <a:ln/>
        </p:spPr>
        <p:txBody>
          <a:bodyPr/>
          <a:lstStyle/>
          <a:p>
            <a:endParaRPr lang="en-GB"/>
          </a:p>
        </p:txBody>
      </p:sp>
      <p:sp>
        <p:nvSpPr>
          <p:cNvPr id="16" name="Text 13"/>
          <p:cNvSpPr/>
          <p:nvPr/>
        </p:nvSpPr>
        <p:spPr>
          <a:xfrm>
            <a:off x="960120" y="5138928"/>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3</a:t>
            </a:r>
            <a:endParaRPr lang="en-US" sz="1600" dirty="0"/>
          </a:p>
        </p:txBody>
      </p:sp>
      <p:sp>
        <p:nvSpPr>
          <p:cNvPr id="17" name="Text 14"/>
          <p:cNvSpPr/>
          <p:nvPr/>
        </p:nvSpPr>
        <p:spPr>
          <a:xfrm>
            <a:off x="1600200" y="4983480"/>
            <a:ext cx="5943600" cy="777240"/>
          </a:xfrm>
          <a:prstGeom prst="rect">
            <a:avLst/>
          </a:prstGeom>
          <a:noFill/>
          <a:ln/>
        </p:spPr>
        <p:txBody>
          <a:bodyPr wrap="square" lIns="0" tIns="0" rIns="0" bIns="0" rtlCol="0" anchor="ctr"/>
          <a:lstStyle/>
          <a:p>
            <a:pPr marL="0" indent="0">
              <a:lnSpc>
                <a:spcPct val="120000"/>
              </a:lnSpc>
              <a:buNone/>
            </a:pPr>
            <a:r>
              <a:rPr lang="en-US" sz="1450" dirty="0">
                <a:solidFill>
                  <a:srgbClr val="2A2A2A"/>
                </a:solidFill>
                <a:latin typeface="Calibri" pitchFamily="34" charset="0"/>
                <a:ea typeface="Calibri" pitchFamily="34" charset="-122"/>
                <a:cs typeface="Calibri" pitchFamily="34" charset="-120"/>
              </a:rPr>
              <a:t>What would need to be true for this to be worth a conversation after today?... What kind of AP do YOU want for your </a:t>
            </a:r>
            <a:r>
              <a:rPr lang="en-US" sz="1450">
                <a:solidFill>
                  <a:srgbClr val="2A2A2A"/>
                </a:solidFill>
                <a:latin typeface="Calibri" pitchFamily="34" charset="0"/>
                <a:ea typeface="Calibri" pitchFamily="34" charset="-122"/>
                <a:cs typeface="Calibri" pitchFamily="34" charset="-120"/>
              </a:rPr>
              <a:t>learners requiring it?</a:t>
            </a:r>
            <a:endParaRPr lang="en-US" sz="1450" dirty="0"/>
          </a:p>
        </p:txBody>
      </p:sp>
      <p:sp>
        <p:nvSpPr>
          <p:cNvPr id="18" name="Shape 15"/>
          <p:cNvSpPr/>
          <p:nvPr/>
        </p:nvSpPr>
        <p:spPr>
          <a:xfrm>
            <a:off x="8092440" y="2697480"/>
            <a:ext cx="3383280" cy="3291840"/>
          </a:xfrm>
          <a:prstGeom prst="rect">
            <a:avLst/>
          </a:prstGeom>
          <a:solidFill>
            <a:srgbClr val="F0691E"/>
          </a:solidFill>
          <a:ln/>
        </p:spPr>
        <p:txBody>
          <a:bodyPr/>
          <a:lstStyle/>
          <a:p>
            <a:endParaRPr lang="en-GB"/>
          </a:p>
        </p:txBody>
      </p:sp>
      <p:pic>
        <p:nvPicPr>
          <p:cNvPr id="19" name="Image 1" descr="preencoded.png"/>
          <p:cNvPicPr>
            <a:picLocks noChangeAspect="1"/>
          </p:cNvPicPr>
          <p:nvPr/>
        </p:nvPicPr>
        <p:blipFill>
          <a:blip r:embed="rId4"/>
          <a:stretch>
            <a:fillRect/>
          </a:stretch>
        </p:blipFill>
        <p:spPr>
          <a:xfrm>
            <a:off x="8138160" y="2743200"/>
            <a:ext cx="548640" cy="548640"/>
          </a:xfrm>
          <a:prstGeom prst="rect">
            <a:avLst/>
          </a:prstGeom>
        </p:spPr>
      </p:pic>
      <p:sp>
        <p:nvSpPr>
          <p:cNvPr id="20" name="Text 16"/>
          <p:cNvSpPr/>
          <p:nvPr/>
        </p:nvSpPr>
        <p:spPr>
          <a:xfrm>
            <a:off x="8183880" y="3229325"/>
            <a:ext cx="2834640" cy="457200"/>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No pressure, no pitch</a:t>
            </a:r>
            <a:endParaRPr lang="en-US" sz="1600" dirty="0"/>
          </a:p>
        </p:txBody>
      </p:sp>
      <p:sp>
        <p:nvSpPr>
          <p:cNvPr id="21" name="Text 17"/>
          <p:cNvSpPr/>
          <p:nvPr/>
        </p:nvSpPr>
        <p:spPr>
          <a:xfrm>
            <a:off x="8183880" y="3667864"/>
            <a:ext cx="3246120" cy="2184296"/>
          </a:xfrm>
          <a:prstGeom prst="rect">
            <a:avLst/>
          </a:prstGeom>
          <a:noFill/>
          <a:ln/>
        </p:spPr>
        <p:txBody>
          <a:bodyPr wrap="square" lIns="0" tIns="0" rIns="0" bIns="0" rtlCol="0" anchor="ctr"/>
          <a:lstStyle/>
          <a:p>
            <a:pPr marL="0" indent="0">
              <a:lnSpc>
                <a:spcPct val="130000"/>
              </a:lnSpc>
              <a:buNone/>
            </a:pPr>
            <a:r>
              <a:rPr lang="en-US" sz="1300" i="1" dirty="0">
                <a:solidFill>
                  <a:srgbClr val="FFFFFF"/>
                </a:solidFill>
                <a:latin typeface="Calibri" pitchFamily="34" charset="0"/>
                <a:ea typeface="Calibri" pitchFamily="34" charset="-122"/>
                <a:cs typeface="Calibri" pitchFamily="34" charset="-120"/>
              </a:rPr>
              <a:t>We're genuinely happy to just be a resource you know exists — reach out whenever it's useful, even just to think something through. We are more than happy to do this at no charge initially…</a:t>
            </a:r>
          </a:p>
          <a:p>
            <a:pPr marL="0" indent="0">
              <a:lnSpc>
                <a:spcPct val="130000"/>
              </a:lnSpc>
              <a:buNone/>
            </a:pPr>
            <a:endParaRPr lang="en-US" sz="1300" i="1" dirty="0">
              <a:solidFill>
                <a:srgbClr val="FFFFFF"/>
              </a:solidFill>
              <a:latin typeface="Calibri" pitchFamily="34" charset="0"/>
              <a:ea typeface="Calibri" pitchFamily="34" charset="-122"/>
              <a:cs typeface="Calibri" pitchFamily="34" charset="-120"/>
            </a:endParaRPr>
          </a:p>
          <a:p>
            <a:pPr marL="0" indent="0">
              <a:lnSpc>
                <a:spcPct val="130000"/>
              </a:lnSpc>
              <a:buNone/>
            </a:pPr>
            <a:r>
              <a:rPr lang="en-US" sz="1300" i="1" dirty="0">
                <a:solidFill>
                  <a:srgbClr val="FFFFFF"/>
                </a:solidFill>
                <a:latin typeface="Calibri" pitchFamily="34" charset="0"/>
                <a:ea typeface="Calibri" pitchFamily="34" charset="-122"/>
                <a:cs typeface="Calibri" pitchFamily="34" charset="-120"/>
              </a:rPr>
              <a:t>We also offer one free half day of advice and support to all MATS across Cornwall…</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02D69"/>
        </a:solidFill>
        <a:effectLst/>
      </p:bgPr>
    </p:bg>
    <p:spTree>
      <p:nvGrpSpPr>
        <p:cNvPr id="1" name=""/>
        <p:cNvGrpSpPr/>
        <p:nvPr/>
      </p:nvGrpSpPr>
      <p:grpSpPr>
        <a:xfrm>
          <a:off x="0" y="0"/>
          <a:ext cx="0" cy="0"/>
          <a:chOff x="0" y="0"/>
          <a:chExt cx="0" cy="0"/>
        </a:xfrm>
      </p:grpSpPr>
      <p:sp>
        <p:nvSpPr>
          <p:cNvPr id="2" name="Shape 0"/>
          <p:cNvSpPr/>
          <p:nvPr/>
        </p:nvSpPr>
        <p:spPr>
          <a:xfrm>
            <a:off x="-1828800" y="-2011680"/>
            <a:ext cx="5486400" cy="5486400"/>
          </a:xfrm>
          <a:prstGeom prst="ellipse">
            <a:avLst/>
          </a:prstGeom>
          <a:solidFill>
            <a:srgbClr val="F0691E">
              <a:alpha val="12000"/>
            </a:srgbClr>
          </a:solidFill>
          <a:ln/>
        </p:spPr>
        <p:txBody>
          <a:bodyPr/>
          <a:lstStyle/>
          <a:p>
            <a:endParaRPr lang="en-GB"/>
          </a:p>
        </p:txBody>
      </p:sp>
      <p:sp>
        <p:nvSpPr>
          <p:cNvPr id="3" name="Shape 1"/>
          <p:cNvSpPr/>
          <p:nvPr/>
        </p:nvSpPr>
        <p:spPr>
          <a:xfrm>
            <a:off x="9875520" y="4114800"/>
            <a:ext cx="4114800" cy="4114800"/>
          </a:xfrm>
          <a:prstGeom prst="ellipse">
            <a:avLst/>
          </a:prstGeom>
          <a:solidFill>
            <a:srgbClr val="D29669">
              <a:alpha val="12000"/>
            </a:srgbClr>
          </a:solidFill>
          <a:ln/>
        </p:spPr>
        <p:txBody>
          <a:bodyPr/>
          <a:lstStyle/>
          <a:p>
            <a:endParaRPr lang="en-GB"/>
          </a:p>
        </p:txBody>
      </p:sp>
      <p:pic>
        <p:nvPicPr>
          <p:cNvPr id="4" name="Image 0" descr="preencoded.png"/>
          <p:cNvPicPr>
            <a:picLocks noChangeAspect="1"/>
          </p:cNvPicPr>
          <p:nvPr/>
        </p:nvPicPr>
        <p:blipFill>
          <a:blip r:embed="rId3"/>
          <a:stretch>
            <a:fillRect/>
          </a:stretch>
        </p:blipFill>
        <p:spPr>
          <a:xfrm>
            <a:off x="5166360" y="594360"/>
            <a:ext cx="1828800" cy="1746504"/>
          </a:xfrm>
          <a:prstGeom prst="rect">
            <a:avLst/>
          </a:prstGeom>
        </p:spPr>
      </p:pic>
      <p:sp>
        <p:nvSpPr>
          <p:cNvPr id="5" name="Text 2"/>
          <p:cNvSpPr/>
          <p:nvPr/>
        </p:nvSpPr>
        <p:spPr>
          <a:xfrm>
            <a:off x="731520" y="2514600"/>
            <a:ext cx="10698480" cy="731520"/>
          </a:xfrm>
          <a:prstGeom prst="rect">
            <a:avLst/>
          </a:prstGeom>
          <a:noFill/>
          <a:ln/>
        </p:spPr>
        <p:txBody>
          <a:bodyPr wrap="square" lIns="0" tIns="0" rIns="0" bIns="0" rtlCol="0" anchor="ctr"/>
          <a:lstStyle/>
          <a:p>
            <a:pPr marL="0" indent="0" algn="ctr">
              <a:buNone/>
            </a:pPr>
            <a:r>
              <a:rPr lang="en-US" sz="3600" b="1" dirty="0">
                <a:solidFill>
                  <a:srgbClr val="FFFFFF"/>
                </a:solidFill>
                <a:latin typeface="Arial" panose="020B0604020202020204" pitchFamily="34" charset="0"/>
                <a:ea typeface="Cambria" pitchFamily="34" charset="-122"/>
                <a:cs typeface="Arial" panose="020B0604020202020204" pitchFamily="34" charset="0"/>
              </a:rPr>
              <a:t>Let's keep talking</a:t>
            </a:r>
            <a:endParaRPr lang="en-US" sz="3600" dirty="0">
              <a:latin typeface="Arial" panose="020B0604020202020204" pitchFamily="34" charset="0"/>
              <a:cs typeface="Arial" panose="020B0604020202020204" pitchFamily="34" charset="0"/>
            </a:endParaRPr>
          </a:p>
        </p:txBody>
      </p:sp>
      <p:sp>
        <p:nvSpPr>
          <p:cNvPr id="6" name="Text 3"/>
          <p:cNvSpPr/>
          <p:nvPr/>
        </p:nvSpPr>
        <p:spPr>
          <a:xfrm>
            <a:off x="1645920" y="3246120"/>
            <a:ext cx="8869680" cy="548640"/>
          </a:xfrm>
          <a:prstGeom prst="rect">
            <a:avLst/>
          </a:prstGeom>
          <a:noFill/>
          <a:ln/>
        </p:spPr>
        <p:txBody>
          <a:bodyPr wrap="square" lIns="0" tIns="0" rIns="0" bIns="0" rtlCol="0" anchor="ctr"/>
          <a:lstStyle/>
          <a:p>
            <a:pPr marL="0" indent="0" algn="ctr">
              <a:buNone/>
            </a:pPr>
            <a:r>
              <a:rPr lang="en-US" b="1" i="1" dirty="0">
                <a:solidFill>
                  <a:schemeClr val="accent2"/>
                </a:solidFill>
                <a:latin typeface="Calibri" pitchFamily="34" charset="0"/>
                <a:ea typeface="Calibri" pitchFamily="34" charset="-122"/>
                <a:cs typeface="Calibri" pitchFamily="34" charset="-120"/>
              </a:rPr>
              <a:t>Whatever's live for you right now — a learner, a staff need, or just a question — get in touch.</a:t>
            </a:r>
            <a:endParaRPr lang="en-US" b="1" dirty="0">
              <a:solidFill>
                <a:schemeClr val="accent2"/>
              </a:solidFill>
            </a:endParaRPr>
          </a:p>
        </p:txBody>
      </p:sp>
      <p:sp>
        <p:nvSpPr>
          <p:cNvPr id="7" name="Shape 4"/>
          <p:cNvSpPr/>
          <p:nvPr/>
        </p:nvSpPr>
        <p:spPr>
          <a:xfrm>
            <a:off x="1280160" y="4206240"/>
            <a:ext cx="3108960" cy="1371600"/>
          </a:xfrm>
          <a:prstGeom prst="roundRect">
            <a:avLst>
              <a:gd name="adj" fmla="val 5333"/>
            </a:avLst>
          </a:prstGeom>
          <a:solidFill>
            <a:srgbClr val="FFFFFF">
              <a:alpha val="8000"/>
            </a:srgbClr>
          </a:solidFill>
          <a:ln/>
        </p:spPr>
        <p:txBody>
          <a:bodyPr/>
          <a:lstStyle/>
          <a:p>
            <a:endParaRPr lang="en-GB"/>
          </a:p>
        </p:txBody>
      </p:sp>
      <p:sp>
        <p:nvSpPr>
          <p:cNvPr id="8" name="Text 5"/>
          <p:cNvSpPr/>
          <p:nvPr/>
        </p:nvSpPr>
        <p:spPr>
          <a:xfrm>
            <a:off x="1463040" y="4389120"/>
            <a:ext cx="2743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Luke Bolsin</a:t>
            </a:r>
            <a:endParaRPr lang="en-US" sz="1600" dirty="0"/>
          </a:p>
        </p:txBody>
      </p:sp>
      <p:sp>
        <p:nvSpPr>
          <p:cNvPr id="9" name="Text 6"/>
          <p:cNvSpPr/>
          <p:nvPr/>
        </p:nvSpPr>
        <p:spPr>
          <a:xfrm>
            <a:off x="1463040" y="4846320"/>
            <a:ext cx="2743200" cy="548640"/>
          </a:xfrm>
          <a:prstGeom prst="rect">
            <a:avLst/>
          </a:prstGeom>
          <a:noFill/>
          <a:ln/>
        </p:spPr>
        <p:txBody>
          <a:bodyPr wrap="square" lIns="0" tIns="0" rIns="0" bIns="0" rtlCol="0" anchor="ctr"/>
          <a:lstStyle/>
          <a:p>
            <a:pPr marL="0" indent="0" algn="ctr">
              <a:buNone/>
            </a:pPr>
            <a:r>
              <a:rPr lang="en-US" sz="1200" i="1" dirty="0">
                <a:solidFill>
                  <a:schemeClr val="accent2"/>
                </a:solidFill>
                <a:latin typeface="Calibri" pitchFamily="34" charset="0"/>
                <a:ea typeface="Calibri" pitchFamily="34" charset="-122"/>
                <a:cs typeface="Calibri" pitchFamily="34" charset="-120"/>
              </a:rPr>
              <a:t>Director, Outside the Box</a:t>
            </a:r>
            <a:endParaRPr lang="en-US" sz="1200" dirty="0">
              <a:solidFill>
                <a:schemeClr val="accent2"/>
              </a:solidFill>
            </a:endParaRPr>
          </a:p>
        </p:txBody>
      </p:sp>
      <p:sp>
        <p:nvSpPr>
          <p:cNvPr id="10" name="Shape 7"/>
          <p:cNvSpPr/>
          <p:nvPr/>
        </p:nvSpPr>
        <p:spPr>
          <a:xfrm>
            <a:off x="4709160" y="4206240"/>
            <a:ext cx="3108960" cy="1371600"/>
          </a:xfrm>
          <a:prstGeom prst="roundRect">
            <a:avLst>
              <a:gd name="adj" fmla="val 5333"/>
            </a:avLst>
          </a:prstGeom>
          <a:solidFill>
            <a:srgbClr val="FFFFFF">
              <a:alpha val="8000"/>
            </a:srgbClr>
          </a:solidFill>
          <a:ln/>
        </p:spPr>
        <p:txBody>
          <a:bodyPr/>
          <a:lstStyle/>
          <a:p>
            <a:endParaRPr lang="en-GB"/>
          </a:p>
        </p:txBody>
      </p:sp>
      <p:sp>
        <p:nvSpPr>
          <p:cNvPr id="11" name="Text 8"/>
          <p:cNvSpPr/>
          <p:nvPr/>
        </p:nvSpPr>
        <p:spPr>
          <a:xfrm>
            <a:off x="4892040" y="4389120"/>
            <a:ext cx="2743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07766 168788</a:t>
            </a:r>
            <a:endParaRPr lang="en-US" sz="1600" dirty="0"/>
          </a:p>
        </p:txBody>
      </p:sp>
      <p:sp>
        <p:nvSpPr>
          <p:cNvPr id="12" name="Text 9"/>
          <p:cNvSpPr/>
          <p:nvPr/>
        </p:nvSpPr>
        <p:spPr>
          <a:xfrm>
            <a:off x="4892040" y="4846320"/>
            <a:ext cx="2743200" cy="548640"/>
          </a:xfrm>
          <a:prstGeom prst="rect">
            <a:avLst/>
          </a:prstGeom>
          <a:noFill/>
          <a:ln/>
        </p:spPr>
        <p:txBody>
          <a:bodyPr wrap="square" lIns="0" tIns="0" rIns="0" bIns="0" rtlCol="0" anchor="ctr"/>
          <a:lstStyle/>
          <a:p>
            <a:pPr marL="0" indent="0" algn="ctr">
              <a:buNone/>
            </a:pPr>
            <a:r>
              <a:rPr lang="en-US" sz="1200" i="1" dirty="0">
                <a:solidFill>
                  <a:schemeClr val="accent2"/>
                </a:solidFill>
                <a:latin typeface="Calibri" pitchFamily="34" charset="0"/>
                <a:ea typeface="Calibri" pitchFamily="34" charset="-122"/>
                <a:cs typeface="Calibri" pitchFamily="34" charset="-120"/>
              </a:rPr>
              <a:t>Call or text anytime</a:t>
            </a:r>
            <a:endParaRPr lang="en-US" sz="1200" dirty="0">
              <a:solidFill>
                <a:schemeClr val="accent2"/>
              </a:solidFill>
            </a:endParaRPr>
          </a:p>
        </p:txBody>
      </p:sp>
      <p:sp>
        <p:nvSpPr>
          <p:cNvPr id="13" name="Shape 10"/>
          <p:cNvSpPr/>
          <p:nvPr/>
        </p:nvSpPr>
        <p:spPr>
          <a:xfrm>
            <a:off x="8138160" y="4206240"/>
            <a:ext cx="3108960" cy="1371600"/>
          </a:xfrm>
          <a:prstGeom prst="roundRect">
            <a:avLst>
              <a:gd name="adj" fmla="val 5333"/>
            </a:avLst>
          </a:prstGeom>
          <a:solidFill>
            <a:srgbClr val="FFFFFF">
              <a:alpha val="8000"/>
            </a:srgbClr>
          </a:solidFill>
          <a:ln/>
        </p:spPr>
        <p:txBody>
          <a:bodyPr/>
          <a:lstStyle/>
          <a:p>
            <a:endParaRPr lang="en-GB"/>
          </a:p>
        </p:txBody>
      </p:sp>
      <p:sp>
        <p:nvSpPr>
          <p:cNvPr id="14" name="Text 11"/>
          <p:cNvSpPr/>
          <p:nvPr/>
        </p:nvSpPr>
        <p:spPr>
          <a:xfrm>
            <a:off x="7852410" y="4381500"/>
            <a:ext cx="3680460" cy="457200"/>
          </a:xfrm>
          <a:prstGeom prst="rect">
            <a:avLst/>
          </a:prstGeom>
          <a:noFill/>
          <a:ln/>
        </p:spPr>
        <p:txBody>
          <a:bodyPr wrap="square" lIns="0" tIns="0" rIns="0" bIns="0" rtlCol="0" anchor="ctr"/>
          <a:lstStyle/>
          <a:p>
            <a:pPr algn="ctr"/>
            <a:r>
              <a:rPr lang="en-US" sz="1600" b="1" dirty="0">
                <a:solidFill>
                  <a:schemeClr val="bg1"/>
                </a:solidFill>
              </a:rPr>
              <a:t>www.outsidetheboxeducation.org/</a:t>
            </a:r>
          </a:p>
        </p:txBody>
      </p:sp>
      <p:sp>
        <p:nvSpPr>
          <p:cNvPr id="15" name="Text 12"/>
          <p:cNvSpPr/>
          <p:nvPr/>
        </p:nvSpPr>
        <p:spPr>
          <a:xfrm>
            <a:off x="8321040" y="4846320"/>
            <a:ext cx="2743200" cy="548640"/>
          </a:xfrm>
          <a:prstGeom prst="rect">
            <a:avLst/>
          </a:prstGeom>
          <a:noFill/>
          <a:ln/>
        </p:spPr>
        <p:txBody>
          <a:bodyPr wrap="square" lIns="0" tIns="0" rIns="0" bIns="0" rtlCol="0" anchor="ctr"/>
          <a:lstStyle/>
          <a:p>
            <a:pPr marL="0" indent="0" algn="ctr">
              <a:buNone/>
            </a:pPr>
            <a:r>
              <a:rPr lang="en-US" sz="1200" i="1" dirty="0">
                <a:solidFill>
                  <a:schemeClr val="accent2"/>
                </a:solidFill>
                <a:latin typeface="Calibri" pitchFamily="34" charset="0"/>
                <a:ea typeface="Calibri" pitchFamily="34" charset="-122"/>
                <a:cs typeface="Calibri" pitchFamily="34" charset="-120"/>
              </a:rPr>
              <a:t>Find out more online</a:t>
            </a:r>
            <a:endParaRPr lang="en-US" sz="1200" dirty="0">
              <a:solidFill>
                <a:schemeClr val="accent2"/>
              </a:solidFill>
            </a:endParaRPr>
          </a:p>
        </p:txBody>
      </p:sp>
      <p:sp>
        <p:nvSpPr>
          <p:cNvPr id="16" name="Text 13"/>
          <p:cNvSpPr/>
          <p:nvPr/>
        </p:nvSpPr>
        <p:spPr>
          <a:xfrm>
            <a:off x="731520" y="5989320"/>
            <a:ext cx="10698480" cy="457200"/>
          </a:xfrm>
          <a:prstGeom prst="rect">
            <a:avLst/>
          </a:prstGeom>
          <a:noFill/>
          <a:ln/>
        </p:spPr>
        <p:txBody>
          <a:bodyPr wrap="square" lIns="0" tIns="0" rIns="0" bIns="0" rtlCol="0" anchor="ctr"/>
          <a:lstStyle/>
          <a:p>
            <a:pPr marL="0" indent="0" algn="ctr">
              <a:buNone/>
            </a:pPr>
            <a:r>
              <a:rPr lang="en-US" sz="1400" b="1" dirty="0">
                <a:solidFill>
                  <a:srgbClr val="E8EDF5"/>
                </a:solidFill>
                <a:latin typeface="Calibri" pitchFamily="34" charset="0"/>
                <a:ea typeface="Calibri" pitchFamily="34" charset="-122"/>
                <a:cs typeface="Calibri" pitchFamily="34" charset="-120"/>
              </a:rPr>
              <a:t>Thank you for your time</a:t>
            </a:r>
            <a:endParaRPr lang="en-US" sz="1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WHAT WE'LL COVER</a:t>
            </a:r>
            <a:endParaRPr lang="en-US" sz="1400" dirty="0"/>
          </a:p>
        </p:txBody>
      </p:sp>
      <p:sp>
        <p:nvSpPr>
          <p:cNvPr id="3" name="Text 1"/>
          <p:cNvSpPr/>
          <p:nvPr/>
        </p:nvSpPr>
        <p:spPr>
          <a:xfrm>
            <a:off x="731520" y="868680"/>
            <a:ext cx="9144000" cy="640080"/>
          </a:xfrm>
          <a:prstGeom prst="rect">
            <a:avLst/>
          </a:prstGeom>
          <a:noFill/>
          <a:ln/>
        </p:spPr>
        <p:txBody>
          <a:bodyPr wrap="square" lIns="0" tIns="0" rIns="0" bIns="0" rtlCol="0" anchor="ctr"/>
          <a:lstStyle/>
          <a:p>
            <a:pPr marL="0" indent="0">
              <a:buNone/>
            </a:pPr>
            <a:r>
              <a:rPr lang="en-US" sz="3200" b="1" dirty="0">
                <a:solidFill>
                  <a:srgbClr val="002D69"/>
                </a:solidFill>
                <a:latin typeface="Arial" panose="020B0604020202020204" pitchFamily="34" charset="0"/>
                <a:ea typeface="Cambria" pitchFamily="34" charset="-122"/>
                <a:cs typeface="Arial" panose="020B0604020202020204" pitchFamily="34" charset="0"/>
              </a:rPr>
              <a:t>Today in 20 minutes</a:t>
            </a:r>
            <a:endParaRPr lang="en-US" sz="3200" dirty="0">
              <a:latin typeface="Arial" panose="020B0604020202020204" pitchFamily="34" charset="0"/>
              <a:cs typeface="Arial" panose="020B0604020202020204" pitchFamily="34" charset="0"/>
            </a:endParaRPr>
          </a:p>
        </p:txBody>
      </p:sp>
      <p:sp>
        <p:nvSpPr>
          <p:cNvPr id="4" name="Shape 2"/>
          <p:cNvSpPr/>
          <p:nvPr/>
        </p:nvSpPr>
        <p:spPr>
          <a:xfrm>
            <a:off x="731520" y="1783080"/>
            <a:ext cx="566928" cy="566928"/>
          </a:xfrm>
          <a:prstGeom prst="roundRect">
            <a:avLst>
              <a:gd name="adj" fmla="val 16129"/>
            </a:avLst>
          </a:prstGeom>
          <a:solidFill>
            <a:srgbClr val="E8EDF5"/>
          </a:solidFill>
          <a:ln/>
        </p:spPr>
        <p:txBody>
          <a:bodyPr/>
          <a:lstStyle/>
          <a:p>
            <a:endParaRPr lang="en-GB"/>
          </a:p>
        </p:txBody>
      </p:sp>
      <p:sp>
        <p:nvSpPr>
          <p:cNvPr id="5" name="Text 3"/>
          <p:cNvSpPr/>
          <p:nvPr/>
        </p:nvSpPr>
        <p:spPr>
          <a:xfrm>
            <a:off x="731520" y="1783080"/>
            <a:ext cx="566928" cy="566928"/>
          </a:xfrm>
          <a:prstGeom prst="rect">
            <a:avLst/>
          </a:prstGeom>
          <a:noFill/>
          <a:ln/>
        </p:spPr>
        <p:txBody>
          <a:bodyPr wrap="square" lIns="0" tIns="0" rIns="0" bIns="0" rtlCol="0" anchor="ctr"/>
          <a:lstStyle/>
          <a:p>
            <a:pPr marL="0" indent="0" algn="ctr">
              <a:buNone/>
            </a:pPr>
            <a:r>
              <a:rPr lang="en-US" sz="1600" b="1" dirty="0">
                <a:solidFill>
                  <a:srgbClr val="002D69"/>
                </a:solidFill>
                <a:latin typeface="Cambria" pitchFamily="34" charset="0"/>
                <a:ea typeface="Cambria" pitchFamily="34" charset="-122"/>
                <a:cs typeface="Cambria" pitchFamily="34" charset="-120"/>
              </a:rPr>
              <a:t>01</a:t>
            </a:r>
            <a:endParaRPr lang="en-US" sz="1600" dirty="0"/>
          </a:p>
        </p:txBody>
      </p:sp>
      <p:sp>
        <p:nvSpPr>
          <p:cNvPr id="6" name="Text 4"/>
          <p:cNvSpPr/>
          <p:nvPr/>
        </p:nvSpPr>
        <p:spPr>
          <a:xfrm>
            <a:off x="1508760" y="1755648"/>
            <a:ext cx="6126480" cy="365760"/>
          </a:xfrm>
          <a:prstGeom prst="rect">
            <a:avLst/>
          </a:prstGeom>
          <a:noFill/>
          <a:ln/>
        </p:spPr>
        <p:txBody>
          <a:bodyPr wrap="square" lIns="0" tIns="0" rIns="0" bIns="0" rtlCol="0" anchor="ctr"/>
          <a:lstStyle/>
          <a:p>
            <a:pPr marL="0" indent="0">
              <a:buNone/>
            </a:pPr>
            <a:r>
              <a:rPr lang="en-US" sz="1700" b="1" dirty="0">
                <a:solidFill>
                  <a:srgbClr val="002D69"/>
                </a:solidFill>
                <a:latin typeface="Calibri" pitchFamily="34" charset="0"/>
                <a:ea typeface="Calibri" pitchFamily="34" charset="-122"/>
                <a:cs typeface="Calibri" pitchFamily="34" charset="-120"/>
              </a:rPr>
              <a:t>The challenge we all share</a:t>
            </a:r>
            <a:endParaRPr lang="en-US" sz="1700" dirty="0"/>
          </a:p>
        </p:txBody>
      </p:sp>
      <p:sp>
        <p:nvSpPr>
          <p:cNvPr id="7" name="Text 5"/>
          <p:cNvSpPr/>
          <p:nvPr/>
        </p:nvSpPr>
        <p:spPr>
          <a:xfrm>
            <a:off x="1508760" y="2084832"/>
            <a:ext cx="6309360" cy="502920"/>
          </a:xfrm>
          <a:prstGeom prst="rect">
            <a:avLst/>
          </a:prstGeom>
          <a:noFill/>
          <a:ln/>
        </p:spPr>
        <p:txBody>
          <a:bodyPr wrap="square" lIns="0" tIns="0" rIns="0" bIns="0" rtlCol="0" anchor="ctr"/>
          <a:lstStyle/>
          <a:p>
            <a:pPr marL="0" indent="0">
              <a:buNone/>
            </a:pPr>
            <a:r>
              <a:rPr lang="en-US" sz="1250" dirty="0">
                <a:solidFill>
                  <a:srgbClr val="6B6B6B"/>
                </a:solidFill>
                <a:latin typeface="Calibri" pitchFamily="34" charset="0"/>
                <a:ea typeface="Calibri" pitchFamily="34" charset="-122"/>
                <a:cs typeface="Calibri" pitchFamily="34" charset="-120"/>
              </a:rPr>
              <a:t>Rising need, finite capacity, and the limits of doing more of the same</a:t>
            </a:r>
            <a:endParaRPr lang="en-US" sz="1250" dirty="0"/>
          </a:p>
        </p:txBody>
      </p:sp>
      <p:sp>
        <p:nvSpPr>
          <p:cNvPr id="8" name="Shape 6"/>
          <p:cNvSpPr/>
          <p:nvPr/>
        </p:nvSpPr>
        <p:spPr>
          <a:xfrm>
            <a:off x="731520" y="2670048"/>
            <a:ext cx="566928" cy="566928"/>
          </a:xfrm>
          <a:prstGeom prst="roundRect">
            <a:avLst>
              <a:gd name="adj" fmla="val 16129"/>
            </a:avLst>
          </a:prstGeom>
          <a:solidFill>
            <a:srgbClr val="E8EDF5"/>
          </a:solidFill>
          <a:ln/>
        </p:spPr>
        <p:txBody>
          <a:bodyPr/>
          <a:lstStyle/>
          <a:p>
            <a:endParaRPr lang="en-GB"/>
          </a:p>
        </p:txBody>
      </p:sp>
      <p:sp>
        <p:nvSpPr>
          <p:cNvPr id="9" name="Text 7"/>
          <p:cNvSpPr/>
          <p:nvPr/>
        </p:nvSpPr>
        <p:spPr>
          <a:xfrm>
            <a:off x="731520" y="2670048"/>
            <a:ext cx="566928" cy="566928"/>
          </a:xfrm>
          <a:prstGeom prst="rect">
            <a:avLst/>
          </a:prstGeom>
          <a:noFill/>
          <a:ln/>
        </p:spPr>
        <p:txBody>
          <a:bodyPr wrap="square" lIns="0" tIns="0" rIns="0" bIns="0" rtlCol="0" anchor="ctr"/>
          <a:lstStyle/>
          <a:p>
            <a:pPr marL="0" indent="0" algn="ctr">
              <a:buNone/>
            </a:pPr>
            <a:r>
              <a:rPr lang="en-US" sz="1600" b="1" dirty="0">
                <a:solidFill>
                  <a:srgbClr val="002D69"/>
                </a:solidFill>
                <a:latin typeface="Cambria" pitchFamily="34" charset="0"/>
                <a:ea typeface="Cambria" pitchFamily="34" charset="-122"/>
                <a:cs typeface="Cambria" pitchFamily="34" charset="-120"/>
              </a:rPr>
              <a:t>02</a:t>
            </a:r>
            <a:endParaRPr lang="en-US" sz="1600" dirty="0"/>
          </a:p>
        </p:txBody>
      </p:sp>
      <p:sp>
        <p:nvSpPr>
          <p:cNvPr id="10" name="Text 8"/>
          <p:cNvSpPr/>
          <p:nvPr/>
        </p:nvSpPr>
        <p:spPr>
          <a:xfrm>
            <a:off x="1508760" y="2642616"/>
            <a:ext cx="6126480" cy="365760"/>
          </a:xfrm>
          <a:prstGeom prst="rect">
            <a:avLst/>
          </a:prstGeom>
          <a:noFill/>
          <a:ln/>
        </p:spPr>
        <p:txBody>
          <a:bodyPr wrap="square" lIns="0" tIns="0" rIns="0" bIns="0" rtlCol="0" anchor="ctr"/>
          <a:lstStyle/>
          <a:p>
            <a:pPr marL="0" indent="0">
              <a:buNone/>
            </a:pPr>
            <a:r>
              <a:rPr lang="en-US" sz="1700" b="1" dirty="0">
                <a:solidFill>
                  <a:srgbClr val="002D69"/>
                </a:solidFill>
                <a:latin typeface="Calibri" pitchFamily="34" charset="0"/>
                <a:ea typeface="Calibri" pitchFamily="34" charset="-122"/>
                <a:cs typeface="Calibri" pitchFamily="34" charset="-120"/>
              </a:rPr>
              <a:t>Thinking creatively about SEND</a:t>
            </a:r>
            <a:endParaRPr lang="en-US" sz="1700" dirty="0"/>
          </a:p>
        </p:txBody>
      </p:sp>
      <p:sp>
        <p:nvSpPr>
          <p:cNvPr id="11" name="Text 9"/>
          <p:cNvSpPr/>
          <p:nvPr/>
        </p:nvSpPr>
        <p:spPr>
          <a:xfrm>
            <a:off x="1508760" y="2971800"/>
            <a:ext cx="6309360" cy="502920"/>
          </a:xfrm>
          <a:prstGeom prst="rect">
            <a:avLst/>
          </a:prstGeom>
          <a:noFill/>
          <a:ln/>
        </p:spPr>
        <p:txBody>
          <a:bodyPr wrap="square" lIns="0" tIns="0" rIns="0" bIns="0" rtlCol="0" anchor="ctr"/>
          <a:lstStyle/>
          <a:p>
            <a:pPr marL="0" indent="0">
              <a:buNone/>
            </a:pPr>
            <a:r>
              <a:rPr lang="en-US" sz="1250" dirty="0">
                <a:solidFill>
                  <a:srgbClr val="6B6B6B"/>
                </a:solidFill>
                <a:latin typeface="Calibri" pitchFamily="34" charset="0"/>
                <a:ea typeface="Calibri" pitchFamily="34" charset="-122"/>
                <a:cs typeface="Calibri" pitchFamily="34" charset="-120"/>
              </a:rPr>
              <a:t>Why a different lens — not just more resource — changes outcomes</a:t>
            </a:r>
            <a:endParaRPr lang="en-US" sz="1250" dirty="0"/>
          </a:p>
        </p:txBody>
      </p:sp>
      <p:sp>
        <p:nvSpPr>
          <p:cNvPr id="12" name="Shape 10"/>
          <p:cNvSpPr/>
          <p:nvPr/>
        </p:nvSpPr>
        <p:spPr>
          <a:xfrm>
            <a:off x="731520" y="3557016"/>
            <a:ext cx="566928" cy="566928"/>
          </a:xfrm>
          <a:prstGeom prst="roundRect">
            <a:avLst>
              <a:gd name="adj" fmla="val 16129"/>
            </a:avLst>
          </a:prstGeom>
          <a:solidFill>
            <a:srgbClr val="E8EDF5"/>
          </a:solidFill>
          <a:ln/>
        </p:spPr>
        <p:txBody>
          <a:bodyPr/>
          <a:lstStyle/>
          <a:p>
            <a:endParaRPr lang="en-GB"/>
          </a:p>
        </p:txBody>
      </p:sp>
      <p:sp>
        <p:nvSpPr>
          <p:cNvPr id="13" name="Text 11"/>
          <p:cNvSpPr/>
          <p:nvPr/>
        </p:nvSpPr>
        <p:spPr>
          <a:xfrm>
            <a:off x="731520" y="3557016"/>
            <a:ext cx="566928" cy="566928"/>
          </a:xfrm>
          <a:prstGeom prst="rect">
            <a:avLst/>
          </a:prstGeom>
          <a:noFill/>
          <a:ln/>
        </p:spPr>
        <p:txBody>
          <a:bodyPr wrap="square" lIns="0" tIns="0" rIns="0" bIns="0" rtlCol="0" anchor="ctr"/>
          <a:lstStyle/>
          <a:p>
            <a:pPr marL="0" indent="0" algn="ctr">
              <a:buNone/>
            </a:pPr>
            <a:r>
              <a:rPr lang="en-US" sz="1600" b="1" dirty="0">
                <a:solidFill>
                  <a:srgbClr val="002D69"/>
                </a:solidFill>
                <a:latin typeface="Cambria" pitchFamily="34" charset="0"/>
                <a:ea typeface="Cambria" pitchFamily="34" charset="-122"/>
                <a:cs typeface="Cambria" pitchFamily="34" charset="-120"/>
              </a:rPr>
              <a:t>03</a:t>
            </a:r>
            <a:endParaRPr lang="en-US" sz="1600" dirty="0"/>
          </a:p>
        </p:txBody>
      </p:sp>
      <p:sp>
        <p:nvSpPr>
          <p:cNvPr id="14" name="Text 12"/>
          <p:cNvSpPr/>
          <p:nvPr/>
        </p:nvSpPr>
        <p:spPr>
          <a:xfrm>
            <a:off x="1508760" y="3529584"/>
            <a:ext cx="6126480" cy="365760"/>
          </a:xfrm>
          <a:prstGeom prst="rect">
            <a:avLst/>
          </a:prstGeom>
          <a:noFill/>
          <a:ln/>
        </p:spPr>
        <p:txBody>
          <a:bodyPr wrap="square" lIns="0" tIns="0" rIns="0" bIns="0" rtlCol="0" anchor="ctr"/>
          <a:lstStyle/>
          <a:p>
            <a:pPr marL="0" indent="0">
              <a:buNone/>
            </a:pPr>
            <a:r>
              <a:rPr lang="en-US" sz="1700" b="1" dirty="0">
                <a:solidFill>
                  <a:srgbClr val="002D69"/>
                </a:solidFill>
                <a:latin typeface="Calibri" pitchFamily="34" charset="0"/>
                <a:ea typeface="Calibri" pitchFamily="34" charset="-122"/>
                <a:cs typeface="Calibri" pitchFamily="34" charset="-120"/>
              </a:rPr>
              <a:t>Our alternative provision offer</a:t>
            </a:r>
            <a:endParaRPr lang="en-US" sz="1700" dirty="0"/>
          </a:p>
        </p:txBody>
      </p:sp>
      <p:sp>
        <p:nvSpPr>
          <p:cNvPr id="15" name="Text 13"/>
          <p:cNvSpPr/>
          <p:nvPr/>
        </p:nvSpPr>
        <p:spPr>
          <a:xfrm>
            <a:off x="1508760" y="3858768"/>
            <a:ext cx="6309360" cy="502920"/>
          </a:xfrm>
          <a:prstGeom prst="rect">
            <a:avLst/>
          </a:prstGeom>
          <a:noFill/>
          <a:ln/>
        </p:spPr>
        <p:txBody>
          <a:bodyPr wrap="square" lIns="0" tIns="0" rIns="0" bIns="0" rtlCol="0" anchor="ctr"/>
          <a:lstStyle/>
          <a:p>
            <a:pPr marL="0" indent="0">
              <a:buNone/>
            </a:pPr>
            <a:r>
              <a:rPr lang="en-US" sz="1250" dirty="0">
                <a:solidFill>
                  <a:srgbClr val="6B6B6B"/>
                </a:solidFill>
                <a:latin typeface="Calibri" pitchFamily="34" charset="0"/>
                <a:ea typeface="Calibri" pitchFamily="34" charset="-122"/>
                <a:cs typeface="Calibri" pitchFamily="34" charset="-120"/>
              </a:rPr>
              <a:t>EOTAS and enrichment packages, mentoring and bespoke placements for the learners who need something different…</a:t>
            </a:r>
            <a:endParaRPr lang="en-US" sz="1250" dirty="0"/>
          </a:p>
        </p:txBody>
      </p:sp>
      <p:sp>
        <p:nvSpPr>
          <p:cNvPr id="16" name="Shape 14"/>
          <p:cNvSpPr/>
          <p:nvPr/>
        </p:nvSpPr>
        <p:spPr>
          <a:xfrm>
            <a:off x="731520" y="4443984"/>
            <a:ext cx="566928" cy="566928"/>
          </a:xfrm>
          <a:prstGeom prst="roundRect">
            <a:avLst>
              <a:gd name="adj" fmla="val 16129"/>
            </a:avLst>
          </a:prstGeom>
          <a:solidFill>
            <a:srgbClr val="E8EDF5"/>
          </a:solidFill>
          <a:ln/>
        </p:spPr>
        <p:txBody>
          <a:bodyPr/>
          <a:lstStyle/>
          <a:p>
            <a:endParaRPr lang="en-GB"/>
          </a:p>
        </p:txBody>
      </p:sp>
      <p:sp>
        <p:nvSpPr>
          <p:cNvPr id="17" name="Text 15"/>
          <p:cNvSpPr/>
          <p:nvPr/>
        </p:nvSpPr>
        <p:spPr>
          <a:xfrm>
            <a:off x="731520" y="4443984"/>
            <a:ext cx="566928" cy="566928"/>
          </a:xfrm>
          <a:prstGeom prst="rect">
            <a:avLst/>
          </a:prstGeom>
          <a:noFill/>
          <a:ln/>
        </p:spPr>
        <p:txBody>
          <a:bodyPr wrap="square" lIns="0" tIns="0" rIns="0" bIns="0" rtlCol="0" anchor="ctr"/>
          <a:lstStyle/>
          <a:p>
            <a:pPr marL="0" indent="0" algn="ctr">
              <a:buNone/>
            </a:pPr>
            <a:r>
              <a:rPr lang="en-US" sz="1600" b="1" dirty="0">
                <a:solidFill>
                  <a:srgbClr val="002D69"/>
                </a:solidFill>
                <a:latin typeface="Cambria" pitchFamily="34" charset="0"/>
                <a:ea typeface="Cambria" pitchFamily="34" charset="-122"/>
                <a:cs typeface="Cambria" pitchFamily="34" charset="-120"/>
              </a:rPr>
              <a:t>04</a:t>
            </a:r>
            <a:endParaRPr lang="en-US" sz="1600" dirty="0"/>
          </a:p>
        </p:txBody>
      </p:sp>
      <p:sp>
        <p:nvSpPr>
          <p:cNvPr id="18" name="Text 16"/>
          <p:cNvSpPr/>
          <p:nvPr/>
        </p:nvSpPr>
        <p:spPr>
          <a:xfrm>
            <a:off x="1508760" y="4416552"/>
            <a:ext cx="6126480" cy="365760"/>
          </a:xfrm>
          <a:prstGeom prst="rect">
            <a:avLst/>
          </a:prstGeom>
          <a:noFill/>
          <a:ln/>
        </p:spPr>
        <p:txBody>
          <a:bodyPr wrap="square" lIns="0" tIns="0" rIns="0" bIns="0" rtlCol="0" anchor="ctr"/>
          <a:lstStyle/>
          <a:p>
            <a:pPr marL="0" indent="0">
              <a:buNone/>
            </a:pPr>
            <a:r>
              <a:rPr lang="en-US" sz="1700" b="1" dirty="0">
                <a:solidFill>
                  <a:srgbClr val="002D69"/>
                </a:solidFill>
                <a:latin typeface="Calibri" pitchFamily="34" charset="0"/>
                <a:ea typeface="Calibri" pitchFamily="34" charset="-122"/>
                <a:cs typeface="Calibri" pitchFamily="34" charset="-120"/>
              </a:rPr>
              <a:t>Supporting your staff teams</a:t>
            </a:r>
            <a:endParaRPr lang="en-US" sz="1700" dirty="0"/>
          </a:p>
        </p:txBody>
      </p:sp>
      <p:sp>
        <p:nvSpPr>
          <p:cNvPr id="19" name="Text 17"/>
          <p:cNvSpPr/>
          <p:nvPr/>
        </p:nvSpPr>
        <p:spPr>
          <a:xfrm>
            <a:off x="1508760" y="4745736"/>
            <a:ext cx="6309360" cy="502920"/>
          </a:xfrm>
          <a:prstGeom prst="rect">
            <a:avLst/>
          </a:prstGeom>
          <a:noFill/>
          <a:ln/>
        </p:spPr>
        <p:txBody>
          <a:bodyPr wrap="square" lIns="0" tIns="0" rIns="0" bIns="0" rtlCol="0" anchor="ctr"/>
          <a:lstStyle/>
          <a:p>
            <a:pPr marL="0" indent="0">
              <a:buNone/>
            </a:pPr>
            <a:r>
              <a:rPr lang="en-US" sz="1250" dirty="0">
                <a:solidFill>
                  <a:srgbClr val="6B6B6B"/>
                </a:solidFill>
                <a:latin typeface="Calibri" pitchFamily="34" charset="0"/>
                <a:ea typeface="Calibri" pitchFamily="34" charset="-122"/>
                <a:cs typeface="Calibri" pitchFamily="34" charset="-120"/>
              </a:rPr>
              <a:t>Training, consultation and problem-solving alongside your existing provision</a:t>
            </a:r>
            <a:endParaRPr lang="en-US" sz="1250" dirty="0"/>
          </a:p>
        </p:txBody>
      </p:sp>
      <p:sp>
        <p:nvSpPr>
          <p:cNvPr id="20" name="Shape 18"/>
          <p:cNvSpPr/>
          <p:nvPr/>
        </p:nvSpPr>
        <p:spPr>
          <a:xfrm>
            <a:off x="731520" y="5330952"/>
            <a:ext cx="566928" cy="566928"/>
          </a:xfrm>
          <a:prstGeom prst="roundRect">
            <a:avLst>
              <a:gd name="adj" fmla="val 16129"/>
            </a:avLst>
          </a:prstGeom>
          <a:solidFill>
            <a:srgbClr val="E8EDF5"/>
          </a:solidFill>
          <a:ln/>
        </p:spPr>
        <p:txBody>
          <a:bodyPr/>
          <a:lstStyle/>
          <a:p>
            <a:endParaRPr lang="en-GB"/>
          </a:p>
        </p:txBody>
      </p:sp>
      <p:sp>
        <p:nvSpPr>
          <p:cNvPr id="21" name="Text 19"/>
          <p:cNvSpPr/>
          <p:nvPr/>
        </p:nvSpPr>
        <p:spPr>
          <a:xfrm>
            <a:off x="731520" y="5330952"/>
            <a:ext cx="566928" cy="566928"/>
          </a:xfrm>
          <a:prstGeom prst="rect">
            <a:avLst/>
          </a:prstGeom>
          <a:noFill/>
          <a:ln/>
        </p:spPr>
        <p:txBody>
          <a:bodyPr wrap="square" lIns="0" tIns="0" rIns="0" bIns="0" rtlCol="0" anchor="ctr"/>
          <a:lstStyle/>
          <a:p>
            <a:pPr marL="0" indent="0" algn="ctr">
              <a:buNone/>
            </a:pPr>
            <a:r>
              <a:rPr lang="en-US" sz="1600" b="1" dirty="0">
                <a:solidFill>
                  <a:srgbClr val="002D69"/>
                </a:solidFill>
                <a:latin typeface="Cambria" pitchFamily="34" charset="0"/>
                <a:ea typeface="Cambria" pitchFamily="34" charset="-122"/>
                <a:cs typeface="Cambria" pitchFamily="34" charset="-120"/>
              </a:rPr>
              <a:t>05</a:t>
            </a:r>
            <a:endParaRPr lang="en-US" sz="1600" dirty="0"/>
          </a:p>
        </p:txBody>
      </p:sp>
      <p:sp>
        <p:nvSpPr>
          <p:cNvPr id="22" name="Text 20"/>
          <p:cNvSpPr/>
          <p:nvPr/>
        </p:nvSpPr>
        <p:spPr>
          <a:xfrm>
            <a:off x="1508760" y="5303520"/>
            <a:ext cx="6126480" cy="365760"/>
          </a:xfrm>
          <a:prstGeom prst="rect">
            <a:avLst/>
          </a:prstGeom>
          <a:noFill/>
          <a:ln/>
        </p:spPr>
        <p:txBody>
          <a:bodyPr wrap="square" lIns="0" tIns="0" rIns="0" bIns="0" rtlCol="0" anchor="ctr"/>
          <a:lstStyle/>
          <a:p>
            <a:pPr marL="0" indent="0">
              <a:buNone/>
            </a:pPr>
            <a:r>
              <a:rPr lang="en-US" sz="1700" b="1" dirty="0">
                <a:solidFill>
                  <a:srgbClr val="002D69"/>
                </a:solidFill>
                <a:latin typeface="Calibri" pitchFamily="34" charset="0"/>
                <a:ea typeface="Calibri" pitchFamily="34" charset="-122"/>
                <a:cs typeface="Calibri" pitchFamily="34" charset="-120"/>
              </a:rPr>
              <a:t>Where this could fit for you</a:t>
            </a:r>
            <a:endParaRPr lang="en-US" sz="1700" dirty="0"/>
          </a:p>
        </p:txBody>
      </p:sp>
      <p:sp>
        <p:nvSpPr>
          <p:cNvPr id="23" name="Text 21"/>
          <p:cNvSpPr/>
          <p:nvPr/>
        </p:nvSpPr>
        <p:spPr>
          <a:xfrm>
            <a:off x="1508760" y="5632704"/>
            <a:ext cx="6309360" cy="502920"/>
          </a:xfrm>
          <a:prstGeom prst="rect">
            <a:avLst/>
          </a:prstGeom>
          <a:noFill/>
          <a:ln/>
        </p:spPr>
        <p:txBody>
          <a:bodyPr wrap="square" lIns="0" tIns="0" rIns="0" bIns="0" rtlCol="0" anchor="ctr"/>
          <a:lstStyle/>
          <a:p>
            <a:pPr marL="0" indent="0">
              <a:buNone/>
            </a:pPr>
            <a:r>
              <a:rPr lang="en-US" sz="1250" dirty="0">
                <a:solidFill>
                  <a:srgbClr val="6B6B6B"/>
                </a:solidFill>
                <a:latin typeface="Calibri" pitchFamily="34" charset="0"/>
                <a:ea typeface="Calibri" pitchFamily="34" charset="-122"/>
                <a:cs typeface="Calibri" pitchFamily="34" charset="-120"/>
              </a:rPr>
              <a:t>An open conversation — what's live for you right now?</a:t>
            </a:r>
            <a:endParaRPr lang="en-US" sz="1250" dirty="0"/>
          </a:p>
        </p:txBody>
      </p:sp>
      <p:sp>
        <p:nvSpPr>
          <p:cNvPr id="24" name="Shape 22"/>
          <p:cNvSpPr/>
          <p:nvPr/>
        </p:nvSpPr>
        <p:spPr>
          <a:xfrm>
            <a:off x="8229600" y="1783080"/>
            <a:ext cx="3200400" cy="4434840"/>
          </a:xfrm>
          <a:prstGeom prst="rect">
            <a:avLst/>
          </a:prstGeom>
          <a:solidFill>
            <a:srgbClr val="002D69"/>
          </a:solidFill>
          <a:ln/>
        </p:spPr>
        <p:txBody>
          <a:bodyPr/>
          <a:lstStyle/>
          <a:p>
            <a:endParaRPr lang="en-GB"/>
          </a:p>
        </p:txBody>
      </p:sp>
      <p:pic>
        <p:nvPicPr>
          <p:cNvPr id="25" name="Image 0" descr="preencoded.png"/>
          <p:cNvPicPr>
            <a:picLocks noChangeAspect="1"/>
          </p:cNvPicPr>
          <p:nvPr/>
        </p:nvPicPr>
        <p:blipFill>
          <a:blip r:embed="rId3"/>
          <a:stretch>
            <a:fillRect/>
          </a:stretch>
        </p:blipFill>
        <p:spPr>
          <a:xfrm>
            <a:off x="9464040" y="2240280"/>
            <a:ext cx="731520" cy="731520"/>
          </a:xfrm>
          <a:prstGeom prst="rect">
            <a:avLst/>
          </a:prstGeom>
        </p:spPr>
      </p:pic>
      <p:sp>
        <p:nvSpPr>
          <p:cNvPr id="26" name="Text 23"/>
          <p:cNvSpPr/>
          <p:nvPr/>
        </p:nvSpPr>
        <p:spPr>
          <a:xfrm>
            <a:off x="8412480" y="3246120"/>
            <a:ext cx="2834640" cy="914400"/>
          </a:xfrm>
          <a:prstGeom prst="rect">
            <a:avLst/>
          </a:prstGeom>
          <a:noFill/>
          <a:ln/>
        </p:spPr>
        <p:txBody>
          <a:bodyPr wrap="square" lIns="0" tIns="0" rIns="0" bIns="0" rtlCol="0" anchor="ctr"/>
          <a:lstStyle/>
          <a:p>
            <a:pPr marL="0" indent="0" algn="ctr">
              <a:buNone/>
            </a:pPr>
            <a:r>
              <a:rPr lang="en-US" sz="5600" b="1" dirty="0">
                <a:solidFill>
                  <a:srgbClr val="F0691E"/>
                </a:solidFill>
                <a:latin typeface="Arial" panose="020B0604020202020204" pitchFamily="34" charset="0"/>
                <a:ea typeface="Cambria" pitchFamily="34" charset="-122"/>
                <a:cs typeface="Arial" panose="020B0604020202020204" pitchFamily="34" charset="0"/>
              </a:rPr>
              <a:t>20</a:t>
            </a:r>
            <a:endParaRPr lang="en-US" sz="5600" dirty="0">
              <a:latin typeface="Arial" panose="020B0604020202020204" pitchFamily="34" charset="0"/>
              <a:cs typeface="Arial" panose="020B0604020202020204" pitchFamily="34" charset="0"/>
            </a:endParaRPr>
          </a:p>
        </p:txBody>
      </p:sp>
      <p:sp>
        <p:nvSpPr>
          <p:cNvPr id="27" name="Text 24"/>
          <p:cNvSpPr/>
          <p:nvPr/>
        </p:nvSpPr>
        <p:spPr>
          <a:xfrm>
            <a:off x="8503920" y="4160520"/>
            <a:ext cx="2651760" cy="1737360"/>
          </a:xfrm>
          <a:prstGeom prst="rect">
            <a:avLst/>
          </a:prstGeom>
          <a:noFill/>
          <a:ln/>
        </p:spPr>
        <p:txBody>
          <a:bodyPr wrap="square" lIns="0" tIns="0" rIns="0" bIns="0" rtlCol="0" anchor="ctr"/>
          <a:lstStyle/>
          <a:p>
            <a:pPr marL="0" indent="0" algn="ctr">
              <a:lnSpc>
                <a:spcPct val="130000"/>
              </a:lnSpc>
              <a:buNone/>
            </a:pPr>
            <a:r>
              <a:rPr lang="en-US" sz="1300" dirty="0">
                <a:solidFill>
                  <a:srgbClr val="FFFFFF"/>
                </a:solidFill>
                <a:latin typeface="Calibri" pitchFamily="34" charset="0"/>
                <a:ea typeface="Calibri" pitchFamily="34" charset="-122"/>
                <a:cs typeface="Calibri" pitchFamily="34" charset="-120"/>
              </a:rPr>
              <a:t>minutes together,</a:t>
            </a:r>
            <a:endParaRPr lang="en-US" sz="1300" dirty="0"/>
          </a:p>
          <a:p>
            <a:pPr marL="0" indent="0" algn="ctr">
              <a:lnSpc>
                <a:spcPct val="130000"/>
              </a:lnSpc>
              <a:buNone/>
            </a:pPr>
            <a:r>
              <a:rPr lang="en-US" sz="1300" dirty="0">
                <a:solidFill>
                  <a:srgbClr val="FFFFFF"/>
                </a:solidFill>
                <a:latin typeface="Calibri" pitchFamily="34" charset="0"/>
                <a:ea typeface="Calibri" pitchFamily="34" charset="-122"/>
                <a:cs typeface="Calibri" pitchFamily="34" charset="-120"/>
              </a:rPr>
              <a:t>then open floor for</a:t>
            </a:r>
            <a:endParaRPr lang="en-US" sz="1300" dirty="0"/>
          </a:p>
          <a:p>
            <a:pPr marL="0" indent="0" algn="ctr">
              <a:lnSpc>
                <a:spcPct val="130000"/>
              </a:lnSpc>
              <a:buNone/>
            </a:pPr>
            <a:r>
              <a:rPr lang="en-US" sz="1300" dirty="0">
                <a:solidFill>
                  <a:srgbClr val="FFFFFF"/>
                </a:solidFill>
                <a:latin typeface="Calibri" pitchFamily="34" charset="0"/>
                <a:ea typeface="Calibri" pitchFamily="34" charset="-122"/>
                <a:cs typeface="Calibri" pitchFamily="34" charset="-120"/>
              </a:rPr>
              <a:t>questions and discussion</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2D69"/>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THE SHARED CHALLENGE</a:t>
            </a:r>
            <a:endParaRPr lang="en-US" sz="1400" dirty="0"/>
          </a:p>
        </p:txBody>
      </p:sp>
      <p:sp>
        <p:nvSpPr>
          <p:cNvPr id="3" name="Text 1"/>
          <p:cNvSpPr/>
          <p:nvPr/>
        </p:nvSpPr>
        <p:spPr>
          <a:xfrm>
            <a:off x="731520" y="868680"/>
            <a:ext cx="9144000" cy="640080"/>
          </a:xfrm>
          <a:prstGeom prst="rect">
            <a:avLst/>
          </a:prstGeom>
          <a:noFill/>
          <a:ln/>
        </p:spPr>
        <p:txBody>
          <a:bodyPr wrap="square" lIns="0" tIns="0" rIns="0" bIns="0" rtlCol="0" anchor="ctr"/>
          <a:lstStyle/>
          <a:p>
            <a:pPr>
              <a:lnSpc>
                <a:spcPct val="110000"/>
              </a:lnSpc>
            </a:pPr>
            <a:r>
              <a:rPr lang="en-US" sz="4000" b="1" dirty="0">
                <a:solidFill>
                  <a:srgbClr val="FFFFFF"/>
                </a:solidFill>
                <a:latin typeface="Arial" panose="020B0604020202020204" pitchFamily="34" charset="0"/>
                <a:ea typeface="Cambria" pitchFamily="34" charset="-122"/>
                <a:cs typeface="Arial" panose="020B0604020202020204" pitchFamily="34" charset="0"/>
              </a:rPr>
              <a:t>A familiar picture</a:t>
            </a:r>
          </a:p>
        </p:txBody>
      </p:sp>
      <p:sp>
        <p:nvSpPr>
          <p:cNvPr id="4" name="Text 2"/>
          <p:cNvSpPr/>
          <p:nvPr/>
        </p:nvSpPr>
        <p:spPr>
          <a:xfrm>
            <a:off x="731520" y="1691640"/>
            <a:ext cx="6675120" cy="1645920"/>
          </a:xfrm>
          <a:prstGeom prst="rect">
            <a:avLst/>
          </a:prstGeom>
          <a:noFill/>
          <a:ln/>
        </p:spPr>
        <p:txBody>
          <a:bodyPr wrap="square" lIns="0" tIns="0" rIns="0" bIns="0" rtlCol="0" anchor="ctr"/>
          <a:lstStyle/>
          <a:p>
            <a:pPr marL="0" indent="0">
              <a:lnSpc>
                <a:spcPct val="130000"/>
              </a:lnSpc>
              <a:buNone/>
            </a:pPr>
            <a:r>
              <a:rPr lang="en-US" sz="1600" dirty="0">
                <a:solidFill>
                  <a:srgbClr val="E8EDF5"/>
                </a:solidFill>
                <a:latin typeface="Calibri" pitchFamily="34" charset="0"/>
                <a:ea typeface="Calibri" pitchFamily="34" charset="-122"/>
                <a:cs typeface="Calibri" pitchFamily="34" charset="-120"/>
              </a:rPr>
              <a:t>SEND need is rising. Budgets and specialist capacity — EPs, CAMHS, outreach — are not rising at the same rate. LA budgets meant a lot of the in-house support has dried up. Every Headteacher and SENDCo in this room is making difficult decisions about where time and resource go — often for the children who are hardest to reach with what's already in place.</a:t>
            </a:r>
            <a:endParaRPr lang="en-US" sz="1600" dirty="0"/>
          </a:p>
        </p:txBody>
      </p:sp>
      <p:sp>
        <p:nvSpPr>
          <p:cNvPr id="5" name="Shape 3"/>
          <p:cNvSpPr/>
          <p:nvPr/>
        </p:nvSpPr>
        <p:spPr>
          <a:xfrm>
            <a:off x="731520" y="3429000"/>
            <a:ext cx="3429000" cy="1874520"/>
          </a:xfrm>
          <a:prstGeom prst="roundRect">
            <a:avLst>
              <a:gd name="adj" fmla="val 3902"/>
            </a:avLst>
          </a:prstGeom>
          <a:solidFill>
            <a:srgbClr val="FFFFFF">
              <a:alpha val="8000"/>
            </a:srgbClr>
          </a:solidFill>
          <a:ln/>
        </p:spPr>
        <p:txBody>
          <a:bodyPr/>
          <a:lstStyle/>
          <a:p>
            <a:endParaRPr lang="en-GB"/>
          </a:p>
        </p:txBody>
      </p:sp>
      <p:sp>
        <p:nvSpPr>
          <p:cNvPr id="6" name="Text 4"/>
          <p:cNvSpPr/>
          <p:nvPr/>
        </p:nvSpPr>
        <p:spPr>
          <a:xfrm>
            <a:off x="960120" y="3611880"/>
            <a:ext cx="2971800" cy="640080"/>
          </a:xfrm>
          <a:prstGeom prst="rect">
            <a:avLst/>
          </a:prstGeom>
          <a:noFill/>
          <a:ln/>
        </p:spPr>
        <p:txBody>
          <a:bodyPr wrap="square" lIns="0" tIns="0" rIns="0" bIns="0" rtlCol="0" anchor="ctr"/>
          <a:lstStyle/>
          <a:p>
            <a:pPr marL="0" indent="0">
              <a:buNone/>
            </a:pPr>
            <a:r>
              <a:rPr lang="en-US" sz="3000" b="1" dirty="0">
                <a:solidFill>
                  <a:srgbClr val="F0691E"/>
                </a:solidFill>
                <a:latin typeface="Cambria" pitchFamily="34" charset="0"/>
                <a:ea typeface="Cambria" pitchFamily="34" charset="-122"/>
                <a:cs typeface="Cambria" pitchFamily="34" charset="-120"/>
              </a:rPr>
              <a:t>1 in 6</a:t>
            </a:r>
            <a:endParaRPr lang="en-US" sz="3000" dirty="0"/>
          </a:p>
        </p:txBody>
      </p:sp>
      <p:sp>
        <p:nvSpPr>
          <p:cNvPr id="7" name="Text 5"/>
          <p:cNvSpPr/>
          <p:nvPr/>
        </p:nvSpPr>
        <p:spPr>
          <a:xfrm>
            <a:off x="960120" y="4251960"/>
            <a:ext cx="2971800" cy="914400"/>
          </a:xfrm>
          <a:prstGeom prst="rect">
            <a:avLst/>
          </a:prstGeom>
          <a:noFill/>
          <a:ln/>
        </p:spPr>
        <p:txBody>
          <a:bodyPr wrap="square" lIns="0" tIns="0" rIns="0" bIns="0" rtlCol="0" anchor="ctr"/>
          <a:lstStyle/>
          <a:p>
            <a:pPr marL="0" indent="0">
              <a:lnSpc>
                <a:spcPct val="125000"/>
              </a:lnSpc>
              <a:buNone/>
            </a:pPr>
            <a:r>
              <a:rPr lang="en-US" sz="1250" dirty="0">
                <a:solidFill>
                  <a:srgbClr val="FFFFFF"/>
                </a:solidFill>
                <a:latin typeface="Calibri" pitchFamily="34" charset="0"/>
                <a:ea typeface="Calibri" pitchFamily="34" charset="-122"/>
                <a:cs typeface="Calibri" pitchFamily="34" charset="-120"/>
              </a:rPr>
              <a:t>pupils in England now has an identified SEN need</a:t>
            </a:r>
            <a:endParaRPr lang="en-US" sz="1250" dirty="0"/>
          </a:p>
        </p:txBody>
      </p:sp>
      <p:sp>
        <p:nvSpPr>
          <p:cNvPr id="8" name="Shape 6"/>
          <p:cNvSpPr/>
          <p:nvPr/>
        </p:nvSpPr>
        <p:spPr>
          <a:xfrm>
            <a:off x="4434840" y="3429000"/>
            <a:ext cx="3429000" cy="1874520"/>
          </a:xfrm>
          <a:prstGeom prst="roundRect">
            <a:avLst>
              <a:gd name="adj" fmla="val 3902"/>
            </a:avLst>
          </a:prstGeom>
          <a:solidFill>
            <a:srgbClr val="FFFFFF">
              <a:alpha val="8000"/>
            </a:srgbClr>
          </a:solidFill>
          <a:ln/>
        </p:spPr>
        <p:txBody>
          <a:bodyPr/>
          <a:lstStyle/>
          <a:p>
            <a:endParaRPr lang="en-GB"/>
          </a:p>
        </p:txBody>
      </p:sp>
      <p:sp>
        <p:nvSpPr>
          <p:cNvPr id="9" name="Text 7"/>
          <p:cNvSpPr/>
          <p:nvPr/>
        </p:nvSpPr>
        <p:spPr>
          <a:xfrm>
            <a:off x="4663440" y="3611880"/>
            <a:ext cx="2971800" cy="640080"/>
          </a:xfrm>
          <a:prstGeom prst="rect">
            <a:avLst/>
          </a:prstGeom>
          <a:noFill/>
          <a:ln/>
        </p:spPr>
        <p:txBody>
          <a:bodyPr wrap="square" lIns="0" tIns="0" rIns="0" bIns="0" rtlCol="0" anchor="ctr"/>
          <a:lstStyle/>
          <a:p>
            <a:pPr marL="0" indent="0">
              <a:buNone/>
            </a:pPr>
            <a:r>
              <a:rPr lang="en-US" sz="3000" b="1" dirty="0">
                <a:solidFill>
                  <a:srgbClr val="F0691E"/>
                </a:solidFill>
                <a:latin typeface="Cambria" pitchFamily="34" charset="0"/>
                <a:ea typeface="Cambria" pitchFamily="34" charset="-122"/>
                <a:cs typeface="Cambria" pitchFamily="34" charset="-120"/>
              </a:rPr>
              <a:t>+71%</a:t>
            </a:r>
            <a:endParaRPr lang="en-US" sz="3000" dirty="0"/>
          </a:p>
        </p:txBody>
      </p:sp>
      <p:sp>
        <p:nvSpPr>
          <p:cNvPr id="10" name="Text 8"/>
          <p:cNvSpPr/>
          <p:nvPr/>
        </p:nvSpPr>
        <p:spPr>
          <a:xfrm>
            <a:off x="4663440" y="4251960"/>
            <a:ext cx="2971800" cy="914400"/>
          </a:xfrm>
          <a:prstGeom prst="rect">
            <a:avLst/>
          </a:prstGeom>
          <a:noFill/>
          <a:ln/>
        </p:spPr>
        <p:txBody>
          <a:bodyPr wrap="square" lIns="0" tIns="0" rIns="0" bIns="0" rtlCol="0" anchor="ctr"/>
          <a:lstStyle/>
          <a:p>
            <a:pPr marL="0" indent="0">
              <a:lnSpc>
                <a:spcPct val="125000"/>
              </a:lnSpc>
              <a:buNone/>
            </a:pPr>
            <a:r>
              <a:rPr lang="en-US" sz="1250" dirty="0">
                <a:solidFill>
                  <a:srgbClr val="FFFFFF"/>
                </a:solidFill>
                <a:latin typeface="Calibri" pitchFamily="34" charset="0"/>
                <a:ea typeface="Calibri" pitchFamily="34" charset="-122"/>
                <a:cs typeface="Calibri" pitchFamily="34" charset="-120"/>
              </a:rPr>
              <a:t>rise in EHCPs issued over the last decade</a:t>
            </a:r>
            <a:endParaRPr lang="en-US" sz="1250" dirty="0"/>
          </a:p>
        </p:txBody>
      </p:sp>
      <p:sp>
        <p:nvSpPr>
          <p:cNvPr id="11" name="Shape 9"/>
          <p:cNvSpPr/>
          <p:nvPr/>
        </p:nvSpPr>
        <p:spPr>
          <a:xfrm>
            <a:off x="8229600" y="1691640"/>
            <a:ext cx="3246120" cy="3611880"/>
          </a:xfrm>
          <a:prstGeom prst="rect">
            <a:avLst/>
          </a:prstGeom>
          <a:solidFill>
            <a:srgbClr val="F0691E"/>
          </a:solidFill>
          <a:ln/>
        </p:spPr>
        <p:txBody>
          <a:bodyPr/>
          <a:lstStyle/>
          <a:p>
            <a:endParaRPr lang="en-GB"/>
          </a:p>
        </p:txBody>
      </p:sp>
      <p:pic>
        <p:nvPicPr>
          <p:cNvPr id="12" name="Image 0" descr="preencoded.png"/>
          <p:cNvPicPr>
            <a:picLocks noChangeAspect="1"/>
          </p:cNvPicPr>
          <p:nvPr/>
        </p:nvPicPr>
        <p:blipFill>
          <a:blip r:embed="rId3"/>
          <a:stretch>
            <a:fillRect/>
          </a:stretch>
        </p:blipFill>
        <p:spPr>
          <a:xfrm>
            <a:off x="8549640" y="1965960"/>
            <a:ext cx="548640" cy="548640"/>
          </a:xfrm>
          <a:prstGeom prst="rect">
            <a:avLst/>
          </a:prstGeom>
        </p:spPr>
      </p:pic>
      <p:sp>
        <p:nvSpPr>
          <p:cNvPr id="13" name="Text 10"/>
          <p:cNvSpPr/>
          <p:nvPr/>
        </p:nvSpPr>
        <p:spPr>
          <a:xfrm>
            <a:off x="8503920" y="2606040"/>
            <a:ext cx="2743200" cy="365760"/>
          </a:xfrm>
          <a:prstGeom prst="rect">
            <a:avLst/>
          </a:prstGeom>
          <a:noFill/>
          <a:ln/>
        </p:spPr>
        <p:txBody>
          <a:bodyPr wrap="square" lIns="0" tIns="0" rIns="0" bIns="0" rtlCol="0" anchor="ctr"/>
          <a:lstStyle/>
          <a:p>
            <a:pPr marL="0" indent="0">
              <a:buNone/>
            </a:pPr>
            <a:r>
              <a:rPr lang="en-US" sz="1300" b="1" kern="0" spc="200" dirty="0">
                <a:solidFill>
                  <a:srgbClr val="FFFFFF"/>
                </a:solidFill>
                <a:latin typeface="Arial" pitchFamily="34" charset="0"/>
                <a:ea typeface="Arial" pitchFamily="34" charset="-122"/>
                <a:cs typeface="Arial" pitchFamily="34" charset="-120"/>
              </a:rPr>
              <a:t>LET'S TALK</a:t>
            </a:r>
            <a:endParaRPr lang="en-US" sz="1300" dirty="0"/>
          </a:p>
        </p:txBody>
      </p:sp>
      <p:sp>
        <p:nvSpPr>
          <p:cNvPr id="14" name="Text 11"/>
          <p:cNvSpPr/>
          <p:nvPr/>
        </p:nvSpPr>
        <p:spPr>
          <a:xfrm>
            <a:off x="8503920" y="3017520"/>
            <a:ext cx="2743200" cy="2103120"/>
          </a:xfrm>
          <a:prstGeom prst="rect">
            <a:avLst/>
          </a:prstGeom>
          <a:noFill/>
          <a:ln/>
        </p:spPr>
        <p:txBody>
          <a:bodyPr wrap="square" lIns="0" tIns="0" rIns="0" bIns="0" rtlCol="0" anchor="ctr"/>
          <a:lstStyle/>
          <a:p>
            <a:pPr marL="0" indent="0">
              <a:lnSpc>
                <a:spcPct val="130000"/>
              </a:lnSpc>
              <a:buNone/>
            </a:pPr>
            <a:r>
              <a:rPr lang="en-US" sz="1450" i="1" dirty="0">
                <a:solidFill>
                  <a:srgbClr val="FFFFFF"/>
                </a:solidFill>
                <a:latin typeface="Calibri" pitchFamily="34" charset="0"/>
                <a:ea typeface="Calibri" pitchFamily="34" charset="-122"/>
                <a:cs typeface="Calibri" pitchFamily="34" charset="-120"/>
              </a:rPr>
              <a:t>Where is this pressure landing hardest for you right now — a particular cohort, year group, or type of need?</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A DIFFERENT LENS</a:t>
            </a:r>
            <a:endParaRPr lang="en-US" sz="1400" dirty="0"/>
          </a:p>
        </p:txBody>
      </p:sp>
      <p:sp>
        <p:nvSpPr>
          <p:cNvPr id="3" name="Text 1"/>
          <p:cNvSpPr/>
          <p:nvPr/>
        </p:nvSpPr>
        <p:spPr>
          <a:xfrm>
            <a:off x="731520" y="868680"/>
            <a:ext cx="10058400" cy="640080"/>
          </a:xfrm>
          <a:prstGeom prst="rect">
            <a:avLst/>
          </a:prstGeom>
          <a:noFill/>
          <a:ln/>
        </p:spPr>
        <p:txBody>
          <a:bodyPr wrap="square" lIns="0" tIns="0" rIns="0" bIns="0" rtlCol="0" anchor="ctr"/>
          <a:lstStyle/>
          <a:p>
            <a:pPr marL="0" indent="0">
              <a:buNone/>
            </a:pPr>
            <a:r>
              <a:rPr lang="en-US" sz="3200" b="1" dirty="0">
                <a:solidFill>
                  <a:srgbClr val="002D69"/>
                </a:solidFill>
                <a:latin typeface="Arial" panose="020B0604020202020204" pitchFamily="34" charset="0"/>
                <a:ea typeface="Cambria" pitchFamily="34" charset="-122"/>
                <a:cs typeface="Arial" panose="020B0604020202020204" pitchFamily="34" charset="0"/>
              </a:rPr>
              <a:t>More of the same isn't the answer</a:t>
            </a:r>
            <a:endParaRPr lang="en-US" sz="3200" dirty="0">
              <a:latin typeface="Arial" panose="020B0604020202020204" pitchFamily="34" charset="0"/>
              <a:cs typeface="Arial" panose="020B0604020202020204" pitchFamily="34" charset="0"/>
            </a:endParaRPr>
          </a:p>
        </p:txBody>
      </p:sp>
      <p:sp>
        <p:nvSpPr>
          <p:cNvPr id="4" name="Text 2"/>
          <p:cNvSpPr/>
          <p:nvPr/>
        </p:nvSpPr>
        <p:spPr>
          <a:xfrm>
            <a:off x="731520" y="1691640"/>
            <a:ext cx="10607040" cy="914400"/>
          </a:xfrm>
          <a:prstGeom prst="rect">
            <a:avLst/>
          </a:prstGeom>
          <a:noFill/>
          <a:ln/>
        </p:spPr>
        <p:txBody>
          <a:bodyPr wrap="square" lIns="0" tIns="0" rIns="0" bIns="0" rtlCol="0" anchor="ctr"/>
          <a:lstStyle/>
          <a:p>
            <a:pPr marL="0" indent="0">
              <a:lnSpc>
                <a:spcPct val="130000"/>
              </a:lnSpc>
              <a:buNone/>
            </a:pPr>
            <a:r>
              <a:rPr lang="en-US" sz="1600" dirty="0">
                <a:solidFill>
                  <a:srgbClr val="2A2A2A"/>
                </a:solidFill>
                <a:latin typeface="Calibri" pitchFamily="34" charset="0"/>
                <a:ea typeface="Calibri" pitchFamily="34" charset="-122"/>
                <a:cs typeface="Calibri" pitchFamily="34" charset="-120"/>
              </a:rPr>
              <a:t>When capacity is stretched, the instinct is often to ask: how do we do more of what we're already doing? But for the learners who haven't responded to standard approaches, doing more of the same rarely changes the outcome. Thinking creatively means asking a different question.</a:t>
            </a:r>
            <a:endParaRPr lang="en-US" sz="1600" dirty="0"/>
          </a:p>
        </p:txBody>
      </p:sp>
      <p:sp>
        <p:nvSpPr>
          <p:cNvPr id="5" name="Shape 3"/>
          <p:cNvSpPr/>
          <p:nvPr/>
        </p:nvSpPr>
        <p:spPr>
          <a:xfrm>
            <a:off x="731520" y="2834640"/>
            <a:ext cx="5120640" cy="2468880"/>
          </a:xfrm>
          <a:prstGeom prst="roundRect">
            <a:avLst>
              <a:gd name="adj" fmla="val 2963"/>
            </a:avLst>
          </a:prstGeom>
          <a:solidFill>
            <a:srgbClr val="F7F4F0"/>
          </a:solidFill>
          <a:ln/>
        </p:spPr>
        <p:txBody>
          <a:bodyPr/>
          <a:lstStyle/>
          <a:p>
            <a:endParaRPr lang="en-GB"/>
          </a:p>
        </p:txBody>
      </p:sp>
      <p:sp>
        <p:nvSpPr>
          <p:cNvPr id="6" name="Text 4"/>
          <p:cNvSpPr/>
          <p:nvPr/>
        </p:nvSpPr>
        <p:spPr>
          <a:xfrm>
            <a:off x="1051560" y="3063240"/>
            <a:ext cx="4572000" cy="365760"/>
          </a:xfrm>
          <a:prstGeom prst="rect">
            <a:avLst/>
          </a:prstGeom>
          <a:noFill/>
          <a:ln/>
        </p:spPr>
        <p:txBody>
          <a:bodyPr wrap="square" lIns="0" tIns="0" rIns="0" bIns="0" rtlCol="0" anchor="ctr"/>
          <a:lstStyle/>
          <a:p>
            <a:pPr marL="0" indent="0">
              <a:buNone/>
            </a:pPr>
            <a:r>
              <a:rPr lang="en-US" sz="1300" b="1" kern="0" spc="150" dirty="0">
                <a:solidFill>
                  <a:srgbClr val="6B6B6B"/>
                </a:solidFill>
                <a:latin typeface="Arial" pitchFamily="34" charset="0"/>
                <a:ea typeface="Arial" pitchFamily="34" charset="-122"/>
                <a:cs typeface="Arial" pitchFamily="34" charset="-120"/>
              </a:rPr>
              <a:t>MORE OF THE SAME</a:t>
            </a:r>
            <a:endParaRPr lang="en-US" sz="1300" dirty="0"/>
          </a:p>
        </p:txBody>
      </p:sp>
      <p:sp>
        <p:nvSpPr>
          <p:cNvPr id="7" name="Text 5"/>
          <p:cNvSpPr/>
          <p:nvPr/>
        </p:nvSpPr>
        <p:spPr>
          <a:xfrm>
            <a:off x="1051560" y="3474720"/>
            <a:ext cx="4480560" cy="1691640"/>
          </a:xfrm>
          <a:prstGeom prst="rect">
            <a:avLst/>
          </a:prstGeom>
          <a:noFill/>
          <a:ln/>
        </p:spPr>
        <p:txBody>
          <a:bodyPr wrap="square" lIns="0" tIns="0" rIns="0" bIns="0" rtlCol="0" anchor="ctr"/>
          <a:lstStyle/>
          <a:p>
            <a:pPr marL="0" indent="0">
              <a:lnSpc>
                <a:spcPct val="135000"/>
              </a:lnSpc>
              <a:buNone/>
            </a:pPr>
            <a:r>
              <a:rPr lang="en-US" sz="1600" i="1" dirty="0">
                <a:solidFill>
                  <a:srgbClr val="2A2A2A"/>
                </a:solidFill>
                <a:latin typeface="Calibri" pitchFamily="34" charset="0"/>
                <a:ea typeface="Calibri" pitchFamily="34" charset="-122"/>
                <a:cs typeface="Calibri" pitchFamily="34" charset="-120"/>
              </a:rPr>
              <a:t>“How do we deliver more intervention, more 1:1, more of the existing toolkit?”</a:t>
            </a:r>
            <a:endParaRPr lang="en-US" sz="1600" dirty="0"/>
          </a:p>
        </p:txBody>
      </p:sp>
      <p:sp>
        <p:nvSpPr>
          <p:cNvPr id="8" name="Shape 6"/>
          <p:cNvSpPr/>
          <p:nvPr/>
        </p:nvSpPr>
        <p:spPr>
          <a:xfrm>
            <a:off x="6172200" y="2834640"/>
            <a:ext cx="5120640" cy="2468880"/>
          </a:xfrm>
          <a:prstGeom prst="roundRect">
            <a:avLst>
              <a:gd name="adj" fmla="val 2963"/>
            </a:avLst>
          </a:prstGeom>
          <a:solidFill>
            <a:srgbClr val="002D69"/>
          </a:solidFill>
          <a:ln/>
        </p:spPr>
        <p:txBody>
          <a:bodyPr/>
          <a:lstStyle/>
          <a:p>
            <a:endParaRPr lang="en-GB"/>
          </a:p>
        </p:txBody>
      </p:sp>
      <p:sp>
        <p:nvSpPr>
          <p:cNvPr id="9" name="Text 7"/>
          <p:cNvSpPr/>
          <p:nvPr/>
        </p:nvSpPr>
        <p:spPr>
          <a:xfrm>
            <a:off x="6492240" y="3063240"/>
            <a:ext cx="4572000" cy="365760"/>
          </a:xfrm>
          <a:prstGeom prst="rect">
            <a:avLst/>
          </a:prstGeom>
          <a:noFill/>
          <a:ln/>
        </p:spPr>
        <p:txBody>
          <a:bodyPr wrap="square" lIns="0" tIns="0" rIns="0" bIns="0" rtlCol="0" anchor="ctr"/>
          <a:lstStyle/>
          <a:p>
            <a:pPr marL="0" indent="0">
              <a:buNone/>
            </a:pPr>
            <a:r>
              <a:rPr lang="en-US" sz="1300" b="1" kern="0" spc="150" dirty="0">
                <a:solidFill>
                  <a:srgbClr val="F0691E"/>
                </a:solidFill>
                <a:latin typeface="Arial" pitchFamily="34" charset="0"/>
                <a:ea typeface="Arial" pitchFamily="34" charset="-122"/>
                <a:cs typeface="Arial" pitchFamily="34" charset="-120"/>
              </a:rPr>
              <a:t>THINKING CREATIVELY</a:t>
            </a:r>
            <a:endParaRPr lang="en-US" sz="1300" dirty="0"/>
          </a:p>
        </p:txBody>
      </p:sp>
      <p:sp>
        <p:nvSpPr>
          <p:cNvPr id="10" name="Text 8"/>
          <p:cNvSpPr/>
          <p:nvPr/>
        </p:nvSpPr>
        <p:spPr>
          <a:xfrm>
            <a:off x="6492240" y="3474720"/>
            <a:ext cx="4480560" cy="1691640"/>
          </a:xfrm>
          <a:prstGeom prst="rect">
            <a:avLst/>
          </a:prstGeom>
          <a:noFill/>
          <a:ln/>
        </p:spPr>
        <p:txBody>
          <a:bodyPr wrap="square" lIns="0" tIns="0" rIns="0" bIns="0" rtlCol="0" anchor="ctr"/>
          <a:lstStyle/>
          <a:p>
            <a:pPr marL="0" indent="0">
              <a:lnSpc>
                <a:spcPct val="135000"/>
              </a:lnSpc>
              <a:buNone/>
            </a:pPr>
            <a:r>
              <a:rPr lang="en-US" sz="1600" i="1" dirty="0">
                <a:solidFill>
                  <a:srgbClr val="FFFFFF"/>
                </a:solidFill>
                <a:latin typeface="Calibri" pitchFamily="34" charset="0"/>
                <a:ea typeface="Calibri" pitchFamily="34" charset="-122"/>
                <a:cs typeface="Calibri" pitchFamily="34" charset="-120"/>
              </a:rPr>
              <a:t>“What does this child actually need, and who is best placed to provide it?”</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8EDF5"/>
        </a:solidFill>
        <a:effectLst/>
      </p:bgPr>
    </p:bg>
    <p:spTree>
      <p:nvGrpSpPr>
        <p:cNvPr id="1" name=""/>
        <p:cNvGrpSpPr/>
        <p:nvPr/>
      </p:nvGrpSpPr>
      <p:grpSpPr>
        <a:xfrm>
          <a:off x="0" y="0"/>
          <a:ext cx="0" cy="0"/>
          <a:chOff x="0" y="0"/>
          <a:chExt cx="0" cy="0"/>
        </a:xfrm>
      </p:grpSpPr>
      <p:sp>
        <p:nvSpPr>
          <p:cNvPr id="2" name="Shape 0"/>
          <p:cNvSpPr/>
          <p:nvPr/>
        </p:nvSpPr>
        <p:spPr>
          <a:xfrm>
            <a:off x="9418320" y="-1828800"/>
            <a:ext cx="4572000" cy="4572000"/>
          </a:xfrm>
          <a:prstGeom prst="ellipse">
            <a:avLst/>
          </a:prstGeom>
          <a:solidFill>
            <a:srgbClr val="D29669">
              <a:alpha val="20000"/>
            </a:srgbClr>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731520" y="685800"/>
            <a:ext cx="685800" cy="685800"/>
          </a:xfrm>
          <a:prstGeom prst="rect">
            <a:avLst/>
          </a:prstGeom>
        </p:spPr>
      </p:pic>
      <p:sp>
        <p:nvSpPr>
          <p:cNvPr id="4" name="Text 1"/>
          <p:cNvSpPr/>
          <p:nvPr/>
        </p:nvSpPr>
        <p:spPr>
          <a:xfrm>
            <a:off x="1600200" y="777240"/>
            <a:ext cx="45720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DISCUSSION</a:t>
            </a:r>
            <a:endParaRPr lang="en-US" sz="1400" dirty="0"/>
          </a:p>
        </p:txBody>
      </p:sp>
      <p:sp>
        <p:nvSpPr>
          <p:cNvPr id="5" name="Text 2"/>
          <p:cNvSpPr/>
          <p:nvPr/>
        </p:nvSpPr>
        <p:spPr>
          <a:xfrm>
            <a:off x="731520" y="1508760"/>
            <a:ext cx="10515600" cy="822960"/>
          </a:xfrm>
          <a:prstGeom prst="rect">
            <a:avLst/>
          </a:prstGeom>
          <a:noFill/>
          <a:ln/>
        </p:spPr>
        <p:txBody>
          <a:bodyPr wrap="square" lIns="0" tIns="0" rIns="0" bIns="0" rtlCol="0" anchor="ctr"/>
          <a:lstStyle/>
          <a:p>
            <a:pPr marL="0" indent="0">
              <a:buNone/>
            </a:pPr>
            <a:r>
              <a:rPr lang="en-US" sz="3000" b="1" dirty="0">
                <a:solidFill>
                  <a:srgbClr val="002D69"/>
                </a:solidFill>
                <a:latin typeface="Arial" panose="020B0604020202020204" pitchFamily="34" charset="0"/>
                <a:ea typeface="Cambria" pitchFamily="34" charset="-122"/>
                <a:cs typeface="Arial" panose="020B0604020202020204" pitchFamily="34" charset="0"/>
              </a:rPr>
              <a:t>What gets in the way of creative thinking?</a:t>
            </a:r>
            <a:endParaRPr lang="en-US" sz="3000" dirty="0">
              <a:latin typeface="Arial" panose="020B0604020202020204" pitchFamily="34" charset="0"/>
              <a:cs typeface="Arial" panose="020B0604020202020204" pitchFamily="34" charset="0"/>
            </a:endParaRPr>
          </a:p>
        </p:txBody>
      </p:sp>
      <p:sp>
        <p:nvSpPr>
          <p:cNvPr id="7" name="Text 4"/>
          <p:cNvSpPr/>
          <p:nvPr/>
        </p:nvSpPr>
        <p:spPr>
          <a:xfrm>
            <a:off x="716280" y="2606040"/>
            <a:ext cx="6827520" cy="502920"/>
          </a:xfrm>
          <a:prstGeom prst="rect">
            <a:avLst/>
          </a:prstGeom>
          <a:noFill/>
          <a:ln/>
        </p:spPr>
        <p:txBody>
          <a:bodyPr wrap="square" lIns="0" tIns="0" rIns="0" bIns="0" rtlCol="0" anchor="ctr"/>
          <a:lstStyle/>
          <a:p>
            <a:pPr marL="285750" indent="-285750">
              <a:buFont typeface="Arial" panose="020B0604020202020204" pitchFamily="34" charset="0"/>
              <a:buChar char="•"/>
            </a:pPr>
            <a:r>
              <a:rPr lang="en-US" sz="1600" dirty="0">
                <a:solidFill>
                  <a:srgbClr val="2A2A2A"/>
                </a:solidFill>
                <a:latin typeface="Calibri" pitchFamily="34" charset="0"/>
                <a:ea typeface="Calibri" pitchFamily="34" charset="-122"/>
                <a:cs typeface="Calibri" pitchFamily="34" charset="-120"/>
              </a:rPr>
              <a:t>Time pressure — no space to step back and reframe a child's needs</a:t>
            </a:r>
            <a:endParaRPr lang="en-US" sz="1600" dirty="0"/>
          </a:p>
        </p:txBody>
      </p:sp>
      <p:sp>
        <p:nvSpPr>
          <p:cNvPr id="9" name="Text 6"/>
          <p:cNvSpPr/>
          <p:nvPr/>
        </p:nvSpPr>
        <p:spPr>
          <a:xfrm>
            <a:off x="716280" y="3264408"/>
            <a:ext cx="6400800" cy="502920"/>
          </a:xfrm>
          <a:prstGeom prst="rect">
            <a:avLst/>
          </a:prstGeom>
          <a:noFill/>
          <a:ln/>
        </p:spPr>
        <p:txBody>
          <a:bodyPr wrap="square" lIns="0" tIns="0" rIns="0" bIns="0" rtlCol="0" anchor="ctr"/>
          <a:lstStyle/>
          <a:p>
            <a:pPr marL="285750" indent="-285750">
              <a:buFont typeface="Arial" panose="020B0604020202020204" pitchFamily="34" charset="0"/>
              <a:buChar char="•"/>
            </a:pPr>
            <a:r>
              <a:rPr lang="en-US" sz="1600" dirty="0">
                <a:solidFill>
                  <a:srgbClr val="2A2A2A"/>
                </a:solidFill>
                <a:latin typeface="Calibri" pitchFamily="34" charset="0"/>
                <a:ea typeface="Calibri" pitchFamily="34" charset="-122"/>
                <a:cs typeface="Calibri" pitchFamily="34" charset="-120"/>
              </a:rPr>
              <a:t>Risk aversion — sticking with what's known and defensible</a:t>
            </a:r>
            <a:endParaRPr lang="en-US" sz="1600" dirty="0"/>
          </a:p>
        </p:txBody>
      </p:sp>
      <p:sp>
        <p:nvSpPr>
          <p:cNvPr id="11" name="Text 8"/>
          <p:cNvSpPr/>
          <p:nvPr/>
        </p:nvSpPr>
        <p:spPr>
          <a:xfrm>
            <a:off x="716280" y="3922776"/>
            <a:ext cx="6400800" cy="502920"/>
          </a:xfrm>
          <a:prstGeom prst="rect">
            <a:avLst/>
          </a:prstGeom>
          <a:noFill/>
          <a:ln/>
        </p:spPr>
        <p:txBody>
          <a:bodyPr wrap="square" lIns="0" tIns="0" rIns="0" bIns="0" rtlCol="0" anchor="ctr"/>
          <a:lstStyle/>
          <a:p>
            <a:pPr marL="285750" indent="-285750">
              <a:buFont typeface="Arial" panose="020B0604020202020204" pitchFamily="34" charset="0"/>
              <a:buChar char="•"/>
            </a:pPr>
            <a:r>
              <a:rPr lang="en-US" sz="1600" dirty="0">
                <a:solidFill>
                  <a:srgbClr val="2A2A2A"/>
                </a:solidFill>
                <a:latin typeface="Calibri" pitchFamily="34" charset="0"/>
                <a:ea typeface="Calibri" pitchFamily="34" charset="-122"/>
                <a:cs typeface="Calibri" pitchFamily="34" charset="-120"/>
              </a:rPr>
              <a:t>Capacity — the people with the right expertise are already stretched</a:t>
            </a:r>
            <a:endParaRPr lang="en-US" sz="1600" dirty="0"/>
          </a:p>
        </p:txBody>
      </p:sp>
      <p:sp>
        <p:nvSpPr>
          <p:cNvPr id="13" name="Text 10"/>
          <p:cNvSpPr/>
          <p:nvPr/>
        </p:nvSpPr>
        <p:spPr>
          <a:xfrm>
            <a:off x="716280" y="4599619"/>
            <a:ext cx="6400800" cy="502920"/>
          </a:xfrm>
          <a:prstGeom prst="rect">
            <a:avLst/>
          </a:prstGeom>
          <a:noFill/>
          <a:ln/>
        </p:spPr>
        <p:txBody>
          <a:bodyPr wrap="square" lIns="0" tIns="0" rIns="0" bIns="0" rtlCol="0" anchor="ctr"/>
          <a:lstStyle/>
          <a:p>
            <a:pPr marL="285750" indent="-285750">
              <a:buFont typeface="Arial" panose="020B0604020202020204" pitchFamily="34" charset="0"/>
              <a:buChar char="•"/>
            </a:pPr>
            <a:r>
              <a:rPr lang="en-US" sz="1600" dirty="0">
                <a:solidFill>
                  <a:srgbClr val="2A2A2A"/>
                </a:solidFill>
                <a:latin typeface="Calibri" pitchFamily="34" charset="0"/>
                <a:ea typeface="Calibri" pitchFamily="34" charset="-122"/>
                <a:cs typeface="Calibri" pitchFamily="34" charset="-120"/>
              </a:rPr>
              <a:t>Habit — the existing toolkit becomes the only toolkit</a:t>
            </a:r>
            <a:endParaRPr lang="en-US" sz="1600" dirty="0"/>
          </a:p>
        </p:txBody>
      </p:sp>
      <p:sp>
        <p:nvSpPr>
          <p:cNvPr id="14" name="Shape 11"/>
          <p:cNvSpPr/>
          <p:nvPr/>
        </p:nvSpPr>
        <p:spPr>
          <a:xfrm>
            <a:off x="8092440" y="2377440"/>
            <a:ext cx="3383280" cy="3246120"/>
          </a:xfrm>
          <a:prstGeom prst="rect">
            <a:avLst/>
          </a:prstGeom>
          <a:solidFill>
            <a:srgbClr val="FFFFFF"/>
          </a:solidFill>
          <a:ln/>
        </p:spPr>
        <p:txBody>
          <a:bodyPr/>
          <a:lstStyle/>
          <a:p>
            <a:endParaRPr lang="en-GB"/>
          </a:p>
        </p:txBody>
      </p:sp>
      <p:sp>
        <p:nvSpPr>
          <p:cNvPr id="15" name="Text 12"/>
          <p:cNvSpPr/>
          <p:nvPr/>
        </p:nvSpPr>
        <p:spPr>
          <a:xfrm>
            <a:off x="8366760" y="2697480"/>
            <a:ext cx="2880360" cy="1828800"/>
          </a:xfrm>
          <a:prstGeom prst="rect">
            <a:avLst/>
          </a:prstGeom>
          <a:noFill/>
          <a:ln/>
        </p:spPr>
        <p:txBody>
          <a:bodyPr wrap="square" lIns="0" tIns="0" rIns="0" bIns="0" rtlCol="0" anchor="ctr"/>
          <a:lstStyle/>
          <a:p>
            <a:pPr marL="0" indent="0">
              <a:lnSpc>
                <a:spcPct val="130000"/>
              </a:lnSpc>
              <a:buNone/>
            </a:pPr>
            <a:r>
              <a:rPr lang="en-US" sz="1700" b="1" i="1" dirty="0">
                <a:solidFill>
                  <a:srgbClr val="002D69"/>
                </a:solidFill>
                <a:latin typeface="Arial" panose="020B0604020202020204" pitchFamily="34" charset="0"/>
                <a:ea typeface="Cambria" pitchFamily="34" charset="-122"/>
                <a:cs typeface="Arial" panose="020B0604020202020204" pitchFamily="34" charset="0"/>
              </a:rPr>
              <a:t>“What would you add to this list, from your own context?”</a:t>
            </a:r>
            <a:endParaRPr lang="en-US" sz="1700" dirty="0">
              <a:latin typeface="Arial" panose="020B0604020202020204" pitchFamily="34" charset="0"/>
              <a:cs typeface="Arial" panose="020B0604020202020204" pitchFamily="34" charset="0"/>
            </a:endParaRPr>
          </a:p>
        </p:txBody>
      </p:sp>
      <p:sp>
        <p:nvSpPr>
          <p:cNvPr id="16" name="Shape 13"/>
          <p:cNvSpPr/>
          <p:nvPr/>
        </p:nvSpPr>
        <p:spPr>
          <a:xfrm>
            <a:off x="8366760" y="4617720"/>
            <a:ext cx="822960" cy="0"/>
          </a:xfrm>
          <a:prstGeom prst="line">
            <a:avLst/>
          </a:prstGeom>
          <a:noFill/>
          <a:ln w="25400">
            <a:solidFill>
              <a:srgbClr val="F0691E"/>
            </a:solidFill>
            <a:prstDash val="solid"/>
          </a:ln>
        </p:spPr>
        <p:txBody>
          <a:bodyPr/>
          <a:lstStyle/>
          <a:p>
            <a:endParaRPr lang="en-GB"/>
          </a:p>
        </p:txBody>
      </p:sp>
      <p:sp>
        <p:nvSpPr>
          <p:cNvPr id="17" name="Text 14"/>
          <p:cNvSpPr/>
          <p:nvPr/>
        </p:nvSpPr>
        <p:spPr>
          <a:xfrm>
            <a:off x="8366760" y="4800600"/>
            <a:ext cx="2880360" cy="640080"/>
          </a:xfrm>
          <a:prstGeom prst="rect">
            <a:avLst/>
          </a:prstGeom>
          <a:noFill/>
          <a:ln/>
        </p:spPr>
        <p:txBody>
          <a:bodyPr wrap="square" lIns="0" tIns="0" rIns="0" bIns="0" rtlCol="0" anchor="ctr"/>
          <a:lstStyle/>
          <a:p>
            <a:pPr marL="0" indent="0">
              <a:buNone/>
            </a:pPr>
            <a:r>
              <a:rPr lang="en-US" sz="1250" dirty="0">
                <a:solidFill>
                  <a:srgbClr val="6B6B6B"/>
                </a:solidFill>
                <a:latin typeface="Calibri" pitchFamily="34" charset="0"/>
                <a:ea typeface="Calibri" pitchFamily="34" charset="-122"/>
                <a:cs typeface="Calibri" pitchFamily="34" charset="-120"/>
              </a:rPr>
              <a:t>Take 1–2 minutes to discuss at your tables</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2D69"/>
        </a:solidFill>
        <a:effectLst/>
      </p:bgPr>
    </p:bg>
    <p:spTree>
      <p:nvGrpSpPr>
        <p:cNvPr id="1" name=""/>
        <p:cNvGrpSpPr/>
        <p:nvPr/>
      </p:nvGrpSpPr>
      <p:grpSpPr>
        <a:xfrm>
          <a:off x="0" y="0"/>
          <a:ext cx="0" cy="0"/>
          <a:chOff x="0" y="0"/>
          <a:chExt cx="0" cy="0"/>
        </a:xfrm>
      </p:grpSpPr>
      <p:sp>
        <p:nvSpPr>
          <p:cNvPr id="2" name="Shape 0"/>
          <p:cNvSpPr/>
          <p:nvPr/>
        </p:nvSpPr>
        <p:spPr>
          <a:xfrm>
            <a:off x="-1828800" y="-1828800"/>
            <a:ext cx="5486400" cy="5486400"/>
          </a:xfrm>
          <a:prstGeom prst="ellipse">
            <a:avLst/>
          </a:prstGeom>
          <a:solidFill>
            <a:srgbClr val="F0691E">
              <a:alpha val="12000"/>
            </a:srgbClr>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5120640" y="731520"/>
            <a:ext cx="1920240" cy="1828800"/>
          </a:xfrm>
          <a:prstGeom prst="rect">
            <a:avLst/>
          </a:prstGeom>
        </p:spPr>
      </p:pic>
      <p:sp>
        <p:nvSpPr>
          <p:cNvPr id="4" name="Text 1"/>
          <p:cNvSpPr/>
          <p:nvPr/>
        </p:nvSpPr>
        <p:spPr>
          <a:xfrm>
            <a:off x="731520" y="2834640"/>
            <a:ext cx="10515600" cy="365760"/>
          </a:xfrm>
          <a:prstGeom prst="rect">
            <a:avLst/>
          </a:prstGeom>
          <a:noFill/>
          <a:ln/>
        </p:spPr>
        <p:txBody>
          <a:bodyPr wrap="square" lIns="0" tIns="0" rIns="0" bIns="0" rtlCol="0" anchor="ctr"/>
          <a:lstStyle/>
          <a:p>
            <a:pPr marL="0" indent="0" algn="ctr">
              <a:buNone/>
            </a:pPr>
            <a:r>
              <a:rPr lang="en-US" sz="1400" b="1" kern="0" spc="200" dirty="0">
                <a:solidFill>
                  <a:srgbClr val="F0691E"/>
                </a:solidFill>
                <a:latin typeface="Arial" pitchFamily="34" charset="0"/>
                <a:ea typeface="Arial" pitchFamily="34" charset="-122"/>
                <a:cs typeface="Arial" pitchFamily="34" charset="-120"/>
              </a:rPr>
              <a:t>THIS IS WHERE WE COME IN</a:t>
            </a:r>
            <a:endParaRPr lang="en-US" sz="1400" dirty="0"/>
          </a:p>
        </p:txBody>
      </p:sp>
      <p:sp>
        <p:nvSpPr>
          <p:cNvPr id="5" name="Text 2"/>
          <p:cNvSpPr/>
          <p:nvPr/>
        </p:nvSpPr>
        <p:spPr>
          <a:xfrm>
            <a:off x="731520" y="3246120"/>
            <a:ext cx="10515600" cy="731520"/>
          </a:xfrm>
          <a:prstGeom prst="rect">
            <a:avLst/>
          </a:prstGeom>
          <a:noFill/>
          <a:ln/>
        </p:spPr>
        <p:txBody>
          <a:bodyPr wrap="square" lIns="0" tIns="0" rIns="0" bIns="0" rtlCol="0" anchor="ctr"/>
          <a:lstStyle/>
          <a:p>
            <a:pPr marL="0" indent="0" algn="ctr">
              <a:buNone/>
            </a:pPr>
            <a:r>
              <a:rPr lang="en-US" sz="3400" b="1" dirty="0">
                <a:solidFill>
                  <a:srgbClr val="FFFFFF"/>
                </a:solidFill>
                <a:latin typeface="Arial" panose="020B0604020202020204" pitchFamily="34" charset="0"/>
                <a:ea typeface="Cambria" pitchFamily="34" charset="-122"/>
                <a:cs typeface="Arial" panose="020B0604020202020204" pitchFamily="34" charset="0"/>
              </a:rPr>
              <a:t>Two ways Outside the Box can help</a:t>
            </a:r>
            <a:endParaRPr lang="en-US" sz="3400" dirty="0">
              <a:latin typeface="Arial" panose="020B0604020202020204" pitchFamily="34" charset="0"/>
              <a:cs typeface="Arial" panose="020B0604020202020204" pitchFamily="34" charset="0"/>
            </a:endParaRPr>
          </a:p>
        </p:txBody>
      </p:sp>
      <p:sp>
        <p:nvSpPr>
          <p:cNvPr id="6" name="Shape 3"/>
          <p:cNvSpPr/>
          <p:nvPr/>
        </p:nvSpPr>
        <p:spPr>
          <a:xfrm>
            <a:off x="1463040" y="4297680"/>
            <a:ext cx="4480560" cy="2011680"/>
          </a:xfrm>
          <a:prstGeom prst="roundRect">
            <a:avLst>
              <a:gd name="adj" fmla="val 3636"/>
            </a:avLst>
          </a:prstGeom>
          <a:solidFill>
            <a:srgbClr val="FFFFFF">
              <a:alpha val="10000"/>
            </a:srgbClr>
          </a:solidFill>
          <a:ln/>
        </p:spPr>
        <p:txBody>
          <a:bodyPr/>
          <a:lstStyle/>
          <a:p>
            <a:endParaRPr lang="en-GB"/>
          </a:p>
        </p:txBody>
      </p:sp>
      <p:pic>
        <p:nvPicPr>
          <p:cNvPr id="7" name="Image 1" descr="preencoded.png"/>
          <p:cNvPicPr>
            <a:picLocks noChangeAspect="1"/>
          </p:cNvPicPr>
          <p:nvPr/>
        </p:nvPicPr>
        <p:blipFill>
          <a:blip r:embed="rId4"/>
          <a:stretch>
            <a:fillRect/>
          </a:stretch>
        </p:blipFill>
        <p:spPr>
          <a:xfrm>
            <a:off x="1783080" y="4526280"/>
            <a:ext cx="502920" cy="502920"/>
          </a:xfrm>
          <a:prstGeom prst="rect">
            <a:avLst/>
          </a:prstGeom>
        </p:spPr>
      </p:pic>
      <p:sp>
        <p:nvSpPr>
          <p:cNvPr id="8" name="Text 4"/>
          <p:cNvSpPr/>
          <p:nvPr/>
        </p:nvSpPr>
        <p:spPr>
          <a:xfrm>
            <a:off x="2468880" y="4526280"/>
            <a:ext cx="3200400" cy="548640"/>
          </a:xfrm>
          <a:prstGeom prst="rect">
            <a:avLst/>
          </a:prstGeom>
          <a:noFill/>
          <a:ln/>
        </p:spPr>
        <p:txBody>
          <a:bodyPr wrap="square" lIns="0" tIns="0" rIns="0" bIns="0" rtlCol="0" anchor="ctr"/>
          <a:lstStyle/>
          <a:p>
            <a:pPr marL="0" indent="0">
              <a:buNone/>
            </a:pPr>
            <a:r>
              <a:rPr lang="en-US" sz="1700" b="1" dirty="0">
                <a:solidFill>
                  <a:srgbClr val="FFFFFF"/>
                </a:solidFill>
                <a:latin typeface="Calibri" pitchFamily="34" charset="0"/>
                <a:ea typeface="Calibri" pitchFamily="34" charset="-122"/>
                <a:cs typeface="Calibri" pitchFamily="34" charset="-120"/>
              </a:rPr>
              <a:t>Alternative Provision</a:t>
            </a:r>
            <a:endParaRPr lang="en-US" sz="1700" dirty="0"/>
          </a:p>
        </p:txBody>
      </p:sp>
      <p:sp>
        <p:nvSpPr>
          <p:cNvPr id="9" name="Text 5"/>
          <p:cNvSpPr/>
          <p:nvPr/>
        </p:nvSpPr>
        <p:spPr>
          <a:xfrm>
            <a:off x="1783080" y="5120640"/>
            <a:ext cx="3840480" cy="1051560"/>
          </a:xfrm>
          <a:prstGeom prst="rect">
            <a:avLst/>
          </a:prstGeom>
          <a:noFill/>
          <a:ln/>
        </p:spPr>
        <p:txBody>
          <a:bodyPr wrap="square" lIns="0" tIns="0" rIns="0" bIns="0" rtlCol="0" anchor="ctr"/>
          <a:lstStyle/>
          <a:p>
            <a:pPr marL="0" indent="0">
              <a:lnSpc>
                <a:spcPct val="130000"/>
              </a:lnSpc>
              <a:buNone/>
            </a:pPr>
            <a:r>
              <a:rPr lang="en-US" sz="1250" dirty="0">
                <a:solidFill>
                  <a:srgbClr val="D29669"/>
                </a:solidFill>
                <a:latin typeface="Calibri" pitchFamily="34" charset="0"/>
                <a:ea typeface="Calibri" pitchFamily="34" charset="-122"/>
                <a:cs typeface="Calibri" pitchFamily="34" charset="-120"/>
              </a:rPr>
              <a:t>Direct, hands-on support for individual learners who need something different from mainstream provision. Circuit breakers, mentoring </a:t>
            </a:r>
            <a:r>
              <a:rPr lang="en-US" sz="1250" dirty="0" err="1">
                <a:solidFill>
                  <a:srgbClr val="D29669"/>
                </a:solidFill>
                <a:latin typeface="Calibri" pitchFamily="34" charset="0"/>
                <a:ea typeface="Calibri" pitchFamily="34" charset="-122"/>
                <a:cs typeface="Calibri" pitchFamily="34" charset="-120"/>
              </a:rPr>
              <a:t>programmes</a:t>
            </a:r>
            <a:r>
              <a:rPr lang="en-US" sz="1250" dirty="0">
                <a:solidFill>
                  <a:srgbClr val="D29669"/>
                </a:solidFill>
                <a:latin typeface="Calibri" pitchFamily="34" charset="0"/>
                <a:ea typeface="Calibri" pitchFamily="34" charset="-122"/>
                <a:cs typeface="Calibri" pitchFamily="34" charset="-120"/>
              </a:rPr>
              <a:t>, or re-integration support</a:t>
            </a:r>
            <a:endParaRPr lang="en-US" sz="1250" dirty="0"/>
          </a:p>
        </p:txBody>
      </p:sp>
      <p:sp>
        <p:nvSpPr>
          <p:cNvPr id="10" name="Shape 6"/>
          <p:cNvSpPr/>
          <p:nvPr/>
        </p:nvSpPr>
        <p:spPr>
          <a:xfrm>
            <a:off x="6400800" y="4297680"/>
            <a:ext cx="4480560" cy="2011680"/>
          </a:xfrm>
          <a:prstGeom prst="roundRect">
            <a:avLst>
              <a:gd name="adj" fmla="val 3636"/>
            </a:avLst>
          </a:prstGeom>
          <a:solidFill>
            <a:srgbClr val="FFFFFF">
              <a:alpha val="10000"/>
            </a:srgbClr>
          </a:solidFill>
          <a:ln/>
        </p:spPr>
        <p:txBody>
          <a:bodyPr/>
          <a:lstStyle/>
          <a:p>
            <a:endParaRPr lang="en-GB"/>
          </a:p>
        </p:txBody>
      </p:sp>
      <p:pic>
        <p:nvPicPr>
          <p:cNvPr id="11" name="Image 2" descr="preencoded.png"/>
          <p:cNvPicPr>
            <a:picLocks noChangeAspect="1"/>
          </p:cNvPicPr>
          <p:nvPr/>
        </p:nvPicPr>
        <p:blipFill>
          <a:blip r:embed="rId5"/>
          <a:stretch>
            <a:fillRect/>
          </a:stretch>
        </p:blipFill>
        <p:spPr>
          <a:xfrm>
            <a:off x="6720840" y="4526280"/>
            <a:ext cx="502920" cy="502920"/>
          </a:xfrm>
          <a:prstGeom prst="rect">
            <a:avLst/>
          </a:prstGeom>
        </p:spPr>
      </p:pic>
      <p:sp>
        <p:nvSpPr>
          <p:cNvPr id="12" name="Text 7"/>
          <p:cNvSpPr/>
          <p:nvPr/>
        </p:nvSpPr>
        <p:spPr>
          <a:xfrm>
            <a:off x="7406640" y="4526280"/>
            <a:ext cx="3200400" cy="548640"/>
          </a:xfrm>
          <a:prstGeom prst="rect">
            <a:avLst/>
          </a:prstGeom>
          <a:noFill/>
          <a:ln/>
        </p:spPr>
        <p:txBody>
          <a:bodyPr wrap="square" lIns="0" tIns="0" rIns="0" bIns="0" rtlCol="0" anchor="ctr"/>
          <a:lstStyle/>
          <a:p>
            <a:pPr marL="0" indent="0">
              <a:buNone/>
            </a:pPr>
            <a:r>
              <a:rPr lang="en-US" sz="1700" b="1" dirty="0">
                <a:solidFill>
                  <a:srgbClr val="FFFFFF"/>
                </a:solidFill>
                <a:latin typeface="Calibri" pitchFamily="34" charset="0"/>
                <a:ea typeface="Calibri" pitchFamily="34" charset="-122"/>
                <a:cs typeface="Calibri" pitchFamily="34" charset="-120"/>
              </a:rPr>
              <a:t>Staff Training &amp; Consultancy</a:t>
            </a:r>
            <a:endParaRPr lang="en-US" sz="1700" dirty="0"/>
          </a:p>
        </p:txBody>
      </p:sp>
      <p:sp>
        <p:nvSpPr>
          <p:cNvPr id="13" name="Text 8"/>
          <p:cNvSpPr/>
          <p:nvPr/>
        </p:nvSpPr>
        <p:spPr>
          <a:xfrm>
            <a:off x="6720840" y="5120640"/>
            <a:ext cx="3840480" cy="1051560"/>
          </a:xfrm>
          <a:prstGeom prst="rect">
            <a:avLst/>
          </a:prstGeom>
          <a:noFill/>
          <a:ln/>
        </p:spPr>
        <p:txBody>
          <a:bodyPr wrap="square" lIns="0" tIns="0" rIns="0" bIns="0" rtlCol="0" anchor="ctr"/>
          <a:lstStyle/>
          <a:p>
            <a:pPr marL="0" indent="0">
              <a:lnSpc>
                <a:spcPct val="130000"/>
              </a:lnSpc>
              <a:buNone/>
            </a:pPr>
            <a:r>
              <a:rPr lang="en-US" sz="1250" dirty="0">
                <a:solidFill>
                  <a:srgbClr val="D29669"/>
                </a:solidFill>
                <a:latin typeface="Calibri" pitchFamily="34" charset="0"/>
                <a:ea typeface="Calibri" pitchFamily="34" charset="-122"/>
                <a:cs typeface="Calibri" pitchFamily="34" charset="-120"/>
              </a:rPr>
              <a:t>Building the confidence, knowledge and strategies of your existing staff teams. We are cheaper, and arguably more versed in SEMH/SEND than many external advisors. </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PART ONE</a:t>
            </a:r>
            <a:endParaRPr lang="en-US" sz="1400" dirty="0"/>
          </a:p>
        </p:txBody>
      </p:sp>
      <p:sp>
        <p:nvSpPr>
          <p:cNvPr id="3" name="Text 1"/>
          <p:cNvSpPr/>
          <p:nvPr/>
        </p:nvSpPr>
        <p:spPr>
          <a:xfrm>
            <a:off x="731520" y="868680"/>
            <a:ext cx="10058400" cy="640080"/>
          </a:xfrm>
          <a:prstGeom prst="rect">
            <a:avLst/>
          </a:prstGeom>
          <a:noFill/>
          <a:ln/>
        </p:spPr>
        <p:txBody>
          <a:bodyPr wrap="square" lIns="0" tIns="0" rIns="0" bIns="0" rtlCol="0" anchor="ctr"/>
          <a:lstStyle/>
          <a:p>
            <a:pPr marL="0" indent="0">
              <a:buNone/>
            </a:pPr>
            <a:r>
              <a:rPr lang="en-US" sz="3200" b="1" dirty="0">
                <a:solidFill>
                  <a:srgbClr val="002D69"/>
                </a:solidFill>
                <a:latin typeface="Arial" panose="020B0604020202020204" pitchFamily="34" charset="0"/>
                <a:ea typeface="Cambria" pitchFamily="34" charset="-122"/>
                <a:cs typeface="Arial" panose="020B0604020202020204" pitchFamily="34" charset="0"/>
              </a:rPr>
              <a:t>Our alternative provision offer</a:t>
            </a:r>
            <a:endParaRPr lang="en-US" sz="3200" dirty="0">
              <a:latin typeface="Arial" panose="020B0604020202020204" pitchFamily="34" charset="0"/>
              <a:cs typeface="Arial" panose="020B0604020202020204" pitchFamily="34" charset="0"/>
            </a:endParaRPr>
          </a:p>
        </p:txBody>
      </p:sp>
      <p:sp>
        <p:nvSpPr>
          <p:cNvPr id="4" name="Text 2"/>
          <p:cNvSpPr/>
          <p:nvPr/>
        </p:nvSpPr>
        <p:spPr>
          <a:xfrm>
            <a:off x="731520" y="1645920"/>
            <a:ext cx="10607040" cy="640080"/>
          </a:xfrm>
          <a:prstGeom prst="rect">
            <a:avLst/>
          </a:prstGeom>
          <a:noFill/>
          <a:ln/>
        </p:spPr>
        <p:txBody>
          <a:bodyPr wrap="square" lIns="0" tIns="0" rIns="0" bIns="0" rtlCol="0" anchor="ctr"/>
          <a:lstStyle/>
          <a:p>
            <a:pPr marL="0" indent="0">
              <a:lnSpc>
                <a:spcPct val="130000"/>
              </a:lnSpc>
              <a:buNone/>
            </a:pPr>
            <a:r>
              <a:rPr lang="en-US" sz="1600" dirty="0">
                <a:solidFill>
                  <a:srgbClr val="2A2A2A"/>
                </a:solidFill>
                <a:latin typeface="Calibri" pitchFamily="34" charset="0"/>
                <a:ea typeface="Calibri" pitchFamily="34" charset="-122"/>
                <a:cs typeface="Calibri" pitchFamily="34" charset="-120"/>
              </a:rPr>
              <a:t>For learners whose needs aren't being met by mainstream provision alone, OTB offers flexible, relationship-led alternative provision — built around the individual child, not a fixed programme.</a:t>
            </a:r>
            <a:endParaRPr lang="en-US" sz="1600" dirty="0"/>
          </a:p>
        </p:txBody>
      </p:sp>
      <p:sp>
        <p:nvSpPr>
          <p:cNvPr id="5" name="Shape 3"/>
          <p:cNvSpPr/>
          <p:nvPr/>
        </p:nvSpPr>
        <p:spPr>
          <a:xfrm>
            <a:off x="731520" y="2514600"/>
            <a:ext cx="5120640" cy="1463040"/>
          </a:xfrm>
          <a:prstGeom prst="roundRect">
            <a:avLst>
              <a:gd name="adj" fmla="val 5000"/>
            </a:avLst>
          </a:prstGeom>
          <a:solidFill>
            <a:srgbClr val="F7F4F0"/>
          </a:solidFill>
          <a:ln/>
        </p:spPr>
        <p:txBody>
          <a:bodyPr/>
          <a:lstStyle/>
          <a:p>
            <a:endParaRPr lang="en-GB"/>
          </a:p>
        </p:txBody>
      </p:sp>
      <p:sp>
        <p:nvSpPr>
          <p:cNvPr id="6" name="Shape 4"/>
          <p:cNvSpPr/>
          <p:nvPr/>
        </p:nvSpPr>
        <p:spPr>
          <a:xfrm>
            <a:off x="1005840" y="2788920"/>
            <a:ext cx="594360" cy="594360"/>
          </a:xfrm>
          <a:prstGeom prst="ellipse">
            <a:avLst/>
          </a:prstGeom>
          <a:solidFill>
            <a:srgbClr val="002D69"/>
          </a:solidFill>
          <a:ln/>
        </p:spPr>
        <p:txBody>
          <a:bodyPr/>
          <a:lstStyle/>
          <a:p>
            <a:endParaRPr lang="en-GB"/>
          </a:p>
        </p:txBody>
      </p:sp>
      <p:pic>
        <p:nvPicPr>
          <p:cNvPr id="7" name="Image 0" descr="preencoded.png"/>
          <p:cNvPicPr>
            <a:picLocks noChangeAspect="1"/>
          </p:cNvPicPr>
          <p:nvPr/>
        </p:nvPicPr>
        <p:blipFill>
          <a:blip r:embed="rId3"/>
          <a:stretch>
            <a:fillRect/>
          </a:stretch>
        </p:blipFill>
        <p:spPr>
          <a:xfrm>
            <a:off x="1133856" y="2916936"/>
            <a:ext cx="338328" cy="338328"/>
          </a:xfrm>
          <a:prstGeom prst="rect">
            <a:avLst/>
          </a:prstGeom>
        </p:spPr>
      </p:pic>
      <p:sp>
        <p:nvSpPr>
          <p:cNvPr id="8" name="Text 5"/>
          <p:cNvSpPr/>
          <p:nvPr/>
        </p:nvSpPr>
        <p:spPr>
          <a:xfrm>
            <a:off x="1783080" y="2697480"/>
            <a:ext cx="3840480" cy="411480"/>
          </a:xfrm>
          <a:prstGeom prst="rect">
            <a:avLst/>
          </a:prstGeom>
          <a:noFill/>
          <a:ln/>
        </p:spPr>
        <p:txBody>
          <a:bodyPr wrap="square" lIns="0" tIns="0" rIns="0" bIns="0" rtlCol="0" anchor="ctr"/>
          <a:lstStyle/>
          <a:p>
            <a:pPr marL="0" indent="0">
              <a:buNone/>
            </a:pPr>
            <a:r>
              <a:rPr lang="en-US" sz="1500" b="1" dirty="0">
                <a:solidFill>
                  <a:srgbClr val="002D69"/>
                </a:solidFill>
                <a:latin typeface="Calibri" pitchFamily="34" charset="0"/>
                <a:ea typeface="Calibri" pitchFamily="34" charset="-122"/>
                <a:cs typeface="Calibri" pitchFamily="34" charset="-120"/>
              </a:rPr>
              <a:t>EOTAS Type Placements</a:t>
            </a:r>
            <a:endParaRPr lang="en-US" sz="1500" dirty="0"/>
          </a:p>
        </p:txBody>
      </p:sp>
      <p:sp>
        <p:nvSpPr>
          <p:cNvPr id="9" name="Text 6"/>
          <p:cNvSpPr/>
          <p:nvPr/>
        </p:nvSpPr>
        <p:spPr>
          <a:xfrm>
            <a:off x="1783080" y="3081528"/>
            <a:ext cx="3886200" cy="822960"/>
          </a:xfrm>
          <a:prstGeom prst="rect">
            <a:avLst/>
          </a:prstGeom>
          <a:noFill/>
          <a:ln/>
        </p:spPr>
        <p:txBody>
          <a:bodyPr wrap="square" lIns="0" tIns="0" rIns="0" bIns="0" rtlCol="0" anchor="ctr"/>
          <a:lstStyle/>
          <a:p>
            <a:pPr marL="0" indent="0">
              <a:lnSpc>
                <a:spcPct val="125000"/>
              </a:lnSpc>
              <a:buNone/>
            </a:pPr>
            <a:r>
              <a:rPr lang="en-US" sz="1150" dirty="0">
                <a:solidFill>
                  <a:srgbClr val="6B6B6B"/>
                </a:solidFill>
                <a:latin typeface="Calibri" pitchFamily="34" charset="0"/>
                <a:ea typeface="Calibri" pitchFamily="34" charset="-122"/>
                <a:cs typeface="Calibri" pitchFamily="34" charset="-120"/>
              </a:rPr>
              <a:t>Education Otherwise Than At School — part-time bespoke placements for learners who cannot currently access mainstream education</a:t>
            </a:r>
            <a:endParaRPr lang="en-US" sz="1150" dirty="0"/>
          </a:p>
        </p:txBody>
      </p:sp>
      <p:sp>
        <p:nvSpPr>
          <p:cNvPr id="10" name="Shape 7"/>
          <p:cNvSpPr/>
          <p:nvPr/>
        </p:nvSpPr>
        <p:spPr>
          <a:xfrm>
            <a:off x="6172200" y="2523744"/>
            <a:ext cx="5120640" cy="1463040"/>
          </a:xfrm>
          <a:prstGeom prst="roundRect">
            <a:avLst>
              <a:gd name="adj" fmla="val 5000"/>
            </a:avLst>
          </a:prstGeom>
          <a:solidFill>
            <a:srgbClr val="F7F4F0"/>
          </a:solidFill>
          <a:ln/>
        </p:spPr>
        <p:txBody>
          <a:bodyPr/>
          <a:lstStyle/>
          <a:p>
            <a:endParaRPr lang="en-GB"/>
          </a:p>
        </p:txBody>
      </p:sp>
      <p:sp>
        <p:nvSpPr>
          <p:cNvPr id="11" name="Shape 8"/>
          <p:cNvSpPr/>
          <p:nvPr/>
        </p:nvSpPr>
        <p:spPr>
          <a:xfrm>
            <a:off x="6446520" y="2788920"/>
            <a:ext cx="594360" cy="594360"/>
          </a:xfrm>
          <a:prstGeom prst="ellipse">
            <a:avLst/>
          </a:prstGeom>
          <a:solidFill>
            <a:srgbClr val="F0691E"/>
          </a:solidFill>
          <a:ln/>
        </p:spPr>
        <p:txBody>
          <a:bodyPr/>
          <a:lstStyle/>
          <a:p>
            <a:endParaRPr lang="en-GB"/>
          </a:p>
        </p:txBody>
      </p:sp>
      <p:pic>
        <p:nvPicPr>
          <p:cNvPr id="12" name="Image 1" descr="preencoded.png"/>
          <p:cNvPicPr>
            <a:picLocks noChangeAspect="1"/>
          </p:cNvPicPr>
          <p:nvPr/>
        </p:nvPicPr>
        <p:blipFill>
          <a:blip r:embed="rId4"/>
          <a:stretch>
            <a:fillRect/>
          </a:stretch>
        </p:blipFill>
        <p:spPr>
          <a:xfrm>
            <a:off x="6574536" y="2916936"/>
            <a:ext cx="338328" cy="338328"/>
          </a:xfrm>
          <a:prstGeom prst="rect">
            <a:avLst/>
          </a:prstGeom>
        </p:spPr>
      </p:pic>
      <p:sp>
        <p:nvSpPr>
          <p:cNvPr id="13" name="Text 9"/>
          <p:cNvSpPr/>
          <p:nvPr/>
        </p:nvSpPr>
        <p:spPr>
          <a:xfrm>
            <a:off x="7223760" y="2697480"/>
            <a:ext cx="3840480" cy="411480"/>
          </a:xfrm>
          <a:prstGeom prst="rect">
            <a:avLst/>
          </a:prstGeom>
          <a:noFill/>
          <a:ln/>
        </p:spPr>
        <p:txBody>
          <a:bodyPr wrap="square" lIns="0" tIns="0" rIns="0" bIns="0" rtlCol="0" anchor="ctr"/>
          <a:lstStyle/>
          <a:p>
            <a:pPr marL="0" indent="0">
              <a:buNone/>
            </a:pPr>
            <a:r>
              <a:rPr lang="en-US" sz="1500" b="1" dirty="0">
                <a:solidFill>
                  <a:srgbClr val="002D69"/>
                </a:solidFill>
                <a:latin typeface="Calibri" pitchFamily="34" charset="0"/>
                <a:ea typeface="Calibri" pitchFamily="34" charset="-122"/>
                <a:cs typeface="Calibri" pitchFamily="34" charset="-120"/>
              </a:rPr>
              <a:t>1:1 &amp; Small Group Mentoring</a:t>
            </a:r>
            <a:endParaRPr lang="en-US" sz="1500" dirty="0"/>
          </a:p>
        </p:txBody>
      </p:sp>
      <p:sp>
        <p:nvSpPr>
          <p:cNvPr id="14" name="Text 10"/>
          <p:cNvSpPr/>
          <p:nvPr/>
        </p:nvSpPr>
        <p:spPr>
          <a:xfrm>
            <a:off x="7223760" y="3081528"/>
            <a:ext cx="3886200" cy="822960"/>
          </a:xfrm>
          <a:prstGeom prst="rect">
            <a:avLst/>
          </a:prstGeom>
          <a:noFill/>
          <a:ln/>
        </p:spPr>
        <p:txBody>
          <a:bodyPr wrap="square" lIns="0" tIns="0" rIns="0" bIns="0" rtlCol="0" anchor="ctr"/>
          <a:lstStyle/>
          <a:p>
            <a:pPr marL="0" indent="0">
              <a:lnSpc>
                <a:spcPct val="125000"/>
              </a:lnSpc>
              <a:buNone/>
            </a:pPr>
            <a:r>
              <a:rPr lang="en-US" sz="1150" dirty="0">
                <a:solidFill>
                  <a:srgbClr val="6B6B6B"/>
                </a:solidFill>
                <a:latin typeface="Calibri" pitchFamily="34" charset="0"/>
                <a:ea typeface="Calibri" pitchFamily="34" charset="-122"/>
                <a:cs typeface="Calibri" pitchFamily="34" charset="-120"/>
              </a:rPr>
              <a:t>Relationship-based mentoring sessions in school or in the community, building trust before </a:t>
            </a:r>
            <a:r>
              <a:rPr lang="en-US" sz="1150" dirty="0" err="1">
                <a:solidFill>
                  <a:srgbClr val="6B6B6B"/>
                </a:solidFill>
                <a:latin typeface="Calibri" pitchFamily="34" charset="0"/>
                <a:ea typeface="Calibri" pitchFamily="34" charset="-122"/>
                <a:cs typeface="Calibri" pitchFamily="34" charset="-120"/>
              </a:rPr>
              <a:t>behaviour</a:t>
            </a:r>
            <a:r>
              <a:rPr lang="en-US" sz="1150" dirty="0">
                <a:solidFill>
                  <a:srgbClr val="6B6B6B"/>
                </a:solidFill>
                <a:latin typeface="Calibri" pitchFamily="34" charset="0"/>
                <a:ea typeface="Calibri" pitchFamily="34" charset="-122"/>
                <a:cs typeface="Calibri" pitchFamily="34" charset="-120"/>
              </a:rPr>
              <a:t> change. Block purchase options for targeted cohorts.</a:t>
            </a:r>
            <a:endParaRPr lang="en-US" sz="1150" dirty="0"/>
          </a:p>
        </p:txBody>
      </p:sp>
      <p:sp>
        <p:nvSpPr>
          <p:cNvPr id="15" name="Shape 11"/>
          <p:cNvSpPr/>
          <p:nvPr/>
        </p:nvSpPr>
        <p:spPr>
          <a:xfrm>
            <a:off x="731520" y="4160520"/>
            <a:ext cx="5120640" cy="1463040"/>
          </a:xfrm>
          <a:prstGeom prst="roundRect">
            <a:avLst>
              <a:gd name="adj" fmla="val 5000"/>
            </a:avLst>
          </a:prstGeom>
          <a:solidFill>
            <a:srgbClr val="F7F4F0"/>
          </a:solidFill>
          <a:ln/>
        </p:spPr>
        <p:txBody>
          <a:bodyPr/>
          <a:lstStyle/>
          <a:p>
            <a:endParaRPr lang="en-GB"/>
          </a:p>
        </p:txBody>
      </p:sp>
      <p:sp>
        <p:nvSpPr>
          <p:cNvPr id="16" name="Shape 12"/>
          <p:cNvSpPr/>
          <p:nvPr/>
        </p:nvSpPr>
        <p:spPr>
          <a:xfrm>
            <a:off x="1005840" y="4434840"/>
            <a:ext cx="594360" cy="594360"/>
          </a:xfrm>
          <a:prstGeom prst="ellipse">
            <a:avLst/>
          </a:prstGeom>
          <a:solidFill>
            <a:srgbClr val="5A8F69"/>
          </a:solidFill>
          <a:ln/>
        </p:spPr>
        <p:txBody>
          <a:bodyPr/>
          <a:lstStyle/>
          <a:p>
            <a:endParaRPr lang="en-GB"/>
          </a:p>
        </p:txBody>
      </p:sp>
      <p:pic>
        <p:nvPicPr>
          <p:cNvPr id="17" name="Image 2" descr="preencoded.png"/>
          <p:cNvPicPr>
            <a:picLocks noChangeAspect="1"/>
          </p:cNvPicPr>
          <p:nvPr/>
        </p:nvPicPr>
        <p:blipFill>
          <a:blip r:embed="rId5"/>
          <a:stretch>
            <a:fillRect/>
          </a:stretch>
        </p:blipFill>
        <p:spPr>
          <a:xfrm>
            <a:off x="1133856" y="4562856"/>
            <a:ext cx="338328" cy="338328"/>
          </a:xfrm>
          <a:prstGeom prst="rect">
            <a:avLst/>
          </a:prstGeom>
        </p:spPr>
      </p:pic>
      <p:sp>
        <p:nvSpPr>
          <p:cNvPr id="18" name="Text 13"/>
          <p:cNvSpPr/>
          <p:nvPr/>
        </p:nvSpPr>
        <p:spPr>
          <a:xfrm>
            <a:off x="1783080" y="4343400"/>
            <a:ext cx="3840480" cy="411480"/>
          </a:xfrm>
          <a:prstGeom prst="rect">
            <a:avLst/>
          </a:prstGeom>
          <a:noFill/>
          <a:ln/>
        </p:spPr>
        <p:txBody>
          <a:bodyPr wrap="square" lIns="0" tIns="0" rIns="0" bIns="0" rtlCol="0" anchor="ctr"/>
          <a:lstStyle/>
          <a:p>
            <a:pPr marL="0" indent="0">
              <a:buNone/>
            </a:pPr>
            <a:r>
              <a:rPr lang="en-US" sz="1500" b="1" dirty="0">
                <a:solidFill>
                  <a:srgbClr val="002D69"/>
                </a:solidFill>
                <a:latin typeface="Calibri" pitchFamily="34" charset="0"/>
                <a:ea typeface="Calibri" pitchFamily="34" charset="-122"/>
                <a:cs typeface="Calibri" pitchFamily="34" charset="-120"/>
              </a:rPr>
              <a:t>Outdoor &amp; Physical Engagement or creative sessions</a:t>
            </a:r>
            <a:endParaRPr lang="en-US" sz="1500" dirty="0"/>
          </a:p>
        </p:txBody>
      </p:sp>
      <p:sp>
        <p:nvSpPr>
          <p:cNvPr id="19" name="Text 14"/>
          <p:cNvSpPr/>
          <p:nvPr/>
        </p:nvSpPr>
        <p:spPr>
          <a:xfrm>
            <a:off x="1783080" y="4727448"/>
            <a:ext cx="3886200" cy="822960"/>
          </a:xfrm>
          <a:prstGeom prst="rect">
            <a:avLst/>
          </a:prstGeom>
          <a:noFill/>
          <a:ln/>
        </p:spPr>
        <p:txBody>
          <a:bodyPr wrap="square" lIns="0" tIns="0" rIns="0" bIns="0" rtlCol="0" anchor="ctr"/>
          <a:lstStyle/>
          <a:p>
            <a:pPr marL="0" indent="0">
              <a:lnSpc>
                <a:spcPct val="125000"/>
              </a:lnSpc>
              <a:buNone/>
            </a:pPr>
            <a:r>
              <a:rPr lang="en-US" sz="1150" dirty="0">
                <a:solidFill>
                  <a:srgbClr val="6B6B6B"/>
                </a:solidFill>
                <a:latin typeface="Calibri" pitchFamily="34" charset="0"/>
                <a:ea typeface="Calibri" pitchFamily="34" charset="-122"/>
                <a:cs typeface="Calibri" pitchFamily="34" charset="-120"/>
              </a:rPr>
              <a:t>Using movement, creativity and outdoor experience as the route into emotional regulation and engagement. Very common need in ND learners</a:t>
            </a:r>
            <a:endParaRPr lang="en-US" sz="1150" dirty="0"/>
          </a:p>
        </p:txBody>
      </p:sp>
      <p:sp>
        <p:nvSpPr>
          <p:cNvPr id="20" name="Shape 15"/>
          <p:cNvSpPr/>
          <p:nvPr/>
        </p:nvSpPr>
        <p:spPr>
          <a:xfrm>
            <a:off x="6172200" y="4160520"/>
            <a:ext cx="5120640" cy="1463040"/>
          </a:xfrm>
          <a:prstGeom prst="roundRect">
            <a:avLst>
              <a:gd name="adj" fmla="val 5000"/>
            </a:avLst>
          </a:prstGeom>
          <a:solidFill>
            <a:srgbClr val="F7F4F0"/>
          </a:solidFill>
          <a:ln/>
        </p:spPr>
        <p:txBody>
          <a:bodyPr/>
          <a:lstStyle/>
          <a:p>
            <a:endParaRPr lang="en-GB"/>
          </a:p>
        </p:txBody>
      </p:sp>
      <p:sp>
        <p:nvSpPr>
          <p:cNvPr id="21" name="Shape 16"/>
          <p:cNvSpPr/>
          <p:nvPr/>
        </p:nvSpPr>
        <p:spPr>
          <a:xfrm>
            <a:off x="6446520" y="4434840"/>
            <a:ext cx="594360" cy="594360"/>
          </a:xfrm>
          <a:prstGeom prst="ellipse">
            <a:avLst/>
          </a:prstGeom>
          <a:solidFill>
            <a:srgbClr val="6A4C93"/>
          </a:solidFill>
          <a:ln/>
        </p:spPr>
        <p:txBody>
          <a:bodyPr/>
          <a:lstStyle/>
          <a:p>
            <a:endParaRPr lang="en-GB"/>
          </a:p>
        </p:txBody>
      </p:sp>
      <p:pic>
        <p:nvPicPr>
          <p:cNvPr id="22" name="Image 3" descr="preencoded.png"/>
          <p:cNvPicPr>
            <a:picLocks noChangeAspect="1"/>
          </p:cNvPicPr>
          <p:nvPr/>
        </p:nvPicPr>
        <p:blipFill>
          <a:blip r:embed="rId6"/>
          <a:stretch>
            <a:fillRect/>
          </a:stretch>
        </p:blipFill>
        <p:spPr>
          <a:xfrm>
            <a:off x="6574536" y="4562856"/>
            <a:ext cx="338328" cy="338328"/>
          </a:xfrm>
          <a:prstGeom prst="rect">
            <a:avLst/>
          </a:prstGeom>
        </p:spPr>
      </p:pic>
      <p:sp>
        <p:nvSpPr>
          <p:cNvPr id="23" name="Text 17"/>
          <p:cNvSpPr/>
          <p:nvPr/>
        </p:nvSpPr>
        <p:spPr>
          <a:xfrm>
            <a:off x="7223760" y="4343400"/>
            <a:ext cx="3840480" cy="411480"/>
          </a:xfrm>
          <a:prstGeom prst="rect">
            <a:avLst/>
          </a:prstGeom>
          <a:noFill/>
          <a:ln/>
        </p:spPr>
        <p:txBody>
          <a:bodyPr wrap="square" lIns="0" tIns="0" rIns="0" bIns="0" rtlCol="0" anchor="ctr"/>
          <a:lstStyle/>
          <a:p>
            <a:pPr marL="0" indent="0">
              <a:buNone/>
            </a:pPr>
            <a:r>
              <a:rPr lang="en-US" sz="1500" b="1" dirty="0">
                <a:solidFill>
                  <a:srgbClr val="002D69"/>
                </a:solidFill>
                <a:latin typeface="Calibri" pitchFamily="34" charset="0"/>
                <a:ea typeface="Calibri" pitchFamily="34" charset="-122"/>
                <a:cs typeface="Calibri" pitchFamily="34" charset="-120"/>
              </a:rPr>
              <a:t>Flexible, Phased Reintegration</a:t>
            </a:r>
            <a:endParaRPr lang="en-US" sz="1500" dirty="0"/>
          </a:p>
        </p:txBody>
      </p:sp>
      <p:sp>
        <p:nvSpPr>
          <p:cNvPr id="24" name="Text 18"/>
          <p:cNvSpPr/>
          <p:nvPr/>
        </p:nvSpPr>
        <p:spPr>
          <a:xfrm>
            <a:off x="7223760" y="4727448"/>
            <a:ext cx="3886200" cy="822960"/>
          </a:xfrm>
          <a:prstGeom prst="rect">
            <a:avLst/>
          </a:prstGeom>
          <a:noFill/>
          <a:ln/>
        </p:spPr>
        <p:txBody>
          <a:bodyPr wrap="square" lIns="0" tIns="0" rIns="0" bIns="0" rtlCol="0" anchor="ctr"/>
          <a:lstStyle/>
          <a:p>
            <a:pPr marL="0" indent="0">
              <a:lnSpc>
                <a:spcPct val="125000"/>
              </a:lnSpc>
              <a:buNone/>
            </a:pPr>
            <a:r>
              <a:rPr lang="en-US" sz="1150" dirty="0">
                <a:solidFill>
                  <a:srgbClr val="6B6B6B"/>
                </a:solidFill>
                <a:latin typeface="Calibri" pitchFamily="34" charset="0"/>
                <a:ea typeface="Calibri" pitchFamily="34" charset="-122"/>
                <a:cs typeface="Calibri" pitchFamily="34" charset="-120"/>
              </a:rPr>
              <a:t>Working alongside school to plan a realistic, graduated return — not an all-or-nothing transition. This has been particularly effective with ADHD/low impulse control learners.</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8EDF5"/>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WHO BENEFITS MOST</a:t>
            </a:r>
            <a:endParaRPr lang="en-US" sz="1400" dirty="0"/>
          </a:p>
        </p:txBody>
      </p:sp>
      <p:sp>
        <p:nvSpPr>
          <p:cNvPr id="3" name="Text 1"/>
          <p:cNvSpPr/>
          <p:nvPr/>
        </p:nvSpPr>
        <p:spPr>
          <a:xfrm>
            <a:off x="731520" y="868680"/>
            <a:ext cx="10515600" cy="640080"/>
          </a:xfrm>
          <a:prstGeom prst="rect">
            <a:avLst/>
          </a:prstGeom>
          <a:noFill/>
          <a:ln/>
        </p:spPr>
        <p:txBody>
          <a:bodyPr wrap="square" lIns="0" tIns="0" rIns="0" bIns="0" rtlCol="0" anchor="ctr"/>
          <a:lstStyle/>
          <a:p>
            <a:pPr marL="0" indent="0">
              <a:buNone/>
            </a:pPr>
            <a:r>
              <a:rPr lang="en-US" sz="3200" b="1" dirty="0">
                <a:solidFill>
                  <a:srgbClr val="002D69"/>
                </a:solidFill>
                <a:latin typeface="Arial" panose="020B0604020202020204" pitchFamily="34" charset="0"/>
                <a:ea typeface="Cambria" pitchFamily="34" charset="-122"/>
                <a:cs typeface="Arial" panose="020B0604020202020204" pitchFamily="34" charset="0"/>
              </a:rPr>
              <a:t>The learners we're often asked to help</a:t>
            </a:r>
            <a:endParaRPr lang="en-US" sz="3200" dirty="0">
              <a:latin typeface="Arial" panose="020B0604020202020204" pitchFamily="34" charset="0"/>
              <a:cs typeface="Arial" panose="020B0604020202020204" pitchFamily="34" charset="0"/>
            </a:endParaRPr>
          </a:p>
        </p:txBody>
      </p:sp>
      <p:sp>
        <p:nvSpPr>
          <p:cNvPr id="4" name="Shape 2"/>
          <p:cNvSpPr/>
          <p:nvPr/>
        </p:nvSpPr>
        <p:spPr>
          <a:xfrm>
            <a:off x="731520" y="1874520"/>
            <a:ext cx="5257800" cy="914400"/>
          </a:xfrm>
          <a:prstGeom prst="roundRect">
            <a:avLst>
              <a:gd name="adj" fmla="val 7000"/>
            </a:avLst>
          </a:prstGeom>
          <a:solidFill>
            <a:srgbClr val="FFFFFF"/>
          </a:solidFill>
          <a:ln/>
        </p:spPr>
        <p:txBody>
          <a:bodyPr/>
          <a:lstStyle/>
          <a:p>
            <a:endParaRPr lang="en-GB"/>
          </a:p>
        </p:txBody>
      </p:sp>
      <p:sp>
        <p:nvSpPr>
          <p:cNvPr id="5" name="Shape 3"/>
          <p:cNvSpPr/>
          <p:nvPr/>
        </p:nvSpPr>
        <p:spPr>
          <a:xfrm>
            <a:off x="960120" y="2103120"/>
            <a:ext cx="457200" cy="457200"/>
          </a:xfrm>
          <a:prstGeom prst="ellipse">
            <a:avLst/>
          </a:prstGeom>
          <a:solidFill>
            <a:srgbClr val="F0691E"/>
          </a:solidFill>
          <a:ln/>
        </p:spPr>
        <p:txBody>
          <a:bodyPr/>
          <a:lstStyle/>
          <a:p>
            <a:endParaRPr lang="en-GB"/>
          </a:p>
        </p:txBody>
      </p:sp>
      <p:sp>
        <p:nvSpPr>
          <p:cNvPr id="6" name="Text 4"/>
          <p:cNvSpPr/>
          <p:nvPr/>
        </p:nvSpPr>
        <p:spPr>
          <a:xfrm>
            <a:off x="960120" y="210312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1</a:t>
            </a:r>
            <a:endParaRPr lang="en-US" sz="1600" dirty="0"/>
          </a:p>
        </p:txBody>
      </p:sp>
      <p:sp>
        <p:nvSpPr>
          <p:cNvPr id="7" name="Text 5"/>
          <p:cNvSpPr/>
          <p:nvPr/>
        </p:nvSpPr>
        <p:spPr>
          <a:xfrm>
            <a:off x="1600200" y="1965960"/>
            <a:ext cx="4251960" cy="731520"/>
          </a:xfrm>
          <a:prstGeom prst="rect">
            <a:avLst/>
          </a:prstGeom>
          <a:noFill/>
          <a:ln/>
        </p:spPr>
        <p:txBody>
          <a:bodyPr wrap="square" lIns="0" tIns="0" rIns="0" bIns="0" rtlCol="0" anchor="ctr"/>
          <a:lstStyle/>
          <a:p>
            <a:pPr marL="0" indent="0">
              <a:lnSpc>
                <a:spcPct val="120000"/>
              </a:lnSpc>
              <a:buNone/>
            </a:pPr>
            <a:r>
              <a:rPr lang="en-US" sz="1300" dirty="0">
                <a:solidFill>
                  <a:srgbClr val="2A2A2A"/>
                </a:solidFill>
                <a:latin typeface="Calibri" pitchFamily="34" charset="0"/>
                <a:ea typeface="Calibri" pitchFamily="34" charset="-122"/>
                <a:cs typeface="Calibri" pitchFamily="34" charset="-120"/>
              </a:rPr>
              <a:t>Persistent emotionally-based non-attendance (EBSNA)</a:t>
            </a:r>
            <a:endParaRPr lang="en-US" sz="1300" dirty="0"/>
          </a:p>
        </p:txBody>
      </p:sp>
      <p:sp>
        <p:nvSpPr>
          <p:cNvPr id="8" name="Shape 6"/>
          <p:cNvSpPr/>
          <p:nvPr/>
        </p:nvSpPr>
        <p:spPr>
          <a:xfrm>
            <a:off x="6172200" y="1874520"/>
            <a:ext cx="5257800" cy="914400"/>
          </a:xfrm>
          <a:prstGeom prst="roundRect">
            <a:avLst>
              <a:gd name="adj" fmla="val 7000"/>
            </a:avLst>
          </a:prstGeom>
          <a:solidFill>
            <a:srgbClr val="FFFFFF"/>
          </a:solidFill>
          <a:ln/>
        </p:spPr>
        <p:txBody>
          <a:bodyPr/>
          <a:lstStyle/>
          <a:p>
            <a:endParaRPr lang="en-GB"/>
          </a:p>
        </p:txBody>
      </p:sp>
      <p:sp>
        <p:nvSpPr>
          <p:cNvPr id="9" name="Shape 7"/>
          <p:cNvSpPr/>
          <p:nvPr/>
        </p:nvSpPr>
        <p:spPr>
          <a:xfrm>
            <a:off x="6400800" y="2103120"/>
            <a:ext cx="457200" cy="457200"/>
          </a:xfrm>
          <a:prstGeom prst="ellipse">
            <a:avLst/>
          </a:prstGeom>
          <a:solidFill>
            <a:srgbClr val="F0691E"/>
          </a:solidFill>
          <a:ln/>
        </p:spPr>
        <p:txBody>
          <a:bodyPr/>
          <a:lstStyle/>
          <a:p>
            <a:endParaRPr lang="en-GB"/>
          </a:p>
        </p:txBody>
      </p:sp>
      <p:sp>
        <p:nvSpPr>
          <p:cNvPr id="10" name="Text 8"/>
          <p:cNvSpPr/>
          <p:nvPr/>
        </p:nvSpPr>
        <p:spPr>
          <a:xfrm>
            <a:off x="6400800" y="210312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2</a:t>
            </a:r>
            <a:endParaRPr lang="en-US" sz="1600" dirty="0"/>
          </a:p>
        </p:txBody>
      </p:sp>
      <p:sp>
        <p:nvSpPr>
          <p:cNvPr id="11" name="Text 9"/>
          <p:cNvSpPr/>
          <p:nvPr/>
        </p:nvSpPr>
        <p:spPr>
          <a:xfrm>
            <a:off x="7040880" y="1965960"/>
            <a:ext cx="4251960" cy="731520"/>
          </a:xfrm>
          <a:prstGeom prst="rect">
            <a:avLst/>
          </a:prstGeom>
          <a:noFill/>
          <a:ln/>
        </p:spPr>
        <p:txBody>
          <a:bodyPr wrap="square" lIns="0" tIns="0" rIns="0" bIns="0" rtlCol="0" anchor="ctr"/>
          <a:lstStyle/>
          <a:p>
            <a:pPr marL="0" indent="0">
              <a:lnSpc>
                <a:spcPct val="120000"/>
              </a:lnSpc>
              <a:buNone/>
            </a:pPr>
            <a:r>
              <a:rPr lang="en-US" sz="1300" dirty="0">
                <a:solidFill>
                  <a:srgbClr val="2A2A2A"/>
                </a:solidFill>
                <a:latin typeface="Calibri" pitchFamily="34" charset="0"/>
                <a:ea typeface="Calibri" pitchFamily="34" charset="-122"/>
                <a:cs typeface="Calibri" pitchFamily="34" charset="-120"/>
              </a:rPr>
              <a:t>Escalating dysregulated or unsafe behaviour despite existing support</a:t>
            </a:r>
            <a:endParaRPr lang="en-US" sz="1300" dirty="0"/>
          </a:p>
        </p:txBody>
      </p:sp>
      <p:sp>
        <p:nvSpPr>
          <p:cNvPr id="12" name="Shape 10"/>
          <p:cNvSpPr/>
          <p:nvPr/>
        </p:nvSpPr>
        <p:spPr>
          <a:xfrm>
            <a:off x="731520" y="2926080"/>
            <a:ext cx="5257800" cy="914400"/>
          </a:xfrm>
          <a:prstGeom prst="roundRect">
            <a:avLst>
              <a:gd name="adj" fmla="val 7000"/>
            </a:avLst>
          </a:prstGeom>
          <a:solidFill>
            <a:srgbClr val="FFFFFF"/>
          </a:solidFill>
          <a:ln/>
        </p:spPr>
        <p:txBody>
          <a:bodyPr/>
          <a:lstStyle/>
          <a:p>
            <a:endParaRPr lang="en-GB"/>
          </a:p>
        </p:txBody>
      </p:sp>
      <p:sp>
        <p:nvSpPr>
          <p:cNvPr id="13" name="Shape 11"/>
          <p:cNvSpPr/>
          <p:nvPr/>
        </p:nvSpPr>
        <p:spPr>
          <a:xfrm>
            <a:off x="960120" y="3154680"/>
            <a:ext cx="457200" cy="457200"/>
          </a:xfrm>
          <a:prstGeom prst="ellipse">
            <a:avLst/>
          </a:prstGeom>
          <a:solidFill>
            <a:srgbClr val="F0691E"/>
          </a:solidFill>
          <a:ln/>
        </p:spPr>
        <p:txBody>
          <a:bodyPr/>
          <a:lstStyle/>
          <a:p>
            <a:endParaRPr lang="en-GB"/>
          </a:p>
        </p:txBody>
      </p:sp>
      <p:sp>
        <p:nvSpPr>
          <p:cNvPr id="14" name="Text 12"/>
          <p:cNvSpPr/>
          <p:nvPr/>
        </p:nvSpPr>
        <p:spPr>
          <a:xfrm>
            <a:off x="960120" y="315468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3</a:t>
            </a:r>
            <a:endParaRPr lang="en-US" sz="1600" dirty="0"/>
          </a:p>
        </p:txBody>
      </p:sp>
      <p:sp>
        <p:nvSpPr>
          <p:cNvPr id="15" name="Text 13"/>
          <p:cNvSpPr/>
          <p:nvPr/>
        </p:nvSpPr>
        <p:spPr>
          <a:xfrm>
            <a:off x="1600200" y="3017520"/>
            <a:ext cx="4251960" cy="731520"/>
          </a:xfrm>
          <a:prstGeom prst="rect">
            <a:avLst/>
          </a:prstGeom>
          <a:noFill/>
          <a:ln/>
        </p:spPr>
        <p:txBody>
          <a:bodyPr wrap="square" lIns="0" tIns="0" rIns="0" bIns="0" rtlCol="0" anchor="ctr"/>
          <a:lstStyle/>
          <a:p>
            <a:pPr marL="0" indent="0">
              <a:lnSpc>
                <a:spcPct val="120000"/>
              </a:lnSpc>
              <a:buNone/>
            </a:pPr>
            <a:r>
              <a:rPr lang="en-US" sz="1300" dirty="0">
                <a:solidFill>
                  <a:srgbClr val="2A2A2A"/>
                </a:solidFill>
                <a:latin typeface="Calibri" pitchFamily="34" charset="0"/>
                <a:ea typeface="Calibri" pitchFamily="34" charset="-122"/>
                <a:cs typeface="Calibri" pitchFamily="34" charset="-120"/>
              </a:rPr>
              <a:t>SEMH need not yet matched by a diagnosis or formal pathway</a:t>
            </a:r>
            <a:endParaRPr lang="en-US" sz="1300" dirty="0"/>
          </a:p>
        </p:txBody>
      </p:sp>
      <p:sp>
        <p:nvSpPr>
          <p:cNvPr id="16" name="Shape 14"/>
          <p:cNvSpPr/>
          <p:nvPr/>
        </p:nvSpPr>
        <p:spPr>
          <a:xfrm>
            <a:off x="6172200" y="2926080"/>
            <a:ext cx="5257800" cy="914400"/>
          </a:xfrm>
          <a:prstGeom prst="roundRect">
            <a:avLst>
              <a:gd name="adj" fmla="val 7000"/>
            </a:avLst>
          </a:prstGeom>
          <a:solidFill>
            <a:srgbClr val="FFFFFF"/>
          </a:solidFill>
          <a:ln/>
        </p:spPr>
        <p:txBody>
          <a:bodyPr/>
          <a:lstStyle/>
          <a:p>
            <a:endParaRPr lang="en-GB"/>
          </a:p>
        </p:txBody>
      </p:sp>
      <p:sp>
        <p:nvSpPr>
          <p:cNvPr id="17" name="Shape 15"/>
          <p:cNvSpPr/>
          <p:nvPr/>
        </p:nvSpPr>
        <p:spPr>
          <a:xfrm>
            <a:off x="6400800" y="3154680"/>
            <a:ext cx="457200" cy="457200"/>
          </a:xfrm>
          <a:prstGeom prst="ellipse">
            <a:avLst/>
          </a:prstGeom>
          <a:solidFill>
            <a:srgbClr val="F0691E"/>
          </a:solidFill>
          <a:ln/>
        </p:spPr>
        <p:txBody>
          <a:bodyPr/>
          <a:lstStyle/>
          <a:p>
            <a:endParaRPr lang="en-GB"/>
          </a:p>
        </p:txBody>
      </p:sp>
      <p:sp>
        <p:nvSpPr>
          <p:cNvPr id="18" name="Text 16"/>
          <p:cNvSpPr/>
          <p:nvPr/>
        </p:nvSpPr>
        <p:spPr>
          <a:xfrm>
            <a:off x="6400800" y="315468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4</a:t>
            </a:r>
            <a:endParaRPr lang="en-US" sz="1600" dirty="0"/>
          </a:p>
        </p:txBody>
      </p:sp>
      <p:sp>
        <p:nvSpPr>
          <p:cNvPr id="19" name="Text 17"/>
          <p:cNvSpPr/>
          <p:nvPr/>
        </p:nvSpPr>
        <p:spPr>
          <a:xfrm>
            <a:off x="7040880" y="3017520"/>
            <a:ext cx="4251960" cy="731520"/>
          </a:xfrm>
          <a:prstGeom prst="rect">
            <a:avLst/>
          </a:prstGeom>
          <a:noFill/>
          <a:ln/>
        </p:spPr>
        <p:txBody>
          <a:bodyPr wrap="square" lIns="0" tIns="0" rIns="0" bIns="0" rtlCol="0" anchor="ctr"/>
          <a:lstStyle/>
          <a:p>
            <a:pPr marL="0" indent="0">
              <a:lnSpc>
                <a:spcPct val="120000"/>
              </a:lnSpc>
              <a:buNone/>
            </a:pPr>
            <a:r>
              <a:rPr lang="en-US" sz="1300" dirty="0">
                <a:solidFill>
                  <a:srgbClr val="2A2A2A"/>
                </a:solidFill>
                <a:latin typeface="Calibri" pitchFamily="34" charset="0"/>
                <a:ea typeface="Calibri" pitchFamily="34" charset="-122"/>
                <a:cs typeface="Calibri" pitchFamily="34" charset="-120"/>
              </a:rPr>
              <a:t>Neurodivergent learners struggling with the mainstream sensory or social environment</a:t>
            </a:r>
            <a:endParaRPr lang="en-US" sz="1300" dirty="0"/>
          </a:p>
        </p:txBody>
      </p:sp>
      <p:sp>
        <p:nvSpPr>
          <p:cNvPr id="20" name="Shape 18"/>
          <p:cNvSpPr/>
          <p:nvPr/>
        </p:nvSpPr>
        <p:spPr>
          <a:xfrm>
            <a:off x="731520" y="3977640"/>
            <a:ext cx="5257800" cy="914400"/>
          </a:xfrm>
          <a:prstGeom prst="roundRect">
            <a:avLst>
              <a:gd name="adj" fmla="val 7000"/>
            </a:avLst>
          </a:prstGeom>
          <a:solidFill>
            <a:srgbClr val="FFFFFF"/>
          </a:solidFill>
          <a:ln/>
        </p:spPr>
        <p:txBody>
          <a:bodyPr/>
          <a:lstStyle/>
          <a:p>
            <a:endParaRPr lang="en-GB"/>
          </a:p>
        </p:txBody>
      </p:sp>
      <p:sp>
        <p:nvSpPr>
          <p:cNvPr id="21" name="Shape 19"/>
          <p:cNvSpPr/>
          <p:nvPr/>
        </p:nvSpPr>
        <p:spPr>
          <a:xfrm>
            <a:off x="960120" y="4206240"/>
            <a:ext cx="457200" cy="457200"/>
          </a:xfrm>
          <a:prstGeom prst="ellipse">
            <a:avLst/>
          </a:prstGeom>
          <a:solidFill>
            <a:srgbClr val="F0691E"/>
          </a:solidFill>
          <a:ln/>
        </p:spPr>
        <p:txBody>
          <a:bodyPr/>
          <a:lstStyle/>
          <a:p>
            <a:endParaRPr lang="en-GB"/>
          </a:p>
        </p:txBody>
      </p:sp>
      <p:sp>
        <p:nvSpPr>
          <p:cNvPr id="22" name="Text 20"/>
          <p:cNvSpPr/>
          <p:nvPr/>
        </p:nvSpPr>
        <p:spPr>
          <a:xfrm>
            <a:off x="960120" y="420624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5</a:t>
            </a:r>
            <a:endParaRPr lang="en-US" sz="1600" dirty="0"/>
          </a:p>
        </p:txBody>
      </p:sp>
      <p:sp>
        <p:nvSpPr>
          <p:cNvPr id="23" name="Text 21"/>
          <p:cNvSpPr/>
          <p:nvPr/>
        </p:nvSpPr>
        <p:spPr>
          <a:xfrm>
            <a:off x="1600200" y="4069080"/>
            <a:ext cx="4251960" cy="731520"/>
          </a:xfrm>
          <a:prstGeom prst="rect">
            <a:avLst/>
          </a:prstGeom>
          <a:noFill/>
          <a:ln/>
        </p:spPr>
        <p:txBody>
          <a:bodyPr wrap="square" lIns="0" tIns="0" rIns="0" bIns="0" rtlCol="0" anchor="ctr"/>
          <a:lstStyle/>
          <a:p>
            <a:pPr marL="0" indent="0">
              <a:lnSpc>
                <a:spcPct val="120000"/>
              </a:lnSpc>
              <a:buNone/>
            </a:pPr>
            <a:r>
              <a:rPr lang="en-US" sz="1300" dirty="0">
                <a:solidFill>
                  <a:srgbClr val="2A2A2A"/>
                </a:solidFill>
                <a:latin typeface="Calibri" pitchFamily="34" charset="0"/>
                <a:ea typeface="Calibri" pitchFamily="34" charset="-122"/>
                <a:cs typeface="Calibri" pitchFamily="34" charset="-120"/>
              </a:rPr>
              <a:t>Learners at risk of, or returning from, suspension or exclusion</a:t>
            </a:r>
            <a:endParaRPr lang="en-US" sz="1300" dirty="0"/>
          </a:p>
        </p:txBody>
      </p:sp>
      <p:sp>
        <p:nvSpPr>
          <p:cNvPr id="24" name="Shape 22"/>
          <p:cNvSpPr/>
          <p:nvPr/>
        </p:nvSpPr>
        <p:spPr>
          <a:xfrm>
            <a:off x="6172200" y="3977640"/>
            <a:ext cx="5257800" cy="914400"/>
          </a:xfrm>
          <a:prstGeom prst="roundRect">
            <a:avLst>
              <a:gd name="adj" fmla="val 7000"/>
            </a:avLst>
          </a:prstGeom>
          <a:solidFill>
            <a:srgbClr val="FFFFFF"/>
          </a:solidFill>
          <a:ln/>
        </p:spPr>
        <p:txBody>
          <a:bodyPr/>
          <a:lstStyle/>
          <a:p>
            <a:endParaRPr lang="en-GB"/>
          </a:p>
        </p:txBody>
      </p:sp>
      <p:sp>
        <p:nvSpPr>
          <p:cNvPr id="25" name="Shape 23"/>
          <p:cNvSpPr/>
          <p:nvPr/>
        </p:nvSpPr>
        <p:spPr>
          <a:xfrm>
            <a:off x="6400800" y="4206240"/>
            <a:ext cx="457200" cy="457200"/>
          </a:xfrm>
          <a:prstGeom prst="ellipse">
            <a:avLst/>
          </a:prstGeom>
          <a:solidFill>
            <a:srgbClr val="F0691E"/>
          </a:solidFill>
          <a:ln/>
        </p:spPr>
        <p:txBody>
          <a:bodyPr/>
          <a:lstStyle/>
          <a:p>
            <a:endParaRPr lang="en-GB"/>
          </a:p>
        </p:txBody>
      </p:sp>
      <p:sp>
        <p:nvSpPr>
          <p:cNvPr id="26" name="Text 24"/>
          <p:cNvSpPr/>
          <p:nvPr/>
        </p:nvSpPr>
        <p:spPr>
          <a:xfrm>
            <a:off x="6400800" y="4206240"/>
            <a:ext cx="457200" cy="457200"/>
          </a:xfrm>
          <a:prstGeom prst="rect">
            <a:avLst/>
          </a:prstGeom>
          <a:noFill/>
          <a:ln/>
        </p:spPr>
        <p:txBody>
          <a:bodyPr wrap="square" lIns="0" tIns="0" rIns="0" bIns="0" rtlCol="0" anchor="ctr"/>
          <a:lstStyle/>
          <a:p>
            <a:pPr marL="0" indent="0" algn="ctr">
              <a:buNone/>
            </a:pPr>
            <a:r>
              <a:rPr lang="en-US" sz="1600" b="1" dirty="0">
                <a:solidFill>
                  <a:srgbClr val="FFFFFF"/>
                </a:solidFill>
                <a:latin typeface="Cambria" pitchFamily="34" charset="0"/>
                <a:ea typeface="Cambria" pitchFamily="34" charset="-122"/>
                <a:cs typeface="Cambria" pitchFamily="34" charset="-120"/>
              </a:rPr>
              <a:t>6</a:t>
            </a:r>
            <a:endParaRPr lang="en-US" sz="1600" dirty="0"/>
          </a:p>
        </p:txBody>
      </p:sp>
      <p:sp>
        <p:nvSpPr>
          <p:cNvPr id="27" name="Text 25"/>
          <p:cNvSpPr/>
          <p:nvPr/>
        </p:nvSpPr>
        <p:spPr>
          <a:xfrm>
            <a:off x="7040880" y="4069080"/>
            <a:ext cx="4251960" cy="731520"/>
          </a:xfrm>
          <a:prstGeom prst="rect">
            <a:avLst/>
          </a:prstGeom>
          <a:noFill/>
          <a:ln/>
        </p:spPr>
        <p:txBody>
          <a:bodyPr wrap="square" lIns="0" tIns="0" rIns="0" bIns="0" rtlCol="0" anchor="ctr"/>
          <a:lstStyle/>
          <a:p>
            <a:pPr marL="0" indent="0">
              <a:lnSpc>
                <a:spcPct val="120000"/>
              </a:lnSpc>
              <a:buNone/>
            </a:pPr>
            <a:r>
              <a:rPr lang="en-US" sz="1300" dirty="0">
                <a:solidFill>
                  <a:srgbClr val="2A2A2A"/>
                </a:solidFill>
                <a:latin typeface="Calibri" pitchFamily="34" charset="0"/>
                <a:ea typeface="Calibri" pitchFamily="34" charset="-122"/>
                <a:cs typeface="Calibri" pitchFamily="34" charset="-120"/>
              </a:rPr>
              <a:t>Children for whom relationship — not curriculum — is the missing piece</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02D69"/>
        </a:solidFill>
        <a:effectLst/>
      </p:bgPr>
    </p:bg>
    <p:spTree>
      <p:nvGrpSpPr>
        <p:cNvPr id="1" name=""/>
        <p:cNvGrpSpPr/>
        <p:nvPr/>
      </p:nvGrpSpPr>
      <p:grpSpPr>
        <a:xfrm>
          <a:off x="0" y="0"/>
          <a:ext cx="0" cy="0"/>
          <a:chOff x="0" y="0"/>
          <a:chExt cx="0" cy="0"/>
        </a:xfrm>
      </p:grpSpPr>
      <p:sp>
        <p:nvSpPr>
          <p:cNvPr id="2" name="Shape 0"/>
          <p:cNvSpPr/>
          <p:nvPr/>
        </p:nvSpPr>
        <p:spPr>
          <a:xfrm>
            <a:off x="-2011680" y="3200400"/>
            <a:ext cx="5029200" cy="5029200"/>
          </a:xfrm>
          <a:prstGeom prst="ellipse">
            <a:avLst/>
          </a:prstGeom>
          <a:solidFill>
            <a:srgbClr val="D29669">
              <a:alpha val="12000"/>
            </a:srgbClr>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731520" y="777240"/>
            <a:ext cx="685800" cy="685800"/>
          </a:xfrm>
          <a:prstGeom prst="rect">
            <a:avLst/>
          </a:prstGeom>
        </p:spPr>
      </p:pic>
      <p:sp>
        <p:nvSpPr>
          <p:cNvPr id="4" name="Text 1"/>
          <p:cNvSpPr/>
          <p:nvPr/>
        </p:nvSpPr>
        <p:spPr>
          <a:xfrm>
            <a:off x="1600200" y="868680"/>
            <a:ext cx="4572000" cy="365760"/>
          </a:xfrm>
          <a:prstGeom prst="rect">
            <a:avLst/>
          </a:prstGeom>
          <a:noFill/>
          <a:ln/>
        </p:spPr>
        <p:txBody>
          <a:bodyPr wrap="square" lIns="0" tIns="0" rIns="0" bIns="0" rtlCol="0" anchor="ctr"/>
          <a:lstStyle/>
          <a:p>
            <a:pPr marL="0" indent="0">
              <a:buNone/>
            </a:pPr>
            <a:r>
              <a:rPr lang="en-US" sz="1400" b="1" kern="0" spc="200" dirty="0">
                <a:solidFill>
                  <a:srgbClr val="F0691E"/>
                </a:solidFill>
                <a:latin typeface="Arial" pitchFamily="34" charset="0"/>
                <a:ea typeface="Arial" pitchFamily="34" charset="-122"/>
                <a:cs typeface="Arial" pitchFamily="34" charset="-120"/>
              </a:rPr>
              <a:t>DISCUSSION</a:t>
            </a:r>
            <a:endParaRPr lang="en-US" sz="1400" dirty="0"/>
          </a:p>
        </p:txBody>
      </p:sp>
      <p:sp>
        <p:nvSpPr>
          <p:cNvPr id="5" name="Text 2"/>
          <p:cNvSpPr/>
          <p:nvPr/>
        </p:nvSpPr>
        <p:spPr>
          <a:xfrm>
            <a:off x="731520" y="1691640"/>
            <a:ext cx="10424160" cy="1554480"/>
          </a:xfrm>
          <a:prstGeom prst="rect">
            <a:avLst/>
          </a:prstGeom>
          <a:noFill/>
          <a:ln/>
        </p:spPr>
        <p:txBody>
          <a:bodyPr wrap="square" lIns="0" tIns="0" rIns="0" bIns="0" rtlCol="0" anchor="ctr"/>
          <a:lstStyle/>
          <a:p>
            <a:pPr marL="0" indent="0">
              <a:lnSpc>
                <a:spcPct val="120000"/>
              </a:lnSpc>
              <a:buNone/>
            </a:pPr>
            <a:r>
              <a:rPr lang="en-US" sz="3200" b="1" dirty="0">
                <a:solidFill>
                  <a:srgbClr val="FFFFFF"/>
                </a:solidFill>
                <a:latin typeface="Arial" panose="020B0604020202020204" pitchFamily="34" charset="0"/>
                <a:ea typeface="Cambria" pitchFamily="34" charset="-122"/>
                <a:cs typeface="Arial" panose="020B0604020202020204" pitchFamily="34" charset="0"/>
              </a:rPr>
              <a:t>Is there a learner in your school right now who fits one of those profiles?</a:t>
            </a:r>
            <a:endParaRPr lang="en-US" sz="3200" dirty="0">
              <a:latin typeface="Arial" panose="020B0604020202020204" pitchFamily="34" charset="0"/>
              <a:cs typeface="Arial" panose="020B0604020202020204" pitchFamily="34" charset="0"/>
            </a:endParaRPr>
          </a:p>
        </p:txBody>
      </p:sp>
      <p:sp>
        <p:nvSpPr>
          <p:cNvPr id="6" name="Shape 3"/>
          <p:cNvSpPr/>
          <p:nvPr/>
        </p:nvSpPr>
        <p:spPr>
          <a:xfrm>
            <a:off x="777240" y="3520440"/>
            <a:ext cx="1280160" cy="0"/>
          </a:xfrm>
          <a:prstGeom prst="line">
            <a:avLst/>
          </a:prstGeom>
          <a:noFill/>
          <a:ln w="31750">
            <a:solidFill>
              <a:srgbClr val="F0691E"/>
            </a:solidFill>
            <a:prstDash val="solid"/>
          </a:ln>
        </p:spPr>
        <p:txBody>
          <a:bodyPr/>
          <a:lstStyle/>
          <a:p>
            <a:endParaRPr lang="en-GB"/>
          </a:p>
        </p:txBody>
      </p:sp>
      <p:sp>
        <p:nvSpPr>
          <p:cNvPr id="7" name="Text 4"/>
          <p:cNvSpPr/>
          <p:nvPr/>
        </p:nvSpPr>
        <p:spPr>
          <a:xfrm>
            <a:off x="731520" y="3794760"/>
            <a:ext cx="8686800" cy="914400"/>
          </a:xfrm>
          <a:prstGeom prst="rect">
            <a:avLst/>
          </a:prstGeom>
          <a:noFill/>
          <a:ln/>
        </p:spPr>
        <p:txBody>
          <a:bodyPr wrap="square" lIns="0" tIns="0" rIns="0" bIns="0" rtlCol="0" anchor="ctr"/>
          <a:lstStyle/>
          <a:p>
            <a:pPr marL="0" indent="0">
              <a:lnSpc>
                <a:spcPct val="135000"/>
              </a:lnSpc>
              <a:buNone/>
            </a:pPr>
            <a:r>
              <a:rPr lang="en-US" sz="1700" i="1" dirty="0">
                <a:solidFill>
                  <a:srgbClr val="E8EDF5"/>
                </a:solidFill>
                <a:latin typeface="Calibri" pitchFamily="34" charset="0"/>
                <a:ea typeface="Calibri" pitchFamily="34" charset="-122"/>
                <a:cs typeface="Calibri" pitchFamily="34" charset="-120"/>
              </a:rPr>
              <a:t>You don't need to name them or share details — just hold them in mind. What has already been tried? What hasn't worked, and why do you think that is?</a:t>
            </a:r>
            <a:endParaRPr lang="en-US" sz="1700" dirty="0"/>
          </a:p>
        </p:txBody>
      </p:sp>
      <p:sp>
        <p:nvSpPr>
          <p:cNvPr id="8" name="Text 5"/>
          <p:cNvSpPr/>
          <p:nvPr/>
        </p:nvSpPr>
        <p:spPr>
          <a:xfrm>
            <a:off x="731520" y="4937760"/>
            <a:ext cx="8686800" cy="731520"/>
          </a:xfrm>
          <a:prstGeom prst="rect">
            <a:avLst/>
          </a:prstGeom>
          <a:noFill/>
          <a:ln/>
        </p:spPr>
        <p:txBody>
          <a:bodyPr wrap="square" lIns="0" tIns="0" rIns="0" bIns="0" rtlCol="0" anchor="ctr"/>
          <a:lstStyle/>
          <a:p>
            <a:pPr marL="0" indent="0">
              <a:lnSpc>
                <a:spcPct val="130000"/>
              </a:lnSpc>
              <a:buNone/>
            </a:pPr>
            <a:r>
              <a:rPr lang="en-US" sz="1400" dirty="0">
                <a:solidFill>
                  <a:srgbClr val="D29669"/>
                </a:solidFill>
                <a:latin typeface="Calibri" pitchFamily="34" charset="0"/>
                <a:ea typeface="Calibri" pitchFamily="34" charset="-122"/>
                <a:cs typeface="Calibri" pitchFamily="34" charset="-120"/>
              </a:rPr>
              <a:t>Keep this child in mind as we go through what we offer — it'll help anchor whether this could be useful for your context.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5357</TotalTime>
  <Words>1769</Words>
  <Application>Microsoft Office PowerPoint</Application>
  <PresentationFormat>Widescreen</PresentationFormat>
  <Paragraphs>154</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Thinking Creatively to Strengthen SEND Provision</dc:title>
  <dc:subject>PptxGenJS Presentation</dc:subject>
  <dc:creator>Outside the Box Education &amp; Consultancy</dc:creator>
  <cp:lastModifiedBy>Kate Littledyke</cp:lastModifiedBy>
  <cp:revision>3</cp:revision>
  <dcterms:created xsi:type="dcterms:W3CDTF">2026-06-28T09:33:22Z</dcterms:created>
  <dcterms:modified xsi:type="dcterms:W3CDTF">2026-07-02T15:13:27Z</dcterms:modified>
</cp:coreProperties>
</file>