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607" r:id="rId2"/>
    <p:sldId id="566" r:id="rId3"/>
    <p:sldId id="578" r:id="rId4"/>
    <p:sldId id="567" r:id="rId5"/>
    <p:sldId id="633" r:id="rId6"/>
    <p:sldId id="549" r:id="rId7"/>
    <p:sldId id="520" r:id="rId8"/>
    <p:sldId id="328" r:id="rId9"/>
    <p:sldId id="561" r:id="rId10"/>
    <p:sldId id="482" r:id="rId11"/>
    <p:sldId id="569" r:id="rId12"/>
    <p:sldId id="557" r:id="rId13"/>
    <p:sldId id="576" r:id="rId14"/>
    <p:sldId id="437" r:id="rId15"/>
    <p:sldId id="615" r:id="rId16"/>
    <p:sldId id="577" r:id="rId17"/>
    <p:sldId id="543" r:id="rId18"/>
    <p:sldId id="568" r:id="rId19"/>
    <p:sldId id="617" r:id="rId20"/>
    <p:sldId id="597" r:id="rId21"/>
    <p:sldId id="634" r:id="rId22"/>
  </p:sldIdLst>
  <p:sldSz cx="12188825" cy="6858000"/>
  <p:notesSz cx="6858000" cy="9874250"/>
  <p:defaultTextStyle>
    <a:defPPr>
      <a:defRPr lang="en-US"/>
    </a:defPPr>
    <a:lvl1pPr marL="0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6039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72078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8117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44156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30195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16234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102273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88312" algn="l" defTabSz="586039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e Stirling" initials="J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9977"/>
    <a:srgbClr val="F77846"/>
    <a:srgbClr val="F78246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/>
    <p:restoredTop sz="91438" autoAdjust="0"/>
  </p:normalViewPr>
  <p:slideViewPr>
    <p:cSldViewPr snapToGrid="0" snapToObjects="1">
      <p:cViewPr varScale="1">
        <p:scale>
          <a:sx n="97" d="100"/>
          <a:sy n="97" d="100"/>
        </p:scale>
        <p:origin x="2056" y="192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2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E319D-C35F-194A-9BF2-31ADAFCFE6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6725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51983"/>
            <a:ext cx="5486400" cy="3887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C5811-30BF-A64D-8E25-6DD8D82553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7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5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82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7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69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67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39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2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74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/>
              <a:t>Learning</a:t>
            </a:r>
            <a:r>
              <a:rPr lang="en-GB" sz="800" baseline="0" dirty="0"/>
              <a:t> objectives for the session</a:t>
            </a: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C5811-30BF-A64D-8E25-6DD8D82553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2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7"/>
            <a:ext cx="10360501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2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8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4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02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8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2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0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12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90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6"/>
          </a:xfrm>
        </p:spPr>
        <p:txBody>
          <a:bodyPr anchor="t"/>
          <a:lstStyle>
            <a:lvl1pPr algn="l">
              <a:defRPr sz="51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58603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7207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7581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44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301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1623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022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883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8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0"/>
            <a:ext cx="5383398" cy="4525963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0"/>
            <a:ext cx="5383398" cy="4525963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07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4"/>
            <a:ext cx="5385514" cy="639762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6039" indent="0">
              <a:buNone/>
              <a:defRPr sz="2600" b="1"/>
            </a:lvl2pPr>
            <a:lvl3pPr marL="1172078" indent="0">
              <a:buNone/>
              <a:defRPr sz="2300" b="1"/>
            </a:lvl3pPr>
            <a:lvl4pPr marL="1758117" indent="0">
              <a:buNone/>
              <a:defRPr sz="2100" b="1"/>
            </a:lvl4pPr>
            <a:lvl5pPr marL="2344156" indent="0">
              <a:buNone/>
              <a:defRPr sz="2100" b="1"/>
            </a:lvl5pPr>
            <a:lvl6pPr marL="2930195" indent="0">
              <a:buNone/>
              <a:defRPr sz="2100" b="1"/>
            </a:lvl6pPr>
            <a:lvl7pPr marL="3516234" indent="0">
              <a:buNone/>
              <a:defRPr sz="2100" b="1"/>
            </a:lvl7pPr>
            <a:lvl8pPr marL="4102273" indent="0">
              <a:buNone/>
              <a:defRPr sz="2100" b="1"/>
            </a:lvl8pPr>
            <a:lvl9pPr marL="4688312" indent="0">
              <a:buNone/>
              <a:defRPr sz="21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4"/>
            <a:ext cx="5387630" cy="639762"/>
          </a:xfrm>
        </p:spPr>
        <p:txBody>
          <a:bodyPr anchor="b"/>
          <a:lstStyle>
            <a:lvl1pPr marL="0" indent="0">
              <a:buNone/>
              <a:defRPr sz="3100" b="1"/>
            </a:lvl1pPr>
            <a:lvl2pPr marL="586039" indent="0">
              <a:buNone/>
              <a:defRPr sz="2600" b="1"/>
            </a:lvl2pPr>
            <a:lvl3pPr marL="1172078" indent="0">
              <a:buNone/>
              <a:defRPr sz="2300" b="1"/>
            </a:lvl3pPr>
            <a:lvl4pPr marL="1758117" indent="0">
              <a:buNone/>
              <a:defRPr sz="2100" b="1"/>
            </a:lvl4pPr>
            <a:lvl5pPr marL="2344156" indent="0">
              <a:buNone/>
              <a:defRPr sz="2100" b="1"/>
            </a:lvl5pPr>
            <a:lvl6pPr marL="2930195" indent="0">
              <a:buNone/>
              <a:defRPr sz="2100" b="1"/>
            </a:lvl6pPr>
            <a:lvl7pPr marL="3516234" indent="0">
              <a:buNone/>
              <a:defRPr sz="2100" b="1"/>
            </a:lvl7pPr>
            <a:lvl8pPr marL="4102273" indent="0">
              <a:buNone/>
              <a:defRPr sz="2100" b="1"/>
            </a:lvl8pPr>
            <a:lvl9pPr marL="4688312" indent="0">
              <a:buNone/>
              <a:defRPr sz="21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55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24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99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51"/>
            <a:ext cx="4010039" cy="116205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0"/>
            <a:ext cx="6813892" cy="5853113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1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1"/>
            <a:ext cx="4010039" cy="4691063"/>
          </a:xfrm>
        </p:spPr>
        <p:txBody>
          <a:bodyPr/>
          <a:lstStyle>
            <a:lvl1pPr marL="0" indent="0">
              <a:buNone/>
              <a:defRPr sz="1800"/>
            </a:lvl1pPr>
            <a:lvl2pPr marL="586039" indent="0">
              <a:buNone/>
              <a:defRPr sz="1500"/>
            </a:lvl2pPr>
            <a:lvl3pPr marL="1172078" indent="0">
              <a:buNone/>
              <a:defRPr sz="1300"/>
            </a:lvl3pPr>
            <a:lvl4pPr marL="1758117" indent="0">
              <a:buNone/>
              <a:defRPr sz="1200"/>
            </a:lvl4pPr>
            <a:lvl5pPr marL="2344156" indent="0">
              <a:buNone/>
              <a:defRPr sz="1200"/>
            </a:lvl5pPr>
            <a:lvl6pPr marL="2930195" indent="0">
              <a:buNone/>
              <a:defRPr sz="1200"/>
            </a:lvl6pPr>
            <a:lvl7pPr marL="3516234" indent="0">
              <a:buNone/>
              <a:defRPr sz="1200"/>
            </a:lvl7pPr>
            <a:lvl8pPr marL="4102273" indent="0">
              <a:buNone/>
              <a:defRPr sz="1200"/>
            </a:lvl8pPr>
            <a:lvl9pPr marL="4688312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2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100"/>
            </a:lvl1pPr>
            <a:lvl2pPr marL="586039" indent="0">
              <a:buNone/>
              <a:defRPr sz="3600"/>
            </a:lvl2pPr>
            <a:lvl3pPr marL="1172078" indent="0">
              <a:buNone/>
              <a:defRPr sz="3100"/>
            </a:lvl3pPr>
            <a:lvl4pPr marL="1758117" indent="0">
              <a:buNone/>
              <a:defRPr sz="2600"/>
            </a:lvl4pPr>
            <a:lvl5pPr marL="2344156" indent="0">
              <a:buNone/>
              <a:defRPr sz="2600"/>
            </a:lvl5pPr>
            <a:lvl6pPr marL="2930195" indent="0">
              <a:buNone/>
              <a:defRPr sz="2600"/>
            </a:lvl6pPr>
            <a:lvl7pPr marL="3516234" indent="0">
              <a:buNone/>
              <a:defRPr sz="2600"/>
            </a:lvl7pPr>
            <a:lvl8pPr marL="4102273" indent="0">
              <a:buNone/>
              <a:defRPr sz="2600"/>
            </a:lvl8pPr>
            <a:lvl9pPr marL="4688312" indent="0">
              <a:buNone/>
              <a:defRPr sz="2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800"/>
            </a:lvl1pPr>
            <a:lvl2pPr marL="586039" indent="0">
              <a:buNone/>
              <a:defRPr sz="1500"/>
            </a:lvl2pPr>
            <a:lvl3pPr marL="1172078" indent="0">
              <a:buNone/>
              <a:defRPr sz="1300"/>
            </a:lvl3pPr>
            <a:lvl4pPr marL="1758117" indent="0">
              <a:buNone/>
              <a:defRPr sz="1200"/>
            </a:lvl4pPr>
            <a:lvl5pPr marL="2344156" indent="0">
              <a:buNone/>
              <a:defRPr sz="1200"/>
            </a:lvl5pPr>
            <a:lvl6pPr marL="2930195" indent="0">
              <a:buNone/>
              <a:defRPr sz="1200"/>
            </a:lvl6pPr>
            <a:lvl7pPr marL="3516234" indent="0">
              <a:buNone/>
              <a:defRPr sz="1200"/>
            </a:lvl7pPr>
            <a:lvl8pPr marL="4102273" indent="0">
              <a:buNone/>
              <a:defRPr sz="1200"/>
            </a:lvl8pPr>
            <a:lvl9pPr marL="4688312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04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117208" tIns="58604" rIns="117208" bIns="58604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0"/>
            <a:ext cx="10969943" cy="4525963"/>
          </a:xfrm>
          <a:prstGeom prst="rect">
            <a:avLst/>
          </a:prstGeom>
        </p:spPr>
        <p:txBody>
          <a:bodyPr vert="horz" lIns="117208" tIns="58604" rIns="117208" bIns="58604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2"/>
            <a:ext cx="2844059" cy="365125"/>
          </a:xfrm>
          <a:prstGeom prst="rect">
            <a:avLst/>
          </a:prstGeom>
        </p:spPr>
        <p:txBody>
          <a:bodyPr vert="horz" lIns="117208" tIns="58604" rIns="117208" bIns="58604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38B78-00D8-6748-B9EC-B96EA72317A0}" type="datetimeFigureOut">
              <a:rPr lang="en-US" smtClean="0"/>
              <a:pPr/>
              <a:t>6/25/26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2"/>
            <a:ext cx="3859795" cy="365125"/>
          </a:xfrm>
          <a:prstGeom prst="rect">
            <a:avLst/>
          </a:prstGeom>
        </p:spPr>
        <p:txBody>
          <a:bodyPr vert="horz" lIns="117208" tIns="58604" rIns="117208" bIns="58604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2"/>
            <a:ext cx="2844059" cy="365125"/>
          </a:xfrm>
          <a:prstGeom prst="rect">
            <a:avLst/>
          </a:prstGeom>
        </p:spPr>
        <p:txBody>
          <a:bodyPr vert="horz" lIns="117208" tIns="58604" rIns="117208" bIns="58604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7390-3C3D-2646-A3F1-2C44C109FA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1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6039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9529" indent="-439529" algn="l" defTabSz="586039" rtl="0" eaLnBrk="1" latinLnBrk="0" hangingPunct="1">
        <a:spcBef>
          <a:spcPct val="20000"/>
        </a:spcBef>
        <a:buFont typeface="Arial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52313" indent="-366274" algn="l" defTabSz="586039" rtl="0" eaLnBrk="1" latinLnBrk="0" hangingPunct="1">
        <a:spcBef>
          <a:spcPct val="20000"/>
        </a:spcBef>
        <a:buFont typeface="Arial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5097" indent="-293019" algn="l" defTabSz="586039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51136" indent="-293019" algn="l" defTabSz="586039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37175" indent="-293019" algn="l" defTabSz="586039" rtl="0" eaLnBrk="1" latinLnBrk="0" hangingPunct="1">
        <a:spcBef>
          <a:spcPct val="20000"/>
        </a:spcBef>
        <a:buFont typeface="Arial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23214" indent="-293019" algn="l" defTabSz="586039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09253" indent="-293019" algn="l" defTabSz="586039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95292" indent="-293019" algn="l" defTabSz="586039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81331" indent="-293019" algn="l" defTabSz="586039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6039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2078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117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4156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30195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16234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102273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88312" algn="l" defTabSz="586039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excitingeducation.co.uk/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hyperlink" Target="mailto:chris@excitingeducation.co.uk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A252F95-A066-02F7-0CE3-64BDAA042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407" y="0"/>
            <a:ext cx="2303418" cy="1280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4B69DD-57D1-2BB6-993C-B56111A4D736}"/>
              </a:ext>
            </a:extLst>
          </p:cNvPr>
          <p:cNvSpPr txBox="1"/>
          <p:nvPr/>
        </p:nvSpPr>
        <p:spPr>
          <a:xfrm>
            <a:off x="3160868" y="2364845"/>
            <a:ext cx="5867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 Introduction To</a:t>
            </a:r>
          </a:p>
          <a:p>
            <a:pPr algn="ctr"/>
            <a:r>
              <a:rPr lang="en-GB" sz="5400" b="1" dirty="0"/>
              <a:t>Emotional Logic</a:t>
            </a:r>
          </a:p>
        </p:txBody>
      </p:sp>
    </p:spTree>
    <p:extLst>
      <p:ext uri="{BB962C8B-B14F-4D97-AF65-F5344CB8AC3E}">
        <p14:creationId xmlns:p14="http://schemas.microsoft.com/office/powerpoint/2010/main" val="33225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food&#10;&#10;Description automatically generated">
            <a:extLst>
              <a:ext uri="{FF2B5EF4-FFF2-40B4-BE49-F238E27FC236}">
                <a16:creationId xmlns:a16="http://schemas.microsoft.com/office/drawing/2014/main" id="{C20BD44A-6FD6-2044-974F-BFE7A9F64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41348" y="6243287"/>
            <a:ext cx="720616" cy="502248"/>
          </a:xfrm>
        </p:spPr>
      </p:pic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42195227-0868-F749-8886-D60FDE855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136" y="1688616"/>
            <a:ext cx="2140225" cy="1510272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A1344A-754D-8343-8C49-3DD3B7BC2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815" y="2443752"/>
            <a:ext cx="2136874" cy="1510272"/>
          </a:xfrm>
          <a:prstGeom prst="rect">
            <a:avLst/>
          </a:prstGeom>
        </p:spPr>
      </p:pic>
      <p:pic>
        <p:nvPicPr>
          <p:cNvPr id="11" name="Picture 10" descr="A picture containing food&#10;&#10;Description automatically generated">
            <a:extLst>
              <a:ext uri="{FF2B5EF4-FFF2-40B4-BE49-F238E27FC236}">
                <a16:creationId xmlns:a16="http://schemas.microsoft.com/office/drawing/2014/main" id="{5255E089-87C7-0A4E-AFAF-E5F2E13EE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7892" y="2443752"/>
            <a:ext cx="2124072" cy="1510272"/>
          </a:xfrm>
          <a:prstGeom prst="rect">
            <a:avLst/>
          </a:prstGeom>
        </p:spPr>
      </p:pic>
      <p:pic>
        <p:nvPicPr>
          <p:cNvPr id="13" name="Picture 12" descr="A picture containing food&#10;&#10;Description automatically generated">
            <a:extLst>
              <a:ext uri="{FF2B5EF4-FFF2-40B4-BE49-F238E27FC236}">
                <a16:creationId xmlns:a16="http://schemas.microsoft.com/office/drawing/2014/main" id="{C81A8989-629B-BE48-8D89-9F84C8E02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054" y="2443752"/>
            <a:ext cx="2092745" cy="1490288"/>
          </a:xfrm>
          <a:prstGeom prst="rect">
            <a:avLst/>
          </a:prstGeom>
        </p:spPr>
      </p:pic>
      <p:pic>
        <p:nvPicPr>
          <p:cNvPr id="15" name="Picture 14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ABCBCC50-D26A-2642-9323-E34276D38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2775" y="3429000"/>
            <a:ext cx="2109586" cy="1510272"/>
          </a:xfrm>
          <a:prstGeom prst="rect">
            <a:avLst/>
          </a:prstGeom>
        </p:spPr>
      </p:pic>
      <p:pic>
        <p:nvPicPr>
          <p:cNvPr id="17" name="Picture 16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6EB7A09E-F97D-594B-9846-F30FF4BDA8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57" y="2443752"/>
            <a:ext cx="2140225" cy="1510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7C26CB-FD33-3C4B-93BA-919CC4B5923F}"/>
              </a:ext>
            </a:extLst>
          </p:cNvPr>
          <p:cNvSpPr txBox="1"/>
          <p:nvPr/>
        </p:nvSpPr>
        <p:spPr>
          <a:xfrm>
            <a:off x="4955190" y="304801"/>
            <a:ext cx="2278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My pattern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166F79E1-34AD-964A-A566-63AF77C70D22}"/>
              </a:ext>
            </a:extLst>
          </p:cNvPr>
          <p:cNvSpPr/>
          <p:nvPr/>
        </p:nvSpPr>
        <p:spPr>
          <a:xfrm>
            <a:off x="4955190" y="5464629"/>
            <a:ext cx="2142296" cy="304800"/>
          </a:xfrm>
          <a:prstGeom prst="rightArrow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A75DDDAE-F407-FBA1-1E73-4C24E6AF5E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5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20010" y="1114483"/>
            <a:ext cx="9548801" cy="2314517"/>
          </a:xfrm>
        </p:spPr>
        <p:txBody>
          <a:bodyPr>
            <a:noAutofit/>
          </a:bodyPr>
          <a:lstStyle/>
          <a:p>
            <a:r>
              <a:rPr lang="en-GB" sz="3600" b="1" dirty="0"/>
              <a:t>Step 2</a:t>
            </a:r>
            <a:br>
              <a:rPr lang="en-GB" sz="3600" b="1" dirty="0"/>
            </a:br>
            <a:r>
              <a:rPr lang="en-GB" sz="3600" dirty="0"/>
              <a:t>Discover </a:t>
            </a:r>
            <a:r>
              <a:rPr lang="en-GB" sz="3600" b="1" dirty="0"/>
              <a:t>what you have lost</a:t>
            </a:r>
            <a:br>
              <a:rPr lang="en-GB" sz="3600" b="1" dirty="0"/>
            </a:br>
            <a:r>
              <a:rPr lang="en-GB" sz="3600" dirty="0"/>
              <a:t>by naming some </a:t>
            </a:r>
            <a:r>
              <a:rPr lang="en-GB" sz="3600" b="1" dirty="0"/>
              <a:t>hidden values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9150" y="4242402"/>
            <a:ext cx="10470523" cy="56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GB" sz="3600" dirty="0"/>
              <a:t>Children and adults often need training how to do this!</a:t>
            </a:r>
            <a:endParaRPr lang="en-GB" sz="3600" b="1" dirty="0"/>
          </a:p>
        </p:txBody>
      </p:sp>
      <p:pic>
        <p:nvPicPr>
          <p:cNvPr id="7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98D0DEA6-C7A5-AD42-5696-903B006E0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86992"/>
            <a:ext cx="11117239" cy="914691"/>
          </a:xfrm>
        </p:spPr>
        <p:txBody>
          <a:bodyPr>
            <a:noAutofit/>
          </a:bodyPr>
          <a:lstStyle/>
          <a:p>
            <a:r>
              <a:rPr lang="en-GB" sz="4800" b="1" dirty="0"/>
              <a:t>What can I no longer do?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4142" y="1904097"/>
            <a:ext cx="4594344" cy="4253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3200" b="1" dirty="0"/>
              <a:t>Feel part of a group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Feel wanted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Be happy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Have my usual confidence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Visit my friend’s house at the weekend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Sleep well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Relax and unwind</a:t>
            </a:r>
          </a:p>
          <a:p>
            <a:pPr>
              <a:lnSpc>
                <a:spcPts val="3600"/>
              </a:lnSpc>
            </a:pPr>
            <a:endParaRPr lang="en-GB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8AE83-32CB-8144-A09B-33B757D259D7}"/>
              </a:ext>
            </a:extLst>
          </p:cNvPr>
          <p:cNvSpPr txBox="1"/>
          <p:nvPr/>
        </p:nvSpPr>
        <p:spPr>
          <a:xfrm>
            <a:off x="5976114" y="1904097"/>
            <a:ext cx="550346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3200" b="1" dirty="0"/>
              <a:t>Hang out with a friend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Have fun with somebody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Trust those friends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Have my point of view heard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Understand why this happened</a:t>
            </a:r>
          </a:p>
          <a:p>
            <a:pPr>
              <a:lnSpc>
                <a:spcPts val="3600"/>
              </a:lnSpc>
            </a:pPr>
            <a:r>
              <a:rPr lang="en-GB" sz="3200" dirty="0"/>
              <a:t>Enjoy the party food</a:t>
            </a:r>
          </a:p>
          <a:p>
            <a:pPr>
              <a:lnSpc>
                <a:spcPts val="3600"/>
              </a:lnSpc>
            </a:pPr>
            <a:r>
              <a:rPr lang="en-GB" sz="3200" b="1" dirty="0"/>
              <a:t>Watch the movie</a:t>
            </a:r>
          </a:p>
          <a:p>
            <a:endParaRPr lang="en-GB" sz="3200" dirty="0"/>
          </a:p>
          <a:p>
            <a:r>
              <a:rPr lang="en-GB" sz="3200" dirty="0"/>
              <a:t>Plus many more…</a:t>
            </a:r>
          </a:p>
        </p:txBody>
      </p:sp>
      <p:pic>
        <p:nvPicPr>
          <p:cNvPr id="8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2AF35BC3-D37C-152C-896E-3FAD5CC05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97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61076" y="279642"/>
            <a:ext cx="8488530" cy="1895000"/>
          </a:xfrm>
        </p:spPr>
        <p:txBody>
          <a:bodyPr>
            <a:noAutofit/>
          </a:bodyPr>
          <a:lstStyle/>
          <a:p>
            <a:r>
              <a:rPr lang="en-GB" sz="4000" b="1" dirty="0"/>
              <a:t>Now that I have lost a friend,</a:t>
            </a:r>
            <a:br>
              <a:rPr lang="en-GB" sz="4000" b="1" dirty="0"/>
            </a:br>
            <a:r>
              <a:rPr lang="en-GB" sz="4000" b="1" dirty="0"/>
              <a:t>what can I no longer do?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931F97-E62B-5DAD-09A2-59C5127CFF0F}"/>
              </a:ext>
            </a:extLst>
          </p:cNvPr>
          <p:cNvSpPr txBox="1"/>
          <p:nvPr/>
        </p:nvSpPr>
        <p:spPr>
          <a:xfrm>
            <a:off x="1184856" y="2459865"/>
            <a:ext cx="4520485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2800" b="1" dirty="0"/>
              <a:t>I no longer have someone to:</a:t>
            </a:r>
          </a:p>
          <a:p>
            <a:pPr>
              <a:lnSpc>
                <a:spcPts val="3600"/>
              </a:lnSpc>
            </a:pPr>
            <a:endParaRPr lang="en-GB" sz="2800" dirty="0"/>
          </a:p>
          <a:p>
            <a:pPr>
              <a:lnSpc>
                <a:spcPts val="3600"/>
              </a:lnSpc>
            </a:pPr>
            <a:r>
              <a:rPr lang="en-GB" sz="2800" dirty="0"/>
              <a:t>Have fun with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Hang out with at breaktime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Go to football club with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Walk home with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Do online gaming with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83830-88E5-EA87-7D9E-374660EAD542}"/>
              </a:ext>
            </a:extLst>
          </p:cNvPr>
          <p:cNvSpPr txBox="1"/>
          <p:nvPr/>
        </p:nvSpPr>
        <p:spPr>
          <a:xfrm>
            <a:off x="6253664" y="3383195"/>
            <a:ext cx="416734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GB" sz="2800" dirty="0"/>
              <a:t>Share my worries with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Do my homework with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Invite to my house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Borrow things from</a:t>
            </a:r>
          </a:p>
          <a:p>
            <a:pPr>
              <a:lnSpc>
                <a:spcPts val="3600"/>
              </a:lnSpc>
            </a:pPr>
            <a:r>
              <a:rPr lang="en-GB" sz="2800" dirty="0"/>
              <a:t>Feel safe and relaxed with</a:t>
            </a:r>
          </a:p>
          <a:p>
            <a:endParaRPr lang="en-GB" dirty="0"/>
          </a:p>
        </p:txBody>
      </p:sp>
      <p:pic>
        <p:nvPicPr>
          <p:cNvPr id="8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46BB2141-1137-03E0-34F4-473BC17A5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29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334555" y="494782"/>
            <a:ext cx="11117239" cy="914691"/>
          </a:xfrm>
        </p:spPr>
        <p:txBody>
          <a:bodyPr>
            <a:noAutofit/>
          </a:bodyPr>
          <a:lstStyle/>
          <a:p>
            <a:r>
              <a:rPr lang="en-GB" sz="5400" b="1" dirty="0"/>
              <a:t>Why is this list helpful?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23977" y="2051900"/>
            <a:ext cx="100385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en-GB" sz="3200" dirty="0"/>
              <a:t>Your personal loss list reflects </a:t>
            </a:r>
            <a:r>
              <a:rPr lang="en-GB" sz="3200" u="sng" dirty="0"/>
              <a:t>your</a:t>
            </a:r>
            <a:r>
              <a:rPr lang="en-GB" sz="3200" dirty="0"/>
              <a:t> personal values</a:t>
            </a:r>
          </a:p>
          <a:p>
            <a:pPr>
              <a:lnSpc>
                <a:spcPts val="3600"/>
              </a:lnSpc>
            </a:pPr>
            <a:endParaRPr lang="en-GB" sz="3200" dirty="0"/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en-GB" sz="3200" dirty="0"/>
              <a:t>You know exactly what you have lost and therefore what to focus on trying to re-gain</a:t>
            </a:r>
          </a:p>
          <a:p>
            <a:pPr>
              <a:lnSpc>
                <a:spcPts val="3600"/>
              </a:lnSpc>
            </a:pPr>
            <a:endParaRPr lang="en-GB" sz="3200" dirty="0"/>
          </a:p>
          <a:p>
            <a:pPr marL="457200" indent="-457200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en-GB" sz="3200" dirty="0"/>
              <a:t>Your Emotional Logic coach helps you design a </a:t>
            </a:r>
            <a:r>
              <a:rPr lang="en-GB" sz="3200" b="1" dirty="0"/>
              <a:t>personal</a:t>
            </a:r>
            <a:r>
              <a:rPr lang="en-GB" sz="3200" dirty="0"/>
              <a:t>, solution focussed, </a:t>
            </a:r>
            <a:r>
              <a:rPr lang="en-GB" sz="3200" b="1" dirty="0"/>
              <a:t>values based</a:t>
            </a:r>
            <a:r>
              <a:rPr lang="en-GB" sz="3200" dirty="0"/>
              <a:t>, action plan.</a:t>
            </a:r>
          </a:p>
        </p:txBody>
      </p:sp>
      <p:pic>
        <p:nvPicPr>
          <p:cNvPr id="3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A869395B-B302-4036-1FBF-CB047300D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333936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Table&#10;&#10;Description automatically generated">
            <a:extLst>
              <a:ext uri="{FF2B5EF4-FFF2-40B4-BE49-F238E27FC236}">
                <a16:creationId xmlns:a16="http://schemas.microsoft.com/office/drawing/2014/main" id="{66CB14D0-5904-9838-3944-8E1298612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086" y="97239"/>
            <a:ext cx="5867400" cy="6663521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BCE41F-9C38-22EE-510B-6F414152B69C}"/>
              </a:ext>
            </a:extLst>
          </p:cNvPr>
          <p:cNvSpPr txBox="1"/>
          <p:nvPr/>
        </p:nvSpPr>
        <p:spPr>
          <a:xfrm>
            <a:off x="6775270" y="1543594"/>
            <a:ext cx="50727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How do you Bargain?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When you are under pressure, which way</a:t>
            </a:r>
          </a:p>
          <a:p>
            <a:pPr algn="ctr"/>
            <a:r>
              <a:rPr lang="en-GB" sz="3200" b="1" dirty="0"/>
              <a:t>do you usually go?</a:t>
            </a:r>
          </a:p>
          <a:p>
            <a:pPr algn="ctr"/>
            <a:endParaRPr lang="en-GB" sz="3200" b="1" dirty="0"/>
          </a:p>
          <a:p>
            <a:pPr algn="ctr"/>
            <a:r>
              <a:rPr lang="en-GB" sz="3200" b="1" dirty="0"/>
              <a:t>When is Bargaining not a good idea?</a:t>
            </a:r>
          </a:p>
        </p:txBody>
      </p:sp>
      <p:pic>
        <p:nvPicPr>
          <p:cNvPr id="3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538B36D0-E362-6C3E-9545-B93BC7A05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80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3A26BF-277F-3942-ACDE-53B05E2FD815}"/>
              </a:ext>
            </a:extLst>
          </p:cNvPr>
          <p:cNvSpPr txBox="1"/>
          <p:nvPr/>
        </p:nvSpPr>
        <p:spPr>
          <a:xfrm>
            <a:off x="1698113" y="658170"/>
            <a:ext cx="753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What do schools say about the impact?</a:t>
            </a:r>
            <a:endParaRPr lang="en-GB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A1130-4075-7344-8D81-6E431B719483}"/>
              </a:ext>
            </a:extLst>
          </p:cNvPr>
          <p:cNvSpPr txBox="1"/>
          <p:nvPr/>
        </p:nvSpPr>
        <p:spPr>
          <a:xfrm>
            <a:off x="966975" y="1917979"/>
            <a:ext cx="106298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Strengthen relationships at all levels (peers/staff/personal)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Improved behaviour from pupils in school (</a:t>
            </a:r>
            <a:r>
              <a:rPr lang="en-GB" sz="3200" b="1" dirty="0"/>
              <a:t>87.8%)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Improved pupils’ focus on learning (</a:t>
            </a:r>
            <a:r>
              <a:rPr lang="en-GB" sz="3200" b="1" dirty="0"/>
              <a:t>86.1%)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Reduced anxiety (</a:t>
            </a:r>
            <a:r>
              <a:rPr lang="en-GB" sz="3200" b="1" dirty="0"/>
              <a:t>87.8%)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Increased pupils’ confidence (</a:t>
            </a:r>
            <a:r>
              <a:rPr lang="en-GB" sz="3200" b="1" dirty="0"/>
              <a:t>90.9%)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Increased attendance (</a:t>
            </a:r>
            <a:r>
              <a:rPr lang="en-GB" sz="3200" b="1" dirty="0"/>
              <a:t>76.3%)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r>
              <a:rPr lang="en-GB" sz="2800" dirty="0"/>
              <a:t>Data based on 501 school survey responses</a:t>
            </a:r>
          </a:p>
          <a:p>
            <a:r>
              <a:rPr lang="en-GB" sz="2800" dirty="0"/>
              <a:t>Most children had experienced significant trauma</a:t>
            </a:r>
          </a:p>
        </p:txBody>
      </p:sp>
      <p:pic>
        <p:nvPicPr>
          <p:cNvPr id="7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88DA0042-4E12-A11C-F6DA-E7033CE64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29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71EDB3-0047-9C40-8F50-458BA0A5CF3E}"/>
              </a:ext>
            </a:extLst>
          </p:cNvPr>
          <p:cNvSpPr/>
          <p:nvPr/>
        </p:nvSpPr>
        <p:spPr>
          <a:xfrm>
            <a:off x="942333" y="751115"/>
            <a:ext cx="10304158" cy="52534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How we can help you</a:t>
            </a:r>
          </a:p>
          <a:p>
            <a:pPr algn="ctr"/>
            <a:endParaRPr lang="en-GB" sz="2400" b="1" dirty="0">
              <a:solidFill>
                <a:srgbClr val="809977"/>
              </a:solidFill>
            </a:endParaRPr>
          </a:p>
          <a:p>
            <a:pPr algn="ctr"/>
            <a:endParaRPr lang="en-GB" sz="2400" b="1" dirty="0">
              <a:solidFill>
                <a:srgbClr val="809977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We offer 1:1 support for children in education settings, one day per week, over half a term.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We can train members of staff to use our lesson plans to teach the basic concepts to all ages (Foundation Award)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/>
                </a:solidFill>
              </a:rPr>
              <a:t>You can do further training and become a fully qualified Emotional Logic Coach (Coaching Award)</a:t>
            </a:r>
            <a:endParaRPr lang="en-GB" sz="3200" b="1" dirty="0">
              <a:solidFill>
                <a:srgbClr val="809977"/>
              </a:solidFill>
            </a:endParaRPr>
          </a:p>
        </p:txBody>
      </p:sp>
      <p:pic>
        <p:nvPicPr>
          <p:cNvPr id="2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FF2C8B48-ED09-86CC-4B73-C62B5E236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78535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1A0658-967C-2144-A072-E25B6BEA4791}"/>
              </a:ext>
            </a:extLst>
          </p:cNvPr>
          <p:cNvSpPr txBox="1"/>
          <p:nvPr/>
        </p:nvSpPr>
        <p:spPr>
          <a:xfrm>
            <a:off x="1897704" y="535004"/>
            <a:ext cx="7532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Further training – The Foundation Award</a:t>
            </a:r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AF355-81D7-CD49-85EA-B19E02B62715}"/>
              </a:ext>
            </a:extLst>
          </p:cNvPr>
          <p:cNvSpPr txBox="1"/>
          <p:nvPr/>
        </p:nvSpPr>
        <p:spPr>
          <a:xfrm>
            <a:off x="853450" y="1487299"/>
            <a:ext cx="10265785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Train to use our resources with children in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Help yourself and your family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Accredited by the DfE through their Matrix Standard Award and gives you 30 CPD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Approximately 30 hours. Two training days and online learning/coursework over 7 weeks.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Aligned with PACE</a:t>
            </a:r>
          </a:p>
          <a:p>
            <a:r>
              <a:rPr lang="en-GB" sz="3200" dirty="0"/>
              <a:t>   (Playfulness, Acceptance, Curiosity, Empathy)</a:t>
            </a:r>
          </a:p>
          <a:p>
            <a:endParaRPr lang="en-GB" sz="3200" dirty="0"/>
          </a:p>
          <a:p>
            <a:pPr algn="ctr"/>
            <a:r>
              <a:rPr lang="en-GB" sz="3200" b="1" dirty="0"/>
              <a:t>Wed 21st Oct/Mon 23 Nov St Austell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8BF26618-BD70-DB24-D33C-AE57AC278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66681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8844373-2C10-4009-B7EA-3CF513401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85F07-92BD-585A-C694-08B5ED056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268" y="1336642"/>
            <a:ext cx="3504287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3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BOGOF Funded places only for Cornish schools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BA8352-2B7E-D73B-4525-B0166F4243BD}"/>
              </a:ext>
            </a:extLst>
          </p:cNvPr>
          <p:cNvSpPr txBox="1"/>
          <p:nvPr/>
        </p:nvSpPr>
        <p:spPr>
          <a:xfrm>
            <a:off x="4364078" y="4818862"/>
            <a:ext cx="3505350" cy="1671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www.cornishcritters.com</a:t>
            </a:r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1086F5-290F-43BC-8A5F-AA48DA80D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086576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BFE62CD-B7BF-4E72-B3A4-EF70C3DAF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58BB09-35C2-4EAD-A800-B39E4CA49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Content Placeholder 6" descr="A logo of a cat&#10;&#10;AI-generated content may be incorrect.">
            <a:extLst>
              <a:ext uri="{FF2B5EF4-FFF2-40B4-BE49-F238E27FC236}">
                <a16:creationId xmlns:a16="http://schemas.microsoft.com/office/drawing/2014/main" id="{BC438254-65EB-DD31-9812-51A83ED83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507" r="3473" b="2"/>
          <a:stretch>
            <a:fillRect/>
          </a:stretch>
        </p:blipFill>
        <p:spPr>
          <a:xfrm>
            <a:off x="20" y="10"/>
            <a:ext cx="3689920" cy="3333740"/>
          </a:xfrm>
          <a:custGeom>
            <a:avLst/>
            <a:gdLst/>
            <a:ahLst/>
            <a:cxnLst/>
            <a:rect l="l" t="t" r="r" b="b"/>
            <a:pathLst>
              <a:path w="3690902" h="333375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690902" y="3333750"/>
                </a:lnTo>
                <a:lnTo>
                  <a:pt x="0" y="3333750"/>
                </a:lnTo>
                <a:close/>
              </a:path>
            </a:pathLst>
          </a:custGeom>
        </p:spPr>
      </p:pic>
      <p:pic>
        <p:nvPicPr>
          <p:cNvPr id="14" name="Picture 13" descr="A stuffed animal in a garden&#10;&#10;AI-generated content may be incorrect.">
            <a:extLst>
              <a:ext uri="{FF2B5EF4-FFF2-40B4-BE49-F238E27FC236}">
                <a16:creationId xmlns:a16="http://schemas.microsoft.com/office/drawing/2014/main" id="{373D3704-6999-67F6-7B8A-50F900F755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348" r="1" b="6817"/>
          <a:stretch>
            <a:fillRect/>
          </a:stretch>
        </p:blipFill>
        <p:spPr>
          <a:xfrm>
            <a:off x="8279759" y="1"/>
            <a:ext cx="3909066" cy="3333747"/>
          </a:xfrm>
          <a:custGeom>
            <a:avLst/>
            <a:gdLst/>
            <a:ahLst/>
            <a:cxnLst/>
            <a:rect l="l" t="t" r="r" b="b"/>
            <a:pathLst>
              <a:path w="3910084" h="3333747">
                <a:moveTo>
                  <a:pt x="118775" y="0"/>
                </a:moveTo>
                <a:lnTo>
                  <a:pt x="3910084" y="0"/>
                </a:lnTo>
                <a:lnTo>
                  <a:pt x="3910084" y="3333747"/>
                </a:lnTo>
                <a:lnTo>
                  <a:pt x="203835" y="3333747"/>
                </a:lnTo>
                <a:lnTo>
                  <a:pt x="0" y="803615"/>
                </a:lnTo>
                <a:close/>
              </a:path>
            </a:pathLst>
          </a:custGeom>
        </p:spPr>
      </p:pic>
      <p:pic>
        <p:nvPicPr>
          <p:cNvPr id="12" name="Picture 11" descr="A stuffed animal on a table&#10;&#10;AI-generated content may be incorrect.">
            <a:extLst>
              <a:ext uri="{FF2B5EF4-FFF2-40B4-BE49-F238E27FC236}">
                <a16:creationId xmlns:a16="http://schemas.microsoft.com/office/drawing/2014/main" id="{F8C7C3F5-FDB3-999D-F20F-F0D3477A83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157" r="2" b="17912"/>
          <a:stretch>
            <a:fillRect/>
          </a:stretch>
        </p:blipFill>
        <p:spPr>
          <a:xfrm>
            <a:off x="20" y="3524255"/>
            <a:ext cx="3909045" cy="3333745"/>
          </a:xfrm>
          <a:custGeom>
            <a:avLst/>
            <a:gdLst/>
            <a:ahLst/>
            <a:cxnLst/>
            <a:rect l="l" t="t" r="r" b="b"/>
            <a:pathLst>
              <a:path w="3910084" h="3333745">
                <a:moveTo>
                  <a:pt x="0" y="0"/>
                </a:moveTo>
                <a:lnTo>
                  <a:pt x="3706250" y="0"/>
                </a:lnTo>
                <a:lnTo>
                  <a:pt x="3910084" y="2530130"/>
                </a:lnTo>
                <a:lnTo>
                  <a:pt x="3791309" y="3333745"/>
                </a:lnTo>
                <a:lnTo>
                  <a:pt x="0" y="3333745"/>
                </a:lnTo>
                <a:close/>
              </a:path>
            </a:pathLst>
          </a:cu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0220991A-5EB0-44E3-B615-BDCA59E66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7873" y="0"/>
            <a:ext cx="1338704" cy="6858000"/>
            <a:chOff x="2661507" y="0"/>
            <a:chExt cx="1339053" cy="68580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FBE570C-9796-4356-8D50-B25FFB05B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D72FE4A-0FC7-4162-85F2-63D0FE67D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5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0" name="Picture 9" descr="A stuffed animal in a tree&#10;&#10;AI-generated content may be incorrect.">
            <a:extLst>
              <a:ext uri="{FF2B5EF4-FFF2-40B4-BE49-F238E27FC236}">
                <a16:creationId xmlns:a16="http://schemas.microsoft.com/office/drawing/2014/main" id="{AF14AB06-BD5B-EC0C-BAC3-033B8027F5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599" r="3" b="26021"/>
          <a:stretch>
            <a:fillRect/>
          </a:stretch>
        </p:blipFill>
        <p:spPr>
          <a:xfrm>
            <a:off x="8501953" y="3562350"/>
            <a:ext cx="3686872" cy="3295650"/>
          </a:xfrm>
          <a:custGeom>
            <a:avLst/>
            <a:gdLst/>
            <a:ahLst/>
            <a:cxnLst/>
            <a:rect l="l" t="t" r="r" b="b"/>
            <a:pathLst>
              <a:path w="3687832" h="3295650">
                <a:moveTo>
                  <a:pt x="3687832" y="0"/>
                </a:moveTo>
                <a:lnTo>
                  <a:pt x="3687832" y="3295650"/>
                </a:lnTo>
                <a:lnTo>
                  <a:pt x="691450" y="3295650"/>
                </a:lnTo>
                <a:lnTo>
                  <a:pt x="124499" y="1545374"/>
                </a:lnTo>
                <a:lnTo>
                  <a:pt x="0" y="1"/>
                </a:lnTo>
                <a:close/>
              </a:path>
            </a:pathLst>
          </a:cu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1D1A57D-77BC-4EEC-819E-6F5EEF34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2248" y="-2"/>
            <a:ext cx="1338704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913AB8E-CB2A-4854-8A54-923C07FC74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F5CCDF-B355-4127-8062-39039B53D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5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320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2585F9-24C1-414A-ACAD-E95AFD8B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0" y="917749"/>
            <a:ext cx="10969943" cy="5365214"/>
          </a:xfrm>
        </p:spPr>
        <p:txBody>
          <a:bodyPr>
            <a:noAutofit/>
          </a:bodyPr>
          <a:lstStyle/>
          <a:p>
            <a:r>
              <a:rPr lang="en-US" sz="3200" b="1" dirty="0"/>
              <a:t>My background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dirty="0"/>
              <a:t>Primary Headteacher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Exciting Education Ltd</a:t>
            </a:r>
            <a:br>
              <a:rPr lang="en-US" sz="3200" b="1" dirty="0"/>
            </a:br>
            <a:r>
              <a:rPr lang="en-US" sz="3200" b="1" dirty="0"/>
              <a:t>Emotion Logic charity</a:t>
            </a:r>
            <a:br>
              <a:rPr lang="en-US" sz="3200" b="1" dirty="0"/>
            </a:br>
            <a:r>
              <a:rPr lang="en-US" sz="3200" b="1" dirty="0"/>
              <a:t>Plymouth Multi Agency Support Team</a:t>
            </a:r>
            <a:br>
              <a:rPr lang="en-US" sz="3200" b="1" dirty="0"/>
            </a:br>
            <a:r>
              <a:rPr lang="en-US" sz="3200" b="1" dirty="0"/>
              <a:t>Chair Plymouth Foster Panel</a:t>
            </a:r>
            <a:br>
              <a:rPr lang="en-US" sz="3200" b="1" dirty="0"/>
            </a:br>
            <a:r>
              <a:rPr lang="en-US" sz="3200" b="1" dirty="0"/>
              <a:t>Vice Chair Cornwall Foster Panel</a:t>
            </a:r>
            <a:br>
              <a:rPr lang="en-US" sz="3200" b="1" dirty="0"/>
            </a:br>
            <a:r>
              <a:rPr lang="en-US" sz="3200" b="1" dirty="0" err="1"/>
              <a:t>cornishcritters.com</a:t>
            </a:r>
            <a:br>
              <a:rPr lang="en-US" sz="3200" b="1" dirty="0"/>
            </a:br>
            <a:endParaRPr lang="en-US" sz="3200" b="1" dirty="0"/>
          </a:p>
        </p:txBody>
      </p:sp>
      <p:pic>
        <p:nvPicPr>
          <p:cNvPr id="6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30B71F8A-DB79-B47E-D549-3F815E83F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10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0F20749D-9673-2C82-08DF-74164A01F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862" y="404729"/>
            <a:ext cx="4594505" cy="25545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FE816D-89B7-0BBB-2A99-A309B9CBC17A}"/>
              </a:ext>
            </a:extLst>
          </p:cNvPr>
          <p:cNvSpPr txBox="1"/>
          <p:nvPr/>
        </p:nvSpPr>
        <p:spPr>
          <a:xfrm>
            <a:off x="421261" y="3429000"/>
            <a:ext cx="62051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www.excitingeducation.co.uk</a:t>
            </a:r>
            <a:endParaRPr lang="en-GB" sz="3600" b="1" dirty="0"/>
          </a:p>
          <a:p>
            <a:pPr algn="ctr"/>
            <a:endParaRPr lang="en-GB" sz="3600" b="1" dirty="0"/>
          </a:p>
          <a:p>
            <a:pPr algn="ctr"/>
            <a:r>
              <a:rPr lang="en-GB" sz="36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chris@excitingeducation.co.uk</a:t>
            </a:r>
            <a:endParaRPr lang="en-GB" sz="3600" b="1" dirty="0"/>
          </a:p>
          <a:p>
            <a:pPr algn="ctr"/>
            <a:endParaRPr lang="en-GB" sz="3600" b="1" dirty="0"/>
          </a:p>
          <a:p>
            <a:pPr algn="ctr"/>
            <a:r>
              <a:rPr lang="en-GB" sz="3600" b="1" dirty="0"/>
              <a:t>07854 120286</a:t>
            </a:r>
          </a:p>
        </p:txBody>
      </p:sp>
      <p:pic>
        <p:nvPicPr>
          <p:cNvPr id="2" name="Picture 1" descr="A white letter f on a blue background&#10;&#10;AI-generated content may be incorrect.">
            <a:extLst>
              <a:ext uri="{FF2B5EF4-FFF2-40B4-BE49-F238E27FC236}">
                <a16:creationId xmlns:a16="http://schemas.microsoft.com/office/drawing/2014/main" id="{BFA7F774-5A89-5F4B-41AC-82155151E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197" y="1079674"/>
            <a:ext cx="1879600" cy="1879600"/>
          </a:xfrm>
          <a:prstGeom prst="rect">
            <a:avLst/>
          </a:prstGeom>
        </p:spPr>
      </p:pic>
      <p:pic>
        <p:nvPicPr>
          <p:cNvPr id="3" name="Picture 2" descr="A blue square with white letters and a dot in the middle&#10;&#10;AI-generated content may be incorrect.">
            <a:extLst>
              <a:ext uri="{FF2B5EF4-FFF2-40B4-BE49-F238E27FC236}">
                <a16:creationId xmlns:a16="http://schemas.microsoft.com/office/drawing/2014/main" id="{5DE58354-4475-CD58-8FE9-94AF1604E1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8403" y="1079674"/>
            <a:ext cx="1879600" cy="1879600"/>
          </a:xfrm>
          <a:prstGeom prst="rect">
            <a:avLst/>
          </a:prstGeom>
        </p:spPr>
      </p:pic>
      <p:pic>
        <p:nvPicPr>
          <p:cNvPr id="4" name="Picture 3" descr="A logo of a camera&#10;&#10;AI-generated content may be incorrect.">
            <a:extLst>
              <a:ext uri="{FF2B5EF4-FFF2-40B4-BE49-F238E27FC236}">
                <a16:creationId xmlns:a16="http://schemas.microsoft.com/office/drawing/2014/main" id="{71F7ED0D-2077-4801-0676-EAE5DE97F8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197" y="3766472"/>
            <a:ext cx="1879600" cy="1879600"/>
          </a:xfrm>
          <a:prstGeom prst="rect">
            <a:avLst/>
          </a:prstGeom>
        </p:spPr>
      </p:pic>
      <p:pic>
        <p:nvPicPr>
          <p:cNvPr id="8" name="Picture 7" descr="A black square with white x&#10;&#10;AI-generated content may be incorrect.">
            <a:extLst>
              <a:ext uri="{FF2B5EF4-FFF2-40B4-BE49-F238E27FC236}">
                <a16:creationId xmlns:a16="http://schemas.microsoft.com/office/drawing/2014/main" id="{536B2277-5061-FDCB-9080-BF551EC057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2003" y="3634218"/>
            <a:ext cx="2192399" cy="214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6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B374-7E56-001A-FCB2-2F56BD12D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AAB25-2C49-CF48-02BF-7FE580E08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39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2585F9-24C1-414A-ACAD-E95AFD8B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721" y="594911"/>
            <a:ext cx="10969943" cy="5365214"/>
          </a:xfrm>
        </p:spPr>
        <p:txBody>
          <a:bodyPr>
            <a:noAutofit/>
          </a:bodyPr>
          <a:lstStyle/>
          <a:p>
            <a:r>
              <a:rPr lang="en-US" sz="4000" b="1" dirty="0"/>
              <a:t>FAQs</a:t>
            </a:r>
            <a:br>
              <a:rPr lang="en-US" sz="4000" b="1" dirty="0"/>
            </a:br>
            <a:br>
              <a:rPr lang="en-US" sz="3200" b="1" dirty="0"/>
            </a:br>
            <a:r>
              <a:rPr lang="en-US" sz="3200" b="1" dirty="0"/>
              <a:t>What am I going to be doing today?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Will I have to talk about personal situations and share my emotions with others?</a:t>
            </a:r>
            <a:br>
              <a:rPr lang="en-US" sz="3200" b="1" dirty="0"/>
            </a:br>
            <a:endParaRPr lang="en-US" sz="3200" b="1" dirty="0"/>
          </a:p>
        </p:txBody>
      </p:sp>
      <p:pic>
        <p:nvPicPr>
          <p:cNvPr id="6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896A3F7D-8165-19C7-1603-10BDD0CF1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0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4813DBA-55E8-B846-BDB4-618EE3940835}"/>
              </a:ext>
            </a:extLst>
          </p:cNvPr>
          <p:cNvSpPr txBox="1">
            <a:spLocks/>
          </p:cNvSpPr>
          <p:nvPr/>
        </p:nvSpPr>
        <p:spPr>
          <a:xfrm>
            <a:off x="7213197" y="1670050"/>
            <a:ext cx="3540994" cy="3517900"/>
          </a:xfrm>
          <a:prstGeom prst="rect">
            <a:avLst/>
          </a:prstGeom>
        </p:spPr>
        <p:txBody>
          <a:bodyPr vert="horz" lIns="117208" tIns="58604" rIns="117208" bIns="58604" rtlCol="0" anchor="ctr">
            <a:normAutofit/>
          </a:bodyPr>
          <a:lstStyle>
            <a:lvl1pPr algn="ctr" defTabSz="586039" rtl="0" eaLnBrk="1" latinLnBrk="0" hangingPunct="1">
              <a:spcBef>
                <a:spcPct val="0"/>
              </a:spcBef>
              <a:buNone/>
              <a:defRPr sz="5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/>
              <a:t>What is Emotional Logic?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1B6532-7BAA-554A-85FE-38EB61F7E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7" r="6163"/>
          <a:stretch/>
        </p:blipFill>
        <p:spPr>
          <a:xfrm>
            <a:off x="747488" y="1301602"/>
            <a:ext cx="5468706" cy="4563281"/>
          </a:xfrm>
          <a:prstGeom prst="rect">
            <a:avLst/>
          </a:prstGeom>
        </p:spPr>
      </p:pic>
      <p:pic>
        <p:nvPicPr>
          <p:cNvPr id="2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EFCD748A-B028-08B1-126A-B8FB7253C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45053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328DF-9745-845F-E786-88DD8CAC2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75463BA-E993-4BF9-3708-26FE6E301D53}"/>
              </a:ext>
            </a:extLst>
          </p:cNvPr>
          <p:cNvSpPr txBox="1">
            <a:spLocks/>
          </p:cNvSpPr>
          <p:nvPr/>
        </p:nvSpPr>
        <p:spPr>
          <a:xfrm>
            <a:off x="1036320" y="1152686"/>
            <a:ext cx="10393680" cy="4882354"/>
          </a:xfrm>
          <a:prstGeom prst="rect">
            <a:avLst/>
          </a:prstGeom>
        </p:spPr>
        <p:txBody>
          <a:bodyPr vert="horz" lIns="117208" tIns="58604" rIns="117208" bIns="58604" rtlCol="0" anchor="ctr">
            <a:noAutofit/>
          </a:bodyPr>
          <a:lstStyle>
            <a:lvl1pPr algn="ctr" defTabSz="586039" rtl="0" eaLnBrk="1" latinLnBrk="0" hangingPunct="1">
              <a:spcBef>
                <a:spcPct val="0"/>
              </a:spcBef>
              <a:buNone/>
              <a:defRPr sz="5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A technique developed by British GPs in the 1990s and used around the world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Learn to recognise and understand your unpleasant emotions and your core values that underpin these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Learn how to make plans to move forward effectively without causing more problems!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It’s coaching not therapy - something you can learn and teach your family and friends</a:t>
            </a:r>
          </a:p>
        </p:txBody>
      </p:sp>
      <p:pic>
        <p:nvPicPr>
          <p:cNvPr id="2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20B0C5B1-E02B-AB16-D373-9A7ADF8EE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31735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01382C-1471-D241-97D2-EB41C766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1" y="1435100"/>
            <a:ext cx="10512862" cy="3698602"/>
          </a:xfrm>
        </p:spPr>
        <p:txBody>
          <a:bodyPr>
            <a:normAutofit fontScale="90000"/>
          </a:bodyPr>
          <a:lstStyle/>
          <a:p>
            <a:r>
              <a:rPr lang="en-GB" sz="8000" dirty="0">
                <a:latin typeface="+mn-lt"/>
              </a:rPr>
              <a:t>The</a:t>
            </a:r>
            <a:r>
              <a:rPr lang="en-GB" sz="8000" b="1" dirty="0">
                <a:latin typeface="+mn-lt"/>
              </a:rPr>
              <a:t> Healthy</a:t>
            </a:r>
            <a:br>
              <a:rPr lang="en-GB" sz="8000" b="1" dirty="0">
                <a:latin typeface="+mn-lt"/>
              </a:rPr>
            </a:br>
            <a:r>
              <a:rPr lang="en-GB" sz="8000" dirty="0">
                <a:latin typeface="+mn-lt"/>
              </a:rPr>
              <a:t>Adjustment</a:t>
            </a:r>
            <a:br>
              <a:rPr lang="en-GB" sz="8000" dirty="0">
                <a:latin typeface="+mn-lt"/>
              </a:rPr>
            </a:br>
            <a:r>
              <a:rPr lang="en-GB" sz="8000" dirty="0">
                <a:latin typeface="+mn-lt"/>
              </a:rPr>
              <a:t>Process</a:t>
            </a:r>
          </a:p>
        </p:txBody>
      </p:sp>
      <p:pic>
        <p:nvPicPr>
          <p:cNvPr id="6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F7668280-A70B-8108-822A-27859C296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90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food&#10;&#10;Description automatically generated">
            <a:extLst>
              <a:ext uri="{FF2B5EF4-FFF2-40B4-BE49-F238E27FC236}">
                <a16:creationId xmlns:a16="http://schemas.microsoft.com/office/drawing/2014/main" id="{C20BD44A-6FD6-2044-974F-BFE7A9F64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54188" y="1540671"/>
            <a:ext cx="2109586" cy="1470318"/>
          </a:xfrm>
        </p:spPr>
      </p:pic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42195227-0868-F749-8886-D60FDE855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4992" y="1411152"/>
            <a:ext cx="2140225" cy="1510272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6A1344A-754D-8343-8C49-3DD3B7BC2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860" y="3791981"/>
            <a:ext cx="2136874" cy="1510272"/>
          </a:xfrm>
          <a:prstGeom prst="rect">
            <a:avLst/>
          </a:prstGeom>
        </p:spPr>
      </p:pic>
      <p:pic>
        <p:nvPicPr>
          <p:cNvPr id="11" name="Picture 10" descr="A picture containing food&#10;&#10;Description automatically generated">
            <a:extLst>
              <a:ext uri="{FF2B5EF4-FFF2-40B4-BE49-F238E27FC236}">
                <a16:creationId xmlns:a16="http://schemas.microsoft.com/office/drawing/2014/main" id="{5255E089-87C7-0A4E-AFAF-E5F2E13EE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6062" y="3581843"/>
            <a:ext cx="2124072" cy="1510272"/>
          </a:xfrm>
          <a:prstGeom prst="rect">
            <a:avLst/>
          </a:prstGeom>
        </p:spPr>
      </p:pic>
      <p:pic>
        <p:nvPicPr>
          <p:cNvPr id="13" name="Picture 12" descr="A picture containing food&#10;&#10;Description automatically generated">
            <a:extLst>
              <a:ext uri="{FF2B5EF4-FFF2-40B4-BE49-F238E27FC236}">
                <a16:creationId xmlns:a16="http://schemas.microsoft.com/office/drawing/2014/main" id="{C81A8989-629B-BE48-8D89-9F84C8E02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076" y="2028929"/>
            <a:ext cx="2092745" cy="1490288"/>
          </a:xfrm>
          <a:prstGeom prst="rect">
            <a:avLst/>
          </a:prstGeom>
        </p:spPr>
      </p:pic>
      <p:pic>
        <p:nvPicPr>
          <p:cNvPr id="15" name="Picture 14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ABCBCC50-D26A-2642-9323-E34276D38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5105" y="3999560"/>
            <a:ext cx="2109586" cy="1510272"/>
          </a:xfrm>
          <a:prstGeom prst="rect">
            <a:avLst/>
          </a:prstGeom>
        </p:spPr>
      </p:pic>
      <p:pic>
        <p:nvPicPr>
          <p:cNvPr id="17" name="Picture 16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6EB7A09E-F97D-594B-9846-F30FF4BDA8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291" y="1765886"/>
            <a:ext cx="2140225" cy="15102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E9A7A9-3DDE-B04F-8F7E-43D0A80448A5}"/>
              </a:ext>
            </a:extLst>
          </p:cNvPr>
          <p:cNvSpPr txBox="1"/>
          <p:nvPr/>
        </p:nvSpPr>
        <p:spPr>
          <a:xfrm>
            <a:off x="3307527" y="299726"/>
            <a:ext cx="5573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The </a:t>
            </a:r>
            <a:r>
              <a:rPr lang="en-GB" sz="3200" b="1" dirty="0"/>
              <a:t>Healthy</a:t>
            </a:r>
            <a:r>
              <a:rPr lang="en-GB" sz="3200" dirty="0"/>
              <a:t> Adjustment Process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361F8497-200A-3347-A5D5-02EE7126212E}"/>
              </a:ext>
            </a:extLst>
          </p:cNvPr>
          <p:cNvSpPr/>
          <p:nvPr/>
        </p:nvSpPr>
        <p:spPr>
          <a:xfrm>
            <a:off x="3714801" y="6020800"/>
            <a:ext cx="4831811" cy="43179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AA732D42-DEB3-6ECF-2135-1182CE155F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1421" y="20876"/>
            <a:ext cx="2035629" cy="11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9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16029" y="742665"/>
            <a:ext cx="9006840" cy="1263599"/>
          </a:xfrm>
        </p:spPr>
        <p:txBody>
          <a:bodyPr>
            <a:noAutofit/>
          </a:bodyPr>
          <a:lstStyle/>
          <a:p>
            <a:r>
              <a:rPr lang="en-GB" sz="4000" b="1"/>
              <a:t>Step 1</a:t>
            </a:r>
            <a:br>
              <a:rPr lang="en-GB" sz="4000" b="1"/>
            </a:br>
            <a:r>
              <a:rPr lang="en-GB" sz="4000"/>
              <a:t>Making sense of how we are feeling</a:t>
            </a:r>
            <a:endParaRPr lang="en-GB" sz="4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036962" y="2593569"/>
            <a:ext cx="9885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“Use the cards to </a:t>
            </a:r>
            <a:r>
              <a:rPr lang="en-GB" sz="3600" b="1" dirty="0"/>
              <a:t>show me </a:t>
            </a:r>
            <a:r>
              <a:rPr lang="en-GB" sz="3600" dirty="0"/>
              <a:t>how you feel”</a:t>
            </a:r>
          </a:p>
          <a:p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You can’t get it wrong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Use as few or as many cards as you feel relevant</a:t>
            </a:r>
          </a:p>
        </p:txBody>
      </p:sp>
      <p:pic>
        <p:nvPicPr>
          <p:cNvPr id="8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D2C87F54-6FB6-2EED-D6A2-88BFEA2D2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3196" y="0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182109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A98D6DB-6763-1F43-A187-0DCB36DCA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83" y="944810"/>
            <a:ext cx="11538857" cy="4746170"/>
          </a:xfrm>
        </p:spPr>
        <p:txBody>
          <a:bodyPr>
            <a:noAutofit/>
          </a:bodyPr>
          <a:lstStyle/>
          <a:p>
            <a:r>
              <a:rPr lang="en-GB" sz="7200" b="1" dirty="0"/>
              <a:t>Scenario</a:t>
            </a:r>
            <a:br>
              <a:rPr lang="en-GB" sz="7200" dirty="0"/>
            </a:br>
            <a:br>
              <a:rPr lang="en-GB" sz="4000" dirty="0"/>
            </a:br>
            <a:r>
              <a:rPr lang="en-GB" sz="4000" dirty="0"/>
              <a:t>Imagine you are 13 years old.</a:t>
            </a:r>
            <a:br>
              <a:rPr lang="en-GB" sz="4000" dirty="0"/>
            </a:br>
            <a:r>
              <a:rPr lang="en-GB" sz="4000" dirty="0"/>
              <a:t>You’ve not been invited to the party!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Look at the cards</a:t>
            </a:r>
            <a:br>
              <a:rPr lang="en-GB" sz="4000" dirty="0"/>
            </a:br>
            <a:r>
              <a:rPr lang="en-GB" sz="4000" dirty="0"/>
              <a:t>What would your pattern look like?</a:t>
            </a:r>
            <a:endParaRPr lang="en-GB" sz="7200" dirty="0"/>
          </a:p>
        </p:txBody>
      </p:sp>
      <p:pic>
        <p:nvPicPr>
          <p:cNvPr id="2" name="Content Placeholder 4" descr="Logo, company name&#10;&#10;Description automatically generated">
            <a:extLst>
              <a:ext uri="{FF2B5EF4-FFF2-40B4-BE49-F238E27FC236}">
                <a16:creationId xmlns:a16="http://schemas.microsoft.com/office/drawing/2014/main" id="{EC7A5507-9201-797F-EB1F-C22F8CDBE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01421" y="20876"/>
            <a:ext cx="2035629" cy="1131810"/>
          </a:xfrm>
        </p:spPr>
      </p:pic>
    </p:spTree>
    <p:extLst>
      <p:ext uri="{BB962C8B-B14F-4D97-AF65-F5344CB8AC3E}">
        <p14:creationId xmlns:p14="http://schemas.microsoft.com/office/powerpoint/2010/main" val="253732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7898</TotalTime>
  <Words>693</Words>
  <Application>Microsoft Macintosh PowerPoint</Application>
  <PresentationFormat>Custom</PresentationFormat>
  <Paragraphs>106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My background  Primary Headteacher  Exciting Education Ltd Emotion Logic charity Plymouth Multi Agency Support Team Chair Plymouth Foster Panel Vice Chair Cornwall Foster Panel cornishcritters.com </vt:lpstr>
      <vt:lpstr>FAQs  What am I going to be doing today?  Will I have to talk about personal situations and share my emotions with others? </vt:lpstr>
      <vt:lpstr>PowerPoint Presentation</vt:lpstr>
      <vt:lpstr>PowerPoint Presentation</vt:lpstr>
      <vt:lpstr>The Healthy Adjustment Process</vt:lpstr>
      <vt:lpstr>PowerPoint Presentation</vt:lpstr>
      <vt:lpstr>Step 1 Making sense of how we are feeling</vt:lpstr>
      <vt:lpstr>Scenario  Imagine you are 13 years old. You’ve not been invited to the party!  Look at the cards What would your pattern look like?</vt:lpstr>
      <vt:lpstr>PowerPoint Presentation</vt:lpstr>
      <vt:lpstr>Step 2 Discover what you have lost by naming some hidden values</vt:lpstr>
      <vt:lpstr>What can I no longer do?</vt:lpstr>
      <vt:lpstr>Now that I have lost a friend, what can I no longer do?</vt:lpstr>
      <vt:lpstr>Why is this list helpful?</vt:lpstr>
      <vt:lpstr>PowerPoint Presentation</vt:lpstr>
      <vt:lpstr>PowerPoint Presentation</vt:lpstr>
      <vt:lpstr>PowerPoint Presentation</vt:lpstr>
      <vt:lpstr>PowerPoint Presentation</vt:lpstr>
      <vt:lpstr>BOGOF Funded places only for Cornish schools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Stirling</dc:creator>
  <cp:lastModifiedBy>Christiaan Stirling</cp:lastModifiedBy>
  <cp:revision>147</cp:revision>
  <dcterms:created xsi:type="dcterms:W3CDTF">2020-10-08T16:12:56Z</dcterms:created>
  <dcterms:modified xsi:type="dcterms:W3CDTF">2026-06-25T07:10:47Z</dcterms:modified>
</cp:coreProperties>
</file>