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6" r:id="rId14"/>
  </p:sldIdLst>
  <p:sldSz cx="18288000" cy="10287000"/>
  <p:notesSz cx="6858000" cy="9144000"/>
  <p:embeddedFontLst>
    <p:embeddedFont>
      <p:font typeface="Canva Sans" panose="020B0604020202020204" charset="0"/>
      <p:regular r:id="rId16"/>
    </p:embeddedFont>
    <p:embeddedFont>
      <p:font typeface="Century Gothic Paneuropean" panose="020B0604020202020204" charset="0"/>
      <p:regular r:id="rId17"/>
    </p:embeddedFont>
    <p:embeddedFont>
      <p:font typeface="Poppins Bold"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8" d="100"/>
          <a:sy n="38" d="100"/>
        </p:scale>
        <p:origin x="1236" y="27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B8306D-6A0E-4B99-9DD9-68B4698C9F16}" type="datetimeFigureOut">
              <a:rPr lang="en-GB" smtClean="0"/>
              <a:t>20/03/2026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C7558F-785F-4CB7-B992-BAB7F8F21CF1}" type="slidenum">
              <a:rPr lang="en-GB" smtClean="0"/>
              <a:t>‹#›</a:t>
            </a:fld>
            <a:endParaRPr lang="en-GB"/>
          </a:p>
        </p:txBody>
      </p:sp>
    </p:spTree>
    <p:extLst>
      <p:ext uri="{BB962C8B-B14F-4D97-AF65-F5344CB8AC3E}">
        <p14:creationId xmlns:p14="http://schemas.microsoft.com/office/powerpoint/2010/main" val="2404904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4C7558F-785F-4CB7-B992-BAB7F8F21CF1}" type="slidenum">
              <a:rPr lang="en-GB" smtClean="0"/>
              <a:t>3</a:t>
            </a:fld>
            <a:endParaRPr lang="en-GB"/>
          </a:p>
        </p:txBody>
      </p:sp>
    </p:spTree>
    <p:extLst>
      <p:ext uri="{BB962C8B-B14F-4D97-AF65-F5344CB8AC3E}">
        <p14:creationId xmlns:p14="http://schemas.microsoft.com/office/powerpoint/2010/main" val="17091724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jpe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42.jpeg"/></Relationships>
</file>

<file path=ppt/slides/_rels/slide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44.jpg"/><Relationship Id="rId4" Type="http://schemas.openxmlformats.org/officeDocument/2006/relationships/image" Target="../media/image43.jpeg"/></Relationships>
</file>

<file path=ppt/slides/_rels/slide1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21.png"/><Relationship Id="rId7" Type="http://schemas.openxmlformats.org/officeDocument/2006/relationships/image" Target="../media/image50.png"/><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22.svg"/><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20.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png"/><Relationship Id="rId7"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8B133"/>
        </a:solidFill>
        <a:effectLst/>
      </p:bgPr>
    </p:bg>
    <p:spTree>
      <p:nvGrpSpPr>
        <p:cNvPr id="1" name=""/>
        <p:cNvGrpSpPr/>
        <p:nvPr/>
      </p:nvGrpSpPr>
      <p:grpSpPr>
        <a:xfrm>
          <a:off x="0" y="0"/>
          <a:ext cx="0" cy="0"/>
          <a:chOff x="0" y="0"/>
          <a:chExt cx="0" cy="0"/>
        </a:xfrm>
      </p:grpSpPr>
      <p:grpSp>
        <p:nvGrpSpPr>
          <p:cNvPr id="2" name="Group 2"/>
          <p:cNvGrpSpPr/>
          <p:nvPr/>
        </p:nvGrpSpPr>
        <p:grpSpPr>
          <a:xfrm rot="252092">
            <a:off x="12640413" y="1935135"/>
            <a:ext cx="6345264" cy="3569211"/>
            <a:chOff x="0" y="0"/>
            <a:chExt cx="774835" cy="435844"/>
          </a:xfrm>
        </p:grpSpPr>
        <p:sp>
          <p:nvSpPr>
            <p:cNvPr id="3" name="Freeform 3"/>
            <p:cNvSpPr/>
            <p:nvPr/>
          </p:nvSpPr>
          <p:spPr>
            <a:xfrm>
              <a:off x="0" y="0"/>
              <a:ext cx="774835" cy="435844"/>
            </a:xfrm>
            <a:custGeom>
              <a:avLst/>
              <a:gdLst/>
              <a:ahLst/>
              <a:cxnLst/>
              <a:rect l="l" t="t" r="r" b="b"/>
              <a:pathLst>
                <a:path w="774835" h="435844">
                  <a:moveTo>
                    <a:pt x="0" y="0"/>
                  </a:moveTo>
                  <a:lnTo>
                    <a:pt x="774835" y="0"/>
                  </a:lnTo>
                  <a:lnTo>
                    <a:pt x="774835" y="435844"/>
                  </a:lnTo>
                  <a:lnTo>
                    <a:pt x="0" y="435844"/>
                  </a:lnTo>
                  <a:close/>
                </a:path>
              </a:pathLst>
            </a:custGeom>
            <a:blipFill>
              <a:blip r:embed="rId2"/>
              <a:stretch>
                <a:fillRect t="-40235" b="-40235"/>
              </a:stretch>
            </a:blipFill>
          </p:spPr>
          <p:txBody>
            <a:bodyPr/>
            <a:lstStyle/>
            <a:p>
              <a:endParaRPr lang="en-GB"/>
            </a:p>
          </p:txBody>
        </p:sp>
      </p:grpSp>
      <p:grpSp>
        <p:nvGrpSpPr>
          <p:cNvPr id="4" name="Group 4"/>
          <p:cNvGrpSpPr/>
          <p:nvPr/>
        </p:nvGrpSpPr>
        <p:grpSpPr>
          <a:xfrm rot="252092">
            <a:off x="5815129" y="5261508"/>
            <a:ext cx="6345264" cy="3569211"/>
            <a:chOff x="0" y="0"/>
            <a:chExt cx="774835" cy="435844"/>
          </a:xfrm>
        </p:grpSpPr>
        <p:sp>
          <p:nvSpPr>
            <p:cNvPr id="5" name="Freeform 5"/>
            <p:cNvSpPr/>
            <p:nvPr/>
          </p:nvSpPr>
          <p:spPr>
            <a:xfrm>
              <a:off x="0" y="0"/>
              <a:ext cx="774835" cy="435844"/>
            </a:xfrm>
            <a:custGeom>
              <a:avLst/>
              <a:gdLst/>
              <a:ahLst/>
              <a:cxnLst/>
              <a:rect l="l" t="t" r="r" b="b"/>
              <a:pathLst>
                <a:path w="774835" h="435844">
                  <a:moveTo>
                    <a:pt x="0" y="0"/>
                  </a:moveTo>
                  <a:lnTo>
                    <a:pt x="774835" y="0"/>
                  </a:lnTo>
                  <a:lnTo>
                    <a:pt x="774835" y="435844"/>
                  </a:lnTo>
                  <a:lnTo>
                    <a:pt x="0" y="435844"/>
                  </a:lnTo>
                  <a:close/>
                </a:path>
              </a:pathLst>
            </a:custGeom>
            <a:blipFill>
              <a:blip r:embed="rId3"/>
              <a:stretch>
                <a:fillRect t="-68089" b="-68089"/>
              </a:stretch>
            </a:blipFill>
          </p:spPr>
          <p:txBody>
            <a:bodyPr/>
            <a:lstStyle/>
            <a:p>
              <a:endParaRPr lang="en-GB"/>
            </a:p>
          </p:txBody>
        </p:sp>
      </p:grpSp>
      <p:grpSp>
        <p:nvGrpSpPr>
          <p:cNvPr id="6" name="Group 6"/>
          <p:cNvGrpSpPr/>
          <p:nvPr/>
        </p:nvGrpSpPr>
        <p:grpSpPr>
          <a:xfrm rot="252092">
            <a:off x="6368593" y="-2344295"/>
            <a:ext cx="6345264" cy="3569211"/>
            <a:chOff x="0" y="0"/>
            <a:chExt cx="774835" cy="435844"/>
          </a:xfrm>
        </p:grpSpPr>
        <p:sp>
          <p:nvSpPr>
            <p:cNvPr id="7" name="Freeform 7"/>
            <p:cNvSpPr/>
            <p:nvPr/>
          </p:nvSpPr>
          <p:spPr>
            <a:xfrm>
              <a:off x="0" y="0"/>
              <a:ext cx="774835" cy="435844"/>
            </a:xfrm>
            <a:custGeom>
              <a:avLst/>
              <a:gdLst/>
              <a:ahLst/>
              <a:cxnLst/>
              <a:rect l="l" t="t" r="r" b="b"/>
              <a:pathLst>
                <a:path w="774835" h="435844">
                  <a:moveTo>
                    <a:pt x="0" y="0"/>
                  </a:moveTo>
                  <a:lnTo>
                    <a:pt x="774835" y="0"/>
                  </a:lnTo>
                  <a:lnTo>
                    <a:pt x="774835" y="435844"/>
                  </a:lnTo>
                  <a:lnTo>
                    <a:pt x="0" y="435844"/>
                  </a:lnTo>
                  <a:close/>
                </a:path>
              </a:pathLst>
            </a:custGeom>
            <a:blipFill>
              <a:blip r:embed="rId4"/>
              <a:stretch>
                <a:fillRect t="-38888" b="-38888"/>
              </a:stretch>
            </a:blipFill>
          </p:spPr>
          <p:txBody>
            <a:bodyPr/>
            <a:lstStyle/>
            <a:p>
              <a:endParaRPr lang="en-GB"/>
            </a:p>
          </p:txBody>
        </p:sp>
      </p:grpSp>
      <p:grpSp>
        <p:nvGrpSpPr>
          <p:cNvPr id="8" name="Group 8"/>
          <p:cNvGrpSpPr/>
          <p:nvPr/>
        </p:nvGrpSpPr>
        <p:grpSpPr>
          <a:xfrm rot="252092">
            <a:off x="-733422" y="4784979"/>
            <a:ext cx="6345264" cy="3569211"/>
            <a:chOff x="0" y="0"/>
            <a:chExt cx="774835" cy="435844"/>
          </a:xfrm>
        </p:grpSpPr>
        <p:sp>
          <p:nvSpPr>
            <p:cNvPr id="9" name="Freeform 9"/>
            <p:cNvSpPr/>
            <p:nvPr/>
          </p:nvSpPr>
          <p:spPr>
            <a:xfrm>
              <a:off x="0" y="0"/>
              <a:ext cx="774835" cy="435844"/>
            </a:xfrm>
            <a:custGeom>
              <a:avLst/>
              <a:gdLst/>
              <a:ahLst/>
              <a:cxnLst/>
              <a:rect l="l" t="t" r="r" b="b"/>
              <a:pathLst>
                <a:path w="774835" h="435844">
                  <a:moveTo>
                    <a:pt x="0" y="0"/>
                  </a:moveTo>
                  <a:lnTo>
                    <a:pt x="774835" y="0"/>
                  </a:lnTo>
                  <a:lnTo>
                    <a:pt x="774835" y="435844"/>
                  </a:lnTo>
                  <a:lnTo>
                    <a:pt x="0" y="435844"/>
                  </a:lnTo>
                  <a:close/>
                </a:path>
              </a:pathLst>
            </a:custGeom>
            <a:blipFill>
              <a:blip r:embed="rId5"/>
              <a:stretch>
                <a:fillRect t="-40084" b="-40084"/>
              </a:stretch>
            </a:blipFill>
          </p:spPr>
          <p:txBody>
            <a:bodyPr/>
            <a:lstStyle/>
            <a:p>
              <a:endParaRPr lang="en-GB"/>
            </a:p>
          </p:txBody>
        </p:sp>
      </p:grpSp>
      <p:grpSp>
        <p:nvGrpSpPr>
          <p:cNvPr id="10" name="Group 10"/>
          <p:cNvGrpSpPr/>
          <p:nvPr/>
        </p:nvGrpSpPr>
        <p:grpSpPr>
          <a:xfrm rot="252092">
            <a:off x="-179959" y="-2820824"/>
            <a:ext cx="6345264" cy="3569211"/>
            <a:chOff x="0" y="0"/>
            <a:chExt cx="774835" cy="435844"/>
          </a:xfrm>
        </p:grpSpPr>
        <p:sp>
          <p:nvSpPr>
            <p:cNvPr id="11" name="Freeform 11"/>
            <p:cNvSpPr/>
            <p:nvPr/>
          </p:nvSpPr>
          <p:spPr>
            <a:xfrm>
              <a:off x="0" y="0"/>
              <a:ext cx="774835" cy="435844"/>
            </a:xfrm>
            <a:custGeom>
              <a:avLst/>
              <a:gdLst/>
              <a:ahLst/>
              <a:cxnLst/>
              <a:rect l="l" t="t" r="r" b="b"/>
              <a:pathLst>
                <a:path w="774835" h="435844">
                  <a:moveTo>
                    <a:pt x="0" y="0"/>
                  </a:moveTo>
                  <a:lnTo>
                    <a:pt x="774835" y="0"/>
                  </a:lnTo>
                  <a:lnTo>
                    <a:pt x="774835" y="435844"/>
                  </a:lnTo>
                  <a:lnTo>
                    <a:pt x="0" y="435844"/>
                  </a:lnTo>
                  <a:close/>
                </a:path>
              </a:pathLst>
            </a:custGeom>
            <a:blipFill>
              <a:blip r:embed="rId6"/>
              <a:stretch>
                <a:fillRect/>
              </a:stretch>
            </a:blipFill>
          </p:spPr>
          <p:txBody>
            <a:bodyPr/>
            <a:lstStyle/>
            <a:p>
              <a:endParaRPr lang="en-GB"/>
            </a:p>
          </p:txBody>
        </p:sp>
      </p:grpSp>
      <p:grpSp>
        <p:nvGrpSpPr>
          <p:cNvPr id="12" name="Group 12"/>
          <p:cNvGrpSpPr/>
          <p:nvPr/>
        </p:nvGrpSpPr>
        <p:grpSpPr>
          <a:xfrm rot="252092">
            <a:off x="5538398" y="9064409"/>
            <a:ext cx="6345264" cy="3569211"/>
            <a:chOff x="0" y="0"/>
            <a:chExt cx="774835" cy="435844"/>
          </a:xfrm>
        </p:grpSpPr>
        <p:sp>
          <p:nvSpPr>
            <p:cNvPr id="13" name="Freeform 13"/>
            <p:cNvSpPr/>
            <p:nvPr/>
          </p:nvSpPr>
          <p:spPr>
            <a:xfrm>
              <a:off x="0" y="0"/>
              <a:ext cx="774835" cy="435844"/>
            </a:xfrm>
            <a:custGeom>
              <a:avLst/>
              <a:gdLst/>
              <a:ahLst/>
              <a:cxnLst/>
              <a:rect l="l" t="t" r="r" b="b"/>
              <a:pathLst>
                <a:path w="774835" h="435844">
                  <a:moveTo>
                    <a:pt x="0" y="0"/>
                  </a:moveTo>
                  <a:lnTo>
                    <a:pt x="774835" y="0"/>
                  </a:lnTo>
                  <a:lnTo>
                    <a:pt x="774835" y="435844"/>
                  </a:lnTo>
                  <a:lnTo>
                    <a:pt x="0" y="435844"/>
                  </a:lnTo>
                  <a:close/>
                </a:path>
              </a:pathLst>
            </a:custGeom>
            <a:blipFill>
              <a:blip r:embed="rId6"/>
              <a:stretch>
                <a:fillRect/>
              </a:stretch>
            </a:blipFill>
          </p:spPr>
          <p:txBody>
            <a:bodyPr/>
            <a:lstStyle/>
            <a:p>
              <a:endParaRPr lang="en-GB"/>
            </a:p>
          </p:txBody>
        </p:sp>
      </p:grpSp>
      <p:grpSp>
        <p:nvGrpSpPr>
          <p:cNvPr id="14" name="Group 14"/>
          <p:cNvGrpSpPr/>
          <p:nvPr/>
        </p:nvGrpSpPr>
        <p:grpSpPr>
          <a:xfrm rot="252092">
            <a:off x="-1010154" y="8587880"/>
            <a:ext cx="6345264" cy="3569211"/>
            <a:chOff x="0" y="0"/>
            <a:chExt cx="774835" cy="435844"/>
          </a:xfrm>
        </p:grpSpPr>
        <p:sp>
          <p:nvSpPr>
            <p:cNvPr id="15" name="Freeform 15"/>
            <p:cNvSpPr/>
            <p:nvPr/>
          </p:nvSpPr>
          <p:spPr>
            <a:xfrm>
              <a:off x="0" y="0"/>
              <a:ext cx="774835" cy="435844"/>
            </a:xfrm>
            <a:custGeom>
              <a:avLst/>
              <a:gdLst/>
              <a:ahLst/>
              <a:cxnLst/>
              <a:rect l="l" t="t" r="r" b="b"/>
              <a:pathLst>
                <a:path w="774835" h="435844">
                  <a:moveTo>
                    <a:pt x="0" y="0"/>
                  </a:moveTo>
                  <a:lnTo>
                    <a:pt x="774835" y="0"/>
                  </a:lnTo>
                  <a:lnTo>
                    <a:pt x="774835" y="435844"/>
                  </a:lnTo>
                  <a:lnTo>
                    <a:pt x="0" y="435844"/>
                  </a:lnTo>
                  <a:close/>
                </a:path>
              </a:pathLst>
            </a:custGeom>
            <a:blipFill>
              <a:blip r:embed="rId4"/>
              <a:stretch>
                <a:fillRect t="-38888" b="-38888"/>
              </a:stretch>
            </a:blipFill>
          </p:spPr>
          <p:txBody>
            <a:bodyPr/>
            <a:lstStyle/>
            <a:p>
              <a:endParaRPr lang="en-GB"/>
            </a:p>
          </p:txBody>
        </p:sp>
      </p:grpSp>
      <p:sp>
        <p:nvSpPr>
          <p:cNvPr id="16" name="Freeform 16"/>
          <p:cNvSpPr/>
          <p:nvPr/>
        </p:nvSpPr>
        <p:spPr>
          <a:xfrm>
            <a:off x="910992" y="7705125"/>
            <a:ext cx="7867950" cy="1821385"/>
          </a:xfrm>
          <a:custGeom>
            <a:avLst/>
            <a:gdLst/>
            <a:ahLst/>
            <a:cxnLst/>
            <a:rect l="l" t="t" r="r" b="b"/>
            <a:pathLst>
              <a:path w="7867950" h="1821385">
                <a:moveTo>
                  <a:pt x="0" y="0"/>
                </a:moveTo>
                <a:lnTo>
                  <a:pt x="7867950" y="0"/>
                </a:lnTo>
                <a:lnTo>
                  <a:pt x="7867950" y="1821386"/>
                </a:lnTo>
                <a:lnTo>
                  <a:pt x="0" y="1821386"/>
                </a:lnTo>
                <a:lnTo>
                  <a:pt x="0" y="0"/>
                </a:lnTo>
                <a:close/>
              </a:path>
            </a:pathLst>
          </a:custGeom>
          <a:blipFill>
            <a:blip r:embed="rId7">
              <a:alphaModFix amt="52000"/>
            </a:blip>
            <a:stretch>
              <a:fillRect t="-83240" b="-5209"/>
            </a:stretch>
          </a:blipFill>
        </p:spPr>
        <p:txBody>
          <a:bodyPr/>
          <a:lstStyle/>
          <a:p>
            <a:endParaRPr lang="en-GB"/>
          </a:p>
        </p:txBody>
      </p:sp>
      <p:grpSp>
        <p:nvGrpSpPr>
          <p:cNvPr id="17" name="Group 17"/>
          <p:cNvGrpSpPr/>
          <p:nvPr/>
        </p:nvGrpSpPr>
        <p:grpSpPr>
          <a:xfrm rot="252092">
            <a:off x="12363681" y="5738036"/>
            <a:ext cx="6345264" cy="3569211"/>
            <a:chOff x="0" y="0"/>
            <a:chExt cx="774835" cy="435844"/>
          </a:xfrm>
        </p:grpSpPr>
        <p:sp>
          <p:nvSpPr>
            <p:cNvPr id="18" name="Freeform 18"/>
            <p:cNvSpPr/>
            <p:nvPr/>
          </p:nvSpPr>
          <p:spPr>
            <a:xfrm>
              <a:off x="0" y="0"/>
              <a:ext cx="774835" cy="435844"/>
            </a:xfrm>
            <a:custGeom>
              <a:avLst/>
              <a:gdLst/>
              <a:ahLst/>
              <a:cxnLst/>
              <a:rect l="l" t="t" r="r" b="b"/>
              <a:pathLst>
                <a:path w="774835" h="435844">
                  <a:moveTo>
                    <a:pt x="0" y="0"/>
                  </a:moveTo>
                  <a:lnTo>
                    <a:pt x="774835" y="0"/>
                  </a:lnTo>
                  <a:lnTo>
                    <a:pt x="774835" y="435844"/>
                  </a:lnTo>
                  <a:lnTo>
                    <a:pt x="0" y="435844"/>
                  </a:lnTo>
                  <a:close/>
                </a:path>
              </a:pathLst>
            </a:custGeom>
            <a:blipFill>
              <a:blip r:embed="rId8"/>
              <a:stretch>
                <a:fillRect l="-11430" r="-11430"/>
              </a:stretch>
            </a:blipFill>
          </p:spPr>
          <p:txBody>
            <a:bodyPr/>
            <a:lstStyle/>
            <a:p>
              <a:endParaRPr lang="en-GB"/>
            </a:p>
          </p:txBody>
        </p:sp>
      </p:grpSp>
      <p:grpSp>
        <p:nvGrpSpPr>
          <p:cNvPr id="19" name="Group 19"/>
          <p:cNvGrpSpPr/>
          <p:nvPr/>
        </p:nvGrpSpPr>
        <p:grpSpPr>
          <a:xfrm rot="252092">
            <a:off x="12917144" y="-1867767"/>
            <a:ext cx="6345264" cy="3569211"/>
            <a:chOff x="0" y="0"/>
            <a:chExt cx="774835" cy="435844"/>
          </a:xfrm>
        </p:grpSpPr>
        <p:sp>
          <p:nvSpPr>
            <p:cNvPr id="20" name="Freeform 20"/>
            <p:cNvSpPr/>
            <p:nvPr/>
          </p:nvSpPr>
          <p:spPr>
            <a:xfrm>
              <a:off x="0" y="0"/>
              <a:ext cx="774835" cy="435844"/>
            </a:xfrm>
            <a:custGeom>
              <a:avLst/>
              <a:gdLst/>
              <a:ahLst/>
              <a:cxnLst/>
              <a:rect l="l" t="t" r="r" b="b"/>
              <a:pathLst>
                <a:path w="774835" h="435844">
                  <a:moveTo>
                    <a:pt x="0" y="0"/>
                  </a:moveTo>
                  <a:lnTo>
                    <a:pt x="774835" y="0"/>
                  </a:lnTo>
                  <a:lnTo>
                    <a:pt x="774835" y="435844"/>
                  </a:lnTo>
                  <a:lnTo>
                    <a:pt x="0" y="435844"/>
                  </a:lnTo>
                  <a:close/>
                </a:path>
              </a:pathLst>
            </a:custGeom>
            <a:blipFill>
              <a:blip r:embed="rId9"/>
              <a:stretch>
                <a:fillRect t="-38888" b="-38888"/>
              </a:stretch>
            </a:blipFill>
          </p:spPr>
          <p:txBody>
            <a:bodyPr/>
            <a:lstStyle/>
            <a:p>
              <a:endParaRPr lang="en-GB"/>
            </a:p>
          </p:txBody>
        </p:sp>
      </p:grpSp>
      <p:grpSp>
        <p:nvGrpSpPr>
          <p:cNvPr id="21" name="Group 21"/>
          <p:cNvGrpSpPr/>
          <p:nvPr/>
        </p:nvGrpSpPr>
        <p:grpSpPr>
          <a:xfrm rot="252092">
            <a:off x="6091861" y="1458606"/>
            <a:ext cx="6345264" cy="3569211"/>
            <a:chOff x="0" y="0"/>
            <a:chExt cx="774835" cy="435844"/>
          </a:xfrm>
        </p:grpSpPr>
        <p:sp>
          <p:nvSpPr>
            <p:cNvPr id="22" name="Freeform 22"/>
            <p:cNvSpPr/>
            <p:nvPr/>
          </p:nvSpPr>
          <p:spPr>
            <a:xfrm>
              <a:off x="0" y="0"/>
              <a:ext cx="774835" cy="435844"/>
            </a:xfrm>
            <a:custGeom>
              <a:avLst/>
              <a:gdLst/>
              <a:ahLst/>
              <a:cxnLst/>
              <a:rect l="l" t="t" r="r" b="b"/>
              <a:pathLst>
                <a:path w="774835" h="435844">
                  <a:moveTo>
                    <a:pt x="0" y="0"/>
                  </a:moveTo>
                  <a:lnTo>
                    <a:pt x="774835" y="0"/>
                  </a:lnTo>
                  <a:lnTo>
                    <a:pt x="774835" y="435844"/>
                  </a:lnTo>
                  <a:lnTo>
                    <a:pt x="0" y="435844"/>
                  </a:lnTo>
                  <a:close/>
                </a:path>
              </a:pathLst>
            </a:custGeom>
            <a:blipFill>
              <a:blip r:embed="rId10"/>
              <a:stretch>
                <a:fillRect t="-83576" b="-83576"/>
              </a:stretch>
            </a:blipFill>
          </p:spPr>
          <p:txBody>
            <a:bodyPr/>
            <a:lstStyle/>
            <a:p>
              <a:endParaRPr lang="en-GB"/>
            </a:p>
          </p:txBody>
        </p:sp>
      </p:grpSp>
      <p:grpSp>
        <p:nvGrpSpPr>
          <p:cNvPr id="23" name="Group 23"/>
          <p:cNvGrpSpPr/>
          <p:nvPr/>
        </p:nvGrpSpPr>
        <p:grpSpPr>
          <a:xfrm rot="252092">
            <a:off x="-456690" y="982078"/>
            <a:ext cx="6345264" cy="3569211"/>
            <a:chOff x="0" y="0"/>
            <a:chExt cx="774835" cy="435844"/>
          </a:xfrm>
        </p:grpSpPr>
        <p:sp>
          <p:nvSpPr>
            <p:cNvPr id="24" name="Freeform 24"/>
            <p:cNvSpPr/>
            <p:nvPr/>
          </p:nvSpPr>
          <p:spPr>
            <a:xfrm>
              <a:off x="0" y="0"/>
              <a:ext cx="774835" cy="435844"/>
            </a:xfrm>
            <a:custGeom>
              <a:avLst/>
              <a:gdLst/>
              <a:ahLst/>
              <a:cxnLst/>
              <a:rect l="l" t="t" r="r" b="b"/>
              <a:pathLst>
                <a:path w="774835" h="435844">
                  <a:moveTo>
                    <a:pt x="0" y="0"/>
                  </a:moveTo>
                  <a:lnTo>
                    <a:pt x="774835" y="0"/>
                  </a:lnTo>
                  <a:lnTo>
                    <a:pt x="774835" y="435844"/>
                  </a:lnTo>
                  <a:lnTo>
                    <a:pt x="0" y="435844"/>
                  </a:lnTo>
                  <a:close/>
                </a:path>
              </a:pathLst>
            </a:custGeom>
            <a:blipFill>
              <a:blip r:embed="rId11"/>
              <a:stretch>
                <a:fillRect t="-40358" b="-40358"/>
              </a:stretch>
            </a:blipFill>
          </p:spPr>
          <p:txBody>
            <a:bodyPr/>
            <a:lstStyle/>
            <a:p>
              <a:endParaRPr lang="en-GB"/>
            </a:p>
          </p:txBody>
        </p:sp>
      </p:grpSp>
      <p:grpSp>
        <p:nvGrpSpPr>
          <p:cNvPr id="25" name="Group 25"/>
          <p:cNvGrpSpPr/>
          <p:nvPr/>
        </p:nvGrpSpPr>
        <p:grpSpPr>
          <a:xfrm rot="252092">
            <a:off x="12086949" y="9540938"/>
            <a:ext cx="6345264" cy="3569211"/>
            <a:chOff x="0" y="0"/>
            <a:chExt cx="774835" cy="435844"/>
          </a:xfrm>
        </p:grpSpPr>
        <p:sp>
          <p:nvSpPr>
            <p:cNvPr id="26" name="Freeform 26"/>
            <p:cNvSpPr/>
            <p:nvPr/>
          </p:nvSpPr>
          <p:spPr>
            <a:xfrm>
              <a:off x="0" y="0"/>
              <a:ext cx="774835" cy="435844"/>
            </a:xfrm>
            <a:custGeom>
              <a:avLst/>
              <a:gdLst/>
              <a:ahLst/>
              <a:cxnLst/>
              <a:rect l="l" t="t" r="r" b="b"/>
              <a:pathLst>
                <a:path w="774835" h="435844">
                  <a:moveTo>
                    <a:pt x="0" y="0"/>
                  </a:moveTo>
                  <a:lnTo>
                    <a:pt x="774835" y="0"/>
                  </a:lnTo>
                  <a:lnTo>
                    <a:pt x="774835" y="435844"/>
                  </a:lnTo>
                  <a:lnTo>
                    <a:pt x="0" y="435844"/>
                  </a:lnTo>
                  <a:close/>
                </a:path>
              </a:pathLst>
            </a:custGeom>
            <a:blipFill>
              <a:blip r:embed="rId12"/>
              <a:stretch>
                <a:fillRect/>
              </a:stretch>
            </a:blipFill>
          </p:spPr>
          <p:txBody>
            <a:bodyPr/>
            <a:lstStyle/>
            <a:p>
              <a:endParaRPr lang="en-GB"/>
            </a:p>
          </p:txBody>
        </p:sp>
      </p:grpSp>
      <p:grpSp>
        <p:nvGrpSpPr>
          <p:cNvPr id="27" name="Group 27"/>
          <p:cNvGrpSpPr/>
          <p:nvPr/>
        </p:nvGrpSpPr>
        <p:grpSpPr>
          <a:xfrm>
            <a:off x="204314" y="6842795"/>
            <a:ext cx="10977185" cy="3034876"/>
            <a:chOff x="0" y="0"/>
            <a:chExt cx="2891110" cy="799309"/>
          </a:xfrm>
        </p:grpSpPr>
        <p:sp>
          <p:nvSpPr>
            <p:cNvPr id="28" name="Freeform 28"/>
            <p:cNvSpPr/>
            <p:nvPr/>
          </p:nvSpPr>
          <p:spPr>
            <a:xfrm>
              <a:off x="0" y="0"/>
              <a:ext cx="2891110" cy="799309"/>
            </a:xfrm>
            <a:custGeom>
              <a:avLst/>
              <a:gdLst/>
              <a:ahLst/>
              <a:cxnLst/>
              <a:rect l="l" t="t" r="r" b="b"/>
              <a:pathLst>
                <a:path w="2891110" h="799309">
                  <a:moveTo>
                    <a:pt x="59243" y="0"/>
                  </a:moveTo>
                  <a:lnTo>
                    <a:pt x="2831867" y="0"/>
                  </a:lnTo>
                  <a:cubicBezTo>
                    <a:pt x="2847580" y="0"/>
                    <a:pt x="2862648" y="6242"/>
                    <a:pt x="2873759" y="17352"/>
                  </a:cubicBezTo>
                  <a:cubicBezTo>
                    <a:pt x="2884869" y="28462"/>
                    <a:pt x="2891110" y="43531"/>
                    <a:pt x="2891110" y="59243"/>
                  </a:cubicBezTo>
                  <a:lnTo>
                    <a:pt x="2891110" y="740066"/>
                  </a:lnTo>
                  <a:cubicBezTo>
                    <a:pt x="2891110" y="755778"/>
                    <a:pt x="2884869" y="770847"/>
                    <a:pt x="2873759" y="781957"/>
                  </a:cubicBezTo>
                  <a:cubicBezTo>
                    <a:pt x="2862648" y="793067"/>
                    <a:pt x="2847580" y="799309"/>
                    <a:pt x="2831867" y="799309"/>
                  </a:cubicBezTo>
                  <a:lnTo>
                    <a:pt x="59243" y="799309"/>
                  </a:lnTo>
                  <a:cubicBezTo>
                    <a:pt x="43531" y="799309"/>
                    <a:pt x="28462" y="793067"/>
                    <a:pt x="17352" y="781957"/>
                  </a:cubicBezTo>
                  <a:cubicBezTo>
                    <a:pt x="6242" y="770847"/>
                    <a:pt x="0" y="755778"/>
                    <a:pt x="0" y="740066"/>
                  </a:cubicBezTo>
                  <a:lnTo>
                    <a:pt x="0" y="59243"/>
                  </a:lnTo>
                  <a:cubicBezTo>
                    <a:pt x="0" y="43531"/>
                    <a:pt x="6242" y="28462"/>
                    <a:pt x="17352" y="17352"/>
                  </a:cubicBezTo>
                  <a:cubicBezTo>
                    <a:pt x="28462" y="6242"/>
                    <a:pt x="43531" y="0"/>
                    <a:pt x="59243" y="0"/>
                  </a:cubicBezTo>
                  <a:close/>
                </a:path>
              </a:pathLst>
            </a:custGeom>
            <a:solidFill>
              <a:srgbClr val="009EE2"/>
            </a:solidFill>
            <a:ln w="57150" cap="rnd">
              <a:solidFill>
                <a:srgbClr val="FFFFFF"/>
              </a:solidFill>
              <a:prstDash val="solid"/>
              <a:round/>
            </a:ln>
          </p:spPr>
          <p:txBody>
            <a:bodyPr/>
            <a:lstStyle/>
            <a:p>
              <a:endParaRPr lang="en-GB"/>
            </a:p>
          </p:txBody>
        </p:sp>
        <p:sp>
          <p:nvSpPr>
            <p:cNvPr id="29" name="TextBox 29"/>
            <p:cNvSpPr txBox="1"/>
            <p:nvPr/>
          </p:nvSpPr>
          <p:spPr>
            <a:xfrm>
              <a:off x="0" y="-133350"/>
              <a:ext cx="2891110" cy="932659"/>
            </a:xfrm>
            <a:prstGeom prst="rect">
              <a:avLst/>
            </a:prstGeom>
          </p:spPr>
          <p:txBody>
            <a:bodyPr lIns="50800" tIns="50800" rIns="50800" bIns="50800" rtlCol="0" anchor="ctr"/>
            <a:lstStyle/>
            <a:p>
              <a:pPr algn="ctr">
                <a:lnSpc>
                  <a:spcPts val="6259"/>
                </a:lnSpc>
              </a:pPr>
              <a:r>
                <a:rPr lang="en-US" sz="4471" b="1" dirty="0">
                  <a:solidFill>
                    <a:srgbClr val="FFFFFF"/>
                  </a:solidFill>
                  <a:latin typeface="Poppins Bold"/>
                  <a:ea typeface="Poppins Bold"/>
                  <a:cs typeface="Poppins Bold"/>
                  <a:sym typeface="Poppins Bold"/>
                </a:rPr>
                <a:t>PROFESSIONAL DEVELOPMENT &amp; COLLABORATION OPPORTUNITIES</a:t>
              </a:r>
            </a:p>
          </p:txBody>
        </p:sp>
      </p:grpSp>
      <p:sp>
        <p:nvSpPr>
          <p:cNvPr id="30" name="Freeform 30"/>
          <p:cNvSpPr/>
          <p:nvPr/>
        </p:nvSpPr>
        <p:spPr>
          <a:xfrm rot="195240">
            <a:off x="2970313" y="5085496"/>
            <a:ext cx="2453807" cy="796572"/>
          </a:xfrm>
          <a:custGeom>
            <a:avLst/>
            <a:gdLst/>
            <a:ahLst/>
            <a:cxnLst/>
            <a:rect l="l" t="t" r="r" b="b"/>
            <a:pathLst>
              <a:path w="2453807" h="796572">
                <a:moveTo>
                  <a:pt x="0" y="0"/>
                </a:moveTo>
                <a:lnTo>
                  <a:pt x="2453807" y="0"/>
                </a:lnTo>
                <a:lnTo>
                  <a:pt x="2453807" y="796572"/>
                </a:lnTo>
                <a:lnTo>
                  <a:pt x="0" y="796572"/>
                </a:lnTo>
                <a:lnTo>
                  <a:pt x="0" y="0"/>
                </a:lnTo>
                <a:close/>
              </a:path>
            </a:pathLst>
          </a:custGeom>
          <a:blipFill>
            <a:blip r:embed="rId13"/>
            <a:stretch>
              <a:fillRect/>
            </a:stretch>
          </a:blipFill>
        </p:spPr>
        <p:txBody>
          <a:bodyPr/>
          <a:lstStyle/>
          <a:p>
            <a:endParaRPr lang="en-GB"/>
          </a:p>
        </p:txBody>
      </p:sp>
      <p:sp>
        <p:nvSpPr>
          <p:cNvPr id="31" name="Freeform 31"/>
          <p:cNvSpPr/>
          <p:nvPr/>
        </p:nvSpPr>
        <p:spPr>
          <a:xfrm rot="338550">
            <a:off x="16862479" y="-194987"/>
            <a:ext cx="1288943" cy="1936936"/>
          </a:xfrm>
          <a:custGeom>
            <a:avLst/>
            <a:gdLst/>
            <a:ahLst/>
            <a:cxnLst/>
            <a:rect l="l" t="t" r="r" b="b"/>
            <a:pathLst>
              <a:path w="1288943" h="1936936">
                <a:moveTo>
                  <a:pt x="0" y="0"/>
                </a:moveTo>
                <a:lnTo>
                  <a:pt x="1288942" y="0"/>
                </a:lnTo>
                <a:lnTo>
                  <a:pt x="1288942" y="1936935"/>
                </a:lnTo>
                <a:lnTo>
                  <a:pt x="0" y="1936935"/>
                </a:lnTo>
                <a:lnTo>
                  <a:pt x="0" y="0"/>
                </a:lnTo>
                <a:close/>
              </a:path>
            </a:pathLst>
          </a:custGeom>
          <a:blipFill>
            <a:blip r:embed="rId14"/>
            <a:stretch>
              <a:fillRect/>
            </a:stretch>
          </a:blipFill>
        </p:spPr>
        <p:txBody>
          <a:bodyPr/>
          <a:lstStyle/>
          <a:p>
            <a:endParaRPr lang="en-GB"/>
          </a:p>
        </p:txBody>
      </p:sp>
      <p:sp>
        <p:nvSpPr>
          <p:cNvPr id="32" name="Freeform 32"/>
          <p:cNvSpPr/>
          <p:nvPr/>
        </p:nvSpPr>
        <p:spPr>
          <a:xfrm rot="240510">
            <a:off x="8921998" y="301874"/>
            <a:ext cx="3543772" cy="806208"/>
          </a:xfrm>
          <a:custGeom>
            <a:avLst/>
            <a:gdLst/>
            <a:ahLst/>
            <a:cxnLst/>
            <a:rect l="l" t="t" r="r" b="b"/>
            <a:pathLst>
              <a:path w="3543772" h="806208">
                <a:moveTo>
                  <a:pt x="0" y="0"/>
                </a:moveTo>
                <a:lnTo>
                  <a:pt x="3543773" y="0"/>
                </a:lnTo>
                <a:lnTo>
                  <a:pt x="3543773" y="806208"/>
                </a:lnTo>
                <a:lnTo>
                  <a:pt x="0" y="806208"/>
                </a:lnTo>
                <a:lnTo>
                  <a:pt x="0" y="0"/>
                </a:lnTo>
                <a:close/>
              </a:path>
            </a:pathLst>
          </a:custGeom>
          <a:blipFill>
            <a:blip r:embed="rId15"/>
            <a:stretch>
              <a:fillRect/>
            </a:stretch>
          </a:blipFill>
        </p:spPr>
        <p:txBody>
          <a:bodyPr/>
          <a:lstStyle/>
          <a:p>
            <a:endParaRPr lang="en-GB"/>
          </a:p>
        </p:txBody>
      </p:sp>
      <p:sp>
        <p:nvSpPr>
          <p:cNvPr id="33" name="Freeform 33"/>
          <p:cNvSpPr/>
          <p:nvPr/>
        </p:nvSpPr>
        <p:spPr>
          <a:xfrm>
            <a:off x="8952663" y="7696739"/>
            <a:ext cx="3329953" cy="3329953"/>
          </a:xfrm>
          <a:custGeom>
            <a:avLst/>
            <a:gdLst/>
            <a:ahLst/>
            <a:cxnLst/>
            <a:rect l="l" t="t" r="r" b="b"/>
            <a:pathLst>
              <a:path w="3329953" h="3329953">
                <a:moveTo>
                  <a:pt x="0" y="0"/>
                </a:moveTo>
                <a:lnTo>
                  <a:pt x="3329953" y="0"/>
                </a:lnTo>
                <a:lnTo>
                  <a:pt x="3329953" y="3329953"/>
                </a:lnTo>
                <a:lnTo>
                  <a:pt x="0" y="3329953"/>
                </a:lnTo>
                <a:lnTo>
                  <a:pt x="0" y="0"/>
                </a:lnTo>
                <a:close/>
              </a:path>
            </a:pathLst>
          </a:custGeom>
          <a:blipFill>
            <a:blip r:embed="rId16"/>
            <a:stretch>
              <a:fillRect/>
            </a:stretch>
          </a:blipFill>
        </p:spPr>
        <p:txBody>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5593706"/>
            <a:ext cx="4835519" cy="3664594"/>
            <a:chOff x="0" y="0"/>
            <a:chExt cx="749148" cy="567742"/>
          </a:xfrm>
        </p:grpSpPr>
        <p:sp>
          <p:nvSpPr>
            <p:cNvPr id="3" name="Freeform 3"/>
            <p:cNvSpPr/>
            <p:nvPr/>
          </p:nvSpPr>
          <p:spPr>
            <a:xfrm>
              <a:off x="0" y="0"/>
              <a:ext cx="749148" cy="567742"/>
            </a:xfrm>
            <a:custGeom>
              <a:avLst/>
              <a:gdLst/>
              <a:ahLst/>
              <a:cxnLst/>
              <a:rect l="l" t="t" r="r" b="b"/>
              <a:pathLst>
                <a:path w="749148" h="567742">
                  <a:moveTo>
                    <a:pt x="0" y="0"/>
                  </a:moveTo>
                  <a:lnTo>
                    <a:pt x="749148" y="0"/>
                  </a:lnTo>
                  <a:lnTo>
                    <a:pt x="749148" y="567742"/>
                  </a:lnTo>
                  <a:lnTo>
                    <a:pt x="0" y="567742"/>
                  </a:lnTo>
                  <a:close/>
                </a:path>
              </a:pathLst>
            </a:custGeom>
            <a:blipFill>
              <a:blip r:embed="rId2"/>
              <a:stretch>
                <a:fillRect t="-49144" b="-49144"/>
              </a:stretch>
            </a:blipFill>
          </p:spPr>
          <p:txBody>
            <a:bodyPr/>
            <a:lstStyle/>
            <a:p>
              <a:endParaRPr lang="en-GB"/>
            </a:p>
          </p:txBody>
        </p:sp>
      </p:grpSp>
      <p:sp>
        <p:nvSpPr>
          <p:cNvPr id="4" name="TextBox 4"/>
          <p:cNvSpPr txBox="1"/>
          <p:nvPr/>
        </p:nvSpPr>
        <p:spPr>
          <a:xfrm>
            <a:off x="635117" y="515996"/>
            <a:ext cx="16383991" cy="3669031"/>
          </a:xfrm>
          <a:prstGeom prst="rect">
            <a:avLst/>
          </a:prstGeom>
        </p:spPr>
        <p:txBody>
          <a:bodyPr lIns="0" tIns="0" rIns="0" bIns="0" rtlCol="0" anchor="t">
            <a:spAutoFit/>
          </a:bodyPr>
          <a:lstStyle/>
          <a:p>
            <a:pPr algn="l">
              <a:lnSpc>
                <a:spcPts val="9555"/>
              </a:lnSpc>
            </a:pPr>
            <a:r>
              <a:rPr lang="en-US" sz="9100" spc="-336" dirty="0">
                <a:solidFill>
                  <a:schemeClr val="tx1">
                    <a:lumMod val="50000"/>
                    <a:lumOff val="50000"/>
                  </a:schemeClr>
                </a:solidFill>
                <a:latin typeface="Canva Sans"/>
                <a:ea typeface="Canva Sans"/>
                <a:cs typeface="Canva Sans"/>
                <a:sym typeface="Canva Sans"/>
              </a:rPr>
              <a:t>SECONDARY HEADTEACHER DEVELOPMENT PROGRAMME</a:t>
            </a:r>
          </a:p>
          <a:p>
            <a:pPr algn="l">
              <a:lnSpc>
                <a:spcPts val="9555"/>
              </a:lnSpc>
            </a:pPr>
            <a:r>
              <a:rPr lang="en-US" sz="9100" spc="-336" dirty="0">
                <a:solidFill>
                  <a:schemeClr val="tx1">
                    <a:lumMod val="50000"/>
                    <a:lumOff val="50000"/>
                  </a:schemeClr>
                </a:solidFill>
                <a:latin typeface="Canva Sans"/>
                <a:ea typeface="Canva Sans"/>
                <a:cs typeface="Canva Sans"/>
                <a:sym typeface="Canva Sans"/>
              </a:rPr>
              <a:t>SEPT 2026</a:t>
            </a:r>
          </a:p>
        </p:txBody>
      </p:sp>
      <p:grpSp>
        <p:nvGrpSpPr>
          <p:cNvPr id="5" name="Group 5"/>
          <p:cNvGrpSpPr/>
          <p:nvPr/>
        </p:nvGrpSpPr>
        <p:grpSpPr>
          <a:xfrm>
            <a:off x="6902388" y="5593706"/>
            <a:ext cx="4835519" cy="3664594"/>
            <a:chOff x="0" y="0"/>
            <a:chExt cx="749148" cy="567742"/>
          </a:xfrm>
        </p:grpSpPr>
        <p:sp>
          <p:nvSpPr>
            <p:cNvPr id="6" name="Freeform 6"/>
            <p:cNvSpPr/>
            <p:nvPr/>
          </p:nvSpPr>
          <p:spPr>
            <a:xfrm>
              <a:off x="0" y="0"/>
              <a:ext cx="749148" cy="567742"/>
            </a:xfrm>
            <a:custGeom>
              <a:avLst/>
              <a:gdLst/>
              <a:ahLst/>
              <a:cxnLst/>
              <a:rect l="l" t="t" r="r" b="b"/>
              <a:pathLst>
                <a:path w="749148" h="567742">
                  <a:moveTo>
                    <a:pt x="0" y="0"/>
                  </a:moveTo>
                  <a:lnTo>
                    <a:pt x="749148" y="0"/>
                  </a:lnTo>
                  <a:lnTo>
                    <a:pt x="749148" y="567742"/>
                  </a:lnTo>
                  <a:lnTo>
                    <a:pt x="0" y="567742"/>
                  </a:lnTo>
                  <a:close/>
                </a:path>
              </a:pathLst>
            </a:custGeom>
            <a:blipFill>
              <a:blip r:embed="rId3"/>
              <a:stretch>
                <a:fillRect l="-6942" r="-6942"/>
              </a:stretch>
            </a:blipFill>
          </p:spPr>
          <p:txBody>
            <a:bodyPr/>
            <a:lstStyle/>
            <a:p>
              <a:endParaRPr lang="en-GB"/>
            </a:p>
          </p:txBody>
        </p:sp>
      </p:grpSp>
      <p:grpSp>
        <p:nvGrpSpPr>
          <p:cNvPr id="7" name="Group 7"/>
          <p:cNvGrpSpPr/>
          <p:nvPr/>
        </p:nvGrpSpPr>
        <p:grpSpPr>
          <a:xfrm>
            <a:off x="12776075" y="5593706"/>
            <a:ext cx="4835519" cy="3664594"/>
            <a:chOff x="0" y="0"/>
            <a:chExt cx="749148" cy="567742"/>
          </a:xfrm>
        </p:grpSpPr>
        <p:sp>
          <p:nvSpPr>
            <p:cNvPr id="8" name="Freeform 8"/>
            <p:cNvSpPr/>
            <p:nvPr/>
          </p:nvSpPr>
          <p:spPr>
            <a:xfrm>
              <a:off x="0" y="0"/>
              <a:ext cx="749148" cy="567742"/>
            </a:xfrm>
            <a:custGeom>
              <a:avLst/>
              <a:gdLst/>
              <a:ahLst/>
              <a:cxnLst/>
              <a:rect l="l" t="t" r="r" b="b"/>
              <a:pathLst>
                <a:path w="749148" h="567742">
                  <a:moveTo>
                    <a:pt x="0" y="0"/>
                  </a:moveTo>
                  <a:lnTo>
                    <a:pt x="749148" y="0"/>
                  </a:lnTo>
                  <a:lnTo>
                    <a:pt x="749148" y="567742"/>
                  </a:lnTo>
                  <a:lnTo>
                    <a:pt x="0" y="567742"/>
                  </a:lnTo>
                  <a:close/>
                </a:path>
              </a:pathLst>
            </a:custGeom>
            <a:blipFill>
              <a:blip r:embed="rId4"/>
              <a:stretch>
                <a:fillRect t="-49144" b="-49144"/>
              </a:stretch>
            </a:blipFill>
          </p:spPr>
          <p:txBody>
            <a:bodyPr/>
            <a:lstStyle/>
            <a:p>
              <a:endParaRPr lang="en-GB"/>
            </a:p>
          </p:txBody>
        </p:sp>
      </p:grpSp>
      <p:sp>
        <p:nvSpPr>
          <p:cNvPr id="9" name="Freeform 9"/>
          <p:cNvSpPr/>
          <p:nvPr/>
        </p:nvSpPr>
        <p:spPr>
          <a:xfrm rot="5400000">
            <a:off x="6726240" y="3287623"/>
            <a:ext cx="722461" cy="722461"/>
          </a:xfrm>
          <a:custGeom>
            <a:avLst/>
            <a:gdLst/>
            <a:ahLst/>
            <a:cxnLst/>
            <a:rect l="l" t="t" r="r" b="b"/>
            <a:pathLst>
              <a:path w="722461" h="722461">
                <a:moveTo>
                  <a:pt x="0" y="0"/>
                </a:moveTo>
                <a:lnTo>
                  <a:pt x="722462" y="0"/>
                </a:lnTo>
                <a:lnTo>
                  <a:pt x="722462" y="722461"/>
                </a:lnTo>
                <a:lnTo>
                  <a:pt x="0" y="72246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9C942-D8E9-DDD6-EFAE-7BCC35139D20}"/>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EA4037F1-AD5B-188B-4361-D7FD24E7514E}"/>
              </a:ext>
            </a:extLst>
          </p:cNvPr>
          <p:cNvSpPr txBox="1"/>
          <p:nvPr/>
        </p:nvSpPr>
        <p:spPr>
          <a:xfrm>
            <a:off x="635117" y="515996"/>
            <a:ext cx="16383991" cy="3693319"/>
          </a:xfrm>
          <a:prstGeom prst="rect">
            <a:avLst/>
          </a:prstGeom>
        </p:spPr>
        <p:txBody>
          <a:bodyPr lIns="0" tIns="0" rIns="0" bIns="0" rtlCol="0" anchor="t">
            <a:spAutoFit/>
          </a:bodyPr>
          <a:lstStyle/>
          <a:p>
            <a:pPr algn="l">
              <a:lnSpc>
                <a:spcPts val="9555"/>
              </a:lnSpc>
            </a:pPr>
            <a:r>
              <a:rPr lang="en-US" sz="9100" spc="-336" dirty="0">
                <a:solidFill>
                  <a:schemeClr val="tx1">
                    <a:lumMod val="50000"/>
                    <a:lumOff val="50000"/>
                  </a:schemeClr>
                </a:solidFill>
                <a:latin typeface="Canva Sans"/>
                <a:ea typeface="Canva Sans"/>
                <a:cs typeface="Canva Sans"/>
                <a:sym typeface="Canva Sans"/>
              </a:rPr>
              <a:t>STEPLAB PD INTENSIVE COURSE</a:t>
            </a:r>
          </a:p>
          <a:p>
            <a:pPr algn="l">
              <a:lnSpc>
                <a:spcPts val="9555"/>
              </a:lnSpc>
            </a:pPr>
            <a:r>
              <a:rPr lang="en-US" sz="9100" spc="-336" dirty="0">
                <a:solidFill>
                  <a:schemeClr val="tx1">
                    <a:lumMod val="50000"/>
                    <a:lumOff val="50000"/>
                  </a:schemeClr>
                </a:solidFill>
                <a:latin typeface="Canva Sans"/>
                <a:ea typeface="Canva Sans"/>
                <a:cs typeface="Canva Sans"/>
                <a:sym typeface="Canva Sans"/>
              </a:rPr>
              <a:t>24 MARCH</a:t>
            </a:r>
          </a:p>
        </p:txBody>
      </p:sp>
      <p:sp>
        <p:nvSpPr>
          <p:cNvPr id="9" name="Freeform 9">
            <a:extLst>
              <a:ext uri="{FF2B5EF4-FFF2-40B4-BE49-F238E27FC236}">
                <a16:creationId xmlns:a16="http://schemas.microsoft.com/office/drawing/2014/main" id="{BE5E90C3-A98D-6775-FCBB-E0309D78D99F}"/>
              </a:ext>
            </a:extLst>
          </p:cNvPr>
          <p:cNvSpPr/>
          <p:nvPr/>
        </p:nvSpPr>
        <p:spPr>
          <a:xfrm rot="5400000">
            <a:off x="6726240" y="3287623"/>
            <a:ext cx="722461" cy="722461"/>
          </a:xfrm>
          <a:custGeom>
            <a:avLst/>
            <a:gdLst/>
            <a:ahLst/>
            <a:cxnLst/>
            <a:rect l="l" t="t" r="r" b="b"/>
            <a:pathLst>
              <a:path w="722461" h="722461">
                <a:moveTo>
                  <a:pt x="0" y="0"/>
                </a:moveTo>
                <a:lnTo>
                  <a:pt x="722462" y="0"/>
                </a:lnTo>
                <a:lnTo>
                  <a:pt x="722462" y="722461"/>
                </a:lnTo>
                <a:lnTo>
                  <a:pt x="0" y="72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pic>
        <p:nvPicPr>
          <p:cNvPr id="1026" name="Picture 2" descr="Image">
            <a:extLst>
              <a:ext uri="{FF2B5EF4-FFF2-40B4-BE49-F238E27FC236}">
                <a16:creationId xmlns:a16="http://schemas.microsoft.com/office/drawing/2014/main" id="{8213E785-0D13-F98F-EAA4-787A4E2C17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0600" y="1714500"/>
            <a:ext cx="8212565" cy="821256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6B02D00F-2944-ABC9-4122-5A292252B6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95600" y="4838700"/>
            <a:ext cx="10687050" cy="7124700"/>
          </a:xfrm>
          <a:prstGeom prst="rect">
            <a:avLst/>
          </a:prstGeom>
        </p:spPr>
      </p:pic>
    </p:spTree>
    <p:extLst>
      <p:ext uri="{BB962C8B-B14F-4D97-AF65-F5344CB8AC3E}">
        <p14:creationId xmlns:p14="http://schemas.microsoft.com/office/powerpoint/2010/main" val="3498664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6887A-86BB-0C51-D2C3-83AA6F971E28}"/>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37C7D552-6C0A-4278-7C1A-6B8AEE143DD4}"/>
              </a:ext>
            </a:extLst>
          </p:cNvPr>
          <p:cNvSpPr txBox="1"/>
          <p:nvPr/>
        </p:nvSpPr>
        <p:spPr>
          <a:xfrm>
            <a:off x="635117" y="515996"/>
            <a:ext cx="16383991" cy="3693319"/>
          </a:xfrm>
          <a:prstGeom prst="rect">
            <a:avLst/>
          </a:prstGeom>
        </p:spPr>
        <p:txBody>
          <a:bodyPr lIns="0" tIns="0" rIns="0" bIns="0" rtlCol="0" anchor="t">
            <a:spAutoFit/>
          </a:bodyPr>
          <a:lstStyle/>
          <a:p>
            <a:pPr algn="l">
              <a:lnSpc>
                <a:spcPts val="9555"/>
              </a:lnSpc>
            </a:pPr>
            <a:r>
              <a:rPr lang="en-US" sz="9100" spc="-336" dirty="0">
                <a:solidFill>
                  <a:schemeClr val="tx1">
                    <a:lumMod val="50000"/>
                    <a:lumOff val="50000"/>
                  </a:schemeClr>
                </a:solidFill>
                <a:latin typeface="Canva Sans"/>
                <a:ea typeface="Canva Sans"/>
                <a:cs typeface="Canva Sans"/>
                <a:sym typeface="Canva Sans"/>
              </a:rPr>
              <a:t>RISE DISCOVERY</a:t>
            </a:r>
          </a:p>
          <a:p>
            <a:pPr algn="l">
              <a:lnSpc>
                <a:spcPts val="9555"/>
              </a:lnSpc>
            </a:pPr>
            <a:r>
              <a:rPr lang="en-US" sz="9100" spc="-336" dirty="0">
                <a:solidFill>
                  <a:schemeClr val="tx1">
                    <a:lumMod val="50000"/>
                    <a:lumOff val="50000"/>
                  </a:schemeClr>
                </a:solidFill>
                <a:latin typeface="Canva Sans"/>
                <a:ea typeface="Canva Sans"/>
                <a:cs typeface="Canva Sans"/>
                <a:sym typeface="Canva Sans"/>
              </a:rPr>
              <a:t>MORNING</a:t>
            </a:r>
          </a:p>
          <a:p>
            <a:pPr algn="l">
              <a:lnSpc>
                <a:spcPts val="9555"/>
              </a:lnSpc>
            </a:pPr>
            <a:r>
              <a:rPr lang="en-US" sz="9100" spc="-336" dirty="0">
                <a:solidFill>
                  <a:schemeClr val="tx1">
                    <a:lumMod val="50000"/>
                    <a:lumOff val="50000"/>
                  </a:schemeClr>
                </a:solidFill>
                <a:latin typeface="Canva Sans"/>
                <a:ea typeface="Canva Sans"/>
                <a:cs typeface="Canva Sans"/>
                <a:sym typeface="Canva Sans"/>
              </a:rPr>
              <a:t>27 MARCH</a:t>
            </a:r>
          </a:p>
        </p:txBody>
      </p:sp>
      <p:sp>
        <p:nvSpPr>
          <p:cNvPr id="9" name="Freeform 9">
            <a:extLst>
              <a:ext uri="{FF2B5EF4-FFF2-40B4-BE49-F238E27FC236}">
                <a16:creationId xmlns:a16="http://schemas.microsoft.com/office/drawing/2014/main" id="{6CB545E1-43F5-214A-6870-6024756C093C}"/>
              </a:ext>
            </a:extLst>
          </p:cNvPr>
          <p:cNvSpPr/>
          <p:nvPr/>
        </p:nvSpPr>
        <p:spPr>
          <a:xfrm rot="5400000">
            <a:off x="6726240" y="3287623"/>
            <a:ext cx="722461" cy="722461"/>
          </a:xfrm>
          <a:custGeom>
            <a:avLst/>
            <a:gdLst/>
            <a:ahLst/>
            <a:cxnLst/>
            <a:rect l="l" t="t" r="r" b="b"/>
            <a:pathLst>
              <a:path w="722461" h="722461">
                <a:moveTo>
                  <a:pt x="0" y="0"/>
                </a:moveTo>
                <a:lnTo>
                  <a:pt x="722462" y="0"/>
                </a:lnTo>
                <a:lnTo>
                  <a:pt x="722462" y="722461"/>
                </a:lnTo>
                <a:lnTo>
                  <a:pt x="0" y="72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pic>
        <p:nvPicPr>
          <p:cNvPr id="2050" name="Picture 2">
            <a:extLst>
              <a:ext uri="{FF2B5EF4-FFF2-40B4-BE49-F238E27FC236}">
                <a16:creationId xmlns:a16="http://schemas.microsoft.com/office/drawing/2014/main" id="{EAE5885E-D16E-62D3-A488-C213457692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42008" y="0"/>
            <a:ext cx="7277100" cy="10287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B03C741-1909-DDC8-93BF-56A5E32F9B75}"/>
              </a:ext>
            </a:extLst>
          </p:cNvPr>
          <p:cNvPicPr>
            <a:picLocks noChangeAspect="1"/>
          </p:cNvPicPr>
          <p:nvPr/>
        </p:nvPicPr>
        <p:blipFill>
          <a:blip r:embed="rId5" cstate="print">
            <a:extLst>
              <a:ext uri="{28A0092B-C50C-407E-A947-70E740481C1C}">
                <a14:useLocalDpi xmlns:a14="http://schemas.microsoft.com/office/drawing/2010/main" val="0"/>
              </a:ext>
            </a:extLst>
          </a:blip>
          <a:srcRect t="20779" b="10389"/>
          <a:stretch>
            <a:fillRect/>
          </a:stretch>
        </p:blipFill>
        <p:spPr>
          <a:xfrm>
            <a:off x="-457200" y="5600700"/>
            <a:ext cx="8340698" cy="4038600"/>
          </a:xfrm>
          <a:prstGeom prst="rect">
            <a:avLst/>
          </a:prstGeom>
        </p:spPr>
      </p:pic>
    </p:spTree>
    <p:extLst>
      <p:ext uri="{BB962C8B-B14F-4D97-AF65-F5344CB8AC3E}">
        <p14:creationId xmlns:p14="http://schemas.microsoft.com/office/powerpoint/2010/main" val="37938784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65651" y="5287644"/>
            <a:ext cx="17286859" cy="4999356"/>
            <a:chOff x="0" y="0"/>
            <a:chExt cx="2678187" cy="774531"/>
          </a:xfrm>
        </p:grpSpPr>
        <p:sp>
          <p:nvSpPr>
            <p:cNvPr id="3" name="Freeform 3"/>
            <p:cNvSpPr/>
            <p:nvPr/>
          </p:nvSpPr>
          <p:spPr>
            <a:xfrm>
              <a:off x="0" y="0"/>
              <a:ext cx="2678187" cy="774531"/>
            </a:xfrm>
            <a:custGeom>
              <a:avLst/>
              <a:gdLst/>
              <a:ahLst/>
              <a:cxnLst/>
              <a:rect l="l" t="t" r="r" b="b"/>
              <a:pathLst>
                <a:path w="2678187" h="774531">
                  <a:moveTo>
                    <a:pt x="0" y="0"/>
                  </a:moveTo>
                  <a:lnTo>
                    <a:pt x="2678187" y="0"/>
                  </a:lnTo>
                  <a:lnTo>
                    <a:pt x="2678187" y="774531"/>
                  </a:lnTo>
                  <a:lnTo>
                    <a:pt x="0" y="774531"/>
                  </a:lnTo>
                  <a:close/>
                </a:path>
              </a:pathLst>
            </a:custGeom>
            <a:blipFill>
              <a:blip r:embed="rId2"/>
              <a:stretch>
                <a:fillRect t="-64756" b="-64756"/>
              </a:stretch>
            </a:blipFill>
          </p:spPr>
          <p:txBody>
            <a:bodyPr/>
            <a:lstStyle/>
            <a:p>
              <a:endParaRPr lang="en-GB"/>
            </a:p>
          </p:txBody>
        </p:sp>
      </p:grpSp>
      <p:sp>
        <p:nvSpPr>
          <p:cNvPr id="4" name="Freeform 4"/>
          <p:cNvSpPr/>
          <p:nvPr/>
        </p:nvSpPr>
        <p:spPr>
          <a:xfrm rot="-110490">
            <a:off x="11757844" y="667469"/>
            <a:ext cx="722461" cy="722461"/>
          </a:xfrm>
          <a:custGeom>
            <a:avLst/>
            <a:gdLst/>
            <a:ahLst/>
            <a:cxnLst/>
            <a:rect l="l" t="t" r="r" b="b"/>
            <a:pathLst>
              <a:path w="722461" h="722461">
                <a:moveTo>
                  <a:pt x="0" y="0"/>
                </a:moveTo>
                <a:lnTo>
                  <a:pt x="722462" y="0"/>
                </a:lnTo>
                <a:lnTo>
                  <a:pt x="722462" y="722462"/>
                </a:lnTo>
                <a:lnTo>
                  <a:pt x="0" y="72246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5" name="Group 5"/>
          <p:cNvGrpSpPr/>
          <p:nvPr/>
        </p:nvGrpSpPr>
        <p:grpSpPr>
          <a:xfrm rot="4618950">
            <a:off x="2376992" y="888012"/>
            <a:ext cx="4015803" cy="7198450"/>
            <a:chOff x="0" y="0"/>
            <a:chExt cx="1057660" cy="1895888"/>
          </a:xfrm>
        </p:grpSpPr>
        <p:sp>
          <p:nvSpPr>
            <p:cNvPr id="6" name="Freeform 6"/>
            <p:cNvSpPr/>
            <p:nvPr/>
          </p:nvSpPr>
          <p:spPr>
            <a:xfrm>
              <a:off x="0" y="0"/>
              <a:ext cx="1057660" cy="1895888"/>
            </a:xfrm>
            <a:custGeom>
              <a:avLst/>
              <a:gdLst/>
              <a:ahLst/>
              <a:cxnLst/>
              <a:rect l="l" t="t" r="r" b="b"/>
              <a:pathLst>
                <a:path w="1057660" h="1895888">
                  <a:moveTo>
                    <a:pt x="119528" y="0"/>
                  </a:moveTo>
                  <a:lnTo>
                    <a:pt x="938132" y="0"/>
                  </a:lnTo>
                  <a:cubicBezTo>
                    <a:pt x="1004146" y="0"/>
                    <a:pt x="1057660" y="53514"/>
                    <a:pt x="1057660" y="119528"/>
                  </a:cubicBezTo>
                  <a:lnTo>
                    <a:pt x="1057660" y="1776361"/>
                  </a:lnTo>
                  <a:cubicBezTo>
                    <a:pt x="1057660" y="1842374"/>
                    <a:pt x="1004146" y="1895888"/>
                    <a:pt x="938132" y="1895888"/>
                  </a:cubicBezTo>
                  <a:lnTo>
                    <a:pt x="119528" y="1895888"/>
                  </a:lnTo>
                  <a:cubicBezTo>
                    <a:pt x="53514" y="1895888"/>
                    <a:pt x="0" y="1842374"/>
                    <a:pt x="0" y="1776361"/>
                  </a:cubicBezTo>
                  <a:lnTo>
                    <a:pt x="0" y="119528"/>
                  </a:lnTo>
                  <a:cubicBezTo>
                    <a:pt x="0" y="53514"/>
                    <a:pt x="53514" y="0"/>
                    <a:pt x="119528" y="0"/>
                  </a:cubicBezTo>
                  <a:close/>
                </a:path>
              </a:pathLst>
            </a:custGeom>
            <a:solidFill>
              <a:srgbClr val="EC582E"/>
            </a:solidFill>
            <a:ln w="85725" cap="rnd">
              <a:solidFill>
                <a:srgbClr val="FFFFFF"/>
              </a:solidFill>
              <a:prstDash val="solid"/>
              <a:round/>
            </a:ln>
          </p:spPr>
          <p:txBody>
            <a:bodyPr/>
            <a:lstStyle/>
            <a:p>
              <a:endParaRPr lang="en-GB"/>
            </a:p>
          </p:txBody>
        </p:sp>
        <p:sp>
          <p:nvSpPr>
            <p:cNvPr id="7" name="TextBox 7"/>
            <p:cNvSpPr txBox="1"/>
            <p:nvPr/>
          </p:nvSpPr>
          <p:spPr>
            <a:xfrm>
              <a:off x="0" y="-28575"/>
              <a:ext cx="1057660" cy="1924463"/>
            </a:xfrm>
            <a:prstGeom prst="rect">
              <a:avLst/>
            </a:prstGeom>
          </p:spPr>
          <p:txBody>
            <a:bodyPr lIns="50800" tIns="50800" rIns="50800" bIns="50800" rtlCol="0" anchor="ctr"/>
            <a:lstStyle/>
            <a:p>
              <a:pPr algn="ctr">
                <a:lnSpc>
                  <a:spcPts val="2100"/>
                </a:lnSpc>
              </a:pPr>
              <a:endParaRPr/>
            </a:p>
          </p:txBody>
        </p:sp>
      </p:grpSp>
      <p:sp>
        <p:nvSpPr>
          <p:cNvPr id="8" name="Freeform 8"/>
          <p:cNvSpPr/>
          <p:nvPr/>
        </p:nvSpPr>
        <p:spPr>
          <a:xfrm>
            <a:off x="1028700" y="8149878"/>
            <a:ext cx="7315200" cy="1782249"/>
          </a:xfrm>
          <a:custGeom>
            <a:avLst/>
            <a:gdLst/>
            <a:ahLst/>
            <a:cxnLst/>
            <a:rect l="l" t="t" r="r" b="b"/>
            <a:pathLst>
              <a:path w="7315200" h="1782249">
                <a:moveTo>
                  <a:pt x="0" y="0"/>
                </a:moveTo>
                <a:lnTo>
                  <a:pt x="7315200" y="0"/>
                </a:lnTo>
                <a:lnTo>
                  <a:pt x="7315200" y="1782248"/>
                </a:lnTo>
                <a:lnTo>
                  <a:pt x="0" y="178224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9" name="Freeform 9"/>
          <p:cNvSpPr/>
          <p:nvPr/>
        </p:nvSpPr>
        <p:spPr>
          <a:xfrm>
            <a:off x="14759084" y="2180141"/>
            <a:ext cx="2993426" cy="2552576"/>
          </a:xfrm>
          <a:custGeom>
            <a:avLst/>
            <a:gdLst/>
            <a:ahLst/>
            <a:cxnLst/>
            <a:rect l="l" t="t" r="r" b="b"/>
            <a:pathLst>
              <a:path w="2993426" h="2552576">
                <a:moveTo>
                  <a:pt x="0" y="0"/>
                </a:moveTo>
                <a:lnTo>
                  <a:pt x="2993426" y="0"/>
                </a:lnTo>
                <a:lnTo>
                  <a:pt x="2993426" y="2552575"/>
                </a:lnTo>
                <a:lnTo>
                  <a:pt x="0" y="255257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0" name="Freeform 10"/>
          <p:cNvSpPr/>
          <p:nvPr/>
        </p:nvSpPr>
        <p:spPr>
          <a:xfrm>
            <a:off x="11380380" y="7787322"/>
            <a:ext cx="6076855" cy="2329169"/>
          </a:xfrm>
          <a:custGeom>
            <a:avLst/>
            <a:gdLst/>
            <a:ahLst/>
            <a:cxnLst/>
            <a:rect l="l" t="t" r="r" b="b"/>
            <a:pathLst>
              <a:path w="6076855" h="2329169">
                <a:moveTo>
                  <a:pt x="0" y="0"/>
                </a:moveTo>
                <a:lnTo>
                  <a:pt x="6076855" y="0"/>
                </a:lnTo>
                <a:lnTo>
                  <a:pt x="6076855" y="2329169"/>
                </a:lnTo>
                <a:lnTo>
                  <a:pt x="0" y="2329169"/>
                </a:lnTo>
                <a:lnTo>
                  <a:pt x="0" y="0"/>
                </a:lnTo>
                <a:close/>
              </a:path>
            </a:pathLst>
          </a:custGeom>
          <a:blipFill>
            <a:blip r:embed="rId9"/>
            <a:stretch>
              <a:fillRect/>
            </a:stretch>
          </a:blipFill>
        </p:spPr>
        <p:txBody>
          <a:bodyPr/>
          <a:lstStyle/>
          <a:p>
            <a:endParaRPr lang="en-GB"/>
          </a:p>
        </p:txBody>
      </p:sp>
      <p:sp>
        <p:nvSpPr>
          <p:cNvPr id="11" name="TextBox 11"/>
          <p:cNvSpPr txBox="1"/>
          <p:nvPr/>
        </p:nvSpPr>
        <p:spPr>
          <a:xfrm>
            <a:off x="12119075" y="470535"/>
            <a:ext cx="5891786" cy="1249681"/>
          </a:xfrm>
          <a:prstGeom prst="rect">
            <a:avLst/>
          </a:prstGeom>
        </p:spPr>
        <p:txBody>
          <a:bodyPr lIns="0" tIns="0" rIns="0" bIns="0" rtlCol="0" anchor="t">
            <a:spAutoFit/>
          </a:bodyPr>
          <a:lstStyle/>
          <a:p>
            <a:pPr algn="r">
              <a:lnSpc>
                <a:spcPts val="9555"/>
              </a:lnSpc>
            </a:pPr>
            <a:r>
              <a:rPr lang="en-US" sz="9100" spc="-336">
                <a:solidFill>
                  <a:srgbClr val="545454"/>
                </a:solidFill>
                <a:latin typeface="Canva Sans"/>
                <a:ea typeface="Canva Sans"/>
                <a:cs typeface="Canva Sans"/>
                <a:sym typeface="Canva Sans"/>
              </a:rPr>
              <a:t>CONTACT</a:t>
            </a:r>
          </a:p>
        </p:txBody>
      </p:sp>
      <p:sp>
        <p:nvSpPr>
          <p:cNvPr id="12" name="TextBox 12"/>
          <p:cNvSpPr txBox="1"/>
          <p:nvPr/>
        </p:nvSpPr>
        <p:spPr>
          <a:xfrm rot="-872426">
            <a:off x="1201532" y="3171914"/>
            <a:ext cx="6713807" cy="2459356"/>
          </a:xfrm>
          <a:prstGeom prst="rect">
            <a:avLst/>
          </a:prstGeom>
        </p:spPr>
        <p:txBody>
          <a:bodyPr lIns="0" tIns="0" rIns="0" bIns="0" rtlCol="0" anchor="t">
            <a:spAutoFit/>
          </a:bodyPr>
          <a:lstStyle/>
          <a:p>
            <a:pPr algn="just">
              <a:lnSpc>
                <a:spcPts val="9555"/>
              </a:lnSpc>
            </a:pPr>
            <a:r>
              <a:rPr lang="en-US" sz="9100" spc="-336">
                <a:solidFill>
                  <a:srgbClr val="FFFFFF"/>
                </a:solidFill>
                <a:latin typeface="Canva Sans"/>
                <a:ea typeface="Canva Sans"/>
                <a:cs typeface="Canva Sans"/>
                <a:sym typeface="Canva Sans"/>
              </a:rPr>
              <a:t>HAYLEY BISSENDEN</a:t>
            </a:r>
          </a:p>
        </p:txBody>
      </p:sp>
      <p:sp>
        <p:nvSpPr>
          <p:cNvPr id="13" name="TextBox 13"/>
          <p:cNvSpPr txBox="1"/>
          <p:nvPr/>
        </p:nvSpPr>
        <p:spPr>
          <a:xfrm>
            <a:off x="465651" y="552714"/>
            <a:ext cx="8914020" cy="575320"/>
          </a:xfrm>
          <a:prstGeom prst="rect">
            <a:avLst/>
          </a:prstGeom>
        </p:spPr>
        <p:txBody>
          <a:bodyPr lIns="0" tIns="0" rIns="0" bIns="0" rtlCol="0" anchor="t">
            <a:spAutoFit/>
          </a:bodyPr>
          <a:lstStyle/>
          <a:p>
            <a:pPr algn="just">
              <a:lnSpc>
                <a:spcPts val="4410"/>
              </a:lnSpc>
            </a:pPr>
            <a:r>
              <a:rPr lang="en-US" sz="4200" spc="-155">
                <a:solidFill>
                  <a:srgbClr val="000000"/>
                </a:solidFill>
                <a:latin typeface="Canva Sans"/>
                <a:ea typeface="Canva Sans"/>
                <a:cs typeface="Canva Sans"/>
                <a:sym typeface="Canva Sans"/>
              </a:rPr>
              <a:t>HBISSENDEN@CELTRUST.ORG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9008" y="5015366"/>
            <a:ext cx="17286859" cy="5637280"/>
            <a:chOff x="0" y="0"/>
            <a:chExt cx="2678187" cy="873362"/>
          </a:xfrm>
        </p:grpSpPr>
        <p:sp>
          <p:nvSpPr>
            <p:cNvPr id="3" name="Freeform 3"/>
            <p:cNvSpPr/>
            <p:nvPr/>
          </p:nvSpPr>
          <p:spPr>
            <a:xfrm>
              <a:off x="0" y="0"/>
              <a:ext cx="2678187" cy="873362"/>
            </a:xfrm>
            <a:custGeom>
              <a:avLst/>
              <a:gdLst/>
              <a:ahLst/>
              <a:cxnLst/>
              <a:rect l="l" t="t" r="r" b="b"/>
              <a:pathLst>
                <a:path w="2678187" h="873362">
                  <a:moveTo>
                    <a:pt x="0" y="0"/>
                  </a:moveTo>
                  <a:lnTo>
                    <a:pt x="2678187" y="0"/>
                  </a:lnTo>
                  <a:lnTo>
                    <a:pt x="2678187" y="873362"/>
                  </a:lnTo>
                  <a:lnTo>
                    <a:pt x="0" y="873362"/>
                  </a:lnTo>
                  <a:close/>
                </a:path>
              </a:pathLst>
            </a:custGeom>
            <a:blipFill>
              <a:blip r:embed="rId2"/>
              <a:stretch>
                <a:fillRect t="-52031" b="-52031"/>
              </a:stretch>
            </a:blipFill>
          </p:spPr>
          <p:txBody>
            <a:bodyPr/>
            <a:lstStyle/>
            <a:p>
              <a:endParaRPr lang="en-GB"/>
            </a:p>
          </p:txBody>
        </p:sp>
      </p:grpSp>
      <p:grpSp>
        <p:nvGrpSpPr>
          <p:cNvPr id="4" name="Group 4"/>
          <p:cNvGrpSpPr/>
          <p:nvPr/>
        </p:nvGrpSpPr>
        <p:grpSpPr>
          <a:xfrm rot="-945030">
            <a:off x="16277402" y="2473769"/>
            <a:ext cx="1099837" cy="1099837"/>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gradFill rotWithShape="1">
              <a:gsLst>
                <a:gs pos="0">
                  <a:srgbClr val="EB008B">
                    <a:alpha val="100000"/>
                  </a:srgbClr>
                </a:gs>
                <a:gs pos="100000">
                  <a:srgbClr val="FFC905">
                    <a:alpha val="100000"/>
                  </a:srgbClr>
                </a:gs>
              </a:gsLst>
              <a:lin ang="2700000"/>
            </a:gradFill>
          </p:spPr>
          <p:txBody>
            <a:bodyPr/>
            <a:lstStyle/>
            <a:p>
              <a:endParaRPr lang="en-GB"/>
            </a:p>
          </p:txBody>
        </p:sp>
        <p:sp>
          <p:nvSpPr>
            <p:cNvPr id="6" name="TextBox 6"/>
            <p:cNvSpPr txBox="1"/>
            <p:nvPr/>
          </p:nvSpPr>
          <p:spPr>
            <a:xfrm>
              <a:off x="88900" y="60325"/>
              <a:ext cx="635000" cy="663575"/>
            </a:xfrm>
            <a:prstGeom prst="rect">
              <a:avLst/>
            </a:prstGeom>
          </p:spPr>
          <p:txBody>
            <a:bodyPr lIns="50800" tIns="50800" rIns="50800" bIns="50800" rtlCol="0" anchor="ctr"/>
            <a:lstStyle/>
            <a:p>
              <a:pPr algn="ctr">
                <a:lnSpc>
                  <a:spcPts val="2100"/>
                </a:lnSpc>
              </a:pPr>
              <a:endParaRPr/>
            </a:p>
          </p:txBody>
        </p:sp>
      </p:grpSp>
      <p:grpSp>
        <p:nvGrpSpPr>
          <p:cNvPr id="7" name="Group 7"/>
          <p:cNvGrpSpPr/>
          <p:nvPr/>
        </p:nvGrpSpPr>
        <p:grpSpPr>
          <a:xfrm>
            <a:off x="12076564" y="1434597"/>
            <a:ext cx="5429302" cy="6278889"/>
            <a:chOff x="0" y="0"/>
            <a:chExt cx="759522" cy="878373"/>
          </a:xfrm>
        </p:grpSpPr>
        <p:sp>
          <p:nvSpPr>
            <p:cNvPr id="8" name="Freeform 8"/>
            <p:cNvSpPr/>
            <p:nvPr/>
          </p:nvSpPr>
          <p:spPr>
            <a:xfrm>
              <a:off x="0" y="0"/>
              <a:ext cx="759522" cy="878373"/>
            </a:xfrm>
            <a:custGeom>
              <a:avLst/>
              <a:gdLst/>
              <a:ahLst/>
              <a:cxnLst/>
              <a:rect l="l" t="t" r="r" b="b"/>
              <a:pathLst>
                <a:path w="759522" h="878373">
                  <a:moveTo>
                    <a:pt x="0" y="0"/>
                  </a:moveTo>
                  <a:lnTo>
                    <a:pt x="759522" y="0"/>
                  </a:lnTo>
                  <a:lnTo>
                    <a:pt x="759522" y="878373"/>
                  </a:lnTo>
                  <a:lnTo>
                    <a:pt x="0" y="878373"/>
                  </a:lnTo>
                  <a:close/>
                </a:path>
              </a:pathLst>
            </a:custGeom>
            <a:blipFill>
              <a:blip r:embed="rId3"/>
              <a:stretch>
                <a:fillRect t="-14969" b="-14969"/>
              </a:stretch>
            </a:blipFill>
            <a:ln w="66675" cap="sq">
              <a:solidFill>
                <a:srgbClr val="ECE8E5"/>
              </a:solidFill>
              <a:prstDash val="solid"/>
              <a:miter/>
            </a:ln>
          </p:spPr>
          <p:txBody>
            <a:bodyPr/>
            <a:lstStyle/>
            <a:p>
              <a:endParaRPr lang="en-GB"/>
            </a:p>
          </p:txBody>
        </p:sp>
      </p:grpSp>
      <p:sp>
        <p:nvSpPr>
          <p:cNvPr id="9" name="Freeform 9"/>
          <p:cNvSpPr/>
          <p:nvPr/>
        </p:nvSpPr>
        <p:spPr>
          <a:xfrm rot="5400000">
            <a:off x="16397610" y="667469"/>
            <a:ext cx="722461" cy="722461"/>
          </a:xfrm>
          <a:custGeom>
            <a:avLst/>
            <a:gdLst/>
            <a:ahLst/>
            <a:cxnLst/>
            <a:rect l="l" t="t" r="r" b="b"/>
            <a:pathLst>
              <a:path w="722461" h="722461">
                <a:moveTo>
                  <a:pt x="0" y="0"/>
                </a:moveTo>
                <a:lnTo>
                  <a:pt x="722462" y="0"/>
                </a:lnTo>
                <a:lnTo>
                  <a:pt x="722462" y="722462"/>
                </a:lnTo>
                <a:lnTo>
                  <a:pt x="0" y="72246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0" name="Freeform 10"/>
          <p:cNvSpPr/>
          <p:nvPr/>
        </p:nvSpPr>
        <p:spPr>
          <a:xfrm>
            <a:off x="14954298" y="7802170"/>
            <a:ext cx="6076855" cy="2329169"/>
          </a:xfrm>
          <a:custGeom>
            <a:avLst/>
            <a:gdLst/>
            <a:ahLst/>
            <a:cxnLst/>
            <a:rect l="l" t="t" r="r" b="b"/>
            <a:pathLst>
              <a:path w="6076855" h="2329169">
                <a:moveTo>
                  <a:pt x="0" y="0"/>
                </a:moveTo>
                <a:lnTo>
                  <a:pt x="6076854" y="0"/>
                </a:lnTo>
                <a:lnTo>
                  <a:pt x="6076854" y="2329169"/>
                </a:lnTo>
                <a:lnTo>
                  <a:pt x="0" y="2329169"/>
                </a:lnTo>
                <a:lnTo>
                  <a:pt x="0" y="0"/>
                </a:lnTo>
                <a:close/>
              </a:path>
            </a:pathLst>
          </a:custGeom>
          <a:blipFill>
            <a:blip r:embed="rId6"/>
            <a:stretch>
              <a:fillRect/>
            </a:stretch>
          </a:blipFill>
        </p:spPr>
        <p:txBody>
          <a:bodyPr/>
          <a:lstStyle/>
          <a:p>
            <a:endParaRPr lang="en-GB"/>
          </a:p>
        </p:txBody>
      </p:sp>
      <p:sp>
        <p:nvSpPr>
          <p:cNvPr id="11" name="Freeform 11"/>
          <p:cNvSpPr/>
          <p:nvPr/>
        </p:nvSpPr>
        <p:spPr>
          <a:xfrm>
            <a:off x="12461617" y="1802523"/>
            <a:ext cx="3810983" cy="742338"/>
          </a:xfrm>
          <a:custGeom>
            <a:avLst/>
            <a:gdLst/>
            <a:ahLst/>
            <a:cxnLst/>
            <a:rect l="l" t="t" r="r" b="b"/>
            <a:pathLst>
              <a:path w="3810983" h="742338">
                <a:moveTo>
                  <a:pt x="0" y="0"/>
                </a:moveTo>
                <a:lnTo>
                  <a:pt x="3810983" y="0"/>
                </a:lnTo>
                <a:lnTo>
                  <a:pt x="3810983" y="742338"/>
                </a:lnTo>
                <a:lnTo>
                  <a:pt x="0" y="742338"/>
                </a:lnTo>
                <a:lnTo>
                  <a:pt x="0" y="0"/>
                </a:lnTo>
                <a:close/>
              </a:path>
            </a:pathLst>
          </a:custGeom>
          <a:blipFill>
            <a:blip r:embed="rId7"/>
            <a:stretch>
              <a:fillRect/>
            </a:stretch>
          </a:blipFill>
        </p:spPr>
        <p:txBody>
          <a:bodyPr/>
          <a:lstStyle/>
          <a:p>
            <a:endParaRPr lang="en-GB"/>
          </a:p>
        </p:txBody>
      </p:sp>
      <p:sp>
        <p:nvSpPr>
          <p:cNvPr id="12" name="TextBox 12"/>
          <p:cNvSpPr txBox="1"/>
          <p:nvPr/>
        </p:nvSpPr>
        <p:spPr>
          <a:xfrm>
            <a:off x="219008" y="242062"/>
            <a:ext cx="14961866" cy="4331979"/>
          </a:xfrm>
          <a:prstGeom prst="rect">
            <a:avLst/>
          </a:prstGeom>
        </p:spPr>
        <p:txBody>
          <a:bodyPr lIns="0" tIns="0" rIns="0" bIns="0" rtlCol="0" anchor="t">
            <a:spAutoFit/>
          </a:bodyPr>
          <a:lstStyle/>
          <a:p>
            <a:pPr algn="l">
              <a:lnSpc>
                <a:spcPts val="7245"/>
              </a:lnSpc>
            </a:pPr>
            <a:r>
              <a:rPr lang="en-US" sz="6900" spc="-255">
                <a:solidFill>
                  <a:srgbClr val="545454"/>
                </a:solidFill>
                <a:latin typeface="Canva Sans"/>
                <a:ea typeface="Canva Sans"/>
                <a:cs typeface="Canva Sans"/>
                <a:sym typeface="Canva Sans"/>
              </a:rPr>
              <a:t>LEADING EXCEPTIONAL </a:t>
            </a:r>
          </a:p>
          <a:p>
            <a:pPr algn="l">
              <a:lnSpc>
                <a:spcPts val="7245"/>
              </a:lnSpc>
            </a:pPr>
            <a:r>
              <a:rPr lang="en-US" sz="6900" spc="-255">
                <a:solidFill>
                  <a:srgbClr val="545454"/>
                </a:solidFill>
                <a:latin typeface="Canva Sans"/>
                <a:ea typeface="Canva Sans"/>
                <a:cs typeface="Canva Sans"/>
                <a:sym typeface="Canva Sans"/>
              </a:rPr>
              <a:t>TEACHING AND LEARNING</a:t>
            </a:r>
          </a:p>
          <a:p>
            <a:pPr algn="l">
              <a:lnSpc>
                <a:spcPts val="7245"/>
              </a:lnSpc>
            </a:pPr>
            <a:endParaRPr lang="en-US" sz="6900" spc="-255">
              <a:solidFill>
                <a:srgbClr val="545454"/>
              </a:solidFill>
              <a:latin typeface="Canva Sans"/>
              <a:ea typeface="Canva Sans"/>
              <a:cs typeface="Canva Sans"/>
              <a:sym typeface="Canva Sans"/>
            </a:endParaRPr>
          </a:p>
          <a:p>
            <a:pPr algn="l">
              <a:lnSpc>
                <a:spcPts val="6195"/>
              </a:lnSpc>
            </a:pPr>
            <a:r>
              <a:rPr lang="en-US" sz="5900" spc="-218">
                <a:solidFill>
                  <a:srgbClr val="545454"/>
                </a:solidFill>
                <a:latin typeface="Canva Sans"/>
                <a:ea typeface="Canva Sans"/>
                <a:cs typeface="Canva Sans"/>
                <a:sym typeface="Canva Sans"/>
              </a:rPr>
              <a:t>PROFESSOR HAILI HUGHES &amp; </a:t>
            </a:r>
          </a:p>
          <a:p>
            <a:pPr algn="l">
              <a:lnSpc>
                <a:spcPts val="6195"/>
              </a:lnSpc>
            </a:pPr>
            <a:r>
              <a:rPr lang="en-US" sz="5900" spc="-218">
                <a:solidFill>
                  <a:srgbClr val="545454"/>
                </a:solidFill>
                <a:latin typeface="Canva Sans"/>
                <a:ea typeface="Canva Sans"/>
                <a:cs typeface="Canva Sans"/>
                <a:sym typeface="Canva Sans"/>
              </a:rPr>
              <a:t>PROFESSOR CARL HENDRICK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4925" y="-381836"/>
            <a:ext cx="8580725" cy="9293646"/>
            <a:chOff x="-40240" y="-165729"/>
            <a:chExt cx="1244506" cy="1303139"/>
          </a:xfrm>
        </p:grpSpPr>
        <p:sp>
          <p:nvSpPr>
            <p:cNvPr id="3" name="Freeform 3"/>
            <p:cNvSpPr/>
            <p:nvPr/>
          </p:nvSpPr>
          <p:spPr>
            <a:xfrm rot="21570001">
              <a:off x="-40240" y="-165729"/>
              <a:ext cx="1244506" cy="1303139"/>
            </a:xfrm>
            <a:prstGeom prst="rect">
              <a:avLst/>
            </a:prstGeom>
            <a:blipFill>
              <a:blip r:embed="rId3"/>
              <a:stretch>
                <a:fillRect l="-604" t="-27694" r="-4552" b="-5439"/>
              </a:stretch>
            </a:blipFill>
          </p:spPr>
          <p:txBody>
            <a:bodyPr/>
            <a:lstStyle/>
            <a:p>
              <a:endParaRPr lang="en-GB"/>
            </a:p>
          </p:txBody>
        </p:sp>
      </p:grpSp>
      <p:sp>
        <p:nvSpPr>
          <p:cNvPr id="4" name="Freeform 4"/>
          <p:cNvSpPr/>
          <p:nvPr/>
        </p:nvSpPr>
        <p:spPr>
          <a:xfrm rot="5400000">
            <a:off x="15224108" y="2498284"/>
            <a:ext cx="722461" cy="722461"/>
          </a:xfrm>
          <a:custGeom>
            <a:avLst/>
            <a:gdLst/>
            <a:ahLst/>
            <a:cxnLst/>
            <a:rect l="l" t="t" r="r" b="b"/>
            <a:pathLst>
              <a:path w="722461" h="722461">
                <a:moveTo>
                  <a:pt x="0" y="0"/>
                </a:moveTo>
                <a:lnTo>
                  <a:pt x="722462" y="0"/>
                </a:lnTo>
                <a:lnTo>
                  <a:pt x="722462" y="722462"/>
                </a:lnTo>
                <a:lnTo>
                  <a:pt x="0" y="72246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grpSp>
        <p:nvGrpSpPr>
          <p:cNvPr id="5" name="Group 5"/>
          <p:cNvGrpSpPr/>
          <p:nvPr/>
        </p:nvGrpSpPr>
        <p:grpSpPr>
          <a:xfrm>
            <a:off x="8503289" y="7561878"/>
            <a:ext cx="4067522" cy="2433641"/>
            <a:chOff x="0" y="0"/>
            <a:chExt cx="1071281" cy="640959"/>
          </a:xfrm>
        </p:grpSpPr>
        <p:sp>
          <p:nvSpPr>
            <p:cNvPr id="6" name="Freeform 6"/>
            <p:cNvSpPr/>
            <p:nvPr/>
          </p:nvSpPr>
          <p:spPr>
            <a:xfrm>
              <a:off x="0" y="0"/>
              <a:ext cx="1071281" cy="640959"/>
            </a:xfrm>
            <a:custGeom>
              <a:avLst/>
              <a:gdLst/>
              <a:ahLst/>
              <a:cxnLst/>
              <a:rect l="l" t="t" r="r" b="b"/>
              <a:pathLst>
                <a:path w="1071281" h="640959">
                  <a:moveTo>
                    <a:pt x="87554" y="0"/>
                  </a:moveTo>
                  <a:lnTo>
                    <a:pt x="983727" y="0"/>
                  </a:lnTo>
                  <a:cubicBezTo>
                    <a:pt x="1006948" y="0"/>
                    <a:pt x="1029218" y="9224"/>
                    <a:pt x="1045637" y="25644"/>
                  </a:cubicBezTo>
                  <a:cubicBezTo>
                    <a:pt x="1062057" y="42064"/>
                    <a:pt x="1071281" y="64333"/>
                    <a:pt x="1071281" y="87554"/>
                  </a:cubicBezTo>
                  <a:lnTo>
                    <a:pt x="1071281" y="553405"/>
                  </a:lnTo>
                  <a:cubicBezTo>
                    <a:pt x="1071281" y="576626"/>
                    <a:pt x="1062057" y="598895"/>
                    <a:pt x="1045637" y="615315"/>
                  </a:cubicBezTo>
                  <a:cubicBezTo>
                    <a:pt x="1029218" y="631734"/>
                    <a:pt x="1006948" y="640959"/>
                    <a:pt x="983727" y="640959"/>
                  </a:cubicBezTo>
                  <a:lnTo>
                    <a:pt x="87554" y="640959"/>
                  </a:lnTo>
                  <a:cubicBezTo>
                    <a:pt x="64333" y="640959"/>
                    <a:pt x="42064" y="631734"/>
                    <a:pt x="25644" y="615315"/>
                  </a:cubicBezTo>
                  <a:cubicBezTo>
                    <a:pt x="9224" y="598895"/>
                    <a:pt x="0" y="576626"/>
                    <a:pt x="0" y="553405"/>
                  </a:cubicBezTo>
                  <a:lnTo>
                    <a:pt x="0" y="87554"/>
                  </a:lnTo>
                  <a:cubicBezTo>
                    <a:pt x="0" y="64333"/>
                    <a:pt x="9224" y="42064"/>
                    <a:pt x="25644" y="25644"/>
                  </a:cubicBezTo>
                  <a:cubicBezTo>
                    <a:pt x="42064" y="9224"/>
                    <a:pt x="64333" y="0"/>
                    <a:pt x="87554" y="0"/>
                  </a:cubicBezTo>
                  <a:close/>
                </a:path>
              </a:pathLst>
            </a:custGeom>
            <a:solidFill>
              <a:srgbClr val="F8B133"/>
            </a:solidFill>
          </p:spPr>
          <p:txBody>
            <a:bodyPr/>
            <a:lstStyle/>
            <a:p>
              <a:endParaRPr lang="en-GB"/>
            </a:p>
          </p:txBody>
        </p:sp>
        <p:sp>
          <p:nvSpPr>
            <p:cNvPr id="7" name="TextBox 7"/>
            <p:cNvSpPr txBox="1"/>
            <p:nvPr/>
          </p:nvSpPr>
          <p:spPr>
            <a:xfrm>
              <a:off x="0" y="-28575"/>
              <a:ext cx="1071281" cy="669534"/>
            </a:xfrm>
            <a:prstGeom prst="rect">
              <a:avLst/>
            </a:prstGeom>
          </p:spPr>
          <p:txBody>
            <a:bodyPr lIns="50800" tIns="50800" rIns="50800" bIns="50800" rtlCol="0" anchor="ctr"/>
            <a:lstStyle/>
            <a:p>
              <a:pPr algn="ctr">
                <a:lnSpc>
                  <a:spcPts val="2100"/>
                </a:lnSpc>
              </a:pPr>
              <a:endParaRPr/>
            </a:p>
          </p:txBody>
        </p:sp>
      </p:grpSp>
      <p:grpSp>
        <p:nvGrpSpPr>
          <p:cNvPr id="8" name="Group 8"/>
          <p:cNvGrpSpPr/>
          <p:nvPr/>
        </p:nvGrpSpPr>
        <p:grpSpPr>
          <a:xfrm rot="1557832">
            <a:off x="8408520" y="7247566"/>
            <a:ext cx="959971" cy="95997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solidFill>
              <a:srgbClr val="009EE2"/>
            </a:solidFill>
          </p:spPr>
          <p:txBody>
            <a:bodyPr/>
            <a:lstStyle/>
            <a:p>
              <a:endParaRPr lang="en-GB"/>
            </a:p>
          </p:txBody>
        </p:sp>
        <p:sp>
          <p:nvSpPr>
            <p:cNvPr id="10" name="TextBox 10"/>
            <p:cNvSpPr txBox="1"/>
            <p:nvPr/>
          </p:nvSpPr>
          <p:spPr>
            <a:xfrm>
              <a:off x="88900" y="60325"/>
              <a:ext cx="635000" cy="663575"/>
            </a:xfrm>
            <a:prstGeom prst="rect">
              <a:avLst/>
            </a:prstGeom>
          </p:spPr>
          <p:txBody>
            <a:bodyPr lIns="50800" tIns="50800" rIns="50800" bIns="50800" rtlCol="0" anchor="ctr"/>
            <a:lstStyle/>
            <a:p>
              <a:pPr algn="ctr">
                <a:lnSpc>
                  <a:spcPts val="2100"/>
                </a:lnSpc>
              </a:pPr>
              <a:endParaRPr/>
            </a:p>
          </p:txBody>
        </p:sp>
      </p:grpSp>
      <p:pic>
        <p:nvPicPr>
          <p:cNvPr id="11" name="Picture 11"/>
          <p:cNvPicPr>
            <a:picLocks noChangeAspect="1"/>
          </p:cNvPicPr>
          <p:nvPr/>
        </p:nvPicPr>
        <p:blipFill>
          <a:blip r:embed="rId6"/>
          <a:stretch>
            <a:fillRect/>
          </a:stretch>
        </p:blipFill>
        <p:spPr>
          <a:xfrm>
            <a:off x="13653234" y="5233955"/>
            <a:ext cx="3933890" cy="3933890"/>
          </a:xfrm>
          <a:prstGeom prst="rect">
            <a:avLst/>
          </a:prstGeom>
        </p:spPr>
      </p:pic>
      <p:sp>
        <p:nvSpPr>
          <p:cNvPr id="12" name="Freeform 12"/>
          <p:cNvSpPr/>
          <p:nvPr/>
        </p:nvSpPr>
        <p:spPr>
          <a:xfrm>
            <a:off x="13527939" y="514350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3" name="Freeform 13"/>
          <p:cNvSpPr/>
          <p:nvPr/>
        </p:nvSpPr>
        <p:spPr>
          <a:xfrm>
            <a:off x="8888505" y="8191827"/>
            <a:ext cx="3382307" cy="1296389"/>
          </a:xfrm>
          <a:custGeom>
            <a:avLst/>
            <a:gdLst/>
            <a:ahLst/>
            <a:cxnLst/>
            <a:rect l="l" t="t" r="r" b="b"/>
            <a:pathLst>
              <a:path w="3382307" h="1296389">
                <a:moveTo>
                  <a:pt x="0" y="0"/>
                </a:moveTo>
                <a:lnTo>
                  <a:pt x="3382307" y="0"/>
                </a:lnTo>
                <a:lnTo>
                  <a:pt x="3382307" y="1296388"/>
                </a:lnTo>
                <a:lnTo>
                  <a:pt x="0" y="1296388"/>
                </a:lnTo>
                <a:lnTo>
                  <a:pt x="0" y="0"/>
                </a:lnTo>
                <a:close/>
              </a:path>
            </a:pathLst>
          </a:custGeom>
          <a:blipFill>
            <a:blip r:embed="rId9"/>
            <a:stretch>
              <a:fillRect/>
            </a:stretch>
          </a:blipFill>
        </p:spPr>
        <p:txBody>
          <a:bodyPr/>
          <a:lstStyle/>
          <a:p>
            <a:endParaRPr lang="en-GB"/>
          </a:p>
        </p:txBody>
      </p:sp>
      <p:sp>
        <p:nvSpPr>
          <p:cNvPr id="14" name="TextBox 14"/>
          <p:cNvSpPr txBox="1"/>
          <p:nvPr/>
        </p:nvSpPr>
        <p:spPr>
          <a:xfrm>
            <a:off x="8648675" y="2631634"/>
            <a:ext cx="7143487" cy="2459356"/>
          </a:xfrm>
          <a:prstGeom prst="rect">
            <a:avLst/>
          </a:prstGeom>
        </p:spPr>
        <p:txBody>
          <a:bodyPr lIns="0" tIns="0" rIns="0" bIns="0" rtlCol="0" anchor="t">
            <a:spAutoFit/>
          </a:bodyPr>
          <a:lstStyle/>
          <a:p>
            <a:pPr algn="l">
              <a:lnSpc>
                <a:spcPts val="9555"/>
              </a:lnSpc>
            </a:pPr>
            <a:r>
              <a:rPr lang="en-US" sz="9100" spc="-336">
                <a:solidFill>
                  <a:srgbClr val="545454"/>
                </a:solidFill>
                <a:latin typeface="Canva Sans"/>
                <a:ea typeface="Canva Sans"/>
                <a:cs typeface="Canva Sans"/>
                <a:sym typeface="Canva Sans"/>
              </a:rPr>
              <a:t>ENGLISH HUB EVENTS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535571" y="4475689"/>
            <a:ext cx="959971" cy="959971"/>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gradFill rotWithShape="1">
              <a:gsLst>
                <a:gs pos="0">
                  <a:srgbClr val="EB008B">
                    <a:alpha val="100000"/>
                  </a:srgbClr>
                </a:gs>
                <a:gs pos="100000">
                  <a:srgbClr val="FFC905">
                    <a:alpha val="100000"/>
                  </a:srgbClr>
                </a:gs>
              </a:gsLst>
              <a:lin ang="2700000"/>
            </a:gradFill>
          </p:spPr>
          <p:txBody>
            <a:bodyPr/>
            <a:lstStyle/>
            <a:p>
              <a:endParaRPr lang="en-GB"/>
            </a:p>
          </p:txBody>
        </p:sp>
        <p:sp>
          <p:nvSpPr>
            <p:cNvPr id="4" name="TextBox 4"/>
            <p:cNvSpPr txBox="1"/>
            <p:nvPr/>
          </p:nvSpPr>
          <p:spPr>
            <a:xfrm>
              <a:off x="88900" y="60325"/>
              <a:ext cx="635000" cy="663575"/>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8458200" y="584017"/>
            <a:ext cx="8821249" cy="9519533"/>
            <a:chOff x="0" y="0"/>
            <a:chExt cx="1117311" cy="1205757"/>
          </a:xfrm>
        </p:grpSpPr>
        <p:sp>
          <p:nvSpPr>
            <p:cNvPr id="6" name="Freeform 6"/>
            <p:cNvSpPr/>
            <p:nvPr/>
          </p:nvSpPr>
          <p:spPr>
            <a:xfrm>
              <a:off x="0" y="0"/>
              <a:ext cx="1117311" cy="1205757"/>
            </a:xfrm>
            <a:custGeom>
              <a:avLst/>
              <a:gdLst/>
              <a:ahLst/>
              <a:cxnLst/>
              <a:rect l="l" t="t" r="r" b="b"/>
              <a:pathLst>
                <a:path w="1117311" h="1205757">
                  <a:moveTo>
                    <a:pt x="0" y="0"/>
                  </a:moveTo>
                  <a:lnTo>
                    <a:pt x="1117311" y="0"/>
                  </a:lnTo>
                  <a:lnTo>
                    <a:pt x="1117311" y="1205757"/>
                  </a:lnTo>
                  <a:lnTo>
                    <a:pt x="0" y="1205757"/>
                  </a:lnTo>
                  <a:close/>
                </a:path>
              </a:pathLst>
            </a:custGeom>
            <a:blipFill>
              <a:blip r:embed="rId2"/>
              <a:stretch>
                <a:fillRect t="-1431" b="-1431"/>
              </a:stretch>
            </a:blipFill>
          </p:spPr>
          <p:txBody>
            <a:bodyPr/>
            <a:lstStyle/>
            <a:p>
              <a:endParaRPr lang="en-GB"/>
            </a:p>
          </p:txBody>
        </p:sp>
      </p:grpSp>
      <p:grpSp>
        <p:nvGrpSpPr>
          <p:cNvPr id="7" name="Group 7"/>
          <p:cNvGrpSpPr/>
          <p:nvPr/>
        </p:nvGrpSpPr>
        <p:grpSpPr>
          <a:xfrm>
            <a:off x="795834" y="6057017"/>
            <a:ext cx="9345040" cy="3524093"/>
            <a:chOff x="0" y="0"/>
            <a:chExt cx="2461245" cy="928156"/>
          </a:xfrm>
        </p:grpSpPr>
        <p:sp>
          <p:nvSpPr>
            <p:cNvPr id="8" name="Freeform 8"/>
            <p:cNvSpPr/>
            <p:nvPr/>
          </p:nvSpPr>
          <p:spPr>
            <a:xfrm>
              <a:off x="0" y="0"/>
              <a:ext cx="2461245" cy="928156"/>
            </a:xfrm>
            <a:custGeom>
              <a:avLst/>
              <a:gdLst/>
              <a:ahLst/>
              <a:cxnLst/>
              <a:rect l="l" t="t" r="r" b="b"/>
              <a:pathLst>
                <a:path w="2461245" h="928156">
                  <a:moveTo>
                    <a:pt x="38109" y="0"/>
                  </a:moveTo>
                  <a:lnTo>
                    <a:pt x="2423136" y="0"/>
                  </a:lnTo>
                  <a:cubicBezTo>
                    <a:pt x="2433243" y="0"/>
                    <a:pt x="2442937" y="4015"/>
                    <a:pt x="2450083" y="11162"/>
                  </a:cubicBezTo>
                  <a:cubicBezTo>
                    <a:pt x="2457230" y="18309"/>
                    <a:pt x="2461245" y="28002"/>
                    <a:pt x="2461245" y="38109"/>
                  </a:cubicBezTo>
                  <a:lnTo>
                    <a:pt x="2461245" y="890047"/>
                  </a:lnTo>
                  <a:cubicBezTo>
                    <a:pt x="2461245" y="911094"/>
                    <a:pt x="2444183" y="928156"/>
                    <a:pt x="2423136" y="928156"/>
                  </a:cubicBezTo>
                  <a:lnTo>
                    <a:pt x="38109" y="928156"/>
                  </a:lnTo>
                  <a:cubicBezTo>
                    <a:pt x="17062" y="928156"/>
                    <a:pt x="0" y="911094"/>
                    <a:pt x="0" y="890047"/>
                  </a:cubicBezTo>
                  <a:lnTo>
                    <a:pt x="0" y="38109"/>
                  </a:lnTo>
                  <a:cubicBezTo>
                    <a:pt x="0" y="17062"/>
                    <a:pt x="17062" y="0"/>
                    <a:pt x="38109" y="0"/>
                  </a:cubicBezTo>
                  <a:close/>
                </a:path>
              </a:pathLst>
            </a:custGeom>
            <a:solidFill>
              <a:srgbClr val="EC582E"/>
            </a:solidFill>
          </p:spPr>
          <p:txBody>
            <a:bodyPr/>
            <a:lstStyle/>
            <a:p>
              <a:endParaRPr lang="en-GB"/>
            </a:p>
          </p:txBody>
        </p:sp>
        <p:sp>
          <p:nvSpPr>
            <p:cNvPr id="9" name="TextBox 9"/>
            <p:cNvSpPr txBox="1"/>
            <p:nvPr/>
          </p:nvSpPr>
          <p:spPr>
            <a:xfrm>
              <a:off x="0" y="-28575"/>
              <a:ext cx="2461245" cy="956731"/>
            </a:xfrm>
            <a:prstGeom prst="rect">
              <a:avLst/>
            </a:prstGeom>
          </p:spPr>
          <p:txBody>
            <a:bodyPr lIns="50800" tIns="50800" rIns="50800" bIns="50800" rtlCol="0" anchor="ctr"/>
            <a:lstStyle/>
            <a:p>
              <a:pPr algn="ctr">
                <a:lnSpc>
                  <a:spcPts val="2100"/>
                </a:lnSpc>
              </a:pPr>
              <a:endParaRPr/>
            </a:p>
          </p:txBody>
        </p:sp>
      </p:grpSp>
      <p:sp>
        <p:nvSpPr>
          <p:cNvPr id="11" name="Freeform 11"/>
          <p:cNvSpPr/>
          <p:nvPr/>
        </p:nvSpPr>
        <p:spPr>
          <a:xfrm>
            <a:off x="14782986" y="9058671"/>
            <a:ext cx="3218707" cy="1044879"/>
          </a:xfrm>
          <a:custGeom>
            <a:avLst/>
            <a:gdLst/>
            <a:ahLst/>
            <a:cxnLst/>
            <a:rect l="l" t="t" r="r" b="b"/>
            <a:pathLst>
              <a:path w="3218707" h="1044879">
                <a:moveTo>
                  <a:pt x="0" y="0"/>
                </a:moveTo>
                <a:lnTo>
                  <a:pt x="3218707" y="0"/>
                </a:lnTo>
                <a:lnTo>
                  <a:pt x="3218707" y="1044879"/>
                </a:lnTo>
                <a:lnTo>
                  <a:pt x="0" y="1044879"/>
                </a:lnTo>
                <a:lnTo>
                  <a:pt x="0" y="0"/>
                </a:lnTo>
                <a:close/>
              </a:path>
            </a:pathLst>
          </a:custGeom>
          <a:blipFill>
            <a:blip r:embed="rId3"/>
            <a:stretch>
              <a:fillRect/>
            </a:stretch>
          </a:blipFill>
        </p:spPr>
        <p:txBody>
          <a:bodyPr/>
          <a:lstStyle/>
          <a:p>
            <a:endParaRPr lang="en-GB"/>
          </a:p>
        </p:txBody>
      </p:sp>
      <p:grpSp>
        <p:nvGrpSpPr>
          <p:cNvPr id="12" name="Group 12"/>
          <p:cNvGrpSpPr/>
          <p:nvPr/>
        </p:nvGrpSpPr>
        <p:grpSpPr>
          <a:xfrm>
            <a:off x="14849661" y="5143500"/>
            <a:ext cx="3243653" cy="3500418"/>
            <a:chOff x="0" y="0"/>
            <a:chExt cx="1117311" cy="1205757"/>
          </a:xfrm>
        </p:grpSpPr>
        <p:sp>
          <p:nvSpPr>
            <p:cNvPr id="13" name="Freeform 13"/>
            <p:cNvSpPr/>
            <p:nvPr/>
          </p:nvSpPr>
          <p:spPr>
            <a:xfrm>
              <a:off x="0" y="0"/>
              <a:ext cx="1117311" cy="1205757"/>
            </a:xfrm>
            <a:custGeom>
              <a:avLst/>
              <a:gdLst/>
              <a:ahLst/>
              <a:cxnLst/>
              <a:rect l="l" t="t" r="r" b="b"/>
              <a:pathLst>
                <a:path w="1117311" h="1205757">
                  <a:moveTo>
                    <a:pt x="0" y="0"/>
                  </a:moveTo>
                  <a:lnTo>
                    <a:pt x="1117311" y="0"/>
                  </a:lnTo>
                  <a:lnTo>
                    <a:pt x="1117311" y="1205757"/>
                  </a:lnTo>
                  <a:lnTo>
                    <a:pt x="0" y="1205757"/>
                  </a:lnTo>
                  <a:close/>
                </a:path>
              </a:pathLst>
            </a:custGeom>
            <a:blipFill>
              <a:blip r:embed="rId4"/>
              <a:stretch>
                <a:fillRect t="-21636" b="-21636"/>
              </a:stretch>
            </a:blipFill>
          </p:spPr>
          <p:txBody>
            <a:bodyPr/>
            <a:lstStyle/>
            <a:p>
              <a:endParaRPr lang="en-GB"/>
            </a:p>
          </p:txBody>
        </p:sp>
      </p:grpSp>
      <p:sp>
        <p:nvSpPr>
          <p:cNvPr id="14" name="Freeform 14"/>
          <p:cNvSpPr/>
          <p:nvPr/>
        </p:nvSpPr>
        <p:spPr>
          <a:xfrm>
            <a:off x="5874108" y="3619222"/>
            <a:ext cx="2088700" cy="2093935"/>
          </a:xfrm>
          <a:custGeom>
            <a:avLst/>
            <a:gdLst/>
            <a:ahLst/>
            <a:cxnLst/>
            <a:rect l="l" t="t" r="r" b="b"/>
            <a:pathLst>
              <a:path w="2088700" h="2093935">
                <a:moveTo>
                  <a:pt x="0" y="0"/>
                </a:moveTo>
                <a:lnTo>
                  <a:pt x="2088700" y="0"/>
                </a:lnTo>
                <a:lnTo>
                  <a:pt x="2088700" y="2093935"/>
                </a:lnTo>
                <a:lnTo>
                  <a:pt x="0" y="209393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5" name="TextBox 15"/>
          <p:cNvSpPr txBox="1"/>
          <p:nvPr/>
        </p:nvSpPr>
        <p:spPr>
          <a:xfrm>
            <a:off x="560971" y="719662"/>
            <a:ext cx="9186796" cy="3669031"/>
          </a:xfrm>
          <a:prstGeom prst="rect">
            <a:avLst/>
          </a:prstGeom>
        </p:spPr>
        <p:txBody>
          <a:bodyPr lIns="0" tIns="0" rIns="0" bIns="0" rtlCol="0" anchor="t">
            <a:spAutoFit/>
          </a:bodyPr>
          <a:lstStyle/>
          <a:p>
            <a:pPr algn="l">
              <a:lnSpc>
                <a:spcPts val="9555"/>
              </a:lnSpc>
            </a:pPr>
            <a:r>
              <a:rPr lang="en-US" sz="9100" spc="-336">
                <a:solidFill>
                  <a:srgbClr val="545454"/>
                </a:solidFill>
                <a:latin typeface="Canva Sans"/>
                <a:ea typeface="Canva Sans"/>
                <a:cs typeface="Canva Sans"/>
                <a:sym typeface="Canva Sans"/>
              </a:rPr>
              <a:t>SUPPORT STAFF CONFERENCE</a:t>
            </a:r>
          </a:p>
          <a:p>
            <a:pPr algn="l">
              <a:lnSpc>
                <a:spcPts val="9555"/>
              </a:lnSpc>
            </a:pPr>
            <a:r>
              <a:rPr lang="en-US" sz="9100" spc="-336">
                <a:solidFill>
                  <a:srgbClr val="545454"/>
                </a:solidFill>
                <a:latin typeface="Canva Sans"/>
                <a:ea typeface="Canva Sans"/>
                <a:cs typeface="Canva Sans"/>
                <a:sym typeface="Canva Sans"/>
              </a:rPr>
              <a:t>3 JULY</a:t>
            </a:r>
          </a:p>
        </p:txBody>
      </p:sp>
      <p:sp>
        <p:nvSpPr>
          <p:cNvPr id="16" name="TextBox 16"/>
          <p:cNvSpPr txBox="1"/>
          <p:nvPr/>
        </p:nvSpPr>
        <p:spPr>
          <a:xfrm>
            <a:off x="890091" y="6202671"/>
            <a:ext cx="9156526" cy="3166110"/>
          </a:xfrm>
          <a:prstGeom prst="rect">
            <a:avLst/>
          </a:prstGeom>
        </p:spPr>
        <p:txBody>
          <a:bodyPr lIns="0" tIns="0" rIns="0" bIns="0" rtlCol="0" anchor="t">
            <a:spAutoFit/>
          </a:bodyPr>
          <a:lstStyle/>
          <a:p>
            <a:pPr algn="ctr">
              <a:lnSpc>
                <a:spcPts val="5039"/>
              </a:lnSpc>
            </a:pPr>
            <a:r>
              <a:rPr lang="en-US" sz="3599">
                <a:solidFill>
                  <a:srgbClr val="FFFFFF"/>
                </a:solidFill>
                <a:latin typeface="Century Gothic Paneuropean"/>
                <a:ea typeface="Century Gothic Paneuropean"/>
                <a:cs typeface="Century Gothic Paneuropean"/>
                <a:sym typeface="Century Gothic Paneuropean"/>
              </a:rPr>
              <a:t>JOIN OUR SUPPORT STAFF CONFERENCE ON 3 JULY AT PENRICE ACADEMY.</a:t>
            </a:r>
          </a:p>
          <a:p>
            <a:pPr algn="ctr">
              <a:lnSpc>
                <a:spcPts val="5039"/>
              </a:lnSpc>
            </a:pPr>
            <a:endParaRPr lang="en-US" sz="3599">
              <a:solidFill>
                <a:srgbClr val="FFFFFF"/>
              </a:solidFill>
              <a:latin typeface="Century Gothic Paneuropean"/>
              <a:ea typeface="Century Gothic Paneuropean"/>
              <a:cs typeface="Century Gothic Paneuropean"/>
              <a:sym typeface="Century Gothic Paneuropean"/>
            </a:endParaRPr>
          </a:p>
          <a:p>
            <a:pPr algn="ctr">
              <a:lnSpc>
                <a:spcPts val="5039"/>
              </a:lnSpc>
            </a:pPr>
            <a:r>
              <a:rPr lang="en-US" sz="3599">
                <a:solidFill>
                  <a:srgbClr val="FFFFFF"/>
                </a:solidFill>
                <a:latin typeface="Century Gothic Paneuropean"/>
                <a:ea typeface="Century Gothic Paneuropean"/>
                <a:cs typeface="Century Gothic Paneuropean"/>
                <a:sym typeface="Century Gothic Paneuropean"/>
              </a:rPr>
              <a:t>FOCUS: SEND, PASTORAL, SAFEGUARDING, BEHAVIOUR.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564069" y="6467565"/>
            <a:ext cx="6241669" cy="3582022"/>
            <a:chOff x="0" y="0"/>
            <a:chExt cx="1021813" cy="586407"/>
          </a:xfrm>
        </p:grpSpPr>
        <p:sp>
          <p:nvSpPr>
            <p:cNvPr id="3" name="Freeform 3"/>
            <p:cNvSpPr/>
            <p:nvPr/>
          </p:nvSpPr>
          <p:spPr>
            <a:xfrm>
              <a:off x="0" y="0"/>
              <a:ext cx="1021813" cy="586407"/>
            </a:xfrm>
            <a:custGeom>
              <a:avLst/>
              <a:gdLst/>
              <a:ahLst/>
              <a:cxnLst/>
              <a:rect l="l" t="t" r="r" b="b"/>
              <a:pathLst>
                <a:path w="1021813" h="586407">
                  <a:moveTo>
                    <a:pt x="0" y="0"/>
                  </a:moveTo>
                  <a:lnTo>
                    <a:pt x="1021813" y="0"/>
                  </a:lnTo>
                  <a:lnTo>
                    <a:pt x="1021813" y="586407"/>
                  </a:lnTo>
                  <a:lnTo>
                    <a:pt x="0" y="586407"/>
                  </a:lnTo>
                  <a:close/>
                </a:path>
              </a:pathLst>
            </a:custGeom>
            <a:blipFill>
              <a:blip r:embed="rId2"/>
              <a:stretch>
                <a:fillRect t="-7977" b="-7977"/>
              </a:stretch>
            </a:blipFill>
          </p:spPr>
          <p:txBody>
            <a:bodyPr/>
            <a:lstStyle/>
            <a:p>
              <a:endParaRPr lang="en-GB"/>
            </a:p>
          </p:txBody>
        </p:sp>
      </p:grpSp>
      <p:grpSp>
        <p:nvGrpSpPr>
          <p:cNvPr id="4" name="Group 4"/>
          <p:cNvGrpSpPr/>
          <p:nvPr/>
        </p:nvGrpSpPr>
        <p:grpSpPr>
          <a:xfrm>
            <a:off x="314675" y="5546281"/>
            <a:ext cx="5535583" cy="3524093"/>
            <a:chOff x="0" y="0"/>
            <a:chExt cx="1457931" cy="928156"/>
          </a:xfrm>
        </p:grpSpPr>
        <p:sp>
          <p:nvSpPr>
            <p:cNvPr id="5" name="Freeform 5"/>
            <p:cNvSpPr/>
            <p:nvPr/>
          </p:nvSpPr>
          <p:spPr>
            <a:xfrm>
              <a:off x="0" y="0"/>
              <a:ext cx="1457931" cy="928156"/>
            </a:xfrm>
            <a:custGeom>
              <a:avLst/>
              <a:gdLst/>
              <a:ahLst/>
              <a:cxnLst/>
              <a:rect l="l" t="t" r="r" b="b"/>
              <a:pathLst>
                <a:path w="1457931" h="928156">
                  <a:moveTo>
                    <a:pt x="64334" y="0"/>
                  </a:moveTo>
                  <a:lnTo>
                    <a:pt x="1393597" y="0"/>
                  </a:lnTo>
                  <a:cubicBezTo>
                    <a:pt x="1429128" y="0"/>
                    <a:pt x="1457931" y="28803"/>
                    <a:pt x="1457931" y="64334"/>
                  </a:cubicBezTo>
                  <a:lnTo>
                    <a:pt x="1457931" y="863822"/>
                  </a:lnTo>
                  <a:cubicBezTo>
                    <a:pt x="1457931" y="880884"/>
                    <a:pt x="1451153" y="897248"/>
                    <a:pt x="1439088" y="909313"/>
                  </a:cubicBezTo>
                  <a:cubicBezTo>
                    <a:pt x="1427023" y="921378"/>
                    <a:pt x="1410660" y="928156"/>
                    <a:pt x="1393597" y="928156"/>
                  </a:cubicBezTo>
                  <a:lnTo>
                    <a:pt x="64334" y="928156"/>
                  </a:lnTo>
                  <a:cubicBezTo>
                    <a:pt x="28803" y="928156"/>
                    <a:pt x="0" y="899353"/>
                    <a:pt x="0" y="863822"/>
                  </a:cubicBezTo>
                  <a:lnTo>
                    <a:pt x="0" y="64334"/>
                  </a:lnTo>
                  <a:cubicBezTo>
                    <a:pt x="0" y="28803"/>
                    <a:pt x="28803" y="0"/>
                    <a:pt x="64334" y="0"/>
                  </a:cubicBezTo>
                  <a:close/>
                </a:path>
              </a:pathLst>
            </a:custGeom>
            <a:solidFill>
              <a:srgbClr val="EC582E"/>
            </a:solidFill>
          </p:spPr>
          <p:txBody>
            <a:bodyPr/>
            <a:lstStyle/>
            <a:p>
              <a:endParaRPr lang="en-GB"/>
            </a:p>
          </p:txBody>
        </p:sp>
        <p:sp>
          <p:nvSpPr>
            <p:cNvPr id="6" name="TextBox 6"/>
            <p:cNvSpPr txBox="1"/>
            <p:nvPr/>
          </p:nvSpPr>
          <p:spPr>
            <a:xfrm>
              <a:off x="0" y="-28575"/>
              <a:ext cx="1457931" cy="956731"/>
            </a:xfrm>
            <a:prstGeom prst="rect">
              <a:avLst/>
            </a:prstGeom>
          </p:spPr>
          <p:txBody>
            <a:bodyPr lIns="50800" tIns="50800" rIns="50800" bIns="50800" rtlCol="0" anchor="ctr"/>
            <a:lstStyle/>
            <a:p>
              <a:pPr algn="ctr">
                <a:lnSpc>
                  <a:spcPts val="2100"/>
                </a:lnSpc>
              </a:pPr>
              <a:endParaRPr/>
            </a:p>
          </p:txBody>
        </p:sp>
      </p:grpSp>
      <p:grpSp>
        <p:nvGrpSpPr>
          <p:cNvPr id="7" name="Group 7"/>
          <p:cNvGrpSpPr/>
          <p:nvPr/>
        </p:nvGrpSpPr>
        <p:grpSpPr>
          <a:xfrm>
            <a:off x="6203569" y="5546281"/>
            <a:ext cx="5842761" cy="3524093"/>
            <a:chOff x="0" y="0"/>
            <a:chExt cx="1538834" cy="928156"/>
          </a:xfrm>
        </p:grpSpPr>
        <p:sp>
          <p:nvSpPr>
            <p:cNvPr id="8" name="Freeform 8"/>
            <p:cNvSpPr/>
            <p:nvPr/>
          </p:nvSpPr>
          <p:spPr>
            <a:xfrm>
              <a:off x="0" y="0"/>
              <a:ext cx="1538834" cy="928156"/>
            </a:xfrm>
            <a:custGeom>
              <a:avLst/>
              <a:gdLst/>
              <a:ahLst/>
              <a:cxnLst/>
              <a:rect l="l" t="t" r="r" b="b"/>
              <a:pathLst>
                <a:path w="1538834" h="928156">
                  <a:moveTo>
                    <a:pt x="60952" y="0"/>
                  </a:moveTo>
                  <a:lnTo>
                    <a:pt x="1477882" y="0"/>
                  </a:lnTo>
                  <a:cubicBezTo>
                    <a:pt x="1511545" y="0"/>
                    <a:pt x="1538834" y="27289"/>
                    <a:pt x="1538834" y="60952"/>
                  </a:cubicBezTo>
                  <a:lnTo>
                    <a:pt x="1538834" y="867204"/>
                  </a:lnTo>
                  <a:cubicBezTo>
                    <a:pt x="1538834" y="900867"/>
                    <a:pt x="1511545" y="928156"/>
                    <a:pt x="1477882" y="928156"/>
                  </a:cubicBezTo>
                  <a:lnTo>
                    <a:pt x="60952" y="928156"/>
                  </a:lnTo>
                  <a:cubicBezTo>
                    <a:pt x="27289" y="928156"/>
                    <a:pt x="0" y="900867"/>
                    <a:pt x="0" y="867204"/>
                  </a:cubicBezTo>
                  <a:lnTo>
                    <a:pt x="0" y="60952"/>
                  </a:lnTo>
                  <a:cubicBezTo>
                    <a:pt x="0" y="27289"/>
                    <a:pt x="27289" y="0"/>
                    <a:pt x="60952" y="0"/>
                  </a:cubicBezTo>
                  <a:close/>
                </a:path>
              </a:pathLst>
            </a:custGeom>
            <a:solidFill>
              <a:srgbClr val="FFC905"/>
            </a:solidFill>
          </p:spPr>
          <p:txBody>
            <a:bodyPr/>
            <a:lstStyle/>
            <a:p>
              <a:endParaRPr lang="en-GB"/>
            </a:p>
          </p:txBody>
        </p:sp>
        <p:sp>
          <p:nvSpPr>
            <p:cNvPr id="9" name="TextBox 9"/>
            <p:cNvSpPr txBox="1"/>
            <p:nvPr/>
          </p:nvSpPr>
          <p:spPr>
            <a:xfrm>
              <a:off x="0" y="-28575"/>
              <a:ext cx="1538834" cy="956731"/>
            </a:xfrm>
            <a:prstGeom prst="rect">
              <a:avLst/>
            </a:prstGeom>
          </p:spPr>
          <p:txBody>
            <a:bodyPr lIns="50800" tIns="50800" rIns="50800" bIns="50800" rtlCol="0" anchor="ctr"/>
            <a:lstStyle/>
            <a:p>
              <a:pPr algn="ctr">
                <a:lnSpc>
                  <a:spcPts val="2100"/>
                </a:lnSpc>
              </a:pPr>
              <a:endParaRPr/>
            </a:p>
          </p:txBody>
        </p:sp>
      </p:grpSp>
      <p:sp>
        <p:nvSpPr>
          <p:cNvPr id="10" name="Freeform 10"/>
          <p:cNvSpPr/>
          <p:nvPr/>
        </p:nvSpPr>
        <p:spPr>
          <a:xfrm rot="-87772">
            <a:off x="9514698" y="2042490"/>
            <a:ext cx="722461" cy="722461"/>
          </a:xfrm>
          <a:custGeom>
            <a:avLst/>
            <a:gdLst/>
            <a:ahLst/>
            <a:cxnLst/>
            <a:rect l="l" t="t" r="r" b="b"/>
            <a:pathLst>
              <a:path w="722461" h="722461">
                <a:moveTo>
                  <a:pt x="0" y="0"/>
                </a:moveTo>
                <a:lnTo>
                  <a:pt x="722462" y="0"/>
                </a:lnTo>
                <a:lnTo>
                  <a:pt x="722462" y="722462"/>
                </a:lnTo>
                <a:lnTo>
                  <a:pt x="0" y="72246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11" name="Group 11"/>
          <p:cNvGrpSpPr/>
          <p:nvPr/>
        </p:nvGrpSpPr>
        <p:grpSpPr>
          <a:xfrm>
            <a:off x="15684903" y="5722093"/>
            <a:ext cx="959971" cy="95997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gradFill rotWithShape="1">
              <a:gsLst>
                <a:gs pos="0">
                  <a:srgbClr val="EB008B">
                    <a:alpha val="100000"/>
                  </a:srgbClr>
                </a:gs>
                <a:gs pos="100000">
                  <a:srgbClr val="FFC905">
                    <a:alpha val="100000"/>
                  </a:srgbClr>
                </a:gs>
              </a:gsLst>
              <a:lin ang="2700000"/>
            </a:gradFill>
          </p:spPr>
          <p:txBody>
            <a:bodyPr/>
            <a:lstStyle/>
            <a:p>
              <a:endParaRPr lang="en-GB"/>
            </a:p>
          </p:txBody>
        </p:sp>
        <p:sp>
          <p:nvSpPr>
            <p:cNvPr id="13" name="TextBox 13"/>
            <p:cNvSpPr txBox="1"/>
            <p:nvPr/>
          </p:nvSpPr>
          <p:spPr>
            <a:xfrm>
              <a:off x="88900" y="60325"/>
              <a:ext cx="635000" cy="663575"/>
            </a:xfrm>
            <a:prstGeom prst="rect">
              <a:avLst/>
            </a:prstGeom>
          </p:spPr>
          <p:txBody>
            <a:bodyPr lIns="50800" tIns="50800" rIns="50800" bIns="50800" rtlCol="0" anchor="ctr"/>
            <a:lstStyle/>
            <a:p>
              <a:pPr algn="ctr">
                <a:lnSpc>
                  <a:spcPts val="2100"/>
                </a:lnSpc>
              </a:pPr>
              <a:endParaRPr/>
            </a:p>
          </p:txBody>
        </p:sp>
      </p:grpSp>
      <p:sp>
        <p:nvSpPr>
          <p:cNvPr id="14" name="Freeform 14"/>
          <p:cNvSpPr/>
          <p:nvPr/>
        </p:nvSpPr>
        <p:spPr>
          <a:xfrm>
            <a:off x="883180" y="502531"/>
            <a:ext cx="4167845" cy="4114800"/>
          </a:xfrm>
          <a:custGeom>
            <a:avLst/>
            <a:gdLst/>
            <a:ahLst/>
            <a:cxnLst/>
            <a:rect l="l" t="t" r="r" b="b"/>
            <a:pathLst>
              <a:path w="4167845" h="4114800">
                <a:moveTo>
                  <a:pt x="0" y="0"/>
                </a:moveTo>
                <a:lnTo>
                  <a:pt x="4167846" y="0"/>
                </a:lnTo>
                <a:lnTo>
                  <a:pt x="4167846"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5" name="TextBox 15"/>
          <p:cNvSpPr txBox="1"/>
          <p:nvPr/>
        </p:nvSpPr>
        <p:spPr>
          <a:xfrm>
            <a:off x="6811393" y="635881"/>
            <a:ext cx="11230104" cy="4878706"/>
          </a:xfrm>
          <a:prstGeom prst="rect">
            <a:avLst/>
          </a:prstGeom>
        </p:spPr>
        <p:txBody>
          <a:bodyPr lIns="0" tIns="0" rIns="0" bIns="0" rtlCol="0" anchor="t">
            <a:spAutoFit/>
          </a:bodyPr>
          <a:lstStyle/>
          <a:p>
            <a:pPr algn="r">
              <a:lnSpc>
                <a:spcPts val="9555"/>
              </a:lnSpc>
            </a:pPr>
            <a:r>
              <a:rPr lang="en-US" sz="9100" spc="-336" dirty="0">
                <a:solidFill>
                  <a:srgbClr val="545454"/>
                </a:solidFill>
                <a:latin typeface="Canva Sans"/>
                <a:ea typeface="Canva Sans"/>
                <a:cs typeface="Canva Sans"/>
                <a:sym typeface="Canva Sans"/>
              </a:rPr>
              <a:t>PRIMARY AND SECONDARY CURRICULUM DAY</a:t>
            </a:r>
          </a:p>
          <a:p>
            <a:pPr algn="r">
              <a:lnSpc>
                <a:spcPts val="9555"/>
              </a:lnSpc>
            </a:pPr>
            <a:r>
              <a:rPr lang="en-US" sz="9100" spc="-336" dirty="0">
                <a:solidFill>
                  <a:srgbClr val="545454"/>
                </a:solidFill>
                <a:latin typeface="Canva Sans"/>
                <a:ea typeface="Canva Sans"/>
                <a:cs typeface="Canva Sans"/>
                <a:sym typeface="Canva Sans"/>
              </a:rPr>
              <a:t>3 JULY</a:t>
            </a:r>
          </a:p>
        </p:txBody>
      </p:sp>
      <p:sp>
        <p:nvSpPr>
          <p:cNvPr id="16" name="TextBox 16"/>
          <p:cNvSpPr txBox="1"/>
          <p:nvPr/>
        </p:nvSpPr>
        <p:spPr>
          <a:xfrm>
            <a:off x="601717" y="6860381"/>
            <a:ext cx="4730772" cy="1736726"/>
          </a:xfrm>
          <a:prstGeom prst="rect">
            <a:avLst/>
          </a:prstGeom>
        </p:spPr>
        <p:txBody>
          <a:bodyPr lIns="0" tIns="0" rIns="0" bIns="0" rtlCol="0" anchor="t">
            <a:spAutoFit/>
          </a:bodyPr>
          <a:lstStyle/>
          <a:p>
            <a:pPr algn="l">
              <a:lnSpc>
                <a:spcPts val="3499"/>
              </a:lnSpc>
            </a:pPr>
            <a:r>
              <a:rPr lang="en-US" sz="2499">
                <a:solidFill>
                  <a:srgbClr val="FFFFFF"/>
                </a:solidFill>
                <a:latin typeface="Canva Sans"/>
                <a:ea typeface="Canva Sans"/>
                <a:cs typeface="Canva Sans"/>
                <a:sym typeface="Canva Sans"/>
              </a:rPr>
              <a:t>A whole day focused on curriculum development - working towards an aligned curriculum across our schools</a:t>
            </a:r>
          </a:p>
        </p:txBody>
      </p:sp>
      <p:sp>
        <p:nvSpPr>
          <p:cNvPr id="17" name="TextBox 17"/>
          <p:cNvSpPr txBox="1"/>
          <p:nvPr/>
        </p:nvSpPr>
        <p:spPr>
          <a:xfrm>
            <a:off x="6459149" y="6734016"/>
            <a:ext cx="5368031" cy="1989456"/>
          </a:xfrm>
          <a:prstGeom prst="rect">
            <a:avLst/>
          </a:prstGeom>
        </p:spPr>
        <p:txBody>
          <a:bodyPr lIns="0" tIns="0" rIns="0" bIns="0" rtlCol="0" anchor="t">
            <a:spAutoFit/>
          </a:bodyPr>
          <a:lstStyle/>
          <a:p>
            <a:pPr algn="l">
              <a:lnSpc>
                <a:spcPts val="3219"/>
              </a:lnSpc>
            </a:pPr>
            <a:r>
              <a:rPr lang="en-US" sz="2299">
                <a:solidFill>
                  <a:srgbClr val="FFFFFF"/>
                </a:solidFill>
                <a:latin typeface="Canva Sans"/>
                <a:ea typeface="Canva Sans"/>
                <a:cs typeface="Canva Sans"/>
                <a:sym typeface="Canva Sans"/>
              </a:rPr>
              <a:t>A whole day in subject areas, working on curriculum developments and the sharing of expertise.  Core subjects - focus on aligned curriculum development. </a:t>
            </a:r>
          </a:p>
        </p:txBody>
      </p:sp>
      <p:sp>
        <p:nvSpPr>
          <p:cNvPr id="18" name="TextBox 18"/>
          <p:cNvSpPr txBox="1"/>
          <p:nvPr/>
        </p:nvSpPr>
        <p:spPr>
          <a:xfrm>
            <a:off x="681851" y="5761949"/>
            <a:ext cx="3579943" cy="920115"/>
          </a:xfrm>
          <a:prstGeom prst="rect">
            <a:avLst/>
          </a:prstGeom>
        </p:spPr>
        <p:txBody>
          <a:bodyPr lIns="0" tIns="0" rIns="0" bIns="0" rtlCol="0" anchor="t">
            <a:spAutoFit/>
          </a:bodyPr>
          <a:lstStyle/>
          <a:p>
            <a:pPr algn="l">
              <a:lnSpc>
                <a:spcPts val="7559"/>
              </a:lnSpc>
            </a:pPr>
            <a:r>
              <a:rPr lang="en-US" sz="5399">
                <a:solidFill>
                  <a:srgbClr val="FFFFFF"/>
                </a:solidFill>
                <a:latin typeface="Canva Sans"/>
                <a:ea typeface="Canva Sans"/>
                <a:cs typeface="Canva Sans"/>
                <a:sym typeface="Canva Sans"/>
              </a:rPr>
              <a:t>PRIMARY</a:t>
            </a:r>
          </a:p>
        </p:txBody>
      </p:sp>
      <p:sp>
        <p:nvSpPr>
          <p:cNvPr id="19" name="TextBox 19"/>
          <p:cNvSpPr txBox="1"/>
          <p:nvPr/>
        </p:nvSpPr>
        <p:spPr>
          <a:xfrm>
            <a:off x="6586391" y="5689633"/>
            <a:ext cx="4354991" cy="920115"/>
          </a:xfrm>
          <a:prstGeom prst="rect">
            <a:avLst/>
          </a:prstGeom>
        </p:spPr>
        <p:txBody>
          <a:bodyPr lIns="0" tIns="0" rIns="0" bIns="0" rtlCol="0" anchor="t">
            <a:spAutoFit/>
          </a:bodyPr>
          <a:lstStyle/>
          <a:p>
            <a:pPr algn="l">
              <a:lnSpc>
                <a:spcPts val="7559"/>
              </a:lnSpc>
            </a:pPr>
            <a:r>
              <a:rPr lang="en-US" sz="5399">
                <a:solidFill>
                  <a:srgbClr val="FFFFFF"/>
                </a:solidFill>
                <a:latin typeface="Canva Sans"/>
                <a:ea typeface="Canva Sans"/>
                <a:cs typeface="Canva Sans"/>
                <a:sym typeface="Canva Sans"/>
              </a:rPr>
              <a:t>SECONDARY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549535" y="1028700"/>
            <a:ext cx="7890865" cy="8755618"/>
          </a:xfrm>
          <a:custGeom>
            <a:avLst/>
            <a:gdLst/>
            <a:ahLst/>
            <a:cxnLst/>
            <a:rect l="l" t="t" r="r" b="b"/>
            <a:pathLst>
              <a:path w="7890865" h="8755618">
                <a:moveTo>
                  <a:pt x="0" y="0"/>
                </a:moveTo>
                <a:lnTo>
                  <a:pt x="7890865" y="0"/>
                </a:lnTo>
                <a:lnTo>
                  <a:pt x="7890865" y="8755618"/>
                </a:lnTo>
                <a:lnTo>
                  <a:pt x="0" y="8755618"/>
                </a:lnTo>
                <a:lnTo>
                  <a:pt x="0" y="0"/>
                </a:lnTo>
                <a:close/>
              </a:path>
            </a:pathLst>
          </a:custGeom>
          <a:blipFill>
            <a:blip r:embed="rId2"/>
            <a:stretch>
              <a:fillRect/>
            </a:stretch>
          </a:blipFill>
        </p:spPr>
        <p:txBody>
          <a:bodyPr/>
          <a:lstStyle/>
          <a:p>
            <a:endParaRPr lang="en-GB"/>
          </a:p>
        </p:txBody>
      </p:sp>
      <p:grpSp>
        <p:nvGrpSpPr>
          <p:cNvPr id="3" name="Group 3"/>
          <p:cNvGrpSpPr/>
          <p:nvPr/>
        </p:nvGrpSpPr>
        <p:grpSpPr>
          <a:xfrm>
            <a:off x="350154" y="523247"/>
            <a:ext cx="9716145" cy="4204134"/>
            <a:chOff x="0" y="0"/>
            <a:chExt cx="2558985" cy="1107262"/>
          </a:xfrm>
        </p:grpSpPr>
        <p:sp>
          <p:nvSpPr>
            <p:cNvPr id="4" name="Freeform 4"/>
            <p:cNvSpPr/>
            <p:nvPr/>
          </p:nvSpPr>
          <p:spPr>
            <a:xfrm>
              <a:off x="0" y="0"/>
              <a:ext cx="2558985" cy="1107262"/>
            </a:xfrm>
            <a:custGeom>
              <a:avLst/>
              <a:gdLst/>
              <a:ahLst/>
              <a:cxnLst/>
              <a:rect l="l" t="t" r="r" b="b"/>
              <a:pathLst>
                <a:path w="2558985" h="1107262">
                  <a:moveTo>
                    <a:pt x="36653" y="0"/>
                  </a:moveTo>
                  <a:lnTo>
                    <a:pt x="2522332" y="0"/>
                  </a:lnTo>
                  <a:cubicBezTo>
                    <a:pt x="2542574" y="0"/>
                    <a:pt x="2558985" y="16410"/>
                    <a:pt x="2558985" y="36653"/>
                  </a:cubicBezTo>
                  <a:lnTo>
                    <a:pt x="2558985" y="1070608"/>
                  </a:lnTo>
                  <a:cubicBezTo>
                    <a:pt x="2558985" y="1090851"/>
                    <a:pt x="2542574" y="1107262"/>
                    <a:pt x="2522332" y="1107262"/>
                  </a:cubicBezTo>
                  <a:lnTo>
                    <a:pt x="36653" y="1107262"/>
                  </a:lnTo>
                  <a:cubicBezTo>
                    <a:pt x="16410" y="1107262"/>
                    <a:pt x="0" y="1090851"/>
                    <a:pt x="0" y="1070608"/>
                  </a:cubicBezTo>
                  <a:lnTo>
                    <a:pt x="0" y="36653"/>
                  </a:lnTo>
                  <a:cubicBezTo>
                    <a:pt x="0" y="16410"/>
                    <a:pt x="16410" y="0"/>
                    <a:pt x="36653" y="0"/>
                  </a:cubicBezTo>
                  <a:close/>
                </a:path>
              </a:pathLst>
            </a:custGeom>
            <a:solidFill>
              <a:srgbClr val="FFC905"/>
            </a:solidFill>
          </p:spPr>
          <p:txBody>
            <a:bodyPr/>
            <a:lstStyle/>
            <a:p>
              <a:endParaRPr lang="en-GB"/>
            </a:p>
          </p:txBody>
        </p:sp>
        <p:sp>
          <p:nvSpPr>
            <p:cNvPr id="5" name="TextBox 5"/>
            <p:cNvSpPr txBox="1"/>
            <p:nvPr/>
          </p:nvSpPr>
          <p:spPr>
            <a:xfrm>
              <a:off x="0" y="-28575"/>
              <a:ext cx="2558985" cy="1135837"/>
            </a:xfrm>
            <a:prstGeom prst="rect">
              <a:avLst/>
            </a:prstGeom>
          </p:spPr>
          <p:txBody>
            <a:bodyPr lIns="50800" tIns="50800" rIns="50800" bIns="50800" rtlCol="0" anchor="ctr"/>
            <a:lstStyle/>
            <a:p>
              <a:pPr algn="ctr">
                <a:lnSpc>
                  <a:spcPts val="2100"/>
                </a:lnSpc>
              </a:pPr>
              <a:endParaRPr/>
            </a:p>
          </p:txBody>
        </p:sp>
      </p:grpSp>
      <p:grpSp>
        <p:nvGrpSpPr>
          <p:cNvPr id="7" name="Group 7"/>
          <p:cNvGrpSpPr/>
          <p:nvPr/>
        </p:nvGrpSpPr>
        <p:grpSpPr>
          <a:xfrm rot="-945030">
            <a:off x="10381060" y="651874"/>
            <a:ext cx="1099837" cy="1099837"/>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gradFill rotWithShape="1">
              <a:gsLst>
                <a:gs pos="0">
                  <a:srgbClr val="EB008B">
                    <a:alpha val="100000"/>
                  </a:srgbClr>
                </a:gs>
                <a:gs pos="100000">
                  <a:srgbClr val="FFC905">
                    <a:alpha val="100000"/>
                  </a:srgbClr>
                </a:gs>
              </a:gsLst>
              <a:lin ang="2700000"/>
            </a:gradFill>
          </p:spPr>
          <p:txBody>
            <a:bodyPr/>
            <a:lstStyle/>
            <a:p>
              <a:endParaRPr lang="en-GB"/>
            </a:p>
          </p:txBody>
        </p:sp>
        <p:sp>
          <p:nvSpPr>
            <p:cNvPr id="9" name="TextBox 9"/>
            <p:cNvSpPr txBox="1"/>
            <p:nvPr/>
          </p:nvSpPr>
          <p:spPr>
            <a:xfrm>
              <a:off x="88900" y="60325"/>
              <a:ext cx="635000" cy="663575"/>
            </a:xfrm>
            <a:prstGeom prst="rect">
              <a:avLst/>
            </a:prstGeom>
          </p:spPr>
          <p:txBody>
            <a:bodyPr lIns="50800" tIns="50800" rIns="50800" bIns="50800" rtlCol="0" anchor="ctr"/>
            <a:lstStyle/>
            <a:p>
              <a:pPr algn="ctr">
                <a:lnSpc>
                  <a:spcPts val="2100"/>
                </a:lnSpc>
              </a:pPr>
              <a:endParaRPr/>
            </a:p>
          </p:txBody>
        </p:sp>
      </p:grpSp>
      <p:sp>
        <p:nvSpPr>
          <p:cNvPr id="10" name="Freeform 10"/>
          <p:cNvSpPr/>
          <p:nvPr/>
        </p:nvSpPr>
        <p:spPr>
          <a:xfrm>
            <a:off x="8900842" y="7351118"/>
            <a:ext cx="1648693" cy="2477544"/>
          </a:xfrm>
          <a:custGeom>
            <a:avLst/>
            <a:gdLst/>
            <a:ahLst/>
            <a:cxnLst/>
            <a:rect l="l" t="t" r="r" b="b"/>
            <a:pathLst>
              <a:path w="1648693" h="2477544">
                <a:moveTo>
                  <a:pt x="0" y="0"/>
                </a:moveTo>
                <a:lnTo>
                  <a:pt x="1648693" y="0"/>
                </a:lnTo>
                <a:lnTo>
                  <a:pt x="1648693" y="2477543"/>
                </a:lnTo>
                <a:lnTo>
                  <a:pt x="0" y="2477543"/>
                </a:lnTo>
                <a:lnTo>
                  <a:pt x="0" y="0"/>
                </a:lnTo>
                <a:close/>
              </a:path>
            </a:pathLst>
          </a:custGeom>
          <a:blipFill>
            <a:blip r:embed="rId3"/>
            <a:stretch>
              <a:fillRect/>
            </a:stretch>
          </a:blipFill>
        </p:spPr>
        <p:txBody>
          <a:bodyPr/>
          <a:lstStyle/>
          <a:p>
            <a:endParaRPr lang="en-GB"/>
          </a:p>
        </p:txBody>
      </p:sp>
      <p:sp>
        <p:nvSpPr>
          <p:cNvPr id="11" name="TextBox 11"/>
          <p:cNvSpPr txBox="1"/>
          <p:nvPr/>
        </p:nvSpPr>
        <p:spPr>
          <a:xfrm>
            <a:off x="350154" y="5010339"/>
            <a:ext cx="10827243" cy="3669031"/>
          </a:xfrm>
          <a:prstGeom prst="rect">
            <a:avLst/>
          </a:prstGeom>
        </p:spPr>
        <p:txBody>
          <a:bodyPr lIns="0" tIns="0" rIns="0" bIns="0" rtlCol="0" anchor="t">
            <a:spAutoFit/>
          </a:bodyPr>
          <a:lstStyle/>
          <a:p>
            <a:pPr algn="l">
              <a:lnSpc>
                <a:spcPts val="9555"/>
              </a:lnSpc>
            </a:pPr>
            <a:r>
              <a:rPr lang="en-US" sz="9100" spc="-336" dirty="0">
                <a:solidFill>
                  <a:schemeClr val="tx1">
                    <a:lumMod val="50000"/>
                    <a:lumOff val="50000"/>
                  </a:schemeClr>
                </a:solidFill>
                <a:latin typeface="Canva Sans"/>
                <a:ea typeface="Canva Sans"/>
                <a:cs typeface="Canva Sans"/>
                <a:sym typeface="Canva Sans"/>
              </a:rPr>
              <a:t>ALL STAFF INSET</a:t>
            </a:r>
          </a:p>
          <a:p>
            <a:pPr algn="l">
              <a:lnSpc>
                <a:spcPts val="9555"/>
              </a:lnSpc>
            </a:pPr>
            <a:r>
              <a:rPr lang="en-US" sz="9100" spc="-336" dirty="0">
                <a:solidFill>
                  <a:schemeClr val="tx1">
                    <a:lumMod val="50000"/>
                    <a:lumOff val="50000"/>
                  </a:schemeClr>
                </a:solidFill>
                <a:latin typeface="Canva Sans"/>
                <a:ea typeface="Canva Sans"/>
                <a:cs typeface="Canva Sans"/>
                <a:sym typeface="Canva Sans"/>
              </a:rPr>
              <a:t>1 SEPT AT PENRICE</a:t>
            </a:r>
          </a:p>
          <a:p>
            <a:pPr algn="l">
              <a:lnSpc>
                <a:spcPts val="9555"/>
              </a:lnSpc>
            </a:pPr>
            <a:r>
              <a:rPr lang="en-US" sz="9100" spc="-336" dirty="0">
                <a:solidFill>
                  <a:schemeClr val="tx1">
                    <a:lumMod val="50000"/>
                    <a:lumOff val="50000"/>
                  </a:schemeClr>
                </a:solidFill>
                <a:latin typeface="Canva Sans"/>
                <a:ea typeface="Canva Sans"/>
                <a:cs typeface="Canva Sans"/>
                <a:sym typeface="Canva Sans"/>
              </a:rPr>
              <a:t>ACADEMY</a:t>
            </a:r>
          </a:p>
        </p:txBody>
      </p:sp>
      <p:sp>
        <p:nvSpPr>
          <p:cNvPr id="12" name="TextBox 12"/>
          <p:cNvSpPr txBox="1"/>
          <p:nvPr/>
        </p:nvSpPr>
        <p:spPr>
          <a:xfrm>
            <a:off x="824352" y="782226"/>
            <a:ext cx="8767750" cy="3638551"/>
          </a:xfrm>
          <a:prstGeom prst="rect">
            <a:avLst/>
          </a:prstGeom>
        </p:spPr>
        <p:txBody>
          <a:bodyPr lIns="0" tIns="0" rIns="0" bIns="0" rtlCol="0" anchor="t">
            <a:spAutoFit/>
          </a:bodyPr>
          <a:lstStyle/>
          <a:p>
            <a:pPr algn="l">
              <a:lnSpc>
                <a:spcPts val="4199"/>
              </a:lnSpc>
            </a:pPr>
            <a:r>
              <a:rPr lang="en-US" sz="2999">
                <a:solidFill>
                  <a:srgbClr val="FFFFFF"/>
                </a:solidFill>
                <a:latin typeface="Canva Sans"/>
                <a:ea typeface="Canva Sans"/>
                <a:cs typeface="Canva Sans"/>
                <a:sym typeface="Canva Sans"/>
              </a:rPr>
              <a:t>A day of inspiring external speakers, focusing on faded scaffolding and how we gradually build independence in learners. This will be followed by deliberate rehearsal, led by Steplab, to embed and jump-start excellent teaching and learning habits from day one of the new academic year.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7921250">
            <a:off x="15722477" y="1480239"/>
            <a:ext cx="1683066" cy="1683066"/>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gradFill rotWithShape="1">
              <a:gsLst>
                <a:gs pos="0">
                  <a:srgbClr val="EB008B">
                    <a:alpha val="100000"/>
                  </a:srgbClr>
                </a:gs>
                <a:gs pos="100000">
                  <a:srgbClr val="FFC905">
                    <a:alpha val="100000"/>
                  </a:srgbClr>
                </a:gs>
              </a:gsLst>
              <a:lin ang="2700000"/>
            </a:gradFill>
          </p:spPr>
          <p:txBody>
            <a:bodyPr/>
            <a:lstStyle/>
            <a:p>
              <a:endParaRPr lang="en-GB"/>
            </a:p>
          </p:txBody>
        </p:sp>
        <p:sp>
          <p:nvSpPr>
            <p:cNvPr id="4" name="TextBox 4"/>
            <p:cNvSpPr txBox="1"/>
            <p:nvPr/>
          </p:nvSpPr>
          <p:spPr>
            <a:xfrm>
              <a:off x="88900" y="60325"/>
              <a:ext cx="635000" cy="663575"/>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6531028" y="3726226"/>
            <a:ext cx="11301259" cy="6356958"/>
          </a:xfrm>
          <a:custGeom>
            <a:avLst/>
            <a:gdLst/>
            <a:ahLst/>
            <a:cxnLst/>
            <a:rect l="l" t="t" r="r" b="b"/>
            <a:pathLst>
              <a:path w="11301259" h="6356958">
                <a:moveTo>
                  <a:pt x="0" y="0"/>
                </a:moveTo>
                <a:lnTo>
                  <a:pt x="11301259" y="0"/>
                </a:lnTo>
                <a:lnTo>
                  <a:pt x="11301259" y="6356959"/>
                </a:lnTo>
                <a:lnTo>
                  <a:pt x="0" y="6356959"/>
                </a:lnTo>
                <a:lnTo>
                  <a:pt x="0" y="0"/>
                </a:lnTo>
                <a:close/>
              </a:path>
            </a:pathLst>
          </a:custGeom>
          <a:blipFill>
            <a:blip r:embed="rId2"/>
            <a:stretch>
              <a:fillRect/>
            </a:stretch>
          </a:blipFill>
        </p:spPr>
        <p:txBody>
          <a:bodyPr/>
          <a:lstStyle/>
          <a:p>
            <a:endParaRPr lang="en-GB"/>
          </a:p>
        </p:txBody>
      </p:sp>
      <p:sp>
        <p:nvSpPr>
          <p:cNvPr id="6" name="Freeform 6"/>
          <p:cNvSpPr/>
          <p:nvPr/>
        </p:nvSpPr>
        <p:spPr>
          <a:xfrm>
            <a:off x="408329" y="8116776"/>
            <a:ext cx="4740227" cy="2170224"/>
          </a:xfrm>
          <a:custGeom>
            <a:avLst/>
            <a:gdLst/>
            <a:ahLst/>
            <a:cxnLst/>
            <a:rect l="l" t="t" r="r" b="b"/>
            <a:pathLst>
              <a:path w="4740227" h="2170224">
                <a:moveTo>
                  <a:pt x="0" y="0"/>
                </a:moveTo>
                <a:lnTo>
                  <a:pt x="4740227" y="0"/>
                </a:lnTo>
                <a:lnTo>
                  <a:pt x="4740227" y="2170224"/>
                </a:lnTo>
                <a:lnTo>
                  <a:pt x="0" y="2170224"/>
                </a:lnTo>
                <a:lnTo>
                  <a:pt x="0" y="0"/>
                </a:lnTo>
                <a:close/>
              </a:path>
            </a:pathLst>
          </a:custGeom>
          <a:blipFill>
            <a:blip r:embed="rId3"/>
            <a:stretch>
              <a:fillRect/>
            </a:stretch>
          </a:blipFill>
        </p:spPr>
        <p:txBody>
          <a:bodyPr/>
          <a:lstStyle/>
          <a:p>
            <a:endParaRPr lang="en-GB"/>
          </a:p>
        </p:txBody>
      </p:sp>
      <p:sp>
        <p:nvSpPr>
          <p:cNvPr id="7" name="Freeform 7"/>
          <p:cNvSpPr/>
          <p:nvPr/>
        </p:nvSpPr>
        <p:spPr>
          <a:xfrm>
            <a:off x="413771" y="4376315"/>
            <a:ext cx="6934200" cy="4177676"/>
          </a:xfrm>
          <a:custGeom>
            <a:avLst/>
            <a:gdLst/>
            <a:ahLst/>
            <a:cxnLst/>
            <a:rect l="l" t="t" r="r" b="b"/>
            <a:pathLst>
              <a:path w="7071104" h="3703491">
                <a:moveTo>
                  <a:pt x="0" y="0"/>
                </a:moveTo>
                <a:lnTo>
                  <a:pt x="7071104" y="0"/>
                </a:lnTo>
                <a:lnTo>
                  <a:pt x="7071104" y="3703490"/>
                </a:lnTo>
                <a:lnTo>
                  <a:pt x="0" y="3703490"/>
                </a:lnTo>
                <a:lnTo>
                  <a:pt x="0" y="0"/>
                </a:lnTo>
                <a:close/>
              </a:path>
            </a:pathLst>
          </a:custGeom>
          <a:blipFill>
            <a:blip r:embed="rId4"/>
            <a:stretch>
              <a:fillRect l="-8641" r="-7408"/>
            </a:stretch>
          </a:blipFill>
        </p:spPr>
        <p:txBody>
          <a:bodyPr/>
          <a:lstStyle/>
          <a:p>
            <a:endParaRPr lang="en-GB"/>
          </a:p>
        </p:txBody>
      </p:sp>
      <p:sp>
        <p:nvSpPr>
          <p:cNvPr id="8" name="TextBox 8"/>
          <p:cNvSpPr txBox="1"/>
          <p:nvPr/>
        </p:nvSpPr>
        <p:spPr>
          <a:xfrm>
            <a:off x="435542" y="370836"/>
            <a:ext cx="15795057" cy="3231654"/>
          </a:xfrm>
          <a:prstGeom prst="rect">
            <a:avLst/>
          </a:prstGeom>
        </p:spPr>
        <p:txBody>
          <a:bodyPr wrap="square" lIns="0" tIns="0" rIns="0" bIns="0" rtlCol="0" anchor="t">
            <a:spAutoFit/>
          </a:bodyPr>
          <a:lstStyle/>
          <a:p>
            <a:pPr>
              <a:lnSpc>
                <a:spcPts val="8400"/>
              </a:lnSpc>
            </a:pPr>
            <a:r>
              <a:rPr lang="en-US" sz="8000" spc="-296" dirty="0">
                <a:solidFill>
                  <a:schemeClr val="tx1">
                    <a:lumMod val="50000"/>
                    <a:lumOff val="50000"/>
                  </a:schemeClr>
                </a:solidFill>
                <a:latin typeface="Canva Sans"/>
                <a:ea typeface="Canva Sans"/>
                <a:cs typeface="Canva Sans"/>
                <a:sym typeface="Canva Sans"/>
              </a:rPr>
              <a:t>COLLABORATION OPPORTUNITY</a:t>
            </a:r>
          </a:p>
          <a:p>
            <a:pPr>
              <a:lnSpc>
                <a:spcPts val="8400"/>
              </a:lnSpc>
            </a:pPr>
            <a:r>
              <a:rPr lang="en-US" sz="8000" spc="-296" dirty="0">
                <a:solidFill>
                  <a:schemeClr val="tx1">
                    <a:lumMod val="50000"/>
                    <a:lumOff val="50000"/>
                  </a:schemeClr>
                </a:solidFill>
                <a:latin typeface="Canva Sans"/>
                <a:ea typeface="Canva Sans"/>
                <a:cs typeface="Canva Sans"/>
                <a:sym typeface="Canva Sans"/>
              </a:rPr>
              <a:t>SATURDAY </a:t>
            </a:r>
          </a:p>
          <a:p>
            <a:pPr>
              <a:lnSpc>
                <a:spcPts val="8400"/>
              </a:lnSpc>
            </a:pPr>
            <a:r>
              <a:rPr lang="en-US" sz="8000" spc="-296" dirty="0">
                <a:solidFill>
                  <a:schemeClr val="tx1">
                    <a:lumMod val="50000"/>
                    <a:lumOff val="50000"/>
                  </a:schemeClr>
                </a:solidFill>
                <a:latin typeface="Canva Sans"/>
                <a:ea typeface="Canva Sans"/>
                <a:cs typeface="Canva Sans"/>
                <a:sym typeface="Canva Sans"/>
              </a:rPr>
              <a:t>10TH OCTOBER 2026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12916" y="5123421"/>
            <a:ext cx="959971" cy="959971"/>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463617" y="45143"/>
                  </a:lnTo>
                  <a:lnTo>
                    <a:pt x="531984" y="19891"/>
                  </a:lnTo>
                  <a:lnTo>
                    <a:pt x="572451" y="80505"/>
                  </a:lnTo>
                  <a:lnTo>
                    <a:pt x="645276" y="77616"/>
                  </a:lnTo>
                  <a:lnTo>
                    <a:pt x="665032" y="147768"/>
                  </a:lnTo>
                  <a:lnTo>
                    <a:pt x="735184" y="167524"/>
                  </a:lnTo>
                  <a:lnTo>
                    <a:pt x="732295" y="240349"/>
                  </a:lnTo>
                  <a:lnTo>
                    <a:pt x="792909" y="280816"/>
                  </a:lnTo>
                  <a:lnTo>
                    <a:pt x="767657" y="349183"/>
                  </a:lnTo>
                  <a:lnTo>
                    <a:pt x="812800" y="406400"/>
                  </a:lnTo>
                  <a:lnTo>
                    <a:pt x="767657" y="463617"/>
                  </a:lnTo>
                  <a:lnTo>
                    <a:pt x="792909" y="531984"/>
                  </a:lnTo>
                  <a:lnTo>
                    <a:pt x="732295" y="572451"/>
                  </a:lnTo>
                  <a:lnTo>
                    <a:pt x="735184" y="645276"/>
                  </a:lnTo>
                  <a:lnTo>
                    <a:pt x="665032" y="665032"/>
                  </a:lnTo>
                  <a:lnTo>
                    <a:pt x="645276" y="735184"/>
                  </a:lnTo>
                  <a:lnTo>
                    <a:pt x="572451" y="732295"/>
                  </a:lnTo>
                  <a:lnTo>
                    <a:pt x="531984" y="792909"/>
                  </a:lnTo>
                  <a:lnTo>
                    <a:pt x="463617" y="767657"/>
                  </a:lnTo>
                  <a:lnTo>
                    <a:pt x="406400" y="812800"/>
                  </a:lnTo>
                  <a:lnTo>
                    <a:pt x="349183" y="767657"/>
                  </a:lnTo>
                  <a:lnTo>
                    <a:pt x="280816" y="792909"/>
                  </a:lnTo>
                  <a:lnTo>
                    <a:pt x="240349" y="732295"/>
                  </a:lnTo>
                  <a:lnTo>
                    <a:pt x="167524" y="735184"/>
                  </a:lnTo>
                  <a:lnTo>
                    <a:pt x="147768" y="665032"/>
                  </a:lnTo>
                  <a:lnTo>
                    <a:pt x="77616" y="645276"/>
                  </a:lnTo>
                  <a:lnTo>
                    <a:pt x="80505" y="572451"/>
                  </a:lnTo>
                  <a:lnTo>
                    <a:pt x="19891" y="531984"/>
                  </a:lnTo>
                  <a:lnTo>
                    <a:pt x="45143" y="463617"/>
                  </a:lnTo>
                  <a:lnTo>
                    <a:pt x="0" y="406400"/>
                  </a:lnTo>
                  <a:lnTo>
                    <a:pt x="45143" y="349183"/>
                  </a:lnTo>
                  <a:lnTo>
                    <a:pt x="19891" y="280816"/>
                  </a:lnTo>
                  <a:lnTo>
                    <a:pt x="80505" y="240349"/>
                  </a:lnTo>
                  <a:lnTo>
                    <a:pt x="77616" y="167524"/>
                  </a:lnTo>
                  <a:lnTo>
                    <a:pt x="147768" y="147768"/>
                  </a:lnTo>
                  <a:lnTo>
                    <a:pt x="167524" y="77616"/>
                  </a:lnTo>
                  <a:lnTo>
                    <a:pt x="240349" y="80505"/>
                  </a:lnTo>
                  <a:lnTo>
                    <a:pt x="280816" y="19891"/>
                  </a:lnTo>
                  <a:lnTo>
                    <a:pt x="349183" y="45143"/>
                  </a:lnTo>
                  <a:lnTo>
                    <a:pt x="406400" y="0"/>
                  </a:lnTo>
                  <a:close/>
                </a:path>
              </a:pathLst>
            </a:custGeom>
            <a:gradFill rotWithShape="1">
              <a:gsLst>
                <a:gs pos="0">
                  <a:srgbClr val="EB008B">
                    <a:alpha val="100000"/>
                  </a:srgbClr>
                </a:gs>
                <a:gs pos="100000">
                  <a:srgbClr val="FFC905">
                    <a:alpha val="100000"/>
                  </a:srgbClr>
                </a:gs>
              </a:gsLst>
              <a:lin ang="2700000"/>
            </a:gradFill>
          </p:spPr>
          <p:txBody>
            <a:bodyPr/>
            <a:lstStyle/>
            <a:p>
              <a:endParaRPr lang="en-GB"/>
            </a:p>
          </p:txBody>
        </p:sp>
        <p:sp>
          <p:nvSpPr>
            <p:cNvPr id="4" name="TextBox 4"/>
            <p:cNvSpPr txBox="1"/>
            <p:nvPr/>
          </p:nvSpPr>
          <p:spPr>
            <a:xfrm>
              <a:off x="88900" y="60325"/>
              <a:ext cx="635000" cy="663575"/>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10645243" y="2284275"/>
            <a:ext cx="7331507" cy="7442591"/>
          </a:xfrm>
          <a:custGeom>
            <a:avLst/>
            <a:gdLst/>
            <a:ahLst/>
            <a:cxnLst/>
            <a:rect l="l" t="t" r="r" b="b"/>
            <a:pathLst>
              <a:path w="7331507" h="7442591">
                <a:moveTo>
                  <a:pt x="0" y="0"/>
                </a:moveTo>
                <a:lnTo>
                  <a:pt x="7331507" y="0"/>
                </a:lnTo>
                <a:lnTo>
                  <a:pt x="7331507" y="7442590"/>
                </a:lnTo>
                <a:lnTo>
                  <a:pt x="0" y="7442590"/>
                </a:lnTo>
                <a:lnTo>
                  <a:pt x="0" y="0"/>
                </a:lnTo>
                <a:close/>
              </a:path>
            </a:pathLst>
          </a:custGeom>
          <a:blipFill>
            <a:blip r:embed="rId2"/>
            <a:stretch>
              <a:fillRect/>
            </a:stretch>
          </a:blipFill>
        </p:spPr>
        <p:txBody>
          <a:bodyPr/>
          <a:lstStyle/>
          <a:p>
            <a:endParaRPr lang="en-GB"/>
          </a:p>
        </p:txBody>
      </p:sp>
      <p:grpSp>
        <p:nvGrpSpPr>
          <p:cNvPr id="6" name="Group 6"/>
          <p:cNvGrpSpPr/>
          <p:nvPr/>
        </p:nvGrpSpPr>
        <p:grpSpPr>
          <a:xfrm>
            <a:off x="-187890" y="6314146"/>
            <a:ext cx="11767185" cy="3531311"/>
            <a:chOff x="0" y="0"/>
            <a:chExt cx="1823045" cy="547093"/>
          </a:xfrm>
        </p:grpSpPr>
        <p:sp>
          <p:nvSpPr>
            <p:cNvPr id="7" name="Freeform 7"/>
            <p:cNvSpPr/>
            <p:nvPr/>
          </p:nvSpPr>
          <p:spPr>
            <a:xfrm>
              <a:off x="0" y="0"/>
              <a:ext cx="1823045" cy="547093"/>
            </a:xfrm>
            <a:custGeom>
              <a:avLst/>
              <a:gdLst/>
              <a:ahLst/>
              <a:cxnLst/>
              <a:rect l="l" t="t" r="r" b="b"/>
              <a:pathLst>
                <a:path w="1823045" h="547093">
                  <a:moveTo>
                    <a:pt x="0" y="0"/>
                  </a:moveTo>
                  <a:lnTo>
                    <a:pt x="1823045" y="0"/>
                  </a:lnTo>
                  <a:lnTo>
                    <a:pt x="1823045" y="547093"/>
                  </a:lnTo>
                  <a:lnTo>
                    <a:pt x="0" y="547093"/>
                  </a:lnTo>
                  <a:close/>
                </a:path>
              </a:pathLst>
            </a:custGeom>
            <a:blipFill>
              <a:blip r:embed="rId3"/>
              <a:stretch>
                <a:fillRect t="-60872" b="-60872"/>
              </a:stretch>
            </a:blipFill>
          </p:spPr>
          <p:txBody>
            <a:bodyPr/>
            <a:lstStyle/>
            <a:p>
              <a:endParaRPr lang="en-GB"/>
            </a:p>
          </p:txBody>
        </p:sp>
      </p:grpSp>
      <p:sp>
        <p:nvSpPr>
          <p:cNvPr id="8" name="Freeform 8"/>
          <p:cNvSpPr/>
          <p:nvPr/>
        </p:nvSpPr>
        <p:spPr>
          <a:xfrm rot="5400000">
            <a:off x="16130157" y="1184626"/>
            <a:ext cx="722461" cy="722461"/>
          </a:xfrm>
          <a:custGeom>
            <a:avLst/>
            <a:gdLst/>
            <a:ahLst/>
            <a:cxnLst/>
            <a:rect l="l" t="t" r="r" b="b"/>
            <a:pathLst>
              <a:path w="722461" h="722461">
                <a:moveTo>
                  <a:pt x="0" y="0"/>
                </a:moveTo>
                <a:lnTo>
                  <a:pt x="722462" y="0"/>
                </a:lnTo>
                <a:lnTo>
                  <a:pt x="722462" y="722462"/>
                </a:lnTo>
                <a:lnTo>
                  <a:pt x="0" y="72246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9" name="TextBox 9"/>
          <p:cNvSpPr txBox="1"/>
          <p:nvPr/>
        </p:nvSpPr>
        <p:spPr>
          <a:xfrm>
            <a:off x="135721" y="516434"/>
            <a:ext cx="12471990" cy="3669031"/>
          </a:xfrm>
          <a:prstGeom prst="rect">
            <a:avLst/>
          </a:prstGeom>
        </p:spPr>
        <p:txBody>
          <a:bodyPr lIns="0" tIns="0" rIns="0" bIns="0" rtlCol="0" anchor="t">
            <a:spAutoFit/>
          </a:bodyPr>
          <a:lstStyle/>
          <a:p>
            <a:pPr algn="l">
              <a:lnSpc>
                <a:spcPts val="9555"/>
              </a:lnSpc>
            </a:pPr>
            <a:r>
              <a:rPr lang="en-US" sz="9100" spc="-336" dirty="0">
                <a:solidFill>
                  <a:schemeClr val="tx1">
                    <a:lumMod val="50000"/>
                    <a:lumOff val="50000"/>
                  </a:schemeClr>
                </a:solidFill>
                <a:latin typeface="Canva Sans"/>
                <a:ea typeface="Canva Sans"/>
                <a:cs typeface="Canva Sans"/>
                <a:sym typeface="Canva Sans"/>
              </a:rPr>
              <a:t>LEADING INCLUSION &amp; ASPIRING DDSL/DSL PROGRAMME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154096" y="6358376"/>
            <a:ext cx="3145009" cy="1369060"/>
          </a:xfrm>
          <a:prstGeom prst="rect">
            <a:avLst/>
          </a:prstGeom>
        </p:spPr>
        <p:txBody>
          <a:bodyPr lIns="0" tIns="0" rIns="0" bIns="0" rtlCol="0" anchor="t">
            <a:spAutoFit/>
          </a:bodyPr>
          <a:lstStyle/>
          <a:p>
            <a:pPr algn="l">
              <a:lnSpc>
                <a:spcPts val="2239"/>
              </a:lnSpc>
            </a:pPr>
            <a:r>
              <a:rPr lang="en-US" sz="1599">
                <a:solidFill>
                  <a:srgbClr val="FFFFFF"/>
                </a:solidFill>
                <a:latin typeface="Canva Sans"/>
                <a:ea typeface="Canva Sans"/>
                <a:cs typeface="Canva Sans"/>
                <a:sym typeface="Canva Sans"/>
              </a:rPr>
              <a:t>Explore inspiring stories of achievement and perseverance, showcasing how innovative ideas and dedication can lead to remarkable outcomes.</a:t>
            </a:r>
          </a:p>
        </p:txBody>
      </p:sp>
      <p:grpSp>
        <p:nvGrpSpPr>
          <p:cNvPr id="3" name="Group 3"/>
          <p:cNvGrpSpPr/>
          <p:nvPr/>
        </p:nvGrpSpPr>
        <p:grpSpPr>
          <a:xfrm>
            <a:off x="-187890" y="6314146"/>
            <a:ext cx="11767185" cy="3531311"/>
            <a:chOff x="0" y="0"/>
            <a:chExt cx="1823045" cy="547093"/>
          </a:xfrm>
        </p:grpSpPr>
        <p:sp>
          <p:nvSpPr>
            <p:cNvPr id="4" name="Freeform 4"/>
            <p:cNvSpPr/>
            <p:nvPr/>
          </p:nvSpPr>
          <p:spPr>
            <a:xfrm>
              <a:off x="0" y="0"/>
              <a:ext cx="1823045" cy="547093"/>
            </a:xfrm>
            <a:custGeom>
              <a:avLst/>
              <a:gdLst/>
              <a:ahLst/>
              <a:cxnLst/>
              <a:rect l="l" t="t" r="r" b="b"/>
              <a:pathLst>
                <a:path w="1823045" h="547093">
                  <a:moveTo>
                    <a:pt x="0" y="0"/>
                  </a:moveTo>
                  <a:lnTo>
                    <a:pt x="1823045" y="0"/>
                  </a:lnTo>
                  <a:lnTo>
                    <a:pt x="1823045" y="547093"/>
                  </a:lnTo>
                  <a:lnTo>
                    <a:pt x="0" y="547093"/>
                  </a:lnTo>
                  <a:close/>
                </a:path>
              </a:pathLst>
            </a:custGeom>
            <a:blipFill>
              <a:blip r:embed="rId2"/>
              <a:stretch>
                <a:fillRect t="-60872" b="-60872"/>
              </a:stretch>
            </a:blipFill>
          </p:spPr>
          <p:txBody>
            <a:bodyPr/>
            <a:lstStyle/>
            <a:p>
              <a:endParaRPr lang="en-GB"/>
            </a:p>
          </p:txBody>
        </p:sp>
      </p:grpSp>
      <p:sp>
        <p:nvSpPr>
          <p:cNvPr id="5" name="Freeform 5"/>
          <p:cNvSpPr/>
          <p:nvPr/>
        </p:nvSpPr>
        <p:spPr>
          <a:xfrm>
            <a:off x="11890786" y="4113318"/>
            <a:ext cx="5638934" cy="5732139"/>
          </a:xfrm>
          <a:custGeom>
            <a:avLst/>
            <a:gdLst/>
            <a:ahLst/>
            <a:cxnLst/>
            <a:rect l="l" t="t" r="r" b="b"/>
            <a:pathLst>
              <a:path w="5638934" h="5732139">
                <a:moveTo>
                  <a:pt x="0" y="0"/>
                </a:moveTo>
                <a:lnTo>
                  <a:pt x="5638934" y="0"/>
                </a:lnTo>
                <a:lnTo>
                  <a:pt x="5638934" y="5732140"/>
                </a:lnTo>
                <a:lnTo>
                  <a:pt x="0" y="5732140"/>
                </a:lnTo>
                <a:lnTo>
                  <a:pt x="0" y="0"/>
                </a:lnTo>
                <a:close/>
              </a:path>
            </a:pathLst>
          </a:custGeom>
          <a:blipFill>
            <a:blip r:embed="rId3"/>
            <a:stretch>
              <a:fillRect/>
            </a:stretch>
          </a:blipFill>
        </p:spPr>
        <p:txBody>
          <a:bodyPr/>
          <a:lstStyle/>
          <a:p>
            <a:endParaRPr lang="en-GB"/>
          </a:p>
        </p:txBody>
      </p:sp>
      <p:sp>
        <p:nvSpPr>
          <p:cNvPr id="6" name="TextBox 6"/>
          <p:cNvSpPr txBox="1"/>
          <p:nvPr/>
        </p:nvSpPr>
        <p:spPr>
          <a:xfrm>
            <a:off x="495074" y="486461"/>
            <a:ext cx="15295549" cy="3669031"/>
          </a:xfrm>
          <a:prstGeom prst="rect">
            <a:avLst/>
          </a:prstGeom>
        </p:spPr>
        <p:txBody>
          <a:bodyPr lIns="0" tIns="0" rIns="0" bIns="0" rtlCol="0" anchor="t">
            <a:spAutoFit/>
          </a:bodyPr>
          <a:lstStyle/>
          <a:p>
            <a:pPr algn="l">
              <a:lnSpc>
                <a:spcPts val="9555"/>
              </a:lnSpc>
            </a:pPr>
            <a:r>
              <a:rPr lang="en-US" sz="9100" spc="-336" dirty="0">
                <a:solidFill>
                  <a:schemeClr val="tx1">
                    <a:lumMod val="50000"/>
                    <a:lumOff val="50000"/>
                  </a:schemeClr>
                </a:solidFill>
                <a:latin typeface="Canva Sans"/>
                <a:ea typeface="Canva Sans"/>
                <a:cs typeface="Canva Sans"/>
                <a:sym typeface="Canva Sans"/>
              </a:rPr>
              <a:t>PRIMARY &amp; SECONDARY DEPUTY HEADTEACHER PROGRAMME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4449</TotalTime>
  <Words>222</Words>
  <Application>Microsoft Office PowerPoint</Application>
  <PresentationFormat>Custom</PresentationFormat>
  <Paragraphs>39</Paragraphs>
  <Slides>13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Poppins Bold</vt:lpstr>
      <vt:lpstr>Calibri</vt:lpstr>
      <vt:lpstr>Arial</vt:lpstr>
      <vt:lpstr>Canva Sans</vt:lpstr>
      <vt:lpstr>Century Gothic Paneuropean</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Development opportunities</dc:title>
  <cp:lastModifiedBy>Kate Littledyke</cp:lastModifiedBy>
  <cp:revision>5</cp:revision>
  <dcterms:created xsi:type="dcterms:W3CDTF">2006-08-16T00:00:00Z</dcterms:created>
  <dcterms:modified xsi:type="dcterms:W3CDTF">2026-03-23T10:17:30Z</dcterms:modified>
  <dc:identifier>DAHEa6958NA</dc:identifier>
</cp:coreProperties>
</file>