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5.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6.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1" r:id="rId2"/>
    <p:sldMasterId id="2147483733" r:id="rId3"/>
    <p:sldMasterId id="2147483744" r:id="rId4"/>
    <p:sldMasterId id="2147483757" r:id="rId5"/>
    <p:sldMasterId id="2147483776" r:id="rId6"/>
    <p:sldMasterId id="2147483788" r:id="rId7"/>
  </p:sldMasterIdLst>
  <p:notesMasterIdLst>
    <p:notesMasterId r:id="rId61"/>
  </p:notesMasterIdLst>
  <p:sldIdLst>
    <p:sldId id="2561" r:id="rId8"/>
    <p:sldId id="2563" r:id="rId9"/>
    <p:sldId id="2565" r:id="rId10"/>
    <p:sldId id="2566" r:id="rId11"/>
    <p:sldId id="2567" r:id="rId12"/>
    <p:sldId id="2568" r:id="rId13"/>
    <p:sldId id="2569" r:id="rId14"/>
    <p:sldId id="2570" r:id="rId15"/>
    <p:sldId id="2571" r:id="rId16"/>
    <p:sldId id="2572" r:id="rId17"/>
    <p:sldId id="2573" r:id="rId18"/>
    <p:sldId id="2574" r:id="rId19"/>
    <p:sldId id="2575" r:id="rId20"/>
    <p:sldId id="2576" r:id="rId21"/>
    <p:sldId id="403" r:id="rId22"/>
    <p:sldId id="364" r:id="rId23"/>
    <p:sldId id="331" r:id="rId24"/>
    <p:sldId id="401" r:id="rId25"/>
    <p:sldId id="300" r:id="rId26"/>
    <p:sldId id="256" r:id="rId27"/>
    <p:sldId id="263" r:id="rId28"/>
    <p:sldId id="262" r:id="rId29"/>
    <p:sldId id="264" r:id="rId30"/>
    <p:sldId id="2147473864" r:id="rId31"/>
    <p:sldId id="2147479728" r:id="rId32"/>
    <p:sldId id="2147473855" r:id="rId33"/>
    <p:sldId id="2147473856" r:id="rId34"/>
    <p:sldId id="2147479729" r:id="rId35"/>
    <p:sldId id="2147473866" r:id="rId36"/>
    <p:sldId id="2147478578" r:id="rId37"/>
    <p:sldId id="2147478577" r:id="rId38"/>
    <p:sldId id="2147473868" r:id="rId39"/>
    <p:sldId id="2147473858" r:id="rId40"/>
    <p:sldId id="2147473853" r:id="rId41"/>
    <p:sldId id="257" r:id="rId42"/>
    <p:sldId id="267" r:id="rId43"/>
    <p:sldId id="259" r:id="rId44"/>
    <p:sldId id="296" r:id="rId45"/>
    <p:sldId id="277" r:id="rId46"/>
    <p:sldId id="295" r:id="rId47"/>
    <p:sldId id="266" r:id="rId48"/>
    <p:sldId id="312" r:id="rId49"/>
    <p:sldId id="303" r:id="rId50"/>
    <p:sldId id="301" r:id="rId51"/>
    <p:sldId id="305" r:id="rId52"/>
    <p:sldId id="307" r:id="rId53"/>
    <p:sldId id="308" r:id="rId54"/>
    <p:sldId id="310" r:id="rId55"/>
    <p:sldId id="311" r:id="rId56"/>
    <p:sldId id="309" r:id="rId57"/>
    <p:sldId id="268" r:id="rId58"/>
    <p:sldId id="272" r:id="rId59"/>
    <p:sldId id="27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APH &amp; CASH Prevent Briefing: Safeguarding Risks from Global Conflict and the Digital Space" id="{2D3AE14C-AFDD-488B-990D-04051CDA47C6}">
          <p14:sldIdLst>
            <p14:sldId id="2561"/>
          </p14:sldIdLst>
        </p14:section>
        <p14:section name="Context and Purpose of the Briefing" id="{74F3C3E1-AC7E-4096-BB14-AC7E03239B91}">
          <p14:sldIdLst>
            <p14:sldId id="2563"/>
          </p14:sldIdLst>
        </p14:section>
        <p14:section name="Global Conflict and Its Relevance to Children" id="{311A3A8F-FE08-4C60-83B6-2A4E54F4DDAD}">
          <p14:sldIdLst>
            <p14:sldId id="2565"/>
            <p14:sldId id="2566"/>
            <p14:sldId id="2567"/>
          </p14:sldIdLst>
        </p14:section>
        <p14:section name="Misinformation, Vulnerability, and Prevent Risks" id="{4DCC4D60-A175-4CB1-86CC-54AE7B7C741F}">
          <p14:sldIdLst>
            <p14:sldId id="2568"/>
            <p14:sldId id="2569"/>
            <p14:sldId id="2570"/>
          </p14:sldIdLst>
        </p14:section>
        <p14:section name="Impact on Wellbeing and School Communities" id="{1041AE07-97A1-4DDD-868E-7119C5F5FBC6}">
          <p14:sldIdLst>
            <p14:sldId id="2571"/>
            <p14:sldId id="2572"/>
            <p14:sldId id="2573"/>
          </p14:sldIdLst>
        </p14:section>
        <p14:section name="Leadership Responsibilities and Recommendations" id="{0101BCEB-9C2F-4F7B-867A-C4DD21B55C05}">
          <p14:sldIdLst>
            <p14:sldId id="2574"/>
            <p14:sldId id="2575"/>
            <p14:sldId id="2576"/>
            <p14:sldId id="403"/>
            <p14:sldId id="364"/>
            <p14:sldId id="331"/>
            <p14:sldId id="401"/>
            <p14:sldId id="300"/>
            <p14:sldId id="256"/>
            <p14:sldId id="263"/>
            <p14:sldId id="262"/>
            <p14:sldId id="264"/>
            <p14:sldId id="2147473864"/>
            <p14:sldId id="2147479728"/>
            <p14:sldId id="2147473855"/>
            <p14:sldId id="2147473856"/>
            <p14:sldId id="2147479729"/>
            <p14:sldId id="2147473866"/>
            <p14:sldId id="2147478578"/>
            <p14:sldId id="2147478577"/>
            <p14:sldId id="2147473868"/>
            <p14:sldId id="2147473858"/>
            <p14:sldId id="2147473853"/>
            <p14:sldId id="257"/>
            <p14:sldId id="267"/>
            <p14:sldId id="259"/>
            <p14:sldId id="296"/>
            <p14:sldId id="277"/>
            <p14:sldId id="295"/>
            <p14:sldId id="266"/>
            <p14:sldId id="312"/>
            <p14:sldId id="303"/>
            <p14:sldId id="301"/>
            <p14:sldId id="305"/>
            <p14:sldId id="307"/>
            <p14:sldId id="308"/>
            <p14:sldId id="310"/>
            <p14:sldId id="311"/>
            <p14:sldId id="309"/>
            <p14:sldId id="268"/>
            <p14:sldId id="272"/>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603DE7-0450-4FE8-A097-E823892F951F}" v="4" dt="2026-05-11T08:04:49.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y Ducker" userId="c0d379ad-61e0-4acc-b37f-acc71ff0fdd5" providerId="ADAL" clId="{DB28A6E9-2E85-4071-8D80-8DE7E0C7247D}"/>
    <pc:docChg chg="addSld modSld">
      <pc:chgData name="Katy Ducker" userId="c0d379ad-61e0-4acc-b37f-acc71ff0fdd5" providerId="ADAL" clId="{DB28A6E9-2E85-4071-8D80-8DE7E0C7247D}" dt="2026-05-11T08:04:49.788" v="3"/>
      <pc:docMkLst>
        <pc:docMk/>
      </pc:docMkLst>
      <pc:sldChg chg="add">
        <pc:chgData name="Katy Ducker" userId="c0d379ad-61e0-4acc-b37f-acc71ff0fdd5" providerId="ADAL" clId="{DB28A6E9-2E85-4071-8D80-8DE7E0C7247D}" dt="2026-05-11T07:58:41.441" v="0"/>
        <pc:sldMkLst>
          <pc:docMk/>
          <pc:sldMk cId="80764553" sldId="256"/>
        </pc:sldMkLst>
      </pc:sldChg>
      <pc:sldChg chg="add">
        <pc:chgData name="Katy Ducker" userId="c0d379ad-61e0-4acc-b37f-acc71ff0fdd5" providerId="ADAL" clId="{DB28A6E9-2E85-4071-8D80-8DE7E0C7247D}" dt="2026-05-11T07:59:17.061" v="1"/>
        <pc:sldMkLst>
          <pc:docMk/>
          <pc:sldMk cId="1194884239" sldId="257"/>
        </pc:sldMkLst>
      </pc:sldChg>
      <pc:sldChg chg="add">
        <pc:chgData name="Katy Ducker" userId="c0d379ad-61e0-4acc-b37f-acc71ff0fdd5" providerId="ADAL" clId="{DB28A6E9-2E85-4071-8D80-8DE7E0C7247D}" dt="2026-05-11T07:59:17.061" v="1"/>
        <pc:sldMkLst>
          <pc:docMk/>
          <pc:sldMk cId="2235704362" sldId="259"/>
        </pc:sldMkLst>
      </pc:sldChg>
      <pc:sldChg chg="add">
        <pc:chgData name="Katy Ducker" userId="c0d379ad-61e0-4acc-b37f-acc71ff0fdd5" providerId="ADAL" clId="{DB28A6E9-2E85-4071-8D80-8DE7E0C7247D}" dt="2026-05-11T07:58:41.441" v="0"/>
        <pc:sldMkLst>
          <pc:docMk/>
          <pc:sldMk cId="899331838" sldId="262"/>
        </pc:sldMkLst>
      </pc:sldChg>
      <pc:sldChg chg="add">
        <pc:chgData name="Katy Ducker" userId="c0d379ad-61e0-4acc-b37f-acc71ff0fdd5" providerId="ADAL" clId="{DB28A6E9-2E85-4071-8D80-8DE7E0C7247D}" dt="2026-05-11T07:58:41.441" v="0"/>
        <pc:sldMkLst>
          <pc:docMk/>
          <pc:sldMk cId="3297824115" sldId="263"/>
        </pc:sldMkLst>
      </pc:sldChg>
      <pc:sldChg chg="add">
        <pc:chgData name="Katy Ducker" userId="c0d379ad-61e0-4acc-b37f-acc71ff0fdd5" providerId="ADAL" clId="{DB28A6E9-2E85-4071-8D80-8DE7E0C7247D}" dt="2026-05-11T07:58:41.441" v="0"/>
        <pc:sldMkLst>
          <pc:docMk/>
          <pc:sldMk cId="4142754474" sldId="264"/>
        </pc:sldMkLst>
      </pc:sldChg>
      <pc:sldChg chg="add">
        <pc:chgData name="Katy Ducker" userId="c0d379ad-61e0-4acc-b37f-acc71ff0fdd5" providerId="ADAL" clId="{DB28A6E9-2E85-4071-8D80-8DE7E0C7247D}" dt="2026-05-11T08:03:55.588" v="2"/>
        <pc:sldMkLst>
          <pc:docMk/>
          <pc:sldMk cId="1214513633" sldId="266"/>
        </pc:sldMkLst>
      </pc:sldChg>
      <pc:sldChg chg="add">
        <pc:chgData name="Katy Ducker" userId="c0d379ad-61e0-4acc-b37f-acc71ff0fdd5" providerId="ADAL" clId="{DB28A6E9-2E85-4071-8D80-8DE7E0C7247D}" dt="2026-05-11T07:59:17.061" v="1"/>
        <pc:sldMkLst>
          <pc:docMk/>
          <pc:sldMk cId="3947630971" sldId="267"/>
        </pc:sldMkLst>
      </pc:sldChg>
      <pc:sldChg chg="add">
        <pc:chgData name="Katy Ducker" userId="c0d379ad-61e0-4acc-b37f-acc71ff0fdd5" providerId="ADAL" clId="{DB28A6E9-2E85-4071-8D80-8DE7E0C7247D}" dt="2026-05-11T08:04:49.788" v="3"/>
        <pc:sldMkLst>
          <pc:docMk/>
          <pc:sldMk cId="495880485" sldId="268"/>
        </pc:sldMkLst>
      </pc:sldChg>
      <pc:sldChg chg="add">
        <pc:chgData name="Katy Ducker" userId="c0d379ad-61e0-4acc-b37f-acc71ff0fdd5" providerId="ADAL" clId="{DB28A6E9-2E85-4071-8D80-8DE7E0C7247D}" dt="2026-05-11T08:04:49.788" v="3"/>
        <pc:sldMkLst>
          <pc:docMk/>
          <pc:sldMk cId="3419986975" sldId="271"/>
        </pc:sldMkLst>
      </pc:sldChg>
      <pc:sldChg chg="add">
        <pc:chgData name="Katy Ducker" userId="c0d379ad-61e0-4acc-b37f-acc71ff0fdd5" providerId="ADAL" clId="{DB28A6E9-2E85-4071-8D80-8DE7E0C7247D}" dt="2026-05-11T08:04:49.788" v="3"/>
        <pc:sldMkLst>
          <pc:docMk/>
          <pc:sldMk cId="1621438045" sldId="272"/>
        </pc:sldMkLst>
      </pc:sldChg>
      <pc:sldChg chg="add">
        <pc:chgData name="Katy Ducker" userId="c0d379ad-61e0-4acc-b37f-acc71ff0fdd5" providerId="ADAL" clId="{DB28A6E9-2E85-4071-8D80-8DE7E0C7247D}" dt="2026-05-11T08:03:55.588" v="2"/>
        <pc:sldMkLst>
          <pc:docMk/>
          <pc:sldMk cId="1251481146" sldId="277"/>
        </pc:sldMkLst>
      </pc:sldChg>
      <pc:sldChg chg="add">
        <pc:chgData name="Katy Ducker" userId="c0d379ad-61e0-4acc-b37f-acc71ff0fdd5" providerId="ADAL" clId="{DB28A6E9-2E85-4071-8D80-8DE7E0C7247D}" dt="2026-05-11T08:03:55.588" v="2"/>
        <pc:sldMkLst>
          <pc:docMk/>
          <pc:sldMk cId="48404110" sldId="295"/>
        </pc:sldMkLst>
      </pc:sldChg>
      <pc:sldChg chg="add">
        <pc:chgData name="Katy Ducker" userId="c0d379ad-61e0-4acc-b37f-acc71ff0fdd5" providerId="ADAL" clId="{DB28A6E9-2E85-4071-8D80-8DE7E0C7247D}" dt="2026-05-11T08:03:55.588" v="2"/>
        <pc:sldMkLst>
          <pc:docMk/>
          <pc:sldMk cId="1559923829" sldId="296"/>
        </pc:sldMkLst>
      </pc:sldChg>
      <pc:sldChg chg="add">
        <pc:chgData name="Katy Ducker" userId="c0d379ad-61e0-4acc-b37f-acc71ff0fdd5" providerId="ADAL" clId="{DB28A6E9-2E85-4071-8D80-8DE7E0C7247D}" dt="2026-05-11T08:03:55.588" v="2"/>
        <pc:sldMkLst>
          <pc:docMk/>
          <pc:sldMk cId="3992001363" sldId="301"/>
        </pc:sldMkLst>
      </pc:sldChg>
      <pc:sldChg chg="add">
        <pc:chgData name="Katy Ducker" userId="c0d379ad-61e0-4acc-b37f-acc71ff0fdd5" providerId="ADAL" clId="{DB28A6E9-2E85-4071-8D80-8DE7E0C7247D}" dt="2026-05-11T08:03:55.588" v="2"/>
        <pc:sldMkLst>
          <pc:docMk/>
          <pc:sldMk cId="3903481943" sldId="303"/>
        </pc:sldMkLst>
      </pc:sldChg>
      <pc:sldChg chg="add">
        <pc:chgData name="Katy Ducker" userId="c0d379ad-61e0-4acc-b37f-acc71ff0fdd5" providerId="ADAL" clId="{DB28A6E9-2E85-4071-8D80-8DE7E0C7247D}" dt="2026-05-11T08:03:55.588" v="2"/>
        <pc:sldMkLst>
          <pc:docMk/>
          <pc:sldMk cId="3803631548" sldId="305"/>
        </pc:sldMkLst>
      </pc:sldChg>
      <pc:sldChg chg="add">
        <pc:chgData name="Katy Ducker" userId="c0d379ad-61e0-4acc-b37f-acc71ff0fdd5" providerId="ADAL" clId="{DB28A6E9-2E85-4071-8D80-8DE7E0C7247D}" dt="2026-05-11T08:03:55.588" v="2"/>
        <pc:sldMkLst>
          <pc:docMk/>
          <pc:sldMk cId="1588453933" sldId="307"/>
        </pc:sldMkLst>
      </pc:sldChg>
      <pc:sldChg chg="add">
        <pc:chgData name="Katy Ducker" userId="c0d379ad-61e0-4acc-b37f-acc71ff0fdd5" providerId="ADAL" clId="{DB28A6E9-2E85-4071-8D80-8DE7E0C7247D}" dt="2026-05-11T08:03:55.588" v="2"/>
        <pc:sldMkLst>
          <pc:docMk/>
          <pc:sldMk cId="3218390851" sldId="308"/>
        </pc:sldMkLst>
      </pc:sldChg>
      <pc:sldChg chg="add">
        <pc:chgData name="Katy Ducker" userId="c0d379ad-61e0-4acc-b37f-acc71ff0fdd5" providerId="ADAL" clId="{DB28A6E9-2E85-4071-8D80-8DE7E0C7247D}" dt="2026-05-11T08:03:55.588" v="2"/>
        <pc:sldMkLst>
          <pc:docMk/>
          <pc:sldMk cId="2555078739" sldId="309"/>
        </pc:sldMkLst>
      </pc:sldChg>
      <pc:sldChg chg="add">
        <pc:chgData name="Katy Ducker" userId="c0d379ad-61e0-4acc-b37f-acc71ff0fdd5" providerId="ADAL" clId="{DB28A6E9-2E85-4071-8D80-8DE7E0C7247D}" dt="2026-05-11T08:03:55.588" v="2"/>
        <pc:sldMkLst>
          <pc:docMk/>
          <pc:sldMk cId="2967348848" sldId="310"/>
        </pc:sldMkLst>
      </pc:sldChg>
      <pc:sldChg chg="add">
        <pc:chgData name="Katy Ducker" userId="c0d379ad-61e0-4acc-b37f-acc71ff0fdd5" providerId="ADAL" clId="{DB28A6E9-2E85-4071-8D80-8DE7E0C7247D}" dt="2026-05-11T08:03:55.588" v="2"/>
        <pc:sldMkLst>
          <pc:docMk/>
          <pc:sldMk cId="3801251084" sldId="311"/>
        </pc:sldMkLst>
      </pc:sldChg>
      <pc:sldChg chg="add">
        <pc:chgData name="Katy Ducker" userId="c0d379ad-61e0-4acc-b37f-acc71ff0fdd5" providerId="ADAL" clId="{DB28A6E9-2E85-4071-8D80-8DE7E0C7247D}" dt="2026-05-11T08:03:55.588" v="2"/>
        <pc:sldMkLst>
          <pc:docMk/>
          <pc:sldMk cId="3004545011" sldId="312"/>
        </pc:sldMkLst>
      </pc:sldChg>
      <pc:sldChg chg="add">
        <pc:chgData name="Katy Ducker" userId="c0d379ad-61e0-4acc-b37f-acc71ff0fdd5" providerId="ADAL" clId="{DB28A6E9-2E85-4071-8D80-8DE7E0C7247D}" dt="2026-05-11T07:59:17.061" v="1"/>
        <pc:sldMkLst>
          <pc:docMk/>
          <pc:sldMk cId="2210434535" sldId="2147473853"/>
        </pc:sldMkLst>
      </pc:sldChg>
      <pc:sldChg chg="add">
        <pc:chgData name="Katy Ducker" userId="c0d379ad-61e0-4acc-b37f-acc71ff0fdd5" providerId="ADAL" clId="{DB28A6E9-2E85-4071-8D80-8DE7E0C7247D}" dt="2026-05-11T07:59:17.061" v="1"/>
        <pc:sldMkLst>
          <pc:docMk/>
          <pc:sldMk cId="3289480361" sldId="2147473855"/>
        </pc:sldMkLst>
      </pc:sldChg>
      <pc:sldChg chg="add">
        <pc:chgData name="Katy Ducker" userId="c0d379ad-61e0-4acc-b37f-acc71ff0fdd5" providerId="ADAL" clId="{DB28A6E9-2E85-4071-8D80-8DE7E0C7247D}" dt="2026-05-11T07:59:17.061" v="1"/>
        <pc:sldMkLst>
          <pc:docMk/>
          <pc:sldMk cId="1716441020" sldId="2147473856"/>
        </pc:sldMkLst>
      </pc:sldChg>
      <pc:sldChg chg="add">
        <pc:chgData name="Katy Ducker" userId="c0d379ad-61e0-4acc-b37f-acc71ff0fdd5" providerId="ADAL" clId="{DB28A6E9-2E85-4071-8D80-8DE7E0C7247D}" dt="2026-05-11T07:59:17.061" v="1"/>
        <pc:sldMkLst>
          <pc:docMk/>
          <pc:sldMk cId="2276081019" sldId="2147473858"/>
        </pc:sldMkLst>
      </pc:sldChg>
      <pc:sldChg chg="add">
        <pc:chgData name="Katy Ducker" userId="c0d379ad-61e0-4acc-b37f-acc71ff0fdd5" providerId="ADAL" clId="{DB28A6E9-2E85-4071-8D80-8DE7E0C7247D}" dt="2026-05-11T07:58:41.441" v="0"/>
        <pc:sldMkLst>
          <pc:docMk/>
          <pc:sldMk cId="1405466378" sldId="2147473864"/>
        </pc:sldMkLst>
      </pc:sldChg>
      <pc:sldChg chg="add">
        <pc:chgData name="Katy Ducker" userId="c0d379ad-61e0-4acc-b37f-acc71ff0fdd5" providerId="ADAL" clId="{DB28A6E9-2E85-4071-8D80-8DE7E0C7247D}" dt="2026-05-11T07:59:17.061" v="1"/>
        <pc:sldMkLst>
          <pc:docMk/>
          <pc:sldMk cId="2233969276" sldId="2147473866"/>
        </pc:sldMkLst>
      </pc:sldChg>
      <pc:sldChg chg="add">
        <pc:chgData name="Katy Ducker" userId="c0d379ad-61e0-4acc-b37f-acc71ff0fdd5" providerId="ADAL" clId="{DB28A6E9-2E85-4071-8D80-8DE7E0C7247D}" dt="2026-05-11T07:59:17.061" v="1"/>
        <pc:sldMkLst>
          <pc:docMk/>
          <pc:sldMk cId="3646802081" sldId="2147473868"/>
        </pc:sldMkLst>
      </pc:sldChg>
      <pc:sldChg chg="add">
        <pc:chgData name="Katy Ducker" userId="c0d379ad-61e0-4acc-b37f-acc71ff0fdd5" providerId="ADAL" clId="{DB28A6E9-2E85-4071-8D80-8DE7E0C7247D}" dt="2026-05-11T07:59:17.061" v="1"/>
        <pc:sldMkLst>
          <pc:docMk/>
          <pc:sldMk cId="3301550624" sldId="2147478577"/>
        </pc:sldMkLst>
      </pc:sldChg>
      <pc:sldChg chg="add">
        <pc:chgData name="Katy Ducker" userId="c0d379ad-61e0-4acc-b37f-acc71ff0fdd5" providerId="ADAL" clId="{DB28A6E9-2E85-4071-8D80-8DE7E0C7247D}" dt="2026-05-11T07:59:17.061" v="1"/>
        <pc:sldMkLst>
          <pc:docMk/>
          <pc:sldMk cId="2781727772" sldId="2147478578"/>
        </pc:sldMkLst>
      </pc:sldChg>
      <pc:sldChg chg="add">
        <pc:chgData name="Katy Ducker" userId="c0d379ad-61e0-4acc-b37f-acc71ff0fdd5" providerId="ADAL" clId="{DB28A6E9-2E85-4071-8D80-8DE7E0C7247D}" dt="2026-05-11T07:58:41.441" v="0"/>
        <pc:sldMkLst>
          <pc:docMk/>
          <pc:sldMk cId="47778432" sldId="2147479728"/>
        </pc:sldMkLst>
      </pc:sldChg>
      <pc:sldChg chg="add">
        <pc:chgData name="Katy Ducker" userId="c0d379ad-61e0-4acc-b37f-acc71ff0fdd5" providerId="ADAL" clId="{DB28A6E9-2E85-4071-8D80-8DE7E0C7247D}" dt="2026-05-11T07:59:17.061" v="1"/>
        <pc:sldMkLst>
          <pc:docMk/>
          <pc:sldMk cId="18554868" sldId="214747972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CAMHS</a:t>
            </a:r>
            <a:r>
              <a:rPr lang="en-GB" baseline="0" dirty="0"/>
              <a:t> m</a:t>
            </a:r>
            <a:r>
              <a:rPr lang="en-GB" dirty="0"/>
              <a:t>ean wait</a:t>
            </a:r>
            <a:r>
              <a:rPr lang="en-GB" baseline="0" dirty="0"/>
              <a:t> from referral to assessment</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spPr>
            <a:ln w="28575" cap="rnd">
              <a:solidFill>
                <a:schemeClr val="accent1"/>
              </a:solidFill>
              <a:round/>
            </a:ln>
            <a:effectLst/>
          </c:spPr>
          <c:marker>
            <c:symbol val="none"/>
          </c:marker>
          <c:cat>
            <c:strRef>
              <c:f>'2025'!$B$17:$M$17</c:f>
              <c:strCache>
                <c:ptCount val="12"/>
                <c:pt idx="0">
                  <c:v>April</c:v>
                </c:pt>
                <c:pt idx="1">
                  <c:v>May</c:v>
                </c:pt>
                <c:pt idx="2">
                  <c:v>June</c:v>
                </c:pt>
                <c:pt idx="3">
                  <c:v>July</c:v>
                </c:pt>
                <c:pt idx="4">
                  <c:v>August</c:v>
                </c:pt>
                <c:pt idx="5">
                  <c:v>September</c:v>
                </c:pt>
                <c:pt idx="6">
                  <c:v>October</c:v>
                </c:pt>
                <c:pt idx="7">
                  <c:v>November</c:v>
                </c:pt>
                <c:pt idx="8">
                  <c:v>December</c:v>
                </c:pt>
                <c:pt idx="9">
                  <c:v>January</c:v>
                </c:pt>
                <c:pt idx="10">
                  <c:v>February</c:v>
                </c:pt>
                <c:pt idx="11">
                  <c:v>March</c:v>
                </c:pt>
              </c:strCache>
            </c:strRef>
          </c:cat>
          <c:val>
            <c:numRef>
              <c:f>'2025'!$B$18:$M$18</c:f>
              <c:numCache>
                <c:formatCode>General</c:formatCode>
                <c:ptCount val="12"/>
                <c:pt idx="0">
                  <c:v>101</c:v>
                </c:pt>
                <c:pt idx="1">
                  <c:v>101</c:v>
                </c:pt>
                <c:pt idx="2">
                  <c:v>92</c:v>
                </c:pt>
                <c:pt idx="3">
                  <c:v>111</c:v>
                </c:pt>
                <c:pt idx="4">
                  <c:v>87</c:v>
                </c:pt>
                <c:pt idx="5">
                  <c:v>68</c:v>
                </c:pt>
                <c:pt idx="6">
                  <c:v>49</c:v>
                </c:pt>
                <c:pt idx="7">
                  <c:v>47</c:v>
                </c:pt>
                <c:pt idx="8">
                  <c:v>35</c:v>
                </c:pt>
                <c:pt idx="9">
                  <c:v>45</c:v>
                </c:pt>
                <c:pt idx="10">
                  <c:v>43</c:v>
                </c:pt>
                <c:pt idx="11">
                  <c:v>60</c:v>
                </c:pt>
              </c:numCache>
            </c:numRef>
          </c:val>
          <c:smooth val="0"/>
          <c:extLst>
            <c:ext xmlns:c16="http://schemas.microsoft.com/office/drawing/2014/chart" uri="{C3380CC4-5D6E-409C-BE32-E72D297353CC}">
              <c16:uniqueId val="{00000000-4A8D-42B1-A9CD-63D0291D1EAD}"/>
            </c:ext>
          </c:extLst>
        </c:ser>
        <c:dLbls>
          <c:showLegendKey val="0"/>
          <c:showVal val="0"/>
          <c:showCatName val="0"/>
          <c:showSerName val="0"/>
          <c:showPercent val="0"/>
          <c:showBubbleSize val="0"/>
        </c:dLbls>
        <c:smooth val="0"/>
        <c:axId val="563450720"/>
        <c:axId val="563437280"/>
      </c:lineChart>
      <c:catAx>
        <c:axId val="56345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437280"/>
        <c:crosses val="autoZero"/>
        <c:auto val="1"/>
        <c:lblAlgn val="ctr"/>
        <c:lblOffset val="100"/>
        <c:noMultiLvlLbl val="0"/>
      </c:catAx>
      <c:valAx>
        <c:axId val="563437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450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311759-85CC-4C21-AB4E-A15B2BA58343}" type="datetimeFigureOut">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684944-A3EA-4A95-8654-9AAB63A26DCC}" type="slidenum">
              <a:t>‹#›</a:t>
            </a:fld>
            <a:endParaRPr lang="en-US"/>
          </a:p>
        </p:txBody>
      </p:sp>
    </p:spTree>
    <p:extLst>
      <p:ext uri="{BB962C8B-B14F-4D97-AF65-F5344CB8AC3E}">
        <p14:creationId xmlns:p14="http://schemas.microsoft.com/office/powerpoint/2010/main" val="31666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0725FE26-2A95-48DB-AD38-99CA5E9DAD80}" type="slidenum">
              <a:t>1</a:t>
            </a:fld>
            <a:endParaRPr lang="en-US"/>
          </a:p>
        </p:txBody>
      </p:sp>
    </p:spTree>
    <p:extLst>
      <p:ext uri="{BB962C8B-B14F-4D97-AF65-F5344CB8AC3E}">
        <p14:creationId xmlns:p14="http://schemas.microsoft.com/office/powerpoint/2010/main" val="656098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Sustained exposure to graphic and emotive conflict imagery has a well-documented impact on adolescent mental health, and this is increasingly reflected in school and service settings. Research indicates associations with heightened anxiety, sleep disruption, emotional numbing, anger, and increased reactivity. For some children, particularly those with pre-existing mental health needs or trauma histories, such exposure can exacerbate symptoms or contribute to new difficulties. In practical terms, schools report pupils becoming visibly distressed during discussions, struggling to regulate emotions, or becoming preoccupied with online content. Others may respond through withdrawal, disengagement from learning, or increased online arguments. These presentations fall squarely within safeguarding and wellbeing, not solely Prevent. Recognising the emotional impact is critical to ensuring responses are supportive rather than punitive. Children need reassurance, opportunities to talk, and help to contextualise what they are seeing. For safeguarding systems, this underscores the importance of linking Prevent awareness with mental health support, pastoral care, and trauma-informed practice. Board-level oversight should consider whether local pathways enable timely support and whether staff feel confident in addressing emotional harm arising from online exposure. By foregrounding wellbeing, services can reduce risk, build resilience, and maintain trust with children and families during periods of heightened global tension.
</a:t>
            </a:r>
          </a:p>
        </p:txBody>
      </p:sp>
      <p:sp>
        <p:nvSpPr>
          <p:cNvPr id="4" name="Slide Number Placeholder 3"/>
          <p:cNvSpPr>
            <a:spLocks noGrp="1"/>
          </p:cNvSpPr>
          <p:nvPr>
            <p:ph type="sldNum" sz="quarter" idx="5"/>
          </p:nvPr>
        </p:nvSpPr>
        <p:spPr/>
        <p:txBody>
          <a:bodyPr/>
          <a:lstStyle/>
          <a:p>
            <a:fld id="{0725FE26-2A95-48DB-AD38-99CA5E9DAD80}" type="slidenum">
              <a:t>10</a:t>
            </a:fld>
            <a:endParaRPr lang="en-US"/>
          </a:p>
        </p:txBody>
      </p:sp>
    </p:spTree>
    <p:extLst>
      <p:ext uri="{BB962C8B-B14F-4D97-AF65-F5344CB8AC3E}">
        <p14:creationId xmlns:p14="http://schemas.microsoft.com/office/powerpoint/2010/main" val="297530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The impact of global conflict and online narratives extends beyond individual wellbeing to influence school culture and peer relationships. Schools have reported increased tensions between pupils linked to perceived identity, belief, or community affiliation, often fuelled by content encountered online rather than direct experience. Classroom discussions can become emotionally charged, and staff may feel uncertain about how to facilitate safe, balanced dialogue without appearing to take sides. There may also be an increase in online disputes that spill into the school environment, affecting relationships and behaviour. These dynamics present a safeguarding challenge, as unresolved conflict can contribute to exclusion, bullying, or further vulnerability. Effective responses involve clear leadership, consistent messaging, and a focus on respect, empathy, and shared values rather than political debate. Creating safe spaces where pupils can ask questions, express worries, and be heard without judgement is a key protective factor. For safeguarding boards, the implication is the need to support schools with guidance, training, and reassurance that addressing these issues is part of their safeguarding role. By promoting inclusive practice and calm, informed responses, schools can mitigate harm, maintain cohesion, and support children to navigate complex issues safely.
</a:t>
            </a:r>
          </a:p>
        </p:txBody>
      </p:sp>
      <p:sp>
        <p:nvSpPr>
          <p:cNvPr id="4" name="Slide Number Placeholder 3"/>
          <p:cNvSpPr>
            <a:spLocks noGrp="1"/>
          </p:cNvSpPr>
          <p:nvPr>
            <p:ph type="sldNum" sz="quarter" idx="5"/>
          </p:nvPr>
        </p:nvSpPr>
        <p:spPr/>
        <p:txBody>
          <a:bodyPr/>
          <a:lstStyle/>
          <a:p>
            <a:fld id="{0725FE26-2A95-48DB-AD38-99CA5E9DAD80}" type="slidenum">
              <a:t>11</a:t>
            </a:fld>
            <a:endParaRPr lang="en-US"/>
          </a:p>
        </p:txBody>
      </p:sp>
    </p:spTree>
    <p:extLst>
      <p:ext uri="{BB962C8B-B14F-4D97-AF65-F5344CB8AC3E}">
        <p14:creationId xmlns:p14="http://schemas.microsoft.com/office/powerpoint/2010/main" val="3543257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Prevent as Safeguarding: Leadership and System Responsibilities, Key Practical Recommendations and Conclusion
</a:t>
            </a:r>
          </a:p>
        </p:txBody>
      </p:sp>
      <p:sp>
        <p:nvSpPr>
          <p:cNvPr id="4" name="Slide Number Placeholder 3"/>
          <p:cNvSpPr>
            <a:spLocks noGrp="1"/>
          </p:cNvSpPr>
          <p:nvPr>
            <p:ph type="sldNum" sz="quarter" idx="5"/>
          </p:nvPr>
        </p:nvSpPr>
        <p:spPr/>
        <p:txBody>
          <a:bodyPr/>
          <a:lstStyle/>
          <a:p>
            <a:fld id="{0725FE26-2A95-48DB-AD38-99CA5E9DAD80}" type="slidenum">
              <a:t>12</a:t>
            </a:fld>
            <a:endParaRPr lang="en-US"/>
          </a:p>
        </p:txBody>
      </p:sp>
    </p:spTree>
    <p:extLst>
      <p:ext uri="{BB962C8B-B14F-4D97-AF65-F5344CB8AC3E}">
        <p14:creationId xmlns:p14="http://schemas.microsoft.com/office/powerpoint/2010/main" val="155287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Statutory guidance is clear that Prevent must be embedded within existing safeguarding frameworks and approached as a proportionate, supportive duty. For leaders and board members, this means assuring themselves that systems prioritise vulnerability and wellbeing rather than ideology or enforcement. Schools and services are expected to demonstrate awareness of contextual risks, staff confidence in noticing and reporting concerns, and clear processes for escalation and support. Digital filtering and monitoring arrangements should be robust, but equally important is staff understanding of how online platforms and algorithms influence what children see. Leadership also involves creating a culture where staff feel supported to raise concerns and seek advice, particularly in complex or sensitive cases. Prevent should align with the ‘Notice, Check, Share’ approach, ensuring concerns are discussed with designated safeguarding leads and local Prevent teams as appropriate. For the Safeguarding Children Board, oversight includes ensuring that multi-agency partners share a consistent understanding of Prevent, that training is up to date, and that learning from local and national cases informs practice. Strong leadership and clear governance remain among the most effective protective factors for children in a rapidly evolving risk environment.
</a:t>
            </a:r>
          </a:p>
        </p:txBody>
      </p:sp>
      <p:sp>
        <p:nvSpPr>
          <p:cNvPr id="4" name="Slide Number Placeholder 3"/>
          <p:cNvSpPr>
            <a:spLocks noGrp="1"/>
          </p:cNvSpPr>
          <p:nvPr>
            <p:ph type="sldNum" sz="quarter" idx="5"/>
          </p:nvPr>
        </p:nvSpPr>
        <p:spPr/>
        <p:txBody>
          <a:bodyPr/>
          <a:lstStyle/>
          <a:p>
            <a:fld id="{0725FE26-2A95-48DB-AD38-99CA5E9DAD80}" type="slidenum">
              <a:t>13</a:t>
            </a:fld>
            <a:endParaRPr lang="en-US"/>
          </a:p>
        </p:txBody>
      </p:sp>
    </p:spTree>
    <p:extLst>
      <p:ext uri="{BB962C8B-B14F-4D97-AF65-F5344CB8AC3E}">
        <p14:creationId xmlns:p14="http://schemas.microsoft.com/office/powerpoint/2010/main" val="176422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In response to the current risk landscape, several practical actions are recommended for schools and safeguarding partners. These include regularly briefing staff on emerging online risks linked to global events, reinforcing that discussions should focus on wellbeing and resilience rather than political positions. Schools should actively create safe spaces for pupils to ask questions and express concerns, supported by clear behavioural expectations and respectful dialogue. Reporting pathways should be well understood, with staff confident in consulting designated safeguarding leads and local Prevent teams when concerns arise. Engaging parents through newsletters or school websites can help raise awareness of what children may encounter online during international crises. Importantly, Prevent awareness should be linked to wider mental health and pastoral support, recognising emotional harm as a significant risk factor. In conclusion, ongoing events in the Middle East continue to shape the online experiences and safeguarding needs of children and young people. The digital environment has changed the pace and nature of risk, but the core safeguarding principles remain the same: early identification, proportionate response, and a child-centred approach. Through informed leadership, confident staff, and strong safeguarding cultures, systems can protect children effectively while maintaining trust and inclusion.
</a:t>
            </a:r>
          </a:p>
        </p:txBody>
      </p:sp>
      <p:sp>
        <p:nvSpPr>
          <p:cNvPr id="4" name="Slide Number Placeholder 3"/>
          <p:cNvSpPr>
            <a:spLocks noGrp="1"/>
          </p:cNvSpPr>
          <p:nvPr>
            <p:ph type="sldNum" sz="quarter" idx="5"/>
          </p:nvPr>
        </p:nvSpPr>
        <p:spPr/>
        <p:txBody>
          <a:bodyPr/>
          <a:lstStyle/>
          <a:p>
            <a:fld id="{0725FE26-2A95-48DB-AD38-99CA5E9DAD80}" type="slidenum">
              <a:t>14</a:t>
            </a:fld>
            <a:endParaRPr lang="en-US"/>
          </a:p>
        </p:txBody>
      </p:sp>
    </p:spTree>
    <p:extLst>
      <p:ext uri="{BB962C8B-B14F-4D97-AF65-F5344CB8AC3E}">
        <p14:creationId xmlns:p14="http://schemas.microsoft.com/office/powerpoint/2010/main" val="3505789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Gab 4chan and telegram promotes itself as a free speech-oriented alternative to Twitter, and clearly hosts anti-immigrant and </a:t>
            </a:r>
            <a:r>
              <a:rPr lang="en-GB" dirty="0" err="1"/>
              <a:t>antiMuslim</a:t>
            </a:r>
            <a:r>
              <a:rPr lang="en-GB" dirty="0"/>
              <a:t> content. Telegram promotes itself as a secure and private alternative to WhatsApp, however the channel function allows for white supremacist and white nationalist material to be disseminated. </a:t>
            </a:r>
          </a:p>
          <a:p>
            <a:endParaRPr lang="en-GB" dirty="0"/>
          </a:p>
          <a:p>
            <a:r>
              <a:rPr lang="en-GB" dirty="0"/>
              <a:t>TOR uses complex encryption developed by the CIA for sharing content, documents and messages.</a:t>
            </a:r>
          </a:p>
          <a:p>
            <a:r>
              <a:rPr lang="en-GB" dirty="0"/>
              <a:t>Others include snapchat, ASK.fm Whisper, </a:t>
            </a:r>
            <a:r>
              <a:rPr lang="en-GB" dirty="0" err="1"/>
              <a:t>Omegle</a:t>
            </a:r>
            <a:r>
              <a:rPr lang="en-GB" dirty="0"/>
              <a:t> (Stanger chat),  periscope, </a:t>
            </a:r>
            <a:r>
              <a:rPr lang="en-GB" dirty="0" err="1"/>
              <a:t>housparty</a:t>
            </a:r>
            <a:r>
              <a:rPr lang="en-GB" dirty="0"/>
              <a:t>, </a:t>
            </a:r>
            <a:r>
              <a:rPr lang="en-GB" dirty="0" err="1"/>
              <a:t>voxer</a:t>
            </a:r>
            <a:r>
              <a:rPr lang="en-GB" dirty="0"/>
              <a:t>, Holla, Tumblr, </a:t>
            </a:r>
            <a:r>
              <a:rPr lang="en-GB" dirty="0" err="1"/>
              <a:t>Vsco</a:t>
            </a:r>
            <a:r>
              <a:rPr lang="en-GB" dirty="0"/>
              <a:t>, BIGO Live, and many more.</a:t>
            </a:r>
          </a:p>
          <a:p>
            <a:r>
              <a:rPr lang="en-GB" dirty="0"/>
              <a:t>All of these are classed as significantly dangerous sites, and should be </a:t>
            </a:r>
            <a:r>
              <a:rPr lang="en-GB" dirty="0" err="1"/>
              <a:t>avaoided</a:t>
            </a:r>
            <a:r>
              <a:rPr lang="en-GB" dirty="0"/>
              <a: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2469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3054" indent="-289636" eaLnBrk="0" hangingPunct="0">
              <a:defRPr>
                <a:solidFill>
                  <a:schemeClr val="tx1"/>
                </a:solidFill>
                <a:latin typeface="Arial" charset="0"/>
              </a:defRPr>
            </a:lvl2pPr>
            <a:lvl3pPr marL="1158545" indent="-231709" eaLnBrk="0" hangingPunct="0">
              <a:defRPr>
                <a:solidFill>
                  <a:schemeClr val="tx1"/>
                </a:solidFill>
                <a:latin typeface="Arial" charset="0"/>
              </a:defRPr>
            </a:lvl3pPr>
            <a:lvl4pPr marL="1621963" indent="-231709" eaLnBrk="0" hangingPunct="0">
              <a:defRPr>
                <a:solidFill>
                  <a:schemeClr val="tx1"/>
                </a:solidFill>
                <a:latin typeface="Arial" charset="0"/>
              </a:defRPr>
            </a:lvl4pPr>
            <a:lvl5pPr marL="2085381" indent="-231709" eaLnBrk="0" hangingPunct="0">
              <a:defRPr>
                <a:solidFill>
                  <a:schemeClr val="tx1"/>
                </a:solidFill>
                <a:latin typeface="Arial" charset="0"/>
              </a:defRPr>
            </a:lvl5pPr>
            <a:lvl6pPr marL="2548799" indent="-231709" algn="ctr" eaLnBrk="0" fontAlgn="base" hangingPunct="0">
              <a:spcBef>
                <a:spcPct val="0"/>
              </a:spcBef>
              <a:spcAft>
                <a:spcPct val="0"/>
              </a:spcAft>
              <a:defRPr>
                <a:solidFill>
                  <a:schemeClr val="tx1"/>
                </a:solidFill>
                <a:latin typeface="Arial" charset="0"/>
              </a:defRPr>
            </a:lvl6pPr>
            <a:lvl7pPr marL="3012216" indent="-231709" algn="ctr" eaLnBrk="0" fontAlgn="base" hangingPunct="0">
              <a:spcBef>
                <a:spcPct val="0"/>
              </a:spcBef>
              <a:spcAft>
                <a:spcPct val="0"/>
              </a:spcAft>
              <a:defRPr>
                <a:solidFill>
                  <a:schemeClr val="tx1"/>
                </a:solidFill>
                <a:latin typeface="Arial" charset="0"/>
              </a:defRPr>
            </a:lvl7pPr>
            <a:lvl8pPr marL="3475634" indent="-231709" algn="ctr" eaLnBrk="0" fontAlgn="base" hangingPunct="0">
              <a:spcBef>
                <a:spcPct val="0"/>
              </a:spcBef>
              <a:spcAft>
                <a:spcPct val="0"/>
              </a:spcAft>
              <a:defRPr>
                <a:solidFill>
                  <a:schemeClr val="tx1"/>
                </a:solidFill>
                <a:latin typeface="Arial" charset="0"/>
              </a:defRPr>
            </a:lvl8pPr>
            <a:lvl9pPr marL="3939052" indent="-231709" algn="ctr"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A4E17D5-D6DA-4C2D-BAA0-91D22AD7FB4E}"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2613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4871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TREATMENT TO PREVENTION – ROLE OF MHSTs in MH wellbeing, prevention through support earlier from Primaries but also now secondaries. One of the only services named directly in the 10 year plan for CYP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11A89-A243-4D51-A119-98D78221F5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249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This briefing has been prepared to support members of the Safeguarding Children Board in understanding the current Prevent-related safeguarding context affecting children and young people, as experienced by CAMHS (CAPH) and Child and Adolescent Sexual Health Services (CASH). It brings together national intelligence, education-sector experience, and local safeguarding practice to provide a clear, proportionate overview of risk. The presentation is not intended to provide political analysis of international events, but to explain why ongoing global conflict, particularly in the Middle East, has a direct and practical impact on children’s wellbeing and vulnerability within the UK. A key objective is to reinforce that Prevent remains a safeguarding duty grounded in early identification, support, and protection from harm, rather than surveillance or criminalisation. The briefing recognises that children encounter global events primarily through the digital space, often without context, moderation, or adult support. This exposure can be emotionally distressing, confusing, and, for some vulnerable children, a pathway into harmful narratives. For board members, the relevance lies in governance, assurance, and system leadership. This includes understanding emerging contextual risks, ensuring partner agencies maintain staff confidence and capability, and promoting consistent, child-centred responses across education, health, and safeguarding services. The presentation also reflects the Cornwall safeguarding context, where schools and services are reporting increased questions, emotional responses, and online tensions among young people linked to international conflict. By setting out the risk landscape, impacts, and recommended actions, this briefing aims to support informed decision-making, reinforce shared safeguarding language, and ensure that Prevent activity remains proportionate, balanced, and integrated within wider child protection and mental health frameworks.
</a:t>
            </a:r>
          </a:p>
        </p:txBody>
      </p:sp>
      <p:sp>
        <p:nvSpPr>
          <p:cNvPr id="4" name="Slide Number Placeholder 3"/>
          <p:cNvSpPr>
            <a:spLocks noGrp="1"/>
          </p:cNvSpPr>
          <p:nvPr>
            <p:ph type="sldNum" sz="quarter" idx="5"/>
          </p:nvPr>
        </p:nvSpPr>
        <p:spPr/>
        <p:txBody>
          <a:bodyPr/>
          <a:lstStyle/>
          <a:p>
            <a:fld id="{0725FE26-2A95-48DB-AD38-99CA5E9DAD80}" type="slidenum">
              <a:t>2</a:t>
            </a:fld>
            <a:endParaRPr lang="en-US"/>
          </a:p>
        </p:txBody>
      </p:sp>
    </p:spTree>
    <p:extLst>
      <p:ext uri="{BB962C8B-B14F-4D97-AF65-F5344CB8AC3E}">
        <p14:creationId xmlns:p14="http://schemas.microsoft.com/office/powerpoint/2010/main" val="603215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0C154-E8FC-6AAC-EDAE-1A9E77C7F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AA52A-CB3A-81D5-6670-DEB8D301C0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B3EA4-D2E4-FD53-207A-E7EABCEF8528}"/>
              </a:ext>
            </a:extLst>
          </p:cNvPr>
          <p:cNvSpPr>
            <a:spLocks noGrp="1"/>
          </p:cNvSpPr>
          <p:nvPr>
            <p:ph type="body" idx="1"/>
          </p:nvPr>
        </p:nvSpPr>
        <p:spPr/>
        <p:txBody>
          <a:bodyPr/>
          <a:lstStyle/>
          <a:p>
            <a:r>
              <a:rPr lang="en-GB" dirty="0"/>
              <a:t>FROM TREATMENT TO PREVENTION – ROLE OF MHSTs in MH wellbeing, prevention through support earlier from Primaries but also now secondaries. One of the only services named directly in the 10 year plan for CYP</a:t>
            </a:r>
          </a:p>
        </p:txBody>
      </p:sp>
      <p:sp>
        <p:nvSpPr>
          <p:cNvPr id="4" name="Slide Number Placeholder 3">
            <a:extLst>
              <a:ext uri="{FF2B5EF4-FFF2-40B4-BE49-F238E27FC236}">
                <a16:creationId xmlns:a16="http://schemas.microsoft.com/office/drawing/2014/main" id="{7EC2C916-D141-5D03-4879-5FB6137AA4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11A89-A243-4D51-A119-98D78221F5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276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45420-9A6E-5F6B-5C4F-79337A811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B2884-2CB8-5187-A7C3-FC0A41780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BC6D9-6ED6-4C2D-6845-0893A889BC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AAA47A-1DE4-2F8D-3D07-14368213F4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C15CD-E06F-9D4F-AE3C-FED37668E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244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A40FA-6C0C-1636-CF78-77CEB7B47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0AA78-2F67-A4E7-F448-2786CAE52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6C6AF-5B8E-E626-8D1A-494CAB773EB0}"/>
              </a:ext>
            </a:extLst>
          </p:cNvPr>
          <p:cNvSpPr>
            <a:spLocks noGrp="1"/>
          </p:cNvSpPr>
          <p:nvPr>
            <p:ph type="body" idx="1"/>
          </p:nvPr>
        </p:nvSpPr>
        <p:spPr/>
        <p:txBody>
          <a:bodyPr/>
          <a:lstStyle/>
          <a:p>
            <a:pPr marL="457200" indent="-457200">
              <a:spcBef>
                <a:spcPct val="0"/>
              </a:spcBef>
              <a:buFont typeface="Courier New" panose="02070309020205020404" pitchFamily="49" charset="0"/>
              <a:buChar char="o"/>
            </a:pPr>
            <a:endParaRPr lang="en-GB" sz="10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p:txBody>
      </p:sp>
      <p:sp>
        <p:nvSpPr>
          <p:cNvPr id="4" name="Slide Number Placeholder 3">
            <a:extLst>
              <a:ext uri="{FF2B5EF4-FFF2-40B4-BE49-F238E27FC236}">
                <a16:creationId xmlns:a16="http://schemas.microsoft.com/office/drawing/2014/main" id="{A3375816-35CC-DE23-5FBF-36682F1170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5647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65F5-DBEF-A18A-F6FD-5D677CC08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E1199-9860-4BAB-B238-9309A0D52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7D746-9E69-DFAA-B0D0-2F2AB39B1F6F}"/>
              </a:ext>
            </a:extLst>
          </p:cNvPr>
          <p:cNvSpPr>
            <a:spLocks noGrp="1"/>
          </p:cNvSpPr>
          <p:nvPr>
            <p:ph type="body" idx="1"/>
          </p:nvPr>
        </p:nvSpPr>
        <p:spPr/>
        <p:txBody>
          <a:bodyPr/>
          <a:lstStyle/>
          <a:p>
            <a:endParaRPr lang="en-GB" dirty="0">
              <a:solidFill>
                <a:schemeClr val="accent1">
                  <a:lumMod val="50000"/>
                </a:schemeClr>
              </a:solidFill>
              <a:latin typeface="Verdana"/>
              <a:ea typeface="Verdana"/>
              <a:cs typeface="Open Sans"/>
              <a:sym typeface="Open Sans"/>
            </a:endParaRPr>
          </a:p>
          <a:p>
            <a:endParaRPr lang="en-GB" sz="1200" dirty="0">
              <a:solidFill>
                <a:schemeClr val="accent1">
                  <a:lumMod val="50000"/>
                </a:schemeClr>
              </a:solidFill>
              <a:latin typeface="Verdana"/>
              <a:ea typeface="Verdana"/>
              <a:cs typeface="Open Sans"/>
              <a:sym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1">
                  <a:lumMod val="50000"/>
                </a:schemeClr>
              </a:solidFill>
              <a:latin typeface="Verdana"/>
              <a:ea typeface="Verdana"/>
              <a:cs typeface="Open Sans"/>
              <a:sym typeface="Open Sans"/>
            </a:endParaRPr>
          </a:p>
          <a:p>
            <a:endParaRPr lang="en-GB" dirty="0"/>
          </a:p>
          <a:p>
            <a:endParaRPr lang="en-GB" dirty="0"/>
          </a:p>
        </p:txBody>
      </p:sp>
      <p:sp>
        <p:nvSpPr>
          <p:cNvPr id="4" name="Slide Number Placeholder 3">
            <a:extLst>
              <a:ext uri="{FF2B5EF4-FFF2-40B4-BE49-F238E27FC236}">
                <a16:creationId xmlns:a16="http://schemas.microsoft.com/office/drawing/2014/main" id="{77205216-A575-914F-3D31-FC8391A694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5038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E57ED-9666-D1BD-978A-A57B0102B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D06ECD-0645-1081-1135-8160FE7CE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9A2C4-4A99-7AC9-D1B2-269B856741D3}"/>
              </a:ext>
            </a:extLst>
          </p:cNvPr>
          <p:cNvSpPr>
            <a:spLocks noGrp="1"/>
          </p:cNvSpPr>
          <p:nvPr>
            <p:ph type="body" idx="1"/>
          </p:nvPr>
        </p:nvSpPr>
        <p:spPr/>
        <p:txBody>
          <a:bodyPr/>
          <a:lstStyle/>
          <a:p>
            <a:pPr marL="0" lvl="0" indent="0" algn="l">
              <a:lnSpc>
                <a:spcPts val="4199"/>
              </a:lnSpc>
              <a:spcBef>
                <a:spcPct val="0"/>
              </a:spcBef>
            </a:pPr>
            <a:r>
              <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rPr>
              <a:t>Children from CIOS asked us to develop a </a:t>
            </a:r>
            <a:r>
              <a:rPr lang="en-GB" sz="1200" b="1" dirty="0">
                <a:solidFill>
                  <a:schemeClr val="accent1">
                    <a:lumMod val="50000"/>
                  </a:schemeClr>
                </a:solidFill>
                <a:latin typeface="Verdana" panose="020B0604030504040204" pitchFamily="34" charset="0"/>
                <a:ea typeface="Verdana" panose="020B0604030504040204" pitchFamily="34" charset="0"/>
                <a:cs typeface="Open Sans"/>
                <a:sym typeface="Open Sans"/>
              </a:rPr>
              <a:t>unifying motto </a:t>
            </a:r>
            <a:r>
              <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rPr>
              <a:t>for use across OSCP about our commitment and approach towards involving them in service design and delivery. We developed this pledge based on what they said…</a:t>
            </a:r>
          </a:p>
          <a:p>
            <a:pPr marL="0" lvl="0" indent="0" algn="l">
              <a:lnSpc>
                <a:spcPts val="4199"/>
              </a:lnSpc>
              <a:spcBef>
                <a:spcPct val="0"/>
              </a:spcBef>
            </a:pPr>
            <a:endPar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marL="0" lvl="0" indent="0" algn="l">
              <a:lnSpc>
                <a:spcPts val="4199"/>
              </a:lnSpc>
              <a:spcBef>
                <a:spcPct val="0"/>
              </a:spcBef>
            </a:pPr>
            <a:endPar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marL="0" marR="0" lvl="0" indent="0" algn="l" defTabSz="914400" rtl="0" eaLnBrk="1" fontAlgn="auto" latinLnBrk="0" hangingPunct="1">
              <a:lnSpc>
                <a:spcPts val="4199"/>
              </a:lnSpc>
              <a:spcBef>
                <a:spcPct val="0"/>
              </a:spcBef>
              <a:spcAft>
                <a:spcPts val="0"/>
              </a:spcAft>
              <a:buClrTx/>
              <a:buSzTx/>
              <a:buFontTx/>
              <a:buNone/>
              <a:tabLst/>
              <a:defRPr/>
            </a:pPr>
            <a:r>
              <a:rPr lang="en-GB" sz="1200" dirty="0">
                <a:solidFill>
                  <a:srgbClr val="004E6C"/>
                </a:solidFill>
                <a:effectLst/>
                <a:latin typeface="Verdana" panose="020B0604030504040204" pitchFamily="34" charset="0"/>
                <a:ea typeface="Calibri" panose="020F0502020204030204" pitchFamily="34" charset="0"/>
                <a:cs typeface="Times New Roman" panose="02020603050405020304" pitchFamily="18" charset="0"/>
              </a:rPr>
              <a:t>This means we will provide every day inclusive engagement opportunities for all.  </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lgn="l">
              <a:lnSpc>
                <a:spcPts val="4199"/>
              </a:lnSpc>
              <a:spcBef>
                <a:spcPct val="0"/>
              </a:spcBef>
            </a:pPr>
            <a:endPar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p:txBody>
      </p:sp>
      <p:sp>
        <p:nvSpPr>
          <p:cNvPr id="4" name="Slide Number Placeholder 3">
            <a:extLst>
              <a:ext uri="{FF2B5EF4-FFF2-40B4-BE49-F238E27FC236}">
                <a16:creationId xmlns:a16="http://schemas.microsoft.com/office/drawing/2014/main" id="{4B554102-0FD1-1EFB-4794-68166BFD3E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4465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lumMod val="50000"/>
                  </a:schemeClr>
                </a:solidFill>
                <a:latin typeface="Verdana" panose="020B0604030504040204" pitchFamily="34" charset="0"/>
                <a:ea typeface="Verdana" panose="020B0604030504040204" pitchFamily="34" charset="0"/>
                <a:cs typeface="Open Sans"/>
                <a:sym typeface="Open Sans"/>
              </a:rPr>
              <a:t>this template was designed to routinely encourage a 2-minute self assessment exercise and </a:t>
            </a:r>
            <a:r>
              <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rPr>
              <a:t>ensure any critical reflection, learning or practice development generated is recorded and fed back to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Verdana" panose="020B0604030504040204" pitchFamily="34" charset="0"/>
                <a:ea typeface="Verdana" panose="020B0604030504040204" pitchFamily="34" charset="0"/>
              </a:rPr>
              <a:t> please use some or all of it in a way that suits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4070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1DE44-E70C-7EB3-8D5C-3636D1B28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0F764-AE60-1854-429E-BDE20871C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0211D-396A-B744-374C-083B2FD4DC4B}"/>
              </a:ext>
            </a:extLst>
          </p:cNvPr>
          <p:cNvSpPr>
            <a:spLocks noGrp="1"/>
          </p:cNvSpPr>
          <p:nvPr>
            <p:ph type="body" idx="1"/>
          </p:nvPr>
        </p:nvSpPr>
        <p:spPr/>
        <p:txBody>
          <a:bodyPr/>
          <a:lstStyle/>
          <a:p>
            <a:pPr lvl="0">
              <a:defRPr/>
            </a:pPr>
            <a:r>
              <a:rPr lang="en-GB" dirty="0">
                <a:latin typeface="Verdana" panose="020B0604030504040204" pitchFamily="34" charset="0"/>
                <a:ea typeface="Verdana" panose="020B0604030504040204" pitchFamily="34" charset="0"/>
              </a:rPr>
              <a:t> please use some or all of it in a way that suits you, we don’t want it to be onerous, we just want to capture the myriad of good practice </a:t>
            </a:r>
          </a:p>
        </p:txBody>
      </p:sp>
      <p:sp>
        <p:nvSpPr>
          <p:cNvPr id="4" name="Slide Number Placeholder 3">
            <a:extLst>
              <a:ext uri="{FF2B5EF4-FFF2-40B4-BE49-F238E27FC236}">
                <a16:creationId xmlns:a16="http://schemas.microsoft.com/office/drawing/2014/main" id="{5F37214B-D968-0D76-CB85-97181CEC26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2981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AA11-CC93-BAFA-A91D-0F9871CFC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3DC14-C3DB-EAB7-C26F-638630DB8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0B38A-3840-2ED0-7F49-619270AE161E}"/>
              </a:ext>
            </a:extLst>
          </p:cNvPr>
          <p:cNvSpPr>
            <a:spLocks noGrp="1"/>
          </p:cNvSpPr>
          <p:nvPr>
            <p:ph type="body" idx="1"/>
          </p:nvPr>
        </p:nvSpPr>
        <p:spPr/>
        <p:txBody>
          <a:bodyPr/>
          <a:lstStyle/>
          <a:p>
            <a:pPr>
              <a:defRPr/>
            </a:pPr>
            <a:r>
              <a:rPr lang="en-GB" dirty="0">
                <a:latin typeface="Verdana" panose="020B0604030504040204" pitchFamily="34" charset="0"/>
                <a:ea typeface="Verdana" panose="020B0604030504040204" pitchFamily="34" charset="0"/>
              </a:rPr>
              <a:t>Again – we are all learning together and sharing challenges as well as good examples so let us know…</a:t>
            </a:r>
            <a:endParaRPr lang="en-GB" dirty="0"/>
          </a:p>
        </p:txBody>
      </p:sp>
      <p:sp>
        <p:nvSpPr>
          <p:cNvPr id="4" name="Slide Number Placeholder 3">
            <a:extLst>
              <a:ext uri="{FF2B5EF4-FFF2-40B4-BE49-F238E27FC236}">
                <a16:creationId xmlns:a16="http://schemas.microsoft.com/office/drawing/2014/main" id="{8D7022F6-2041-F7EC-AE6D-72DE8BFC8B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4548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ED565-7B05-C943-30EE-049DB1EE6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7A02E-DFC0-AD92-0C22-B3B0F4E44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AE88C-A27D-CB4E-27EA-3D051890FD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Verdana" panose="020B0604030504040204" pitchFamily="34" charset="0"/>
                <a:ea typeface="Verdana" panose="020B0604030504040204" pitchFamily="34" charset="0"/>
              </a:rPr>
              <a:t>(This summary of examples from 25/26 has been generated by AI from an excel spreadsheet – full details available on request).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Verdana" panose="020B0604030504040204" pitchFamily="34" charset="0"/>
                <a:ea typeface="Verdana" panose="020B0604030504040204" pitchFamily="34" charset="0"/>
              </a:rPr>
              <a:t>Briefly, to recap before we start the 1/4ly reporting </a:t>
            </a:r>
          </a:p>
          <a:p>
            <a:endParaRPr lang="en-GB" sz="1100" dirty="0"/>
          </a:p>
        </p:txBody>
      </p:sp>
      <p:sp>
        <p:nvSpPr>
          <p:cNvPr id="4" name="Slide Number Placeholder 3">
            <a:extLst>
              <a:ext uri="{FF2B5EF4-FFF2-40B4-BE49-F238E27FC236}">
                <a16:creationId xmlns:a16="http://schemas.microsoft.com/office/drawing/2014/main" id="{89F9E237-EF8C-12E1-2A7C-90FC920364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7781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C7D18-C6CB-D37F-C6DB-4C1D21AFF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F537F-26DB-C6DD-AEC0-E449714DF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EAB00D-954E-2D62-2A35-9619474B417C}"/>
              </a:ext>
            </a:extLst>
          </p:cNvPr>
          <p:cNvSpPr>
            <a:spLocks noGrp="1"/>
          </p:cNvSpPr>
          <p:nvPr>
            <p:ph type="body" idx="1"/>
          </p:nvPr>
        </p:nvSpPr>
        <p:spPr/>
        <p:txBody>
          <a:bodyPr/>
          <a:lstStyle/>
          <a:p>
            <a:pPr lvl="0">
              <a:defRPr/>
            </a:pPr>
            <a:r>
              <a:rPr lang="en-GB" sz="1100" dirty="0">
                <a:latin typeface="Verdana" panose="020B0604030504040204" pitchFamily="34" charset="0"/>
                <a:ea typeface="Verdana" panose="020B0604030504040204" pitchFamily="34" charset="0"/>
              </a:rPr>
              <a:t>This summary of examples from 25/26 has been generated by AI from an excel spreadsheet – full details available on request).</a:t>
            </a:r>
          </a:p>
          <a:p>
            <a:pPr lvl="0">
              <a:defRPr/>
            </a:pPr>
            <a:endParaRPr lang="en-GB" sz="1100" dirty="0">
              <a:latin typeface="Verdana" panose="020B0604030504040204" pitchFamily="34" charset="0"/>
              <a:ea typeface="Verdana" panose="020B0604030504040204" pitchFamily="34" charset="0"/>
            </a:endParaRPr>
          </a:p>
          <a:p>
            <a:pPr lvl="0">
              <a:defRPr/>
            </a:pPr>
            <a:r>
              <a:rPr lang="en-GB" sz="1100" dirty="0">
                <a:latin typeface="Verdana" panose="020B0604030504040204" pitchFamily="34" charset="0"/>
                <a:ea typeface="Verdana" panose="020B0604030504040204" pitchFamily="34" charset="0"/>
              </a:rPr>
              <a:t>Briefly, to recap before we start the 1/4ly reporting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chemeClr val="accent1">
                  <a:lumMod val="50000"/>
                </a:schemeClr>
              </a:solidFill>
              <a:latin typeface="Verdana" panose="020B0604030504040204" pitchFamily="34" charset="0"/>
              <a:ea typeface="Verdana" panose="020B0604030504040204" pitchFamily="34" charset="0"/>
            </a:endParaRPr>
          </a:p>
          <a:p>
            <a:endParaRPr lang="en-GB" sz="1100" dirty="0"/>
          </a:p>
        </p:txBody>
      </p:sp>
      <p:sp>
        <p:nvSpPr>
          <p:cNvPr id="4" name="Slide Number Placeholder 3">
            <a:extLst>
              <a:ext uri="{FF2B5EF4-FFF2-40B4-BE49-F238E27FC236}">
                <a16:creationId xmlns:a16="http://schemas.microsoft.com/office/drawing/2014/main" id="{C07FD27C-29EB-F25B-E751-5CFB492184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9832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Why the Middle East Conflict Matters for Schools and Services, The Digital Space as the Primary Risk Environment
</a:t>
            </a:r>
          </a:p>
        </p:txBody>
      </p:sp>
      <p:sp>
        <p:nvSpPr>
          <p:cNvPr id="4" name="Slide Number Placeholder 3"/>
          <p:cNvSpPr>
            <a:spLocks noGrp="1"/>
          </p:cNvSpPr>
          <p:nvPr>
            <p:ph type="sldNum" sz="quarter" idx="5"/>
          </p:nvPr>
        </p:nvSpPr>
        <p:spPr/>
        <p:txBody>
          <a:bodyPr/>
          <a:lstStyle/>
          <a:p>
            <a:fld id="{0725FE26-2A95-48DB-AD38-99CA5E9DAD80}" type="slidenum">
              <a:t>3</a:t>
            </a:fld>
            <a:endParaRPr lang="en-US"/>
          </a:p>
        </p:txBody>
      </p:sp>
    </p:spTree>
    <p:extLst>
      <p:ext uri="{BB962C8B-B14F-4D97-AF65-F5344CB8AC3E}">
        <p14:creationId xmlns:p14="http://schemas.microsoft.com/office/powerpoint/2010/main" val="3749224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9004C-9E0B-F88D-8A3B-EB19A4077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C5F121-55C5-674B-31D0-4DC682056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10A74-BB1D-3C44-6943-2D793E1B546E}"/>
              </a:ext>
            </a:extLst>
          </p:cNvPr>
          <p:cNvSpPr>
            <a:spLocks noGrp="1"/>
          </p:cNvSpPr>
          <p:nvPr>
            <p:ph type="body" idx="1"/>
          </p:nvPr>
        </p:nvSpPr>
        <p:spPr/>
        <p:txBody>
          <a:bodyPr/>
          <a:lstStyle/>
          <a:p>
            <a:pPr lvl="0">
              <a:defRPr/>
            </a:pPr>
            <a:r>
              <a:rPr lang="en-GB" sz="1100" dirty="0">
                <a:latin typeface="Verdana" panose="020B0604030504040204" pitchFamily="34" charset="0"/>
                <a:ea typeface="Verdana" panose="020B0604030504040204" pitchFamily="34" charset="0"/>
              </a:rPr>
              <a:t>This summary of examples from 25/26 has been generated by AI from an excel spreadsheet – full details available on request).</a:t>
            </a:r>
          </a:p>
          <a:p>
            <a:pPr lvl="0">
              <a:defRPr/>
            </a:pPr>
            <a:endParaRPr lang="en-GB" sz="1100" dirty="0">
              <a:latin typeface="Verdana" panose="020B0604030504040204" pitchFamily="34" charset="0"/>
              <a:ea typeface="Verdana" panose="020B0604030504040204" pitchFamily="34" charset="0"/>
            </a:endParaRPr>
          </a:p>
          <a:p>
            <a:pPr lvl="0">
              <a:defRPr/>
            </a:pPr>
            <a:r>
              <a:rPr lang="en-GB" sz="1100" dirty="0">
                <a:latin typeface="Verdana" panose="020B0604030504040204" pitchFamily="34" charset="0"/>
                <a:ea typeface="Verdana" panose="020B0604030504040204" pitchFamily="34" charset="0"/>
              </a:rPr>
              <a:t>Briefly, to recap before we start the 1/4ly reporting </a:t>
            </a:r>
          </a:p>
          <a:p>
            <a:endParaRPr lang="en-GB" sz="1100" dirty="0"/>
          </a:p>
        </p:txBody>
      </p:sp>
      <p:sp>
        <p:nvSpPr>
          <p:cNvPr id="4" name="Slide Number Placeholder 3">
            <a:extLst>
              <a:ext uri="{FF2B5EF4-FFF2-40B4-BE49-F238E27FC236}">
                <a16:creationId xmlns:a16="http://schemas.microsoft.com/office/drawing/2014/main" id="{888DF264-B22C-779D-5278-20F5065EE8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5967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826FC-A519-B0A0-E73B-D025EC2C0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E55A7-10AB-A295-E8D2-588C75F027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883C1-EBEB-B13B-0F47-1C62F7CED624}"/>
              </a:ext>
            </a:extLst>
          </p:cNvPr>
          <p:cNvSpPr>
            <a:spLocks noGrp="1"/>
          </p:cNvSpPr>
          <p:nvPr>
            <p:ph type="body" idx="1"/>
          </p:nvPr>
        </p:nvSpPr>
        <p:spPr/>
        <p:txBody>
          <a:bodyPr/>
          <a:lstStyle/>
          <a:p>
            <a:pPr lvl="0">
              <a:defRPr/>
            </a:pPr>
            <a:r>
              <a:rPr lang="en-GB" sz="1100" dirty="0">
                <a:latin typeface="Verdana" panose="020B0604030504040204" pitchFamily="34" charset="0"/>
                <a:ea typeface="Verdana" panose="020B0604030504040204" pitchFamily="34" charset="0"/>
              </a:rPr>
              <a:t>This summary of examples from 25/26 has been generated by AI from an excel spreadsheet – full details available on request).</a:t>
            </a:r>
          </a:p>
          <a:p>
            <a:pPr lvl="0">
              <a:defRPr/>
            </a:pPr>
            <a:endParaRPr lang="en-GB" sz="1100" dirty="0">
              <a:latin typeface="Verdana" panose="020B0604030504040204" pitchFamily="34" charset="0"/>
              <a:ea typeface="Verdana" panose="020B0604030504040204" pitchFamily="34" charset="0"/>
            </a:endParaRPr>
          </a:p>
          <a:p>
            <a:pPr lvl="0">
              <a:defRPr/>
            </a:pPr>
            <a:r>
              <a:rPr lang="en-GB" sz="1100" dirty="0">
                <a:latin typeface="Verdana" panose="020B0604030504040204" pitchFamily="34" charset="0"/>
                <a:ea typeface="Verdana" panose="020B0604030504040204" pitchFamily="34" charset="0"/>
              </a:rPr>
              <a:t>Briefly, to recap before we start the 1/4ly reporting </a:t>
            </a:r>
          </a:p>
          <a:p>
            <a:pPr lvl="0" algn="l">
              <a:spcBef>
                <a:spcPct val="0"/>
              </a:spcBef>
            </a:pPr>
            <a:endPar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lvl="0" algn="l">
              <a:spcBef>
                <a:spcPct val="0"/>
              </a:spcBef>
            </a:pPr>
            <a:endPar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lvl="0" algn="l">
              <a:lnSpc>
                <a:spcPts val="4199"/>
              </a:lnSpc>
              <a:spcBef>
                <a:spcPct val="0"/>
              </a:spcBef>
            </a:pPr>
            <a:endPar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endParaRPr lang="en-GB" sz="1100" dirty="0"/>
          </a:p>
        </p:txBody>
      </p:sp>
      <p:sp>
        <p:nvSpPr>
          <p:cNvPr id="4" name="Slide Number Placeholder 3">
            <a:extLst>
              <a:ext uri="{FF2B5EF4-FFF2-40B4-BE49-F238E27FC236}">
                <a16:creationId xmlns:a16="http://schemas.microsoft.com/office/drawing/2014/main" id="{CA460AE7-2825-6E91-59AD-17A55AC009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5750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1B2B8-2055-FD31-A578-43B6BAAB3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E74EF4-F19E-ED3F-4CA0-BFD739332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F9524-5076-6ECF-909A-4C33C8266254}"/>
              </a:ext>
            </a:extLst>
          </p:cNvPr>
          <p:cNvSpPr>
            <a:spLocks noGrp="1"/>
          </p:cNvSpPr>
          <p:nvPr>
            <p:ph type="body" idx="1"/>
          </p:nvPr>
        </p:nvSpPr>
        <p:spPr/>
        <p:txBody>
          <a:bodyPr/>
          <a:lstStyle/>
          <a:p>
            <a:pPr lvl="0" algn="l">
              <a:spcBef>
                <a:spcPct val="0"/>
              </a:spcBef>
            </a:pPr>
            <a:r>
              <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rPr>
              <a:t>Dates for 1/4ly reporting – highlighted are the dates I will be writing out to you to request feedback </a:t>
            </a:r>
          </a:p>
          <a:p>
            <a:pPr lvl="0" algn="l">
              <a:spcBef>
                <a:spcPct val="0"/>
              </a:spcBef>
            </a:pPr>
            <a:endPar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lvl="0" algn="l">
              <a:lnSpc>
                <a:spcPts val="4199"/>
              </a:lnSpc>
              <a:spcBef>
                <a:spcPct val="0"/>
              </a:spcBef>
            </a:pPr>
            <a:endParaRPr lang="en-GB" sz="110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endParaRPr lang="en-GB" sz="1100" dirty="0"/>
          </a:p>
        </p:txBody>
      </p:sp>
      <p:sp>
        <p:nvSpPr>
          <p:cNvPr id="4" name="Slide Number Placeholder 3">
            <a:extLst>
              <a:ext uri="{FF2B5EF4-FFF2-40B4-BE49-F238E27FC236}">
                <a16:creationId xmlns:a16="http://schemas.microsoft.com/office/drawing/2014/main" id="{15E6B897-A47E-60A6-F9B2-9DECE9AE9A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6293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92C60-D845-8FB7-5A93-5980A55AF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48CC3-179B-E870-7144-99490D103A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2E3E8-5251-2DF0-4FB6-12F5EBF782DE}"/>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1100" b="0" dirty="0">
                <a:solidFill>
                  <a:schemeClr val="accent1">
                    <a:lumMod val="50000"/>
                  </a:schemeClr>
                </a:solidFill>
                <a:latin typeface="Verdana" panose="020B0604030504040204" pitchFamily="34" charset="0"/>
                <a:ea typeface="Verdana" panose="020B0604030504040204" pitchFamily="34" charset="0"/>
                <a:cs typeface="Open Sans Bold"/>
                <a:sym typeface="Open Sans Bold"/>
              </a:rPr>
              <a:t>In return I will provide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100" b="0" dirty="0">
              <a:solidFill>
                <a:schemeClr val="accent1">
                  <a:lumMod val="50000"/>
                </a:schemeClr>
              </a:solidFill>
              <a:latin typeface="Verdana" panose="020B0604030504040204" pitchFamily="34" charset="0"/>
              <a:ea typeface="Verdana" panose="020B0604030504040204" pitchFamily="34" charset="0"/>
              <a:cs typeface="Open Sans Bold"/>
              <a:sym typeface="Open Sans Bold"/>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100" b="0" dirty="0">
                <a:solidFill>
                  <a:schemeClr val="accent1">
                    <a:lumMod val="50000"/>
                  </a:schemeClr>
                </a:solidFill>
                <a:latin typeface="Verdana" panose="020B0604030504040204" pitchFamily="34" charset="0"/>
                <a:ea typeface="Verdana" panose="020B0604030504040204" pitchFamily="34" charset="0"/>
                <a:cs typeface="Open Sans Bold"/>
                <a:sym typeface="Open Sans Bold"/>
              </a:rPr>
              <a:t>Regular updates – themed key / headline messages - Reporting on… </a:t>
            </a:r>
          </a:p>
          <a:p>
            <a:pPr lvl="0" algn="l">
              <a:spcBef>
                <a:spcPct val="0"/>
              </a:spcBef>
            </a:pPr>
            <a:endParaRPr lang="en-GB" sz="1100" b="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lvl="0" algn="l">
              <a:spcBef>
                <a:spcPct val="0"/>
              </a:spcBef>
            </a:pPr>
            <a:endParaRPr lang="en-GB" sz="1100" b="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pPr lvl="0" algn="l">
              <a:lnSpc>
                <a:spcPts val="4199"/>
              </a:lnSpc>
              <a:spcBef>
                <a:spcPct val="0"/>
              </a:spcBef>
            </a:pPr>
            <a:endParaRPr lang="en-GB" sz="1100" b="0" dirty="0">
              <a:solidFill>
                <a:schemeClr val="accent1">
                  <a:lumMod val="50000"/>
                </a:schemeClr>
              </a:solidFill>
              <a:latin typeface="Verdana" panose="020B0604030504040204" pitchFamily="34" charset="0"/>
              <a:ea typeface="Verdana" panose="020B0604030504040204" pitchFamily="34" charset="0"/>
              <a:cs typeface="Open Sans"/>
              <a:sym typeface="Open Sans"/>
            </a:endParaRPr>
          </a:p>
          <a:p>
            <a:endParaRPr lang="en-GB" sz="1100" dirty="0"/>
          </a:p>
        </p:txBody>
      </p:sp>
      <p:sp>
        <p:nvSpPr>
          <p:cNvPr id="4" name="Slide Number Placeholder 3">
            <a:extLst>
              <a:ext uri="{FF2B5EF4-FFF2-40B4-BE49-F238E27FC236}">
                <a16:creationId xmlns:a16="http://schemas.microsoft.com/office/drawing/2014/main" id="{5AEFB4E1-5FD0-7AC1-75BC-5913B52D1D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24413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AA11-CC93-BAFA-A91D-0F9871CFC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3DC14-C3DB-EAB7-C26F-638630DB8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0B38A-3840-2ED0-7F49-619270AE161E}"/>
              </a:ext>
            </a:extLst>
          </p:cNvPr>
          <p:cNvSpPr>
            <a:spLocks noGrp="1"/>
          </p:cNvSpPr>
          <p:nvPr>
            <p:ph type="body" idx="1"/>
          </p:nvPr>
        </p:nvSpPr>
        <p:spPr/>
        <p:txBody>
          <a:bodyPr/>
          <a:lstStyle/>
          <a:p>
            <a:r>
              <a:rPr lang="en-GB" dirty="0"/>
              <a:t>More information </a:t>
            </a:r>
          </a:p>
        </p:txBody>
      </p:sp>
      <p:sp>
        <p:nvSpPr>
          <p:cNvPr id="4" name="Slide Number Placeholder 3">
            <a:extLst>
              <a:ext uri="{FF2B5EF4-FFF2-40B4-BE49-F238E27FC236}">
                <a16:creationId xmlns:a16="http://schemas.microsoft.com/office/drawing/2014/main" id="{8D7022F6-2041-F7EC-AE6D-72DE8BFC8B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625D5-221F-4F63-947D-4861523537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10504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Guidance applies to all children, including:</a:t>
            </a:r>
          </a:p>
          <a:p>
            <a:pPr marL="285750" indent="-285750">
              <a:buFont typeface="Arial" panose="020B0604020202020204" pitchFamily="34" charset="0"/>
              <a:buChar char="•"/>
            </a:pPr>
            <a:r>
              <a:rPr lang="en-GB" dirty="0"/>
              <a:t>those living with their birth or extended family</a:t>
            </a:r>
          </a:p>
          <a:p>
            <a:pPr marL="285750" indent="-285750">
              <a:buFont typeface="Arial" panose="020B0604020202020204" pitchFamily="34" charset="0"/>
              <a:buChar char="•"/>
            </a:pPr>
            <a:r>
              <a:rPr lang="en-GB" dirty="0"/>
              <a:t>those in kinship care, including special guardianship</a:t>
            </a:r>
          </a:p>
          <a:p>
            <a:pPr marL="285750" indent="-285750">
              <a:buFont typeface="Arial" panose="020B0604020202020204" pitchFamily="34" charset="0"/>
              <a:buChar char="•"/>
            </a:pPr>
            <a:r>
              <a:rPr lang="en-GB" dirty="0"/>
              <a:t>adopted and looked‑after children in foster or residential settings</a:t>
            </a:r>
          </a:p>
          <a:p>
            <a:r>
              <a:rPr lang="en-GB" dirty="0"/>
              <a:t>Practitioners should consider help, support and protection for unborn children where there are concerns.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6E729-2E72-465D-822E-A0539FA8435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5278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The ongoing conflict in the Middle East has particular relevance for schools and children’s services because of how it is experienced by young people rather than because of its geopolitical detail. Since October 2023, the conflict has unfolded in real time across social media platforms, meaning children and adolescents are exposed to graphic imagery, emotive language, and polarised narratives at unprecedented speed and volume. Unlike traditional news consumption, this content is often algorithmically amplified, repeatedly presented, and stripped of historical or political context. For schools, the issue is not whether pupils hold opinions about global events, but how repeated exposure to disturbing material can affect emotional wellbeing, relationships, and behaviour. Research and policing assessments consistently identify international conflicts as catalysts for grievance-based narratives and identity polarisation within Western countries, including the UK. In practical terms, schools report pupils expressing distress, anger, or confusion, as well as increased tension between peers linked to perceived identity or belief differences. For some children, particularly those already experiencing vulnerability, this content can become personally meaningful, feeding a sense of injustice or belonging to simplified ‘us versus them’ worldviews. The relevance for safeguarding systems lies in recognising this as contextual risk: harm arising from environments children navigate, particularly online spaces. By understanding why this conflict matters in educational and safeguarding contexts, leaders can better support staff to respond calmly, proportionately, and with a focus on wellbeing, resilience, and inclusion rather than avoidance or overreaction.
</a:t>
            </a:r>
          </a:p>
        </p:txBody>
      </p:sp>
      <p:sp>
        <p:nvSpPr>
          <p:cNvPr id="4" name="Slide Number Placeholder 3"/>
          <p:cNvSpPr>
            <a:spLocks noGrp="1"/>
          </p:cNvSpPr>
          <p:nvPr>
            <p:ph type="sldNum" sz="quarter" idx="5"/>
          </p:nvPr>
        </p:nvSpPr>
        <p:spPr/>
        <p:txBody>
          <a:bodyPr/>
          <a:lstStyle/>
          <a:p>
            <a:fld id="{0725FE26-2A95-48DB-AD38-99CA5E9DAD80}" type="slidenum">
              <a:t>4</a:t>
            </a:fld>
            <a:endParaRPr lang="en-US"/>
          </a:p>
        </p:txBody>
      </p:sp>
    </p:spTree>
    <p:extLst>
      <p:ext uri="{BB962C8B-B14F-4D97-AF65-F5344CB8AC3E}">
        <p14:creationId xmlns:p14="http://schemas.microsoft.com/office/powerpoint/2010/main" val="86946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For children and young people, the digital space is the primary environment in which they encounter information about the Middle East conflict. Platforms such as TikTok, Instagram, YouTube, X, and Telegram are commonly cited by pupils as their main sources of news and commentary. Short-form video content is particularly influential, as it prioritises emotionally charged imagery, personal testimony, and simplified messaging over balanced explanation. Platform algorithms are designed to maximise engagement, which can result in users being rapidly directed towards increasingly extreme or distressing content once they interact with conflict-related material. Evidence from UK and European case studies indicates that when international conflict content is involved, pathways into harmful narratives can develop over days or weeks rather than months or years. This acceleration presents challenges for safeguarding, as changes in mood, language, or online behaviour may emerge quickly. The digital environment also reduces opportunities for adult mediation, meaning children often process complex and violent material alone or with peers who are equally ill-equipped to contextualise it. For safeguarding leaders, understanding the digital space as a risk environment reinforces the importance of effective filtering and monitoring systems, staff awareness of online trends, and education in critical digital literacy. It also highlights why responses must address emotional impact and vulnerability rather than focusing solely on content removal or disciplinary measures. Recognising the digital space as a core safeguarding context is essential to protecting children from harm in the current risk landscape.
</a:t>
            </a:r>
          </a:p>
        </p:txBody>
      </p:sp>
      <p:sp>
        <p:nvSpPr>
          <p:cNvPr id="4" name="Slide Number Placeholder 3"/>
          <p:cNvSpPr>
            <a:spLocks noGrp="1"/>
          </p:cNvSpPr>
          <p:nvPr>
            <p:ph type="sldNum" sz="quarter" idx="5"/>
          </p:nvPr>
        </p:nvSpPr>
        <p:spPr/>
        <p:txBody>
          <a:bodyPr/>
          <a:lstStyle/>
          <a:p>
            <a:fld id="{0725FE26-2A95-48DB-AD38-99CA5E9DAD80}" type="slidenum">
              <a:t>5</a:t>
            </a:fld>
            <a:endParaRPr lang="en-US"/>
          </a:p>
        </p:txBody>
      </p:sp>
    </p:spTree>
    <p:extLst>
      <p:ext uri="{BB962C8B-B14F-4D97-AF65-F5344CB8AC3E}">
        <p14:creationId xmlns:p14="http://schemas.microsoft.com/office/powerpoint/2010/main" val="1280295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Misinformation, Disinformation, and Narrative Harm, Prevent-Related Vulnerabilities and Pathways to Concern
</a:t>
            </a:r>
          </a:p>
        </p:txBody>
      </p:sp>
      <p:sp>
        <p:nvSpPr>
          <p:cNvPr id="4" name="Slide Number Placeholder 3"/>
          <p:cNvSpPr>
            <a:spLocks noGrp="1"/>
          </p:cNvSpPr>
          <p:nvPr>
            <p:ph type="sldNum" sz="quarter" idx="5"/>
          </p:nvPr>
        </p:nvSpPr>
        <p:spPr/>
        <p:txBody>
          <a:bodyPr/>
          <a:lstStyle/>
          <a:p>
            <a:fld id="{0725FE26-2A95-48DB-AD38-99CA5E9DAD80}" type="slidenum">
              <a:t>6</a:t>
            </a:fld>
            <a:endParaRPr lang="en-US"/>
          </a:p>
        </p:txBody>
      </p:sp>
    </p:spTree>
    <p:extLst>
      <p:ext uri="{BB962C8B-B14F-4D97-AF65-F5344CB8AC3E}">
        <p14:creationId xmlns:p14="http://schemas.microsoft.com/office/powerpoint/2010/main" val="4241709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The Middle East conflict has been widely described as a ‘social media war’, characterised by extensive misinformation and disinformation that significantly increases safeguarding risk for children and young people. Common features include old or unrelated videos presented as current events, fabricated casualty figures, manipulated or AI-generated imagery, and highly emotive ideological framing designed to provoke outrage. Teenagers consistently report difficulty distinguishing between reliable information and false or misleading content, particularly when it is shared by peers or influential online figures. This environment can lead to heightened anxiety, black-and-white thinking, and hostility towards perceived outgroups. From a safeguarding perspective, misinformation is harmful not only because it is inaccurate, but because of its emotional and psychological impact. Repeated exposure to shocking or deceptive material can normalise violence, reinforce grievance narratives, and undermine trust in credible sources. National guidance, including from the Department for Education, now explicitly recognises misinformation and disinformation as safeguarding risks within online safety expectations. For Prevent, the concern is not political belief but the way misleading narratives can intersect with vulnerability, identity formation, and emotional distress. Addressing this risk requires more than content restriction; it requires equipping children with critical thinking skills, ensuring adults understand current online trends, and creating spaces where pupils can question and discuss what they encounter without fear or judgement.
</a:t>
            </a:r>
          </a:p>
        </p:txBody>
      </p:sp>
      <p:sp>
        <p:nvSpPr>
          <p:cNvPr id="4" name="Slide Number Placeholder 3"/>
          <p:cNvSpPr>
            <a:spLocks noGrp="1"/>
          </p:cNvSpPr>
          <p:nvPr>
            <p:ph type="sldNum" sz="quarter" idx="5"/>
          </p:nvPr>
        </p:nvSpPr>
        <p:spPr/>
        <p:txBody>
          <a:bodyPr/>
          <a:lstStyle/>
          <a:p>
            <a:fld id="{0725FE26-2A95-48DB-AD38-99CA5E9DAD80}" type="slidenum">
              <a:t>7</a:t>
            </a:fld>
            <a:endParaRPr lang="en-US"/>
          </a:p>
        </p:txBody>
      </p:sp>
    </p:spTree>
    <p:extLst>
      <p:ext uri="{BB962C8B-B14F-4D97-AF65-F5344CB8AC3E}">
        <p14:creationId xmlns:p14="http://schemas.microsoft.com/office/powerpoint/2010/main" val="287042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Prevent-related concerns arise not from exposure to conflict content alone, but when that exposure connects with broader vulnerabilities in a child or young person’s life. Current national assessments identify several key pathways to concern relevant to the present context. These include grievance amplification, where global events are framed as personal injustice; identity fusion, involving rigid ‘us versus them’ thinking; desensitisation to violence through repeated exposure to graphic imagery; and rapid movement into extremist ecosystems via recommended content or encrypted platforms. Importantly, these pathways are not confined to a single ideology. They may involve Islamist narratives, far-right or anti-Muslim narratives, hybrid or mixed belief systems, or conspiracy-driven worldviews. For safeguarding professionals, this reinforces the need for curiosity and proportionate assessment rather than assumptions. Most pupils will not progress along these pathways, but those who do often present with overlapping indicators such as emotional distress, fixation on conflict content, withdrawal, or increased online hostility. Prevent guidance is clear that these are vulnerabilities, not indicators of terrorism. The appropriate response is early support, professional discussion, and integration with wider safeguarding and mental health processes. Understanding these pathways enables board members and leaders to assure themselves that local practice is aligned with national expectations and remains firmly rooted in child-centred safeguarding principles.
</a:t>
            </a:r>
          </a:p>
        </p:txBody>
      </p:sp>
      <p:sp>
        <p:nvSpPr>
          <p:cNvPr id="4" name="Slide Number Placeholder 3"/>
          <p:cNvSpPr>
            <a:spLocks noGrp="1"/>
          </p:cNvSpPr>
          <p:nvPr>
            <p:ph type="sldNum" sz="quarter" idx="5"/>
          </p:nvPr>
        </p:nvSpPr>
        <p:spPr/>
        <p:txBody>
          <a:bodyPr/>
          <a:lstStyle/>
          <a:p>
            <a:fld id="{0725FE26-2A95-48DB-AD38-99CA5E9DAD80}" type="slidenum">
              <a:t>8</a:t>
            </a:fld>
            <a:endParaRPr lang="en-US"/>
          </a:p>
        </p:txBody>
      </p:sp>
    </p:spTree>
    <p:extLst>
      <p:ext uri="{BB962C8B-B14F-4D97-AF65-F5344CB8AC3E}">
        <p14:creationId xmlns:p14="http://schemas.microsoft.com/office/powerpoint/2010/main" val="224815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https://cornwallservices-my.sharepoint.com/personal/steve_rowell_cornwall_gov_uk/_layouts/15/Doc.aspx?sourcedoc=%7B05CC2B2F-D357-4DFF-94A5-23A9EBE7D574%7D&amp;file=CAPH%20CASH%20Prevent%20Report%20update.docx&amp;action=default&amp;mobileredirect=true
Emotional and Mental Health Impact on Children and Young People, Implications for School Culture and Peer Relationships
</a:t>
            </a:r>
          </a:p>
        </p:txBody>
      </p:sp>
      <p:sp>
        <p:nvSpPr>
          <p:cNvPr id="4" name="Slide Number Placeholder 3"/>
          <p:cNvSpPr>
            <a:spLocks noGrp="1"/>
          </p:cNvSpPr>
          <p:nvPr>
            <p:ph type="sldNum" sz="quarter" idx="5"/>
          </p:nvPr>
        </p:nvSpPr>
        <p:spPr/>
        <p:txBody>
          <a:bodyPr/>
          <a:lstStyle/>
          <a:p>
            <a:fld id="{0725FE26-2A95-48DB-AD38-99CA5E9DAD80}" type="slidenum">
              <a:t>9</a:t>
            </a:fld>
            <a:endParaRPr lang="en-US"/>
          </a:p>
        </p:txBody>
      </p:sp>
    </p:spTree>
    <p:extLst>
      <p:ext uri="{BB962C8B-B14F-4D97-AF65-F5344CB8AC3E}">
        <p14:creationId xmlns:p14="http://schemas.microsoft.com/office/powerpoint/2010/main" val="3097444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6789" y="-1"/>
            <a:ext cx="12192001" cy="6858000"/>
          </a:xfrm>
          <a:blipFill>
            <a:blip r:embed="rId2">
              <a:alphaModFix amt="70000"/>
            </a:blip>
            <a:stretch>
              <a:fillRect/>
            </a:stretch>
          </a:blipFill>
        </p:spPr>
        <p:txBody>
          <a:bodyPr/>
          <a:lstStyle>
            <a:lvl1pPr>
              <a:defRPr/>
            </a:lvl1pPr>
          </a:lstStyle>
          <a:p>
            <a:r>
              <a:rPr lang="en-US"/>
              <a:t>   </a:t>
            </a:r>
          </a:p>
        </p:txBody>
      </p:sp>
      <p:sp>
        <p:nvSpPr>
          <p:cNvPr id="6" name="Title 5">
            <a:extLst>
              <a:ext uri="{FF2B5EF4-FFF2-40B4-BE49-F238E27FC236}">
                <a16:creationId xmlns:a16="http://schemas.microsoft.com/office/drawing/2014/main" id="{F7DA815B-BFAB-3E8D-D7E1-E7F9DE0A7703}"/>
              </a:ext>
            </a:extLst>
          </p:cNvPr>
          <p:cNvSpPr>
            <a:spLocks noGrp="1"/>
          </p:cNvSpPr>
          <p:nvPr>
            <p:ph type="title"/>
          </p:nvPr>
        </p:nvSpPr>
        <p:spPr>
          <a:xfrm>
            <a:off x="0" y="-1"/>
            <a:ext cx="6096000" cy="6857999"/>
          </a:xfrm>
          <a:gradFill>
            <a:gsLst>
              <a:gs pos="86000">
                <a:schemeClr val="accent4">
                  <a:lumMod val="50000"/>
                  <a:alpha val="95000"/>
                </a:schemeClr>
              </a:gs>
              <a:gs pos="100000">
                <a:schemeClr val="bg2">
                  <a:alpha val="90000"/>
                </a:schemeClr>
              </a:gs>
              <a:gs pos="42000">
                <a:srgbClr val="161824">
                  <a:alpha val="20000"/>
                </a:srgbClr>
              </a:gs>
              <a:gs pos="18000">
                <a:schemeClr val="bg2">
                  <a:lumMod val="90000"/>
                  <a:lumOff val="10000"/>
                  <a:alpha val="0"/>
                </a:schemeClr>
              </a:gs>
            </a:gsLst>
            <a:lin ang="11400000" scaled="0"/>
          </a:gradFill>
        </p:spPr>
        <p:txBody>
          <a:bodyPr lIns="365760" tIns="822960" rIns="914400" bIns="2286000"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57758407-B9B8-FC90-BBF1-B9013F196E21}"/>
              </a:ext>
            </a:extLst>
          </p:cNvPr>
          <p:cNvSpPr>
            <a:spLocks noGrp="1"/>
          </p:cNvSpPr>
          <p:nvPr>
            <p:ph type="subTitle" idx="1"/>
          </p:nvPr>
        </p:nvSpPr>
        <p:spPr>
          <a:xfrm>
            <a:off x="0" y="2401889"/>
            <a:ext cx="6096000" cy="4456112"/>
          </a:xfrm>
          <a:gradFill>
            <a:gsLst>
              <a:gs pos="35000">
                <a:schemeClr val="bg2">
                  <a:alpha val="32000"/>
                </a:schemeClr>
              </a:gs>
              <a:gs pos="56000">
                <a:schemeClr val="accent6">
                  <a:alpha val="0"/>
                </a:schemeClr>
              </a:gs>
              <a:gs pos="8000">
                <a:schemeClr val="bg2"/>
              </a:gs>
              <a:gs pos="22000">
                <a:schemeClr val="bg2">
                  <a:alpha val="67000"/>
                </a:schemeClr>
              </a:gs>
            </a:gsLst>
            <a:path path="circle">
              <a:fillToRect t="100000" r="100000"/>
            </a:path>
          </a:gradFill>
        </p:spPr>
        <p:txBody>
          <a:bodyPr vert="horz" lIns="393192" tIns="457200" rIns="274320" bIns="731520" rtlCol="0" anchor="b">
            <a:normAutofit/>
          </a:bodyPr>
          <a:lstStyle>
            <a:lvl1pPr marL="0" indent="0">
              <a:buNone/>
              <a:defRPr lang="en-US" sz="1400" dirty="0"/>
            </a:lvl1pPr>
          </a:lstStyle>
          <a:p>
            <a:pPr lvl="0"/>
            <a:r>
              <a:rPr lang="en-US"/>
              <a:t>Click to edit Master subtitle style</a:t>
            </a:r>
          </a:p>
        </p:txBody>
      </p:sp>
      <p:sp>
        <p:nvSpPr>
          <p:cNvPr id="11" name="Date Placeholder 10">
            <a:extLst>
              <a:ext uri="{FF2B5EF4-FFF2-40B4-BE49-F238E27FC236}">
                <a16:creationId xmlns:a16="http://schemas.microsoft.com/office/drawing/2014/main" id="{A03BE6F4-76AC-1913-6858-8449FC30A22C}"/>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12" name="Footer Placeholder 11">
            <a:extLst>
              <a:ext uri="{FF2B5EF4-FFF2-40B4-BE49-F238E27FC236}">
                <a16:creationId xmlns:a16="http://schemas.microsoft.com/office/drawing/2014/main" id="{3A959F0E-1234-A029-DD14-0642D1457559}"/>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42107F04-5566-3CCB-8B23-B8B3ECBA5457}"/>
              </a:ext>
            </a:extLst>
          </p:cNvPr>
          <p:cNvSpPr>
            <a:spLocks noGrp="1"/>
          </p:cNvSpPr>
          <p:nvPr>
            <p:ph type="sldNum" sz="quarter" idx="16"/>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4000391565"/>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A723D2-7AAD-C321-CBD6-371714EC1095}"/>
              </a:ext>
            </a:extLst>
          </p:cNvPr>
          <p:cNvSpPr/>
          <p:nvPr/>
        </p:nvSpPr>
        <p:spPr>
          <a:xfrm>
            <a:off x="0" y="-1"/>
            <a:ext cx="12192000" cy="6858000"/>
          </a:xfrm>
          <a:prstGeom prst="rect">
            <a:avLst/>
          </a:prstGeom>
          <a:gradFill flip="none" rotWithShape="1">
            <a:gsLst>
              <a:gs pos="70000">
                <a:schemeClr val="bg2"/>
              </a:gs>
              <a:gs pos="1149">
                <a:schemeClr val="accent3">
                  <a:lumMod val="50000"/>
                </a:schemeClr>
              </a:gs>
              <a:gs pos="33000">
                <a:schemeClr val="accent2">
                  <a:lumMod val="50000"/>
                </a:schemeClr>
              </a:gs>
            </a:gsLst>
            <a:path path="circle">
              <a:fillToRect t="100000" r="100000"/>
            </a:path>
            <a:tileRect l="-100000" b="-100000"/>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5" name="Rectangle 4">
            <a:extLst>
              <a:ext uri="{FF2B5EF4-FFF2-40B4-BE49-F238E27FC236}">
                <a16:creationId xmlns:a16="http://schemas.microsoft.com/office/drawing/2014/main" id="{0854A4F1-E6B3-0BD8-2214-FC728BA0524F}"/>
              </a:ext>
            </a:extLst>
          </p:cNvPr>
          <p:cNvSpPr/>
          <p:nvPr/>
        </p:nvSpPr>
        <p:spPr>
          <a:xfrm rot="5400000">
            <a:off x="4604446" y="-729554"/>
            <a:ext cx="4537587" cy="10637521"/>
          </a:xfrm>
          <a:prstGeom prst="rect">
            <a:avLst/>
          </a:prstGeom>
          <a:gradFill flip="none" rotWithShape="1">
            <a:gsLst>
              <a:gs pos="65000">
                <a:schemeClr val="tx1">
                  <a:alpha val="0"/>
                </a:schemeClr>
              </a:gs>
              <a:gs pos="0">
                <a:schemeClr val="accent3">
                  <a:lumMod val="60000"/>
                  <a:lumOff val="40000"/>
                  <a:alpha val="70000"/>
                </a:schemeClr>
              </a:gs>
              <a:gs pos="32000">
                <a:schemeClr val="accent4">
                  <a:alpha val="0"/>
                </a:schemeClr>
              </a:gs>
            </a:gsLst>
            <a:lin ang="9600000" scaled="0"/>
            <a:tileRect/>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12" name="Title 11">
            <a:extLst>
              <a:ext uri="{FF2B5EF4-FFF2-40B4-BE49-F238E27FC236}">
                <a16:creationId xmlns:a16="http://schemas.microsoft.com/office/drawing/2014/main" id="{4B18168D-C992-4156-FB48-F867F260F21D}"/>
              </a:ext>
            </a:extLst>
          </p:cNvPr>
          <p:cNvSpPr>
            <a:spLocks noGrp="1"/>
          </p:cNvSpPr>
          <p:nvPr>
            <p:ph type="title"/>
          </p:nvPr>
        </p:nvSpPr>
        <p:spPr>
          <a:xfrm>
            <a:off x="270456" y="1133862"/>
            <a:ext cx="8346853" cy="3537889"/>
          </a:xfrm>
        </p:spPr>
        <p:txBody>
          <a:bodyPr anchor="t"/>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701A87CE-1AFE-0182-C6D3-084296E48E91}"/>
              </a:ext>
            </a:extLst>
          </p:cNvPr>
          <p:cNvSpPr>
            <a:spLocks noGrp="1"/>
          </p:cNvSpPr>
          <p:nvPr>
            <p:ph type="subTitle" idx="1"/>
          </p:nvPr>
        </p:nvSpPr>
        <p:spPr>
          <a:xfrm>
            <a:off x="301751" y="5525725"/>
            <a:ext cx="6052929" cy="884901"/>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5EAFA23F-C567-5858-AF7D-C37EC8657A25}"/>
              </a:ext>
            </a:extLst>
          </p:cNvPr>
          <p:cNvSpPr>
            <a:spLocks noGrp="1"/>
          </p:cNvSpPr>
          <p:nvPr>
            <p:ph type="dt" sz="half" idx="10"/>
          </p:nvPr>
        </p:nvSpPr>
        <p:spPr/>
        <p:txBody>
          <a:bodyPr/>
          <a:lstStyle/>
          <a:p>
            <a:fld id="{7DA2CEDE-2AB4-4FB8-9551-E0AA4222B1A3}" type="datetime1">
              <a:rPr lang="en-US" smtClean="0"/>
              <a:t>5/11/2026</a:t>
            </a:fld>
            <a:endParaRPr lang="en-US"/>
          </a:p>
        </p:txBody>
      </p:sp>
      <p:sp>
        <p:nvSpPr>
          <p:cNvPr id="8" name="Footer Placeholder 7">
            <a:extLst>
              <a:ext uri="{FF2B5EF4-FFF2-40B4-BE49-F238E27FC236}">
                <a16:creationId xmlns:a16="http://schemas.microsoft.com/office/drawing/2014/main" id="{8EFB4A31-4D88-6836-9F3A-5E23FC9DE7FB}"/>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3C38715-2A76-D075-B90E-D24A263D8DA5}"/>
              </a:ext>
            </a:extLst>
          </p:cNvPr>
          <p:cNvSpPr>
            <a:spLocks noGrp="1"/>
          </p:cNvSpPr>
          <p:nvPr>
            <p:ph type="sldNum" sz="quarter" idx="12"/>
          </p:nvPr>
        </p:nvSpPr>
        <p:spPr/>
        <p:txBody>
          <a:bodyPr/>
          <a:lstStyle/>
          <a:p>
            <a:fld id="{5E0677F5-4A8A-4BF1-96BE-3BAE8FBAFE2E}" type="slidenum">
              <a:rPr lang="en-US" smtClean="0"/>
              <a:pPr/>
              <a:t>‹#›</a:t>
            </a:fld>
            <a:endParaRPr lang="en-US"/>
          </a:p>
        </p:txBody>
      </p:sp>
      <p:cxnSp>
        <p:nvCxnSpPr>
          <p:cNvPr id="6" name="Straight Connector 5">
            <a:extLst>
              <a:ext uri="{FF2B5EF4-FFF2-40B4-BE49-F238E27FC236}">
                <a16:creationId xmlns:a16="http://schemas.microsoft.com/office/drawing/2014/main" id="{3D6702AA-E129-137F-060D-8DD37BC99937}"/>
              </a:ext>
            </a:extLst>
          </p:cNvPr>
          <p:cNvCxnSpPr>
            <a:cxnSpLocks/>
          </p:cNvCxnSpPr>
          <p:nvPr/>
        </p:nvCxnSpPr>
        <p:spPr>
          <a:xfrm flipH="1">
            <a:off x="358140" y="762000"/>
            <a:ext cx="11475720" cy="0"/>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FD9841-58FA-E828-27A6-DBFBFA5C0854}"/>
              </a:ext>
            </a:extLst>
          </p:cNvPr>
          <p:cNvCxnSpPr>
            <a:cxnSpLocks/>
          </p:cNvCxnSpPr>
          <p:nvPr/>
        </p:nvCxnSpPr>
        <p:spPr>
          <a:xfrm flipH="1">
            <a:off x="394716" y="5250426"/>
            <a:ext cx="11402568" cy="0"/>
          </a:xfrm>
          <a:prstGeom prst="line">
            <a:avLst/>
          </a:prstGeom>
          <a:ln w="6350">
            <a:solidFill>
              <a:schemeClr val="tx1">
                <a:lumMod val="7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55357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quare picture with text ">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0879374-0AC5-6A4E-AFA7-2DE3A19719E2}"/>
              </a:ext>
              <a:ext uri="{C183D7F6-B498-43B3-948B-1728B52AA6E4}">
                <adec:decorative xmlns:adec="http://schemas.microsoft.com/office/drawing/2017/decorative" val="1"/>
              </a:ext>
            </a:extLst>
          </p:cNvPr>
          <p:cNvSpPr/>
          <p:nvPr userDrawn="1"/>
        </p:nvSpPr>
        <p:spPr>
          <a:xfrm>
            <a:off x="0" y="0"/>
            <a:ext cx="2544792"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1">
            <a:extLst>
              <a:ext uri="{FF2B5EF4-FFF2-40B4-BE49-F238E27FC236}">
                <a16:creationId xmlns:a16="http://schemas.microsoft.com/office/drawing/2014/main" id="{8264CD16-B39B-ED2D-0269-E8BE6A9BA92A}"/>
              </a:ext>
            </a:extLst>
          </p:cNvPr>
          <p:cNvSpPr>
            <a:spLocks noGrp="1"/>
          </p:cNvSpPr>
          <p:nvPr>
            <p:ph type="title"/>
          </p:nvPr>
        </p:nvSpPr>
        <p:spPr>
          <a:xfrm>
            <a:off x="2829464" y="365125"/>
            <a:ext cx="4917998" cy="1072977"/>
          </a:xfrm>
        </p:spPr>
        <p:txBody>
          <a:bodyPr>
            <a:normAutofit/>
          </a:bodyPr>
          <a:lstStyle>
            <a:lvl1pPr>
              <a:lnSpc>
                <a:spcPct val="100000"/>
              </a:lnSpc>
              <a:defRPr sz="2800"/>
            </a:lvl1pPr>
          </a:lstStyle>
          <a:p>
            <a:r>
              <a:rPr lang="en-US"/>
              <a:t>Click to edit Master title style</a:t>
            </a:r>
            <a:endParaRPr lang="en-GB" dirty="0"/>
          </a:p>
        </p:txBody>
      </p:sp>
      <p:sp>
        <p:nvSpPr>
          <p:cNvPr id="20" name="Picture Placeholder 13">
            <a:extLst>
              <a:ext uri="{FF2B5EF4-FFF2-40B4-BE49-F238E27FC236}">
                <a16:creationId xmlns:a16="http://schemas.microsoft.com/office/drawing/2014/main" id="{C0978467-C105-D500-F942-1FEBBFA963FB}"/>
              </a:ext>
              <a:ext uri="{C183D7F6-B498-43B3-948B-1728B52AA6E4}">
                <adec:decorative xmlns:adec="http://schemas.microsoft.com/office/drawing/2017/decorative" val="1"/>
              </a:ext>
            </a:extLst>
          </p:cNvPr>
          <p:cNvSpPr>
            <a:spLocks noGrp="1"/>
          </p:cNvSpPr>
          <p:nvPr>
            <p:ph type="pic" sz="quarter" idx="12"/>
          </p:nvPr>
        </p:nvSpPr>
        <p:spPr>
          <a:xfrm>
            <a:off x="1249363" y="2174875"/>
            <a:ext cx="4672012" cy="3348038"/>
          </a:xfrm>
        </p:spPr>
        <p:txBody>
          <a:bodyPr/>
          <a:lstStyle/>
          <a:p>
            <a:r>
              <a:rPr lang="en-US"/>
              <a:t>Click icon to add picture</a:t>
            </a:r>
            <a:endParaRPr lang="en-GB"/>
          </a:p>
        </p:txBody>
      </p:sp>
      <p:sp>
        <p:nvSpPr>
          <p:cNvPr id="21" name="Text Placeholder 6">
            <a:extLst>
              <a:ext uri="{FF2B5EF4-FFF2-40B4-BE49-F238E27FC236}">
                <a16:creationId xmlns:a16="http://schemas.microsoft.com/office/drawing/2014/main" id="{9393CA0D-8E90-1CCE-5845-CEEF9D6BF32A}"/>
              </a:ext>
            </a:extLst>
          </p:cNvPr>
          <p:cNvSpPr>
            <a:spLocks noGrp="1"/>
          </p:cNvSpPr>
          <p:nvPr>
            <p:ph type="body" sz="quarter" idx="11"/>
          </p:nvPr>
        </p:nvSpPr>
        <p:spPr>
          <a:xfrm>
            <a:off x="6096000" y="2174875"/>
            <a:ext cx="5273616" cy="334773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74906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alues slide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223B4-2D05-D4D7-352B-E1CFF3149CB4}"/>
              </a:ext>
            </a:extLst>
          </p:cNvPr>
          <p:cNvSpPr>
            <a:spLocks noGrp="1"/>
          </p:cNvSpPr>
          <p:nvPr>
            <p:ph type="title"/>
          </p:nvPr>
        </p:nvSpPr>
        <p:spPr>
          <a:xfrm>
            <a:off x="2829464" y="365125"/>
            <a:ext cx="4917998" cy="1072977"/>
          </a:xfrm>
        </p:spPr>
        <p:txBody>
          <a:bodyPr>
            <a:normAutofit/>
          </a:bodyPr>
          <a:lstStyle>
            <a:lvl1pPr>
              <a:lnSpc>
                <a:spcPct val="100000"/>
              </a:lnSpc>
              <a:defRPr sz="2800"/>
            </a:lvl1pPr>
          </a:lstStyle>
          <a:p>
            <a:r>
              <a:rPr lang="en-US"/>
              <a:t>Click to edit Master title style</a:t>
            </a:r>
            <a:endParaRPr lang="en-GB" dirty="0"/>
          </a:p>
        </p:txBody>
      </p:sp>
      <p:sp>
        <p:nvSpPr>
          <p:cNvPr id="3" name="Rectangle 2">
            <a:extLst>
              <a:ext uri="{FF2B5EF4-FFF2-40B4-BE49-F238E27FC236}">
                <a16:creationId xmlns:a16="http://schemas.microsoft.com/office/drawing/2014/main" id="{49B32030-6413-BD73-CD0A-BFF51F0513BE}"/>
              </a:ext>
              <a:ext uri="{C183D7F6-B498-43B3-948B-1728B52AA6E4}">
                <adec:decorative xmlns:adec="http://schemas.microsoft.com/office/drawing/2017/decorative" val="1"/>
              </a:ext>
            </a:extLst>
          </p:cNvPr>
          <p:cNvSpPr/>
          <p:nvPr userDrawn="1"/>
        </p:nvSpPr>
        <p:spPr>
          <a:xfrm>
            <a:off x="0" y="0"/>
            <a:ext cx="2544792" cy="1713600"/>
          </a:xfrm>
          <a:prstGeom prst="rect">
            <a:avLst/>
          </a:prstGeom>
          <a:solidFill>
            <a:srgbClr val="330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ED2096A1-54EA-7788-F151-4B8584EAF724}"/>
              </a:ext>
            </a:extLst>
          </p:cNvPr>
          <p:cNvSpPr>
            <a:spLocks noGrp="1"/>
          </p:cNvSpPr>
          <p:nvPr>
            <p:ph type="body" sz="quarter" idx="11"/>
          </p:nvPr>
        </p:nvSpPr>
        <p:spPr>
          <a:xfrm>
            <a:off x="2829464" y="1890944"/>
            <a:ext cx="8540152" cy="451873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7643447-947A-6B9A-1955-C5B65EC2313D}"/>
              </a:ext>
              <a:ext uri="{C183D7F6-B498-43B3-948B-1728B52AA6E4}">
                <adec:decorative xmlns:adec="http://schemas.microsoft.com/office/drawing/2017/decorative" val="1"/>
              </a:ext>
            </a:extLst>
          </p:cNvPr>
          <p:cNvSpPr/>
          <p:nvPr userDrawn="1"/>
        </p:nvSpPr>
        <p:spPr>
          <a:xfrm>
            <a:off x="0" y="1715400"/>
            <a:ext cx="2544792" cy="1713600"/>
          </a:xfrm>
          <a:prstGeom prst="rect">
            <a:avLst/>
          </a:prstGeom>
          <a:solidFill>
            <a:srgbClr val="7C28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DD1606E-3A61-3528-E181-3C32A3D9A16F}"/>
              </a:ext>
              <a:ext uri="{C183D7F6-B498-43B3-948B-1728B52AA6E4}">
                <adec:decorative xmlns:adec="http://schemas.microsoft.com/office/drawing/2017/decorative" val="1"/>
              </a:ext>
            </a:extLst>
          </p:cNvPr>
          <p:cNvSpPr/>
          <p:nvPr userDrawn="1"/>
        </p:nvSpPr>
        <p:spPr>
          <a:xfrm>
            <a:off x="0" y="3429000"/>
            <a:ext cx="2544792" cy="1713600"/>
          </a:xfrm>
          <a:prstGeom prst="rect">
            <a:avLst/>
          </a:prstGeom>
          <a:solidFill>
            <a:srgbClr val="ED8B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835249C-6458-845C-5790-70A17A6B2B0E}"/>
              </a:ext>
              <a:ext uri="{C183D7F6-B498-43B3-948B-1728B52AA6E4}">
                <adec:decorative xmlns:adec="http://schemas.microsoft.com/office/drawing/2017/decorative" val="1"/>
              </a:ext>
            </a:extLst>
          </p:cNvPr>
          <p:cNvSpPr/>
          <p:nvPr userDrawn="1"/>
        </p:nvSpPr>
        <p:spPr>
          <a:xfrm>
            <a:off x="0" y="5144400"/>
            <a:ext cx="2544792" cy="1713600"/>
          </a:xfrm>
          <a:prstGeom prst="rect">
            <a:avLst/>
          </a:prstGeom>
          <a:solidFill>
            <a:srgbClr val="0096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9A275A3-EFE9-5C8A-C92D-9B340AF0628B}"/>
              </a:ext>
              <a:ext uri="{C183D7F6-B498-43B3-948B-1728B52AA6E4}">
                <adec:decorative xmlns:adec="http://schemas.microsoft.com/office/drawing/2017/decorative" val="1"/>
              </a:ext>
            </a:extLst>
          </p:cNvPr>
          <p:cNvSpPr txBox="1"/>
          <p:nvPr userDrawn="1"/>
        </p:nvSpPr>
        <p:spPr>
          <a:xfrm>
            <a:off x="402461" y="379747"/>
            <a:ext cx="1739870" cy="954107"/>
          </a:xfrm>
          <a:prstGeom prst="rect">
            <a:avLst/>
          </a:prstGeom>
          <a:noFill/>
        </p:spPr>
        <p:txBody>
          <a:bodyPr wrap="square" rtlCol="0" anchor="ctr">
            <a:spAutoFit/>
          </a:bodyPr>
          <a:lstStyle/>
          <a:p>
            <a:pPr algn="ctr"/>
            <a:r>
              <a:rPr lang="en-GB" sz="2800" b="1" dirty="0">
                <a:solidFill>
                  <a:schemeClr val="bg1"/>
                </a:solidFill>
              </a:rPr>
              <a:t>Great care</a:t>
            </a:r>
          </a:p>
        </p:txBody>
      </p:sp>
      <p:sp>
        <p:nvSpPr>
          <p:cNvPr id="9" name="TextBox 8">
            <a:extLst>
              <a:ext uri="{FF2B5EF4-FFF2-40B4-BE49-F238E27FC236}">
                <a16:creationId xmlns:a16="http://schemas.microsoft.com/office/drawing/2014/main" id="{D4AE3ECD-BF99-AF30-0A3C-602A4D157056}"/>
              </a:ext>
              <a:ext uri="{C183D7F6-B498-43B3-948B-1728B52AA6E4}">
                <adec:decorative xmlns:adec="http://schemas.microsoft.com/office/drawing/2017/decorative" val="1"/>
              </a:ext>
            </a:extLst>
          </p:cNvPr>
          <p:cNvSpPr txBox="1"/>
          <p:nvPr userDrawn="1"/>
        </p:nvSpPr>
        <p:spPr>
          <a:xfrm>
            <a:off x="1" y="2095147"/>
            <a:ext cx="2544791" cy="954107"/>
          </a:xfrm>
          <a:prstGeom prst="rect">
            <a:avLst/>
          </a:prstGeom>
          <a:noFill/>
        </p:spPr>
        <p:txBody>
          <a:bodyPr wrap="square" rtlCol="0" anchor="ctr">
            <a:spAutoFit/>
          </a:bodyPr>
          <a:lstStyle/>
          <a:p>
            <a:pPr algn="ctr"/>
            <a:r>
              <a:rPr lang="en-GB" sz="2800" b="1" dirty="0">
                <a:solidFill>
                  <a:schemeClr val="bg1"/>
                </a:solidFill>
              </a:rPr>
              <a:t>Great organisation</a:t>
            </a:r>
          </a:p>
        </p:txBody>
      </p:sp>
      <p:sp>
        <p:nvSpPr>
          <p:cNvPr id="10" name="TextBox 9">
            <a:extLst>
              <a:ext uri="{FF2B5EF4-FFF2-40B4-BE49-F238E27FC236}">
                <a16:creationId xmlns:a16="http://schemas.microsoft.com/office/drawing/2014/main" id="{39268C34-3391-F21E-B093-9C4F04EDBE5D}"/>
              </a:ext>
              <a:ext uri="{C183D7F6-B498-43B3-948B-1728B52AA6E4}">
                <adec:decorative xmlns:adec="http://schemas.microsoft.com/office/drawing/2017/decorative" val="1"/>
              </a:ext>
            </a:extLst>
          </p:cNvPr>
          <p:cNvSpPr txBox="1"/>
          <p:nvPr userDrawn="1"/>
        </p:nvSpPr>
        <p:spPr>
          <a:xfrm>
            <a:off x="99878" y="3808747"/>
            <a:ext cx="2345037" cy="954107"/>
          </a:xfrm>
          <a:prstGeom prst="rect">
            <a:avLst/>
          </a:prstGeom>
          <a:noFill/>
        </p:spPr>
        <p:txBody>
          <a:bodyPr wrap="square" rtlCol="0" anchor="ctr">
            <a:spAutoFit/>
          </a:bodyPr>
          <a:lstStyle/>
          <a:p>
            <a:pPr algn="ctr"/>
            <a:r>
              <a:rPr lang="en-GB" sz="2800" b="1" dirty="0">
                <a:solidFill>
                  <a:schemeClr val="bg1"/>
                </a:solidFill>
              </a:rPr>
              <a:t>Great people</a:t>
            </a:r>
          </a:p>
        </p:txBody>
      </p:sp>
      <p:sp>
        <p:nvSpPr>
          <p:cNvPr id="11" name="TextBox 10">
            <a:extLst>
              <a:ext uri="{FF2B5EF4-FFF2-40B4-BE49-F238E27FC236}">
                <a16:creationId xmlns:a16="http://schemas.microsoft.com/office/drawing/2014/main" id="{D4E32F70-7A0A-66BF-830F-D8ACA5985E9B}"/>
              </a:ext>
              <a:ext uri="{C183D7F6-B498-43B3-948B-1728B52AA6E4}">
                <adec:decorative xmlns:adec="http://schemas.microsoft.com/office/drawing/2017/decorative" val="1"/>
              </a:ext>
            </a:extLst>
          </p:cNvPr>
          <p:cNvSpPr txBox="1"/>
          <p:nvPr userDrawn="1"/>
        </p:nvSpPr>
        <p:spPr>
          <a:xfrm>
            <a:off x="99878" y="5524147"/>
            <a:ext cx="2345037" cy="954107"/>
          </a:xfrm>
          <a:prstGeom prst="rect">
            <a:avLst/>
          </a:prstGeom>
          <a:noFill/>
        </p:spPr>
        <p:txBody>
          <a:bodyPr wrap="square" rtlCol="0" anchor="ctr">
            <a:spAutoFit/>
          </a:bodyPr>
          <a:lstStyle/>
          <a:p>
            <a:pPr algn="ctr"/>
            <a:r>
              <a:rPr lang="en-GB" sz="2800" b="1" dirty="0">
                <a:solidFill>
                  <a:schemeClr val="bg1"/>
                </a:solidFill>
              </a:rPr>
              <a:t>Great partner</a:t>
            </a:r>
          </a:p>
        </p:txBody>
      </p:sp>
    </p:spTree>
    <p:extLst>
      <p:ext uri="{BB962C8B-B14F-4D97-AF65-F5344CB8AC3E}">
        <p14:creationId xmlns:p14="http://schemas.microsoft.com/office/powerpoint/2010/main" val="25265750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ound picture with text ">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98F8EDE9-29AD-EFB0-E296-51001D7D9145}"/>
              </a:ext>
            </a:extLst>
          </p:cNvPr>
          <p:cNvSpPr>
            <a:spLocks noGrp="1"/>
          </p:cNvSpPr>
          <p:nvPr>
            <p:ph type="title"/>
          </p:nvPr>
        </p:nvSpPr>
        <p:spPr>
          <a:xfrm>
            <a:off x="629510" y="1987587"/>
            <a:ext cx="6310148" cy="656377"/>
          </a:xfrm>
        </p:spPr>
        <p:txBody>
          <a:bodyPr>
            <a:normAutofit/>
          </a:bodyPr>
          <a:lstStyle>
            <a:lvl1pPr>
              <a:lnSpc>
                <a:spcPct val="100000"/>
              </a:lnSpc>
              <a:defRPr sz="2800"/>
            </a:lvl1pPr>
          </a:lstStyle>
          <a:p>
            <a:r>
              <a:rPr lang="en-US"/>
              <a:t>Click to edit Master title style</a:t>
            </a:r>
            <a:endParaRPr lang="en-GB" dirty="0"/>
          </a:p>
        </p:txBody>
      </p:sp>
      <p:sp>
        <p:nvSpPr>
          <p:cNvPr id="23" name="Text Placeholder 6">
            <a:extLst>
              <a:ext uri="{FF2B5EF4-FFF2-40B4-BE49-F238E27FC236}">
                <a16:creationId xmlns:a16="http://schemas.microsoft.com/office/drawing/2014/main" id="{40452D13-5A07-20FD-DFAD-CD45B0F85289}"/>
              </a:ext>
            </a:extLst>
          </p:cNvPr>
          <p:cNvSpPr>
            <a:spLocks noGrp="1"/>
          </p:cNvSpPr>
          <p:nvPr>
            <p:ph type="body" sz="quarter" idx="11"/>
          </p:nvPr>
        </p:nvSpPr>
        <p:spPr>
          <a:xfrm>
            <a:off x="629510" y="2752606"/>
            <a:ext cx="6310149" cy="309628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Rectangle 23">
            <a:extLst>
              <a:ext uri="{FF2B5EF4-FFF2-40B4-BE49-F238E27FC236}">
                <a16:creationId xmlns:a16="http://schemas.microsoft.com/office/drawing/2014/main" id="{F665A620-59D5-6F34-6680-07AA0F78B2BF}"/>
              </a:ext>
              <a:ext uri="{C183D7F6-B498-43B3-948B-1728B52AA6E4}">
                <adec:decorative xmlns:adec="http://schemas.microsoft.com/office/drawing/2017/decorative" val="1"/>
              </a:ext>
            </a:extLst>
          </p:cNvPr>
          <p:cNvSpPr/>
          <p:nvPr userDrawn="1"/>
        </p:nvSpPr>
        <p:spPr>
          <a:xfrm>
            <a:off x="7974624" y="2847315"/>
            <a:ext cx="2544792" cy="401068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Picture Placeholder 4">
            <a:extLst>
              <a:ext uri="{FF2B5EF4-FFF2-40B4-BE49-F238E27FC236}">
                <a16:creationId xmlns:a16="http://schemas.microsoft.com/office/drawing/2014/main" id="{8F5E2B63-C0F6-ECBB-8625-22F808DDD571}"/>
              </a:ext>
              <a:ext uri="{C183D7F6-B498-43B3-948B-1728B52AA6E4}">
                <adec:decorative xmlns:adec="http://schemas.microsoft.com/office/drawing/2017/decorative" val="1"/>
              </a:ext>
            </a:extLst>
          </p:cNvPr>
          <p:cNvSpPr>
            <a:spLocks noGrp="1"/>
          </p:cNvSpPr>
          <p:nvPr>
            <p:ph type="pic" sz="quarter" idx="12"/>
          </p:nvPr>
        </p:nvSpPr>
        <p:spPr>
          <a:xfrm>
            <a:off x="7191584" y="1987587"/>
            <a:ext cx="4110872" cy="4110872"/>
          </a:xfrm>
          <a:prstGeom prst="ellipse">
            <a:avLst/>
          </a:prstGeom>
          <a:solidFill>
            <a:schemeClr val="bg1"/>
          </a:solidFill>
          <a:ln w="57150">
            <a:solidFill>
              <a:srgbClr val="005EB8"/>
            </a:solidFill>
          </a:ln>
        </p:spPr>
        <p:txBody>
          <a:bodyPr/>
          <a:lstStyle>
            <a:lvl1pPr marL="0" indent="0">
              <a:buNone/>
              <a:defRPr/>
            </a:lvl1pPr>
          </a:lstStyle>
          <a:p>
            <a:r>
              <a:rPr lang="en-US"/>
              <a:t>Click icon to add picture</a:t>
            </a:r>
            <a:endParaRPr lang="en-GB" dirty="0"/>
          </a:p>
        </p:txBody>
      </p:sp>
    </p:spTree>
    <p:extLst>
      <p:ext uri="{BB962C8B-B14F-4D97-AF65-F5344CB8AC3E}">
        <p14:creationId xmlns:p14="http://schemas.microsoft.com/office/powerpoint/2010/main" val="16998683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Quotation with tex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EE91F4C-2C43-69E0-173C-E2C6B5AFAC4B}"/>
              </a:ext>
            </a:extLst>
          </p:cNvPr>
          <p:cNvSpPr>
            <a:spLocks noGrp="1"/>
          </p:cNvSpPr>
          <p:nvPr>
            <p:ph type="title"/>
          </p:nvPr>
        </p:nvSpPr>
        <p:spPr>
          <a:xfrm>
            <a:off x="838200" y="365125"/>
            <a:ext cx="6909262" cy="1072977"/>
          </a:xfrm>
        </p:spPr>
        <p:txBody>
          <a:bodyPr/>
          <a:lstStyle>
            <a:lvl1pPr>
              <a:lnSpc>
                <a:spcPct val="100000"/>
              </a:lnSpc>
              <a:defRPr/>
            </a:lvl1pPr>
          </a:lstStyle>
          <a:p>
            <a:r>
              <a:rPr lang="en-US"/>
              <a:t>Click to edit Master title style</a:t>
            </a:r>
            <a:endParaRPr lang="en-GB" dirty="0"/>
          </a:p>
        </p:txBody>
      </p:sp>
      <p:sp>
        <p:nvSpPr>
          <p:cNvPr id="15" name="Oval 14">
            <a:extLst>
              <a:ext uri="{FF2B5EF4-FFF2-40B4-BE49-F238E27FC236}">
                <a16:creationId xmlns:a16="http://schemas.microsoft.com/office/drawing/2014/main" id="{4331EF36-45BA-85FC-B225-49AD88DF987A}"/>
              </a:ext>
              <a:ext uri="{C183D7F6-B498-43B3-948B-1728B52AA6E4}">
                <adec:decorative xmlns:adec="http://schemas.microsoft.com/office/drawing/2017/decorative" val="1"/>
              </a:ext>
            </a:extLst>
          </p:cNvPr>
          <p:cNvSpPr/>
          <p:nvPr userDrawn="1"/>
        </p:nvSpPr>
        <p:spPr>
          <a:xfrm>
            <a:off x="702443" y="2005342"/>
            <a:ext cx="3921316" cy="3921316"/>
          </a:xfrm>
          <a:prstGeom prst="ellipse">
            <a:avLst/>
          </a:prstGeom>
          <a:solidFill>
            <a:srgbClr val="3300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8">
            <a:extLst>
              <a:ext uri="{FF2B5EF4-FFF2-40B4-BE49-F238E27FC236}">
                <a16:creationId xmlns:a16="http://schemas.microsoft.com/office/drawing/2014/main" id="{93E2E964-360D-ABE5-0C4E-D8F7AC1E41DA}"/>
              </a:ext>
            </a:extLst>
          </p:cNvPr>
          <p:cNvSpPr>
            <a:spLocks noGrp="1"/>
          </p:cNvSpPr>
          <p:nvPr>
            <p:ph type="body" sz="quarter" idx="13" hasCustomPrompt="1"/>
          </p:nvPr>
        </p:nvSpPr>
        <p:spPr>
          <a:xfrm>
            <a:off x="933261" y="2236160"/>
            <a:ext cx="3459681" cy="3459681"/>
          </a:xfrm>
          <a:prstGeom prst="ellipse">
            <a:avLst/>
          </a:prstGeom>
          <a:solidFill>
            <a:srgbClr val="005EB8"/>
          </a:solidFill>
          <a:ln>
            <a:noFill/>
          </a:ln>
        </p:spPr>
        <p:txBody>
          <a:bodyPr anchor="ctr"/>
          <a:lstStyle>
            <a:lvl1pPr marL="0" indent="0" algn="ctr">
              <a:buNone/>
              <a:defRPr b="1">
                <a:solidFill>
                  <a:schemeClr val="bg1"/>
                </a:solidFill>
              </a:defRPr>
            </a:lvl1pPr>
            <a:lvl5pPr marL="1828800" indent="0">
              <a:buNone/>
              <a:defRPr/>
            </a:lvl5pPr>
          </a:lstStyle>
          <a:p>
            <a:pPr lvl="0"/>
            <a:r>
              <a:rPr lang="en-US" dirty="0"/>
              <a:t>“Quotes goes here”</a:t>
            </a:r>
            <a:endParaRPr lang="en-GB" dirty="0"/>
          </a:p>
        </p:txBody>
      </p:sp>
      <p:sp>
        <p:nvSpPr>
          <p:cNvPr id="17" name="Text Placeholder 6">
            <a:extLst>
              <a:ext uri="{FF2B5EF4-FFF2-40B4-BE49-F238E27FC236}">
                <a16:creationId xmlns:a16="http://schemas.microsoft.com/office/drawing/2014/main" id="{2E034831-F9B1-F422-DD23-826FC3C53887}"/>
              </a:ext>
            </a:extLst>
          </p:cNvPr>
          <p:cNvSpPr>
            <a:spLocks noGrp="1"/>
          </p:cNvSpPr>
          <p:nvPr>
            <p:ph type="body" sz="quarter" idx="11"/>
          </p:nvPr>
        </p:nvSpPr>
        <p:spPr>
          <a:xfrm>
            <a:off x="5323664" y="2005342"/>
            <a:ext cx="6045952" cy="39213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813848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6672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6672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85476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with 1 blue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667250"/>
          </a:xfrm>
          <a:solidFill>
            <a:srgbClr val="005EB8"/>
          </a:solidFill>
        </p:spPr>
        <p:txBody>
          <a:bodyPr/>
          <a:lstStyle>
            <a:lvl1pPr>
              <a:lnSpc>
                <a:spcPct val="100000"/>
              </a:lnSpc>
              <a:buClr>
                <a:schemeClr val="bg1"/>
              </a:buClr>
              <a:defRPr>
                <a:solidFill>
                  <a:schemeClr val="bg1"/>
                </a:solidFill>
              </a:defRPr>
            </a:lvl1pPr>
            <a:lvl2pPr>
              <a:lnSpc>
                <a:spcPct val="100000"/>
              </a:lnSpc>
              <a:buClr>
                <a:schemeClr val="bg1"/>
              </a:buClr>
              <a:defRPr>
                <a:solidFill>
                  <a:schemeClr val="bg1"/>
                </a:solidFill>
              </a:defRPr>
            </a:lvl2pPr>
            <a:lvl3pPr>
              <a:lnSpc>
                <a:spcPct val="100000"/>
              </a:lnSpc>
              <a:buClr>
                <a:schemeClr val="bg1"/>
              </a:buClr>
              <a:defRPr>
                <a:solidFill>
                  <a:schemeClr val="bg1"/>
                </a:solidFill>
              </a:defRPr>
            </a:lvl3pPr>
            <a:lvl4pPr>
              <a:lnSpc>
                <a:spcPct val="100000"/>
              </a:lnSpc>
              <a:buClr>
                <a:schemeClr val="bg1"/>
              </a:buClr>
              <a:defRPr>
                <a:solidFill>
                  <a:schemeClr val="bg1"/>
                </a:solidFill>
              </a:defRPr>
            </a:lvl4pPr>
            <a:lvl5pPr>
              <a:lnSpc>
                <a:spcPct val="10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72200" y="1825625"/>
            <a:ext cx="5181600" cy="46672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101699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blue backgrouun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03C1E8-9FEE-FC34-16DB-2EC79DCA6968}"/>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6" name="Picture 5">
            <a:extLst>
              <a:ext uri="{FF2B5EF4-FFF2-40B4-BE49-F238E27FC236}">
                <a16:creationId xmlns:a16="http://schemas.microsoft.com/office/drawing/2014/main" id="{F587F74D-C79E-DABB-3F3E-780B28FFB34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2" name="Title 1"/>
          <p:cNvSpPr>
            <a:spLocks noGrp="1"/>
          </p:cNvSpPr>
          <p:nvPr>
            <p:ph type="title"/>
          </p:nvPr>
        </p:nvSpPr>
        <p:spPr/>
        <p:txBody>
          <a:bodyPr/>
          <a:lstStyle>
            <a:lvl1pPr>
              <a:lnSpc>
                <a:spcPct val="100000"/>
              </a:lnSpc>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667250"/>
          </a:xfrm>
        </p:spPr>
        <p:txBody>
          <a:bodyPr/>
          <a:lstStyle>
            <a:lvl1pPr>
              <a:lnSpc>
                <a:spcPct val="100000"/>
              </a:lnSpc>
              <a:buClr>
                <a:schemeClr val="bg1"/>
              </a:buClr>
              <a:defRPr>
                <a:solidFill>
                  <a:schemeClr val="bg1"/>
                </a:solidFill>
              </a:defRPr>
            </a:lvl1pPr>
            <a:lvl2pPr>
              <a:lnSpc>
                <a:spcPct val="100000"/>
              </a:lnSpc>
              <a:buClr>
                <a:schemeClr val="bg1"/>
              </a:buClr>
              <a:defRPr>
                <a:solidFill>
                  <a:schemeClr val="bg1"/>
                </a:solidFill>
              </a:defRPr>
            </a:lvl2pPr>
            <a:lvl3pPr>
              <a:lnSpc>
                <a:spcPct val="100000"/>
              </a:lnSpc>
              <a:buClr>
                <a:schemeClr val="bg1"/>
              </a:buClr>
              <a:defRPr>
                <a:solidFill>
                  <a:schemeClr val="bg1"/>
                </a:solidFill>
              </a:defRPr>
            </a:lvl3pPr>
            <a:lvl4pPr>
              <a:lnSpc>
                <a:spcPct val="100000"/>
              </a:lnSpc>
              <a:buClr>
                <a:schemeClr val="bg1"/>
              </a:buClr>
              <a:defRPr>
                <a:solidFill>
                  <a:schemeClr val="bg1"/>
                </a:solidFill>
              </a:defRPr>
            </a:lvl4pPr>
            <a:lvl5pPr>
              <a:lnSpc>
                <a:spcPct val="10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667250"/>
          </a:xfrm>
        </p:spPr>
        <p:txBody>
          <a:bodyPr/>
          <a:lstStyle>
            <a:lvl1pPr>
              <a:lnSpc>
                <a:spcPct val="100000"/>
              </a:lnSpc>
              <a:buClr>
                <a:schemeClr val="bg1"/>
              </a:buClr>
              <a:defRPr>
                <a:solidFill>
                  <a:schemeClr val="bg1"/>
                </a:solidFill>
              </a:defRPr>
            </a:lvl1pPr>
            <a:lvl2pPr>
              <a:lnSpc>
                <a:spcPct val="100000"/>
              </a:lnSpc>
              <a:buClr>
                <a:schemeClr val="bg1"/>
              </a:buClr>
              <a:defRPr>
                <a:solidFill>
                  <a:schemeClr val="bg1"/>
                </a:solidFill>
              </a:defRPr>
            </a:lvl2pPr>
            <a:lvl3pPr>
              <a:lnSpc>
                <a:spcPct val="100000"/>
              </a:lnSpc>
              <a:buClr>
                <a:schemeClr val="bg1"/>
              </a:buClr>
              <a:defRPr>
                <a:solidFill>
                  <a:schemeClr val="bg1"/>
                </a:solidFill>
              </a:defRPr>
            </a:lvl3pPr>
            <a:lvl4pPr>
              <a:lnSpc>
                <a:spcPct val="100000"/>
              </a:lnSpc>
              <a:buClr>
                <a:schemeClr val="bg1"/>
              </a:buClr>
              <a:defRPr>
                <a:solidFill>
                  <a:schemeClr val="bg1"/>
                </a:solidFill>
              </a:defRPr>
            </a:lvl4pPr>
            <a:lvl5pPr>
              <a:lnSpc>
                <a:spcPct val="10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9946387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7045780" cy="1072800"/>
          </a:xfrm>
        </p:spPr>
        <p:txBody>
          <a:bodyPr/>
          <a:lstStyle>
            <a:lvl1pPr>
              <a:defRPr>
                <a:solidFill>
                  <a:srgbClr val="AE2573"/>
                </a:solidFill>
              </a:defRPr>
            </a:lvl1pPr>
          </a:lstStyle>
          <a:p>
            <a:r>
              <a:rPr lang="en-US"/>
              <a:t>Click to edit Master title style</a:t>
            </a:r>
            <a:endParaRPr lang="en-GB" dirty="0"/>
          </a:p>
        </p:txBody>
      </p:sp>
      <p:sp>
        <p:nvSpPr>
          <p:cNvPr id="3" name="Text Placeholder 2"/>
          <p:cNvSpPr>
            <a:spLocks noGrp="1"/>
          </p:cNvSpPr>
          <p:nvPr>
            <p:ph type="body" idx="1" hasCustomPrompt="1"/>
          </p:nvPr>
        </p:nvSpPr>
        <p:spPr>
          <a:xfrm>
            <a:off x="839788" y="1940943"/>
            <a:ext cx="5157787" cy="564132"/>
          </a:xfrm>
        </p:spPr>
        <p:txBody>
          <a:bodyPr anchor="t"/>
          <a:lstStyle>
            <a:lvl1pPr marL="0" indent="0">
              <a:buNone/>
              <a:defRPr sz="2400" b="1">
                <a:solidFill>
                  <a:srgbClr val="005E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Content Placeholder 2">
            <a:extLst>
              <a:ext uri="{FF2B5EF4-FFF2-40B4-BE49-F238E27FC236}">
                <a16:creationId xmlns:a16="http://schemas.microsoft.com/office/drawing/2014/main" id="{5950C7C3-35A5-1A50-8EE5-500E87AED596}"/>
              </a:ext>
            </a:extLst>
          </p:cNvPr>
          <p:cNvSpPr>
            <a:spLocks noGrp="1"/>
          </p:cNvSpPr>
          <p:nvPr>
            <p:ph sz="half" idx="10"/>
          </p:nvPr>
        </p:nvSpPr>
        <p:spPr>
          <a:xfrm>
            <a:off x="838200" y="2580237"/>
            <a:ext cx="5181600" cy="3912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hasCustomPrompt="1"/>
          </p:nvPr>
        </p:nvSpPr>
        <p:spPr>
          <a:xfrm>
            <a:off x="6172200" y="1940943"/>
            <a:ext cx="5183188" cy="564132"/>
          </a:xfrm>
        </p:spPr>
        <p:txBody>
          <a:bodyPr anchor="t"/>
          <a:lstStyle>
            <a:lvl1pPr marL="0" indent="0">
              <a:buNone/>
              <a:defRPr sz="2400" b="1">
                <a:solidFill>
                  <a:srgbClr val="005E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Content Placeholder 3">
            <a:extLst>
              <a:ext uri="{FF2B5EF4-FFF2-40B4-BE49-F238E27FC236}">
                <a16:creationId xmlns:a16="http://schemas.microsoft.com/office/drawing/2014/main" id="{25040D48-D8C9-E653-312A-592D771E6F6F}"/>
              </a:ext>
            </a:extLst>
          </p:cNvPr>
          <p:cNvSpPr>
            <a:spLocks noGrp="1"/>
          </p:cNvSpPr>
          <p:nvPr>
            <p:ph sz="half" idx="2"/>
          </p:nvPr>
        </p:nvSpPr>
        <p:spPr>
          <a:xfrm>
            <a:off x="6172200" y="2580237"/>
            <a:ext cx="5181600" cy="3912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11565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mparison with 1 blue box">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7045780" cy="1072800"/>
          </a:xfrm>
        </p:spPr>
        <p:txBody>
          <a:bodyPr/>
          <a:lstStyle>
            <a:lvl1pPr>
              <a:defRPr>
                <a:solidFill>
                  <a:srgbClr val="AE2573"/>
                </a:solidFill>
              </a:defRPr>
            </a:lvl1pPr>
          </a:lstStyle>
          <a:p>
            <a:r>
              <a:rPr lang="en-US"/>
              <a:t>Click to edit Master title style</a:t>
            </a:r>
            <a:endParaRPr lang="en-GB" dirty="0"/>
          </a:p>
        </p:txBody>
      </p:sp>
      <p:sp>
        <p:nvSpPr>
          <p:cNvPr id="3" name="Text Placeholder 2"/>
          <p:cNvSpPr>
            <a:spLocks noGrp="1"/>
          </p:cNvSpPr>
          <p:nvPr>
            <p:ph type="body" idx="1" hasCustomPrompt="1"/>
          </p:nvPr>
        </p:nvSpPr>
        <p:spPr>
          <a:xfrm>
            <a:off x="838199" y="1940943"/>
            <a:ext cx="5180400" cy="639294"/>
          </a:xfrm>
          <a:solidFill>
            <a:srgbClr val="005EB8"/>
          </a:solidFill>
        </p:spPr>
        <p:txBody>
          <a:bodyPr anchor="t"/>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Content Placeholder 2">
            <a:extLst>
              <a:ext uri="{FF2B5EF4-FFF2-40B4-BE49-F238E27FC236}">
                <a16:creationId xmlns:a16="http://schemas.microsoft.com/office/drawing/2014/main" id="{5950C7C3-35A5-1A50-8EE5-500E87AED596}"/>
              </a:ext>
            </a:extLst>
          </p:cNvPr>
          <p:cNvSpPr>
            <a:spLocks noGrp="1"/>
          </p:cNvSpPr>
          <p:nvPr>
            <p:ph sz="half" idx="10"/>
          </p:nvPr>
        </p:nvSpPr>
        <p:spPr>
          <a:xfrm>
            <a:off x="838200" y="2580237"/>
            <a:ext cx="5181600" cy="3912637"/>
          </a:xfrm>
          <a:solidFill>
            <a:srgbClr val="005EB8"/>
          </a:solidFill>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hasCustomPrompt="1"/>
          </p:nvPr>
        </p:nvSpPr>
        <p:spPr>
          <a:xfrm>
            <a:off x="6172200" y="1940943"/>
            <a:ext cx="5180400" cy="564132"/>
          </a:xfrm>
        </p:spPr>
        <p:txBody>
          <a:bodyPr anchor="t"/>
          <a:lstStyle>
            <a:lvl1pPr marL="0" indent="0">
              <a:buNone/>
              <a:defRPr sz="2400" b="1">
                <a:solidFill>
                  <a:srgbClr val="005E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Content Placeholder 3">
            <a:extLst>
              <a:ext uri="{FF2B5EF4-FFF2-40B4-BE49-F238E27FC236}">
                <a16:creationId xmlns:a16="http://schemas.microsoft.com/office/drawing/2014/main" id="{25040D48-D8C9-E653-312A-592D771E6F6F}"/>
              </a:ext>
            </a:extLst>
          </p:cNvPr>
          <p:cNvSpPr>
            <a:spLocks noGrp="1"/>
          </p:cNvSpPr>
          <p:nvPr>
            <p:ph sz="half" idx="2"/>
          </p:nvPr>
        </p:nvSpPr>
        <p:spPr>
          <a:xfrm>
            <a:off x="6172200" y="2580237"/>
            <a:ext cx="5181600" cy="3912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383015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mparison blue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AC327B-F3D9-17BF-8916-1038DFF39300}"/>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bg1"/>
              </a:buClr>
            </a:pPr>
            <a:endParaRPr lang="en-GB" dirty="0">
              <a:solidFill>
                <a:schemeClr val="bg1"/>
              </a:solidFill>
            </a:endParaRPr>
          </a:p>
        </p:txBody>
      </p:sp>
      <p:sp>
        <p:nvSpPr>
          <p:cNvPr id="7" name="Title 1">
            <a:extLst>
              <a:ext uri="{FF2B5EF4-FFF2-40B4-BE49-F238E27FC236}">
                <a16:creationId xmlns:a16="http://schemas.microsoft.com/office/drawing/2014/main" id="{3046BEA2-B01C-F34B-AC6A-4B77631BADF3}"/>
              </a:ext>
            </a:extLst>
          </p:cNvPr>
          <p:cNvSpPr>
            <a:spLocks noGrp="1"/>
          </p:cNvSpPr>
          <p:nvPr>
            <p:ph type="title"/>
          </p:nvPr>
        </p:nvSpPr>
        <p:spPr>
          <a:xfrm>
            <a:off x="839788" y="365126"/>
            <a:ext cx="7045780" cy="1072800"/>
          </a:xfrm>
        </p:spPr>
        <p:txBody>
          <a:bodyPr/>
          <a:lstStyle>
            <a:lvl1pPr>
              <a:defRPr>
                <a:solidFill>
                  <a:schemeClr val="bg1"/>
                </a:solidFill>
              </a:defRPr>
            </a:lvl1pPr>
          </a:lstStyle>
          <a:p>
            <a:r>
              <a:rPr lang="en-US"/>
              <a:t>Click to edit Master title style</a:t>
            </a:r>
            <a:endParaRPr lang="en-GB" dirty="0"/>
          </a:p>
        </p:txBody>
      </p:sp>
      <p:pic>
        <p:nvPicPr>
          <p:cNvPr id="8" name="Picture 7">
            <a:extLst>
              <a:ext uri="{FF2B5EF4-FFF2-40B4-BE49-F238E27FC236}">
                <a16:creationId xmlns:a16="http://schemas.microsoft.com/office/drawing/2014/main" id="{9C26C1BF-36BC-A0D7-9D7B-235D3891829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9" name="Text Placeholder 2">
            <a:extLst>
              <a:ext uri="{FF2B5EF4-FFF2-40B4-BE49-F238E27FC236}">
                <a16:creationId xmlns:a16="http://schemas.microsoft.com/office/drawing/2014/main" id="{FF4F9889-7F5D-187F-45F8-CF6BBACCB258}"/>
              </a:ext>
            </a:extLst>
          </p:cNvPr>
          <p:cNvSpPr>
            <a:spLocks noGrp="1"/>
          </p:cNvSpPr>
          <p:nvPr>
            <p:ph type="body" idx="1" hasCustomPrompt="1"/>
          </p:nvPr>
        </p:nvSpPr>
        <p:spPr>
          <a:xfrm>
            <a:off x="839788" y="1940943"/>
            <a:ext cx="5157787" cy="564132"/>
          </a:xfrm>
        </p:spPr>
        <p:txBody>
          <a:bodyPr anchor="t"/>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Content Placeholder 3">
            <a:extLst>
              <a:ext uri="{FF2B5EF4-FFF2-40B4-BE49-F238E27FC236}">
                <a16:creationId xmlns:a16="http://schemas.microsoft.com/office/drawing/2014/main" id="{97B31951-FE39-1DC9-94AD-46FCEF132B4E}"/>
              </a:ext>
            </a:extLst>
          </p:cNvPr>
          <p:cNvSpPr>
            <a:spLocks noGrp="1"/>
          </p:cNvSpPr>
          <p:nvPr>
            <p:ph sz="half" idx="2"/>
          </p:nvPr>
        </p:nvSpPr>
        <p:spPr>
          <a:xfrm>
            <a:off x="839788" y="2505075"/>
            <a:ext cx="5157787" cy="39878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4">
            <a:extLst>
              <a:ext uri="{FF2B5EF4-FFF2-40B4-BE49-F238E27FC236}">
                <a16:creationId xmlns:a16="http://schemas.microsoft.com/office/drawing/2014/main" id="{22B7664A-8F2E-D4BD-828E-84416CF2939A}"/>
              </a:ext>
            </a:extLst>
          </p:cNvPr>
          <p:cNvSpPr>
            <a:spLocks noGrp="1"/>
          </p:cNvSpPr>
          <p:nvPr>
            <p:ph type="body" sz="quarter" idx="3" hasCustomPrompt="1"/>
          </p:nvPr>
        </p:nvSpPr>
        <p:spPr>
          <a:xfrm>
            <a:off x="6172200" y="1940943"/>
            <a:ext cx="5183188" cy="564132"/>
          </a:xfrm>
        </p:spPr>
        <p:txBody>
          <a:bodyPr anchor="t"/>
          <a:lstStyle>
            <a:lvl1pPr marL="0" indent="0">
              <a:buNone/>
              <a:defRPr sz="24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4" name="Content Placeholder 5">
            <a:extLst>
              <a:ext uri="{FF2B5EF4-FFF2-40B4-BE49-F238E27FC236}">
                <a16:creationId xmlns:a16="http://schemas.microsoft.com/office/drawing/2014/main" id="{2C1D0CFA-B2AB-C92C-94E2-46E9EE2AFE44}"/>
              </a:ext>
            </a:extLst>
          </p:cNvPr>
          <p:cNvSpPr>
            <a:spLocks noGrp="1"/>
          </p:cNvSpPr>
          <p:nvPr>
            <p:ph sz="quarter" idx="4"/>
          </p:nvPr>
        </p:nvSpPr>
        <p:spPr>
          <a:xfrm>
            <a:off x="6172200" y="2505075"/>
            <a:ext cx="5183188" cy="39878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46231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5400000" flipH="1" flipV="1">
            <a:off x="-367222" y="367225"/>
            <a:ext cx="6866356" cy="6131909"/>
          </a:xfrm>
          <a:prstGeom prst="rect">
            <a:avLst/>
          </a:prstGeom>
          <a:gradFill>
            <a:gsLst>
              <a:gs pos="13000">
                <a:schemeClr val="accent2"/>
              </a:gs>
              <a:gs pos="60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5400000" flipV="1">
            <a:off x="-1977949" y="2307330"/>
            <a:ext cx="6528619" cy="2572719"/>
          </a:xfrm>
          <a:prstGeom prst="rect">
            <a:avLst/>
          </a:prstGeom>
          <a:gradFill>
            <a:gsLst>
              <a:gs pos="0">
                <a:schemeClr val="accent1">
                  <a:lumMod val="75000"/>
                </a:schemeClr>
              </a:gs>
              <a:gs pos="42000">
                <a:schemeClr val="bg2">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72AFF5B4-F60C-7639-0259-DAA1F9833429}"/>
              </a:ext>
            </a:extLst>
          </p:cNvPr>
          <p:cNvSpPr/>
          <p:nvPr/>
        </p:nvSpPr>
        <p:spPr>
          <a:xfrm rot="10800000">
            <a:off x="1" y="4216109"/>
            <a:ext cx="8887299" cy="2644533"/>
          </a:xfrm>
          <a:prstGeom prst="rect">
            <a:avLst/>
          </a:prstGeom>
          <a:gradFill>
            <a:gsLst>
              <a:gs pos="0">
                <a:schemeClr val="accent3">
                  <a:lumMod val="60000"/>
                  <a:lumOff val="40000"/>
                </a:schemeClr>
              </a:gs>
              <a:gs pos="49000">
                <a:schemeClr val="accent4">
                  <a:lumMod val="75000"/>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7DA2CEDE-2AB4-4FB8-9551-E0AA4222B1A3}" type="datetime1">
              <a:rPr lang="en-US" smtClean="0"/>
              <a:t>5/11/2026</a:t>
            </a:fld>
            <a:endParaRPr lang="en-US"/>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25302231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a:t>Click to edit Master title style</a:t>
            </a:r>
            <a:endParaRPr lang="en-GB"/>
          </a:p>
        </p:txBody>
      </p:sp>
    </p:spTree>
    <p:extLst>
      <p:ext uri="{BB962C8B-B14F-4D97-AF65-F5344CB8AC3E}">
        <p14:creationId xmlns:p14="http://schemas.microsoft.com/office/powerpoint/2010/main" val="27929495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CE1CE7A-A984-F6AC-EF7C-306C3968FA2C}"/>
              </a:ext>
            </a:extLst>
          </p:cNvPr>
          <p:cNvSpPr>
            <a:spLocks noGrp="1"/>
          </p:cNvSpPr>
          <p:nvPr>
            <p:ph type="title"/>
          </p:nvPr>
        </p:nvSpPr>
        <p:spPr>
          <a:xfrm>
            <a:off x="839788" y="457200"/>
            <a:ext cx="6786130" cy="1229557"/>
          </a:xfrm>
        </p:spPr>
        <p:txBody>
          <a:bodyPr anchor="ctr"/>
          <a:lstStyle>
            <a:lvl1pPr>
              <a:lnSpc>
                <a:spcPct val="100000"/>
              </a:lnSpc>
              <a:defRPr sz="3200"/>
            </a:lvl1pPr>
          </a:lstStyle>
          <a:p>
            <a:r>
              <a:rPr lang="en-US"/>
              <a:t>Click to edit Master title style</a:t>
            </a:r>
            <a:endParaRPr lang="en-GB" dirty="0"/>
          </a:p>
        </p:txBody>
      </p:sp>
      <p:sp>
        <p:nvSpPr>
          <p:cNvPr id="12" name="Content Placeholder 9">
            <a:extLst>
              <a:ext uri="{FF2B5EF4-FFF2-40B4-BE49-F238E27FC236}">
                <a16:creationId xmlns:a16="http://schemas.microsoft.com/office/drawing/2014/main" id="{4EF78F39-E31F-5673-7E50-F2F6F0500DC5}"/>
              </a:ext>
            </a:extLst>
          </p:cNvPr>
          <p:cNvSpPr>
            <a:spLocks noGrp="1"/>
          </p:cNvSpPr>
          <p:nvPr>
            <p:ph sz="quarter" idx="10"/>
          </p:nvPr>
        </p:nvSpPr>
        <p:spPr>
          <a:xfrm>
            <a:off x="836613" y="2057400"/>
            <a:ext cx="4054476" cy="38036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Picture Placeholder 2">
            <a:extLst>
              <a:ext uri="{FF2B5EF4-FFF2-40B4-BE49-F238E27FC236}">
                <a16:creationId xmlns:a16="http://schemas.microsoft.com/office/drawing/2014/main" id="{F07E28A4-05A7-F93A-DDB4-64AA2C3E7E1E}"/>
              </a:ext>
            </a:extLst>
          </p:cNvPr>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Tree>
    <p:extLst>
      <p:ext uri="{BB962C8B-B14F-4D97-AF65-F5344CB8AC3E}">
        <p14:creationId xmlns:p14="http://schemas.microsoft.com/office/powerpoint/2010/main" val="25124948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45554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76344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936666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14221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399641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009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74802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6758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16200000" flipH="1">
            <a:off x="-367223" y="363046"/>
            <a:ext cx="6866356" cy="6131909"/>
          </a:xfrm>
          <a:prstGeom prst="rect">
            <a:avLst/>
          </a:prstGeom>
          <a:gradFill>
            <a:gsLst>
              <a:gs pos="0">
                <a:schemeClr val="accent1">
                  <a:lumMod val="75000"/>
                </a:schemeClr>
              </a:gs>
              <a:gs pos="69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16200000">
            <a:off x="-2106733" y="2106735"/>
            <a:ext cx="6858000" cy="2644533"/>
          </a:xfrm>
          <a:prstGeom prst="rect">
            <a:avLst/>
          </a:prstGeom>
          <a:gradFill>
            <a:gsLst>
              <a:gs pos="0">
                <a:schemeClr val="accent3">
                  <a:lumMod val="60000"/>
                  <a:lumOff val="40000"/>
                  <a:alpha val="72000"/>
                </a:schemeClr>
              </a:gs>
              <a:gs pos="49000">
                <a:schemeClr val="bg2">
                  <a:alpha val="0"/>
                </a:schemeClr>
              </a:gs>
            </a:gsLst>
            <a:lin ang="58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DF922070-FC98-090C-2EE5-E880AEA09D1B}"/>
              </a:ext>
            </a:extLst>
          </p:cNvPr>
          <p:cNvSpPr/>
          <p:nvPr/>
        </p:nvSpPr>
        <p:spPr>
          <a:xfrm flipH="1" flipV="1">
            <a:off x="0" y="2200164"/>
            <a:ext cx="12192000" cy="4657836"/>
          </a:xfrm>
          <a:prstGeom prst="rect">
            <a:avLst/>
          </a:prstGeom>
          <a:gradFill>
            <a:gsLst>
              <a:gs pos="0">
                <a:schemeClr val="accent2"/>
              </a:gs>
              <a:gs pos="52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274320" y="1079500"/>
            <a:ext cx="9867900" cy="5514953"/>
          </a:xfrm>
        </p:spPr>
        <p:txBody>
          <a:bodyPr anchor="b">
            <a:normAutofit/>
          </a:bodyPr>
          <a:lstStyle>
            <a:lvl1pP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BFF27D51-28B8-B2E3-D66E-632D6F01E601}"/>
              </a:ext>
            </a:extLst>
          </p:cNvPr>
          <p:cNvSpPr>
            <a:spLocks noGrp="1"/>
          </p:cNvSpPr>
          <p:nvPr>
            <p:ph type="dt" sz="half" idx="10"/>
          </p:nvPr>
        </p:nvSpPr>
        <p:spPr/>
        <p:txBody>
          <a:bodyPr/>
          <a:lstStyle/>
          <a:p>
            <a:fld id="{7DA2CEDE-2AB4-4FB8-9551-E0AA4222B1A3}" type="datetime1">
              <a:rPr lang="en-US" smtClean="0"/>
              <a:t>5/11/2026</a:t>
            </a:fld>
            <a:endParaRPr lang="en-US"/>
          </a:p>
        </p:txBody>
      </p:sp>
      <p:sp>
        <p:nvSpPr>
          <p:cNvPr id="4" name="Footer Placeholder 3">
            <a:extLst>
              <a:ext uri="{FF2B5EF4-FFF2-40B4-BE49-F238E27FC236}">
                <a16:creationId xmlns:a16="http://schemas.microsoft.com/office/drawing/2014/main" id="{411DCFE3-286D-146F-718D-4D8F709FB8DE}"/>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C65F9152-3DAD-AB36-D2B3-9A4DBF0AA786}"/>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3675947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8437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92352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757839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07395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132049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84333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89593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88993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53550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8694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1AE9B9-D0DC-50F5-FE7E-BCF950A9B60C}"/>
              </a:ext>
            </a:extLst>
          </p:cNvPr>
          <p:cNvSpPr/>
          <p:nvPr/>
        </p:nvSpPr>
        <p:spPr>
          <a:xfrm>
            <a:off x="28450" y="0"/>
            <a:ext cx="7600185" cy="6858000"/>
          </a:xfrm>
          <a:prstGeom prst="rect">
            <a:avLst/>
          </a:prstGeom>
          <a:gradFill>
            <a:gsLst>
              <a:gs pos="52000">
                <a:schemeClr val="bg2">
                  <a:alpha val="0"/>
                </a:schemeClr>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0" y="3409447"/>
            <a:ext cx="7609635" cy="3448553"/>
          </a:xfrm>
          <a:prstGeom prst="rect">
            <a:avLst/>
          </a:prstGeom>
          <a:gradFill>
            <a:gsLst>
              <a:gs pos="0">
                <a:schemeClr val="accent2"/>
              </a:gs>
              <a:gs pos="45000">
                <a:schemeClr val="bg2">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32F5B7E4-5668-20C3-5FFF-AA7F08736507}"/>
              </a:ext>
            </a:extLst>
          </p:cNvPr>
          <p:cNvSpPr/>
          <p:nvPr/>
        </p:nvSpPr>
        <p:spPr>
          <a:xfrm rot="16200000">
            <a:off x="394816" y="-375817"/>
            <a:ext cx="6858000" cy="7609635"/>
          </a:xfrm>
          <a:prstGeom prst="rect">
            <a:avLst/>
          </a:prstGeom>
          <a:gradFill>
            <a:gsLst>
              <a:gs pos="0">
                <a:schemeClr val="tx1"/>
              </a:gs>
              <a:gs pos="18000">
                <a:schemeClr val="accent3">
                  <a:lumMod val="60000"/>
                  <a:lumOff val="40000"/>
                  <a:alpha val="72000"/>
                </a:schemeClr>
              </a:gs>
              <a:gs pos="56000">
                <a:schemeClr val="accent1">
                  <a:lumMod val="50000"/>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8344FF-8882-8B2E-4777-40771425C01A}"/>
              </a:ext>
            </a:extLst>
          </p:cNvPr>
          <p:cNvSpPr/>
          <p:nvPr/>
        </p:nvSpPr>
        <p:spPr>
          <a:xfrm rot="16200000">
            <a:off x="1188613" y="417977"/>
            <a:ext cx="5518112" cy="7361933"/>
          </a:xfrm>
          <a:prstGeom prst="rect">
            <a:avLst/>
          </a:prstGeom>
          <a:gradFill flip="none" rotWithShape="1">
            <a:gsLst>
              <a:gs pos="24000">
                <a:schemeClr val="bg2">
                  <a:alpha val="0"/>
                </a:schemeClr>
              </a:gs>
              <a:gs pos="45000">
                <a:schemeClr val="bg2">
                  <a:alpha val="82000"/>
                </a:schemeClr>
              </a:gs>
              <a:gs pos="67000">
                <a:schemeClr val="bg1">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Title 7">
            <a:extLst>
              <a:ext uri="{FF2B5EF4-FFF2-40B4-BE49-F238E27FC236}">
                <a16:creationId xmlns:a16="http://schemas.microsoft.com/office/drawing/2014/main" id="{5F9BCED7-6A0B-12F0-730B-5623879C9495}"/>
              </a:ext>
            </a:extLst>
          </p:cNvPr>
          <p:cNvSpPr>
            <a:spLocks noGrp="1"/>
          </p:cNvSpPr>
          <p:nvPr>
            <p:ph type="title"/>
          </p:nvPr>
        </p:nvSpPr>
        <p:spPr>
          <a:xfrm>
            <a:off x="266702" y="1714498"/>
            <a:ext cx="4960617" cy="4722876"/>
          </a:xfrm>
        </p:spPr>
        <p:txBody>
          <a:bodyPr/>
          <a:lstStyle>
            <a:lvl1pPr>
              <a:defRPr sz="5000"/>
            </a:lvl1pPr>
          </a:lstStyle>
          <a:p>
            <a:r>
              <a:rPr lang="en-US"/>
              <a:t>Click to edit Master title style</a:t>
            </a:r>
          </a:p>
        </p:txBody>
      </p:sp>
      <p:sp>
        <p:nvSpPr>
          <p:cNvPr id="13" name="Date Placeholder 12">
            <a:extLst>
              <a:ext uri="{FF2B5EF4-FFF2-40B4-BE49-F238E27FC236}">
                <a16:creationId xmlns:a16="http://schemas.microsoft.com/office/drawing/2014/main" id="{E14FBD3E-3A09-5EF4-6941-FFF3E03D5396}"/>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14" name="Footer Placeholder 13">
            <a:extLst>
              <a:ext uri="{FF2B5EF4-FFF2-40B4-BE49-F238E27FC236}">
                <a16:creationId xmlns:a16="http://schemas.microsoft.com/office/drawing/2014/main" id="{362D8C0B-F931-385E-61C9-0E7226053F00}"/>
              </a:ext>
            </a:extLst>
          </p:cNvPr>
          <p:cNvSpPr>
            <a:spLocks noGrp="1"/>
          </p:cNvSpPr>
          <p:nvPr>
            <p:ph type="ftr" sz="quarter" idx="15"/>
          </p:nvPr>
        </p:nvSpPr>
        <p:spPr>
          <a:xfrm>
            <a:off x="7909368" y="210114"/>
            <a:ext cx="2509284"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07E96BDD-FAA3-3ABD-453F-3A62D97801B5}"/>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952232" y="1246951"/>
            <a:ext cx="3404277" cy="4923185"/>
          </a:xfrm>
        </p:spPr>
        <p:txBody>
          <a:bodyPr vert="horz" lIns="91440" tIns="45720" rIns="91440" bIns="45720" rtlCol="0" anchor="t">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B086C0A-2B9C-7A1D-5F77-AF7402CC1F84}"/>
              </a:ext>
            </a:extLst>
          </p:cNvPr>
          <p:cNvCxnSpPr>
            <a:cxnSpLocks/>
          </p:cNvCxnSpPr>
          <p:nvPr/>
        </p:nvCxnSpPr>
        <p:spPr>
          <a:xfrm flipH="1">
            <a:off x="8002560" y="762000"/>
            <a:ext cx="3840480"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89577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9858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82148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3059598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6501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191826-CFE4-1D6E-85E2-32EE006A5C5D}"/>
              </a:ext>
            </a:extLst>
          </p:cNvPr>
          <p:cNvSpPr/>
          <p:nvPr/>
        </p:nvSpPr>
        <p:spPr>
          <a:xfrm flipH="1">
            <a:off x="0" y="0"/>
            <a:ext cx="12192000" cy="6857996"/>
          </a:xfrm>
          <a:prstGeom prst="rect">
            <a:avLst/>
          </a:prstGeom>
          <a:gradFill flip="none" rotWithShape="1">
            <a:gsLst>
              <a:gs pos="93000">
                <a:schemeClr val="tx2"/>
              </a:gs>
              <a:gs pos="75000">
                <a:schemeClr val="accent1">
                  <a:alpha val="94000"/>
                </a:schemeClr>
              </a:gs>
              <a:gs pos="39000">
                <a:schemeClr val="accent4">
                  <a:lumMod val="50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DDCB74-BBA4-B75C-2781-A574716A3DE4}"/>
              </a:ext>
            </a:extLst>
          </p:cNvPr>
          <p:cNvSpPr/>
          <p:nvPr/>
        </p:nvSpPr>
        <p:spPr>
          <a:xfrm>
            <a:off x="0" y="-5"/>
            <a:ext cx="7958884" cy="5425439"/>
          </a:xfrm>
          <a:prstGeom prst="rect">
            <a:avLst/>
          </a:prstGeom>
          <a:gradFill flip="none" rotWithShape="1">
            <a:gsLst>
              <a:gs pos="6000">
                <a:schemeClr val="accent4">
                  <a:lumMod val="50000"/>
                </a:schemeClr>
              </a:gs>
              <a:gs pos="51000">
                <a:schemeClr val="accent6">
                  <a:lumMod val="75000"/>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4A60CA-D100-CFE6-62AC-013A201FBB9F}"/>
              </a:ext>
            </a:extLst>
          </p:cNvPr>
          <p:cNvSpPr/>
          <p:nvPr/>
        </p:nvSpPr>
        <p:spPr>
          <a:xfrm rot="5400000">
            <a:off x="1660810" y="-1660814"/>
            <a:ext cx="6858000" cy="10179620"/>
          </a:xfrm>
          <a:prstGeom prst="rect">
            <a:avLst/>
          </a:prstGeom>
          <a:gradFill flip="none" rotWithShape="1">
            <a:gsLst>
              <a:gs pos="6000">
                <a:schemeClr val="accent3">
                  <a:lumMod val="60000"/>
                  <a:lumOff val="40000"/>
                  <a:alpha val="50000"/>
                </a:schemeClr>
              </a:gs>
              <a:gs pos="72989">
                <a:schemeClr val="bg2">
                  <a:alpha val="0"/>
                </a:schemeClr>
              </a:gs>
              <a:gs pos="37000">
                <a:schemeClr val="accent2">
                  <a:lumMod val="75000"/>
                  <a:alpha val="800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4">
            <a:extLst>
              <a:ext uri="{FF2B5EF4-FFF2-40B4-BE49-F238E27FC236}">
                <a16:creationId xmlns:a16="http://schemas.microsoft.com/office/drawing/2014/main" id="{22C61630-0AC6-F4D9-545E-38A32C69F3CA}"/>
              </a:ext>
            </a:extLst>
          </p:cNvPr>
          <p:cNvSpPr>
            <a:spLocks noGrp="1"/>
          </p:cNvSpPr>
          <p:nvPr>
            <p:ph type="title"/>
          </p:nvPr>
        </p:nvSpPr>
        <p:spPr>
          <a:xfrm>
            <a:off x="274320" y="1148579"/>
            <a:ext cx="4724400" cy="2811649"/>
          </a:xfrm>
        </p:spPr>
        <p:txBody>
          <a:bodyPr anchor="t"/>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2375" y="210114"/>
            <a:ext cx="1884796" cy="365760"/>
          </a:xfrm>
        </p:spPr>
        <p:txBody>
          <a:bodyPr/>
          <a:lstStyle/>
          <a:p>
            <a:fld id="{C2A0816E-BD5C-478F-AB95-6BE098266DF3}" type="datetime1">
              <a:rPr lang="en-US" smtClean="0"/>
              <a:t>5/11/2026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81323" y="210114"/>
            <a:ext cx="2509284"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1322" y="1148580"/>
            <a:ext cx="4986777" cy="4606762"/>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7154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4410D4-C581-C48F-5E1D-E93DA884342F}"/>
              </a:ext>
            </a:extLst>
          </p:cNvPr>
          <p:cNvSpPr/>
          <p:nvPr/>
        </p:nvSpPr>
        <p:spPr>
          <a:xfrm rot="10800000">
            <a:off x="14619" y="-2"/>
            <a:ext cx="12177379" cy="4492404"/>
          </a:xfrm>
          <a:prstGeom prst="rect">
            <a:avLst/>
          </a:prstGeom>
          <a:gradFill flip="none" rotWithShape="1">
            <a:gsLst>
              <a:gs pos="33000">
                <a:schemeClr val="bg2">
                  <a:alpha val="0"/>
                </a:schemeClr>
              </a:gs>
              <a:gs pos="82000">
                <a:schemeClr val="accent1">
                  <a:lumMod val="50000"/>
                  <a:alpha val="44000"/>
                </a:schemeClr>
              </a:gs>
              <a:gs pos="100000">
                <a:schemeClr val="accent3">
                  <a:lumMod val="60000"/>
                  <a:lumOff val="40000"/>
                  <a:alpha val="9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723903" y="1161955"/>
            <a:ext cx="11468097" cy="3330447"/>
          </a:xfrm>
          <a:prstGeom prst="rect">
            <a:avLst/>
          </a:prstGeom>
          <a:gradFill>
            <a:gsLst>
              <a:gs pos="0">
                <a:schemeClr val="accent2">
                  <a:lumMod val="75000"/>
                </a:schemeClr>
              </a:gs>
              <a:gs pos="27000">
                <a:schemeClr val="bg2">
                  <a:alpha val="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a:extLst>
              <a:ext uri="{FF2B5EF4-FFF2-40B4-BE49-F238E27FC236}">
                <a16:creationId xmlns:a16="http://schemas.microsoft.com/office/drawing/2014/main" id="{D31AE9B9-D0DC-50F5-FE7E-BCF950A9B60C}"/>
              </a:ext>
            </a:extLst>
          </p:cNvPr>
          <p:cNvSpPr/>
          <p:nvPr/>
        </p:nvSpPr>
        <p:spPr>
          <a:xfrm rot="10800000">
            <a:off x="-14621" y="-7466"/>
            <a:ext cx="6110621" cy="2500409"/>
          </a:xfrm>
          <a:prstGeom prst="rect">
            <a:avLst/>
          </a:prstGeom>
          <a:gradFill flip="none" rotWithShape="1">
            <a:gsLst>
              <a:gs pos="63000">
                <a:schemeClr val="bg2">
                  <a:alpha val="0"/>
                </a:schemeClr>
              </a:gs>
              <a:gs pos="100000">
                <a:schemeClr val="accent1">
                  <a:lumMod val="5000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4D63E47-B71F-605F-2462-F6F2ED4F115C}"/>
              </a:ext>
            </a:extLst>
          </p:cNvPr>
          <p:cNvSpPr>
            <a:spLocks noGrp="1"/>
          </p:cNvSpPr>
          <p:nvPr>
            <p:ph type="title"/>
          </p:nvPr>
        </p:nvSpPr>
        <p:spPr>
          <a:xfrm>
            <a:off x="274320" y="1468924"/>
            <a:ext cx="5096176" cy="2461308"/>
          </a:xfrm>
        </p:spPr>
        <p:txBody>
          <a:bodyPr/>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9100" y="210114"/>
            <a:ext cx="2064089" cy="365760"/>
          </a:xfrm>
        </p:spPr>
        <p:txBody>
          <a:bodyPr/>
          <a:lstStyle>
            <a:lvl1pPr>
              <a:defRPr>
                <a:solidFill>
                  <a:schemeClr val="tx1"/>
                </a:solidFill>
              </a:defRPr>
            </a:lvl1pPr>
          </a:lstStyle>
          <a:p>
            <a:fld id="{75515BC3-2A9C-497B-B82C-246EEDDDF89C}" type="datetime1">
              <a:rPr lang="en-US" smtClean="0"/>
              <a:t>5/11/2026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77000" y="210114"/>
            <a:ext cx="3251508"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7383" y="1161955"/>
            <a:ext cx="4158158" cy="2768278"/>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C9B8CAF0-3749-D1CF-0FDA-20F4B5EE9862}"/>
              </a:ext>
            </a:extLst>
          </p:cNvPr>
          <p:cNvSpPr>
            <a:spLocks noGrp="1"/>
          </p:cNvSpPr>
          <p:nvPr>
            <p:ph type="pic" sz="quarter" idx="17" hasCustomPrompt="1"/>
          </p:nvPr>
        </p:nvSpPr>
        <p:spPr>
          <a:xfrm>
            <a:off x="0" y="4492402"/>
            <a:ext cx="12192000" cy="2365597"/>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3164517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EF5A46-889B-82F0-E6A3-B308E2DCC951}"/>
              </a:ext>
            </a:extLst>
          </p:cNvPr>
          <p:cNvSpPr/>
          <p:nvPr/>
        </p:nvSpPr>
        <p:spPr>
          <a:xfrm rot="5400000" flipH="1" flipV="1">
            <a:off x="5012872" y="-5012874"/>
            <a:ext cx="2166257" cy="12192001"/>
          </a:xfrm>
          <a:prstGeom prst="rect">
            <a:avLst/>
          </a:prstGeom>
          <a:gradFill flip="none" rotWithShape="1">
            <a:gsLst>
              <a:gs pos="0">
                <a:schemeClr val="accent3">
                  <a:lumMod val="60000"/>
                  <a:lumOff val="40000"/>
                </a:schemeClr>
              </a:gs>
              <a:gs pos="61000">
                <a:schemeClr val="bg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70E27D4F-6E85-4618-7F98-5F4B945ACFE4}"/>
              </a:ext>
            </a:extLst>
          </p:cNvPr>
          <p:cNvSpPr/>
          <p:nvPr/>
        </p:nvSpPr>
        <p:spPr>
          <a:xfrm rot="10800000" flipH="1" flipV="1">
            <a:off x="4836601" y="0"/>
            <a:ext cx="7355399" cy="6858000"/>
          </a:xfrm>
          <a:prstGeom prst="rect">
            <a:avLst/>
          </a:prstGeom>
          <a:gradFill flip="none" rotWithShape="1">
            <a:gsLst>
              <a:gs pos="44000">
                <a:schemeClr val="accent2">
                  <a:alpha val="28000"/>
                </a:schemeClr>
              </a:gs>
              <a:gs pos="0">
                <a:schemeClr val="accent1"/>
              </a:gs>
              <a:gs pos="75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70C6460E-7477-249C-CA29-89DD19B3F5CB}"/>
              </a:ext>
            </a:extLst>
          </p:cNvPr>
          <p:cNvSpPr/>
          <p:nvPr/>
        </p:nvSpPr>
        <p:spPr>
          <a:xfrm rot="10800000" flipH="1" flipV="1">
            <a:off x="6749143" y="1763485"/>
            <a:ext cx="5442857" cy="5094514"/>
          </a:xfrm>
          <a:prstGeom prst="rect">
            <a:avLst/>
          </a:prstGeom>
          <a:gradFill flip="none" rotWithShape="1">
            <a:gsLst>
              <a:gs pos="0">
                <a:schemeClr val="accent5">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90595"/>
            <a:ext cx="5811178" cy="3043682"/>
          </a:xfrm>
        </p:spPr>
        <p:txBody>
          <a:bodyPr anchor="b">
            <a:normAutofit/>
          </a:bodyPr>
          <a:lstStyle>
            <a:lvl1pPr>
              <a:defRPr sz="4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5CDEAC1E-5504-4723-BE4B-1DE8B305AF62}"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4167941"/>
            <a:ext cx="5811177" cy="181722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8996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7BF44-E096-ADC8-0C23-BA7E19E66787}"/>
              </a:ext>
            </a:extLst>
          </p:cNvPr>
          <p:cNvSpPr/>
          <p:nvPr/>
        </p:nvSpPr>
        <p:spPr>
          <a:xfrm rot="10800000" flipV="1">
            <a:off x="3342" y="0"/>
            <a:ext cx="5334001" cy="6858000"/>
          </a:xfrm>
          <a:prstGeom prst="rect">
            <a:avLst/>
          </a:prstGeom>
          <a:gradFill flip="none" rotWithShape="1">
            <a:gsLst>
              <a:gs pos="52000">
                <a:schemeClr val="accent2">
                  <a:alpha val="28000"/>
                </a:schemeClr>
              </a:gs>
              <a:gs pos="0">
                <a:schemeClr val="accent1"/>
              </a:gs>
              <a:gs pos="78000">
                <a:schemeClr val="bg2">
                  <a:alpha val="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E503D519-17B6-1CCD-DA98-45A0B88A04E8}"/>
              </a:ext>
            </a:extLst>
          </p:cNvPr>
          <p:cNvSpPr/>
          <p:nvPr/>
        </p:nvSpPr>
        <p:spPr>
          <a:xfrm rot="10800000" flipV="1">
            <a:off x="-2" y="1448661"/>
            <a:ext cx="7828909" cy="5409338"/>
          </a:xfrm>
          <a:prstGeom prst="rect">
            <a:avLst/>
          </a:prstGeom>
          <a:gradFill flip="none" rotWithShape="1">
            <a:gsLst>
              <a:gs pos="0">
                <a:schemeClr val="accent3">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738353"/>
            <a:ext cx="2907231" cy="2501900"/>
          </a:xfrm>
        </p:spPr>
        <p:txBody>
          <a:bodyPr anchor="t">
            <a:normAutofit/>
          </a:bodyPr>
          <a:lstStyle>
            <a:lvl1pPr>
              <a:defRPr sz="2800">
                <a:solidFill>
                  <a:schemeClr val="tx1"/>
                </a:solidFill>
              </a:defRPr>
            </a:lvl1pPr>
          </a:lstStyle>
          <a:p>
            <a:r>
              <a:rPr lang="en-US"/>
              <a:t>Click to edit Master title style</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8E6582D0-CC23-4B30-B5F7-0EC0E82226EA}" type="datetime1">
              <a:rPr lang="en-US" smtClean="0"/>
              <a:t>5/11/2026</a:t>
            </a:fld>
            <a:endParaRPr lang="en-US"/>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5334000" y="1738352"/>
            <a:ext cx="4797769" cy="3787377"/>
          </a:xfrm>
        </p:spPr>
        <p:txBody>
          <a:bodyPr vert="horz" lIns="91440" tIns="45720" rIns="73152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6150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28AA25-2696-95B5-3DD1-1DDCE335B96E}"/>
              </a:ext>
            </a:extLst>
          </p:cNvPr>
          <p:cNvSpPr/>
          <p:nvPr/>
        </p:nvSpPr>
        <p:spPr>
          <a:xfrm>
            <a:off x="0" y="0"/>
            <a:ext cx="12192000" cy="6869579"/>
          </a:xfrm>
          <a:prstGeom prst="rect">
            <a:avLst/>
          </a:prstGeom>
          <a:gradFill flip="none" rotWithShape="1">
            <a:gsLst>
              <a:gs pos="23000">
                <a:schemeClr val="bg2">
                  <a:alpha val="0"/>
                </a:schemeClr>
              </a:gs>
              <a:gs pos="61000">
                <a:schemeClr val="accent1">
                  <a:lumMod val="50000"/>
                  <a:alpha val="50000"/>
                </a:schemeClr>
              </a:gs>
              <a:gs pos="100000">
                <a:schemeClr val="accent3">
                  <a:lumMod val="60000"/>
                  <a:lumOff val="40000"/>
                </a:schemeClr>
              </a:gs>
            </a:gsLst>
            <a:lin ang="18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6450F3-50BF-885C-FD60-BACC77C3F1E0}"/>
              </a:ext>
            </a:extLst>
          </p:cNvPr>
          <p:cNvSpPr/>
          <p:nvPr/>
        </p:nvSpPr>
        <p:spPr>
          <a:xfrm flipH="1" flipV="1">
            <a:off x="0" y="1727456"/>
            <a:ext cx="12192001" cy="5130541"/>
          </a:xfrm>
          <a:prstGeom prst="rect">
            <a:avLst/>
          </a:prstGeom>
          <a:gradFill>
            <a:gsLst>
              <a:gs pos="0">
                <a:schemeClr val="accent2">
                  <a:lumMod val="75000"/>
                </a:schemeClr>
              </a:gs>
              <a:gs pos="45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D53C05B-A90A-250E-CBC3-E741A87656D9}"/>
              </a:ext>
            </a:extLst>
          </p:cNvPr>
          <p:cNvSpPr/>
          <p:nvPr/>
        </p:nvSpPr>
        <p:spPr>
          <a:xfrm rot="5400000">
            <a:off x="4285048" y="-1037373"/>
            <a:ext cx="6869579" cy="8944324"/>
          </a:xfrm>
          <a:prstGeom prst="rect">
            <a:avLst/>
          </a:prstGeom>
          <a:gradFill flip="none" rotWithShape="1">
            <a:gsLst>
              <a:gs pos="60000">
                <a:schemeClr val="accent5">
                  <a:alpha val="0"/>
                </a:schemeClr>
              </a:gs>
              <a:gs pos="94000">
                <a:schemeClr val="accent3">
                  <a:lumMod val="20000"/>
                  <a:lumOff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B1BC43-B272-D419-E8BB-6EFDB7CB6DE6}"/>
              </a:ext>
            </a:extLst>
          </p:cNvPr>
          <p:cNvSpPr/>
          <p:nvPr/>
        </p:nvSpPr>
        <p:spPr>
          <a:xfrm rot="16200000">
            <a:off x="3586718" y="-681705"/>
            <a:ext cx="6783165" cy="8296238"/>
          </a:xfrm>
          <a:prstGeom prst="rect">
            <a:avLst/>
          </a:prstGeom>
          <a:gradFill flip="none" rotWithShape="1">
            <a:gsLst>
              <a:gs pos="26000">
                <a:schemeClr val="bg2"/>
              </a:gs>
              <a:gs pos="73000">
                <a:schemeClr val="bg2">
                  <a:alpha val="0"/>
                </a:schemeClr>
              </a:gs>
            </a:gsLst>
            <a:path path="circle">
              <a:fillToRect l="50000" t="50000" r="50000" b="50000"/>
            </a:path>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Connector 10">
            <a:extLst>
              <a:ext uri="{FF2B5EF4-FFF2-40B4-BE49-F238E27FC236}">
                <a16:creationId xmlns:a16="http://schemas.microsoft.com/office/drawing/2014/main" id="{9E9B18E3-016A-6508-4AB9-C1B35F40CE8C}"/>
              </a:ext>
            </a:extLst>
          </p:cNvPr>
          <p:cNvCxnSpPr>
            <a:cxnSpLocks/>
          </p:cNvCxnSpPr>
          <p:nvPr/>
        </p:nvCxnSpPr>
        <p:spPr>
          <a:xfrm flipH="1">
            <a:off x="394716" y="6101080"/>
            <a:ext cx="11402568"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44A4757-EA69-EF77-262C-A183AC218312}"/>
              </a:ext>
            </a:extLst>
          </p:cNvPr>
          <p:cNvSpPr/>
          <p:nvPr/>
        </p:nvSpPr>
        <p:spPr>
          <a:xfrm rot="10800000">
            <a:off x="0" y="1"/>
            <a:ext cx="12192000" cy="5281424"/>
          </a:xfrm>
          <a:prstGeom prst="rect">
            <a:avLst/>
          </a:prstGeom>
          <a:gradFill flip="none" rotWithShape="1">
            <a:gsLst>
              <a:gs pos="52000">
                <a:schemeClr val="accent2">
                  <a:lumMod val="50000"/>
                  <a:alpha val="0"/>
                </a:schemeClr>
              </a:gs>
              <a:gs pos="100000">
                <a:schemeClr val="accent1">
                  <a:lumMod val="75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1" y="914400"/>
            <a:ext cx="7498080" cy="2621280"/>
          </a:xfrm>
        </p:spPr>
        <p:txBody>
          <a:bodyPr anchor="b">
            <a:normAutofit/>
          </a:bodyPr>
          <a:lstStyle>
            <a:lvl1pPr>
              <a:defRPr sz="4800" b="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2BF3AD86-30C4-61DF-3300-53A4A4BB6D4D}"/>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5" name="Footer Placeholder 4">
            <a:extLst>
              <a:ext uri="{FF2B5EF4-FFF2-40B4-BE49-F238E27FC236}">
                <a16:creationId xmlns:a16="http://schemas.microsoft.com/office/drawing/2014/main" id="{B40ED380-F3FA-F88A-4719-014588A2E13B}"/>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218F7C8-EA2A-EA2C-5113-86B95AACB171}"/>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901440"/>
            <a:ext cx="7498080" cy="1828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3126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25286"/>
            <a:ext cx="6177587" cy="1635723"/>
          </a:xfrm>
        </p:spPr>
        <p:txBody>
          <a:bodyPr anchor="b">
            <a:norm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73F7B4F8-3C61-0936-7251-8633EE5F2C1B}"/>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5" name="Footer Placeholder 4">
            <a:extLst>
              <a:ext uri="{FF2B5EF4-FFF2-40B4-BE49-F238E27FC236}">
                <a16:creationId xmlns:a16="http://schemas.microsoft.com/office/drawing/2014/main" id="{26DA624A-E1F8-4C9A-205B-0A6EA83A187B}"/>
              </a:ext>
            </a:extLst>
          </p:cNvPr>
          <p:cNvSpPr>
            <a:spLocks noGrp="1"/>
          </p:cNvSpPr>
          <p:nvPr>
            <p:ph type="ftr" sz="quarter" idx="15"/>
          </p:nvPr>
        </p:nvSpPr>
        <p:spPr/>
        <p:txBody>
          <a:bodyPr/>
          <a:lstStyle/>
          <a:p>
            <a:r>
              <a:rPr lang="en-US"/>
              <a:t>Sample Footer Text</a:t>
            </a:r>
          </a:p>
        </p:txBody>
      </p:sp>
      <p:sp>
        <p:nvSpPr>
          <p:cNvPr id="11" name="Slide Number Placeholder 10">
            <a:extLst>
              <a:ext uri="{FF2B5EF4-FFF2-40B4-BE49-F238E27FC236}">
                <a16:creationId xmlns:a16="http://schemas.microsoft.com/office/drawing/2014/main" id="{11848B1D-AC89-3F75-720C-6A1E8C8E7AAF}"/>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017520"/>
            <a:ext cx="7680960" cy="34747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F51E206-ED3F-B360-C610-1197186BA59A}"/>
              </a:ext>
            </a:extLst>
          </p:cNvPr>
          <p:cNvSpPr/>
          <p:nvPr/>
        </p:nvSpPr>
        <p:spPr>
          <a:xfrm rot="16200000" flipV="1">
            <a:off x="7683337" y="2349337"/>
            <a:ext cx="6858000" cy="2159326"/>
          </a:xfrm>
          <a:prstGeom prst="rect">
            <a:avLst/>
          </a:prstGeom>
          <a:gradFill>
            <a:gsLst>
              <a:gs pos="0">
                <a:schemeClr val="accent3"/>
              </a:gs>
              <a:gs pos="48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4D874C02-925E-C0AE-1F22-882A90A64E54}"/>
              </a:ext>
            </a:extLst>
          </p:cNvPr>
          <p:cNvSpPr/>
          <p:nvPr/>
        </p:nvSpPr>
        <p:spPr>
          <a:xfrm rot="10800000" flipH="1" flipV="1">
            <a:off x="7849486" y="0"/>
            <a:ext cx="4342514" cy="6858000"/>
          </a:xfrm>
          <a:prstGeom prst="rect">
            <a:avLst/>
          </a:prstGeom>
          <a:gradFill flip="none" rotWithShape="1">
            <a:gsLst>
              <a:gs pos="29000">
                <a:schemeClr val="accent2">
                  <a:alpha val="28000"/>
                </a:schemeClr>
              </a:gs>
              <a:gs pos="5000">
                <a:schemeClr val="accent1">
                  <a:alpha val="63000"/>
                </a:schemeClr>
              </a:gs>
              <a:gs pos="66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47719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282"/>
            <a:ext cx="9830017"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80EE6BAA-0080-49BB-A5F6-D96B22DFE410}"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2011680"/>
            <a:ext cx="11402568"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F14132CA-3777-075A-ECC4-B9DEFA9B3CEB}"/>
              </a:ext>
            </a:extLst>
          </p:cNvPr>
          <p:cNvCxnSpPr>
            <a:cxnSpLocks/>
          </p:cNvCxnSpPr>
          <p:nvPr/>
        </p:nvCxnSpPr>
        <p:spPr>
          <a:xfrm flipH="1">
            <a:off x="394716" y="170483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811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2C01-B12A-AF17-D0E9-403E14D1D1A7}"/>
              </a:ext>
            </a:extLst>
          </p:cNvPr>
          <p:cNvSpPr/>
          <p:nvPr/>
        </p:nvSpPr>
        <p:spPr>
          <a:xfrm rot="10800000" flipH="1">
            <a:off x="391802" y="773848"/>
            <a:ext cx="11800198" cy="3151902"/>
          </a:xfrm>
          <a:prstGeom prst="rect">
            <a:avLst/>
          </a:prstGeom>
          <a:gradFill>
            <a:gsLst>
              <a:gs pos="79000">
                <a:schemeClr val="bg2">
                  <a:alpha val="0"/>
                </a:schemeClr>
              </a:gs>
              <a:gs pos="100000">
                <a:schemeClr val="accent5">
                  <a:lumMod val="75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AA29D-41E7-06F1-DA88-95401F827C71}"/>
              </a:ext>
            </a:extLst>
          </p:cNvPr>
          <p:cNvSpPr/>
          <p:nvPr/>
        </p:nvSpPr>
        <p:spPr>
          <a:xfrm rot="10800000" flipH="1">
            <a:off x="0" y="773847"/>
            <a:ext cx="11026588" cy="1634270"/>
          </a:xfrm>
          <a:prstGeom prst="rect">
            <a:avLst/>
          </a:prstGeom>
          <a:gradFill flip="none" rotWithShape="1">
            <a:gsLst>
              <a:gs pos="575">
                <a:schemeClr val="accent2"/>
              </a:gs>
              <a:gs pos="3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918144"/>
            <a:ext cx="2939186" cy="2096814"/>
          </a:xfrm>
        </p:spPr>
        <p:txBody>
          <a:bodyPr vert="horz" lIns="91440" tIns="45720" rIns="91440" bIns="45720" rtlCol="0" anchor="t">
            <a:normAutofit/>
          </a:bodyPr>
          <a:lstStyle>
            <a:lvl1pPr>
              <a:defRPr lang="en-US" dirty="0">
                <a:solidFill>
                  <a:schemeClr val="tx1"/>
                </a:solidFill>
              </a:defRPr>
            </a:lvl1pPr>
          </a:lstStyle>
          <a:p>
            <a:pPr lvl="0"/>
            <a:r>
              <a:rPr lang="en-US"/>
              <a:t>Click to edit Master title style</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3E08220-0958-4EB6-84AC-FBA5654D4035}" type="datetime1">
              <a:rPr lang="en-US" smtClean="0"/>
              <a:t>5/11/2026</a:t>
            </a:fld>
            <a:endParaRPr lang="en-US"/>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a:xfrm>
            <a:off x="5334000" y="210114"/>
            <a:ext cx="2939491"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34000" y="1918145"/>
            <a:ext cx="4991100" cy="4133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8219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6306086" cy="5335754"/>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979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376"/>
            <a:ext cx="9875520"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7DA9862-2C49-41B4-AD0B-6F93BC6DDDF8}"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67BDEC48-6AF0-A15B-1E5D-9476B32733A4}"/>
              </a:ext>
            </a:extLst>
          </p:cNvPr>
          <p:cNvSpPr/>
          <p:nvPr/>
        </p:nvSpPr>
        <p:spPr>
          <a:xfrm rot="10800000" flipH="1">
            <a:off x="0" y="1700784"/>
            <a:ext cx="12192000" cy="2406798"/>
          </a:xfrm>
          <a:prstGeom prst="rect">
            <a:avLst/>
          </a:prstGeom>
          <a:gradFill>
            <a:gsLst>
              <a:gs pos="79000">
                <a:schemeClr val="bg2">
                  <a:alpha val="0"/>
                </a:schemeClr>
              </a:gs>
              <a:gs pos="100000">
                <a:schemeClr val="accent6">
                  <a:alpha val="66000"/>
                </a:schemeClr>
              </a:gs>
            </a:gsLst>
            <a:lin ang="56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CCDA7C-EB2B-A59A-8F97-263F3FE42D52}"/>
              </a:ext>
            </a:extLst>
          </p:cNvPr>
          <p:cNvSpPr/>
          <p:nvPr/>
        </p:nvSpPr>
        <p:spPr>
          <a:xfrm rot="10800000">
            <a:off x="1159597" y="1700784"/>
            <a:ext cx="11032403" cy="1260888"/>
          </a:xfrm>
          <a:prstGeom prst="rect">
            <a:avLst/>
          </a:prstGeom>
          <a:gradFill flip="none" rotWithShape="1">
            <a:gsLst>
              <a:gs pos="21830">
                <a:schemeClr val="accent1">
                  <a:lumMod val="75000"/>
                  <a:alpha val="35000"/>
                </a:schemeClr>
              </a:gs>
              <a:gs pos="0">
                <a:schemeClr val="accent3">
                  <a:lumMod val="60000"/>
                  <a:lumOff val="40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2011679"/>
            <a:ext cx="1161288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7513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7420178" cy="5375082"/>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8044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500"/>
            <a:ext cx="3332784" cy="1581912"/>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301752" y="205986"/>
            <a:ext cx="1097280" cy="365760"/>
          </a:xfrm>
        </p:spPr>
        <p:txBody>
          <a:bodyPr/>
          <a:lstStyle/>
          <a:p>
            <a:fld id="{37D881E9-FF16-48A7-B8AA-A17AAAEAD6E1}" type="datetime1">
              <a:rPr lang="en-US" smtClean="0"/>
              <a:t>5/11/2026</a:t>
            </a:fld>
            <a:endParaRPr lang="en-US"/>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1494378" y="207291"/>
            <a:ext cx="1639372"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a:xfrm>
            <a:off x="3140760" y="210114"/>
            <a:ext cx="493776"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3099816"/>
            <a:ext cx="3332784" cy="3054096"/>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4152900" y="0"/>
            <a:ext cx="8039100" cy="6858000"/>
          </a:xfrm>
          <a:blipFill dpi="0" rotWithShape="1">
            <a:blip r:embed="rId2">
              <a:alphaModFix amt="60000"/>
            </a:blip>
            <a:srcRect/>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2A942C55-3382-C50D-76EB-793EA21DA34F}"/>
              </a:ext>
            </a:extLst>
          </p:cNvPr>
          <p:cNvCxnSpPr>
            <a:cxnSpLocks/>
          </p:cNvCxnSpPr>
          <p:nvPr/>
        </p:nvCxnSpPr>
        <p:spPr>
          <a:xfrm flipH="1">
            <a:off x="397288"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224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59103" y="952500"/>
            <a:ext cx="3239262" cy="1582882"/>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0"/>
            <a:ext cx="762000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81000" y="210114"/>
            <a:ext cx="1413537" cy="365760"/>
          </a:xfrm>
        </p:spPr>
        <p:txBody>
          <a:bodyPr/>
          <a:lstStyle/>
          <a:p>
            <a:fld id="{52D95AE2-CFB9-4B68-957C-4721356B27A9}" type="datetime1">
              <a:rPr lang="en-US" smtClean="0"/>
              <a:t>5/11/2026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50916" y="210114"/>
            <a:ext cx="233352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59103" y="3103929"/>
            <a:ext cx="3239262" cy="31098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A2AF1B15-A912-4D71-3A1C-A97F524B9DE0}"/>
              </a:ext>
            </a:extLst>
          </p:cNvPr>
          <p:cNvCxnSpPr>
            <a:cxnSpLocks/>
          </p:cNvCxnSpPr>
          <p:nvPr/>
        </p:nvCxnSpPr>
        <p:spPr>
          <a:xfrm flipH="1">
            <a:off x="8237415"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295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4282051"/>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0"/>
            <a:ext cx="12192000" cy="3864075"/>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4282051"/>
            <a:ext cx="7010399" cy="1532976"/>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5/11/2026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598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91984" y="955810"/>
            <a:ext cx="4114800" cy="1244051"/>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1"/>
            <a:ext cx="6959600" cy="6858000"/>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7469431" y="210114"/>
            <a:ext cx="1485900" cy="365760"/>
          </a:xfrm>
        </p:spPr>
        <p:txBody>
          <a:bodyPr/>
          <a:lstStyle/>
          <a:p>
            <a:fld id="{2BDF39F2-6977-4B14-98E3-4DFE82804B0D}" type="datetime1">
              <a:rPr lang="en-US" smtClean="0"/>
              <a:t>5/11/2026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9376096"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491984" y="2791033"/>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BE9AF0A0-5001-F380-4488-B02AB3C79B31}"/>
              </a:ext>
            </a:extLst>
          </p:cNvPr>
          <p:cNvCxnSpPr>
            <a:cxnSpLocks/>
          </p:cNvCxnSpPr>
          <p:nvPr/>
        </p:nvCxnSpPr>
        <p:spPr>
          <a:xfrm flipH="1">
            <a:off x="7595441"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ED0235B-B98B-7313-28E9-8E643CDFF4A6}"/>
              </a:ext>
            </a:extLst>
          </p:cNvPr>
          <p:cNvSpPr/>
          <p:nvPr userDrawn="1"/>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842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1" y="955810"/>
            <a:ext cx="4114799" cy="1244051"/>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01752" y="210114"/>
            <a:ext cx="1485900" cy="365760"/>
          </a:xfrm>
        </p:spPr>
        <p:txBody>
          <a:bodyPr/>
          <a:lstStyle/>
          <a:p>
            <a:fld id="{2BDF39F2-6977-4B14-98E3-4DFE82804B0D}" type="datetime1">
              <a:rPr lang="en-US" smtClean="0"/>
              <a:t>5/11/2026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2268722"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a:xfrm>
            <a:off x="4192949"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2788920"/>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5232400" y="1"/>
            <a:ext cx="6959600"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F5904EB0-09B1-E4AD-6BEA-66B82835A61F}"/>
              </a:ext>
            </a:extLst>
          </p:cNvPr>
          <p:cNvCxnSpPr>
            <a:cxnSpLocks/>
          </p:cNvCxnSpPr>
          <p:nvPr/>
        </p:nvCxnSpPr>
        <p:spPr>
          <a:xfrm flipH="1">
            <a:off x="395444"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B01857F-DF9F-2A98-2C2B-889C9BE29432}"/>
              </a:ext>
            </a:extLst>
          </p:cNvPr>
          <p:cNvSpPr/>
          <p:nvPr userDrawn="1"/>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5847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7686"/>
            <a:ext cx="3410958" cy="1532976"/>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62C1B48-5712-40E8-928E-1136C5D12A17}" type="datetime1">
              <a:rPr lang="en-US" smtClean="0"/>
              <a:t>5/11/2026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1017686"/>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3837709"/>
            <a:ext cx="12192000" cy="3020291"/>
          </a:xfrm>
          <a:blipFill dpi="0" rotWithShape="1">
            <a:blip r:embed="rId2">
              <a:alphaModFix amt="60000"/>
            </a:blip>
            <a:srcRect/>
            <a:stretch>
              <a:fillRect t="-27937"/>
            </a:stretch>
          </a:blipFill>
        </p:spPr>
        <p:txBody>
          <a:bodyPr/>
          <a:lstStyle>
            <a:lvl1pPr>
              <a:defRPr/>
            </a:lvl1pPr>
          </a:lstStyle>
          <a:p>
            <a:r>
              <a:rPr lang="en-US"/>
              <a:t>   </a:t>
            </a:r>
          </a:p>
        </p:txBody>
      </p:sp>
    </p:spTree>
    <p:extLst>
      <p:ext uri="{BB962C8B-B14F-4D97-AF65-F5344CB8AC3E}">
        <p14:creationId xmlns:p14="http://schemas.microsoft.com/office/powerpoint/2010/main" val="30851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l="1" r="-18789"/>
            </a:stretch>
          </a:blipFill>
        </p:spPr>
        <p:txBody>
          <a:bodyPr/>
          <a:lstStyle>
            <a:lvl1pPr>
              <a:defRPr/>
            </a:lvl1pPr>
          </a:lstStyle>
          <a:p>
            <a:r>
              <a:rPr lang="en-US"/>
              <a:t>   </a:t>
            </a:r>
          </a:p>
        </p:txBody>
      </p:sp>
      <p:sp>
        <p:nvSpPr>
          <p:cNvPr id="5" name="Title 4">
            <a:extLst>
              <a:ext uri="{FF2B5EF4-FFF2-40B4-BE49-F238E27FC236}">
                <a16:creationId xmlns:a16="http://schemas.microsoft.com/office/drawing/2014/main" id="{DD95CC36-AD95-97AF-0B3C-4CA25FF5420C}"/>
              </a:ext>
            </a:extLst>
          </p:cNvPr>
          <p:cNvSpPr>
            <a:spLocks noGrp="1"/>
          </p:cNvSpPr>
          <p:nvPr>
            <p:ph type="title"/>
          </p:nvPr>
        </p:nvSpPr>
        <p:spPr>
          <a:xfrm>
            <a:off x="0" y="3671046"/>
            <a:ext cx="12188952" cy="3186953"/>
          </a:xfrm>
          <a:gradFill>
            <a:gsLst>
              <a:gs pos="56000">
                <a:schemeClr val="bg2">
                  <a:alpha val="71000"/>
                </a:schemeClr>
              </a:gs>
              <a:gs pos="82000">
                <a:schemeClr val="bg2"/>
              </a:gs>
              <a:gs pos="16000">
                <a:schemeClr val="accent4">
                  <a:alpha val="0"/>
                </a:schemeClr>
              </a:gs>
            </a:gsLst>
            <a:lin ang="5400000" scaled="0"/>
          </a:gradFill>
        </p:spPr>
        <p:txBody>
          <a:bodyPr lIns="365760" tIns="91440" rIns="457200" bIns="1005840"/>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E3BCE92C-E876-D640-79C7-9E2EE54A7517}"/>
              </a:ext>
            </a:extLst>
          </p:cNvPr>
          <p:cNvSpPr>
            <a:spLocks noGrp="1"/>
          </p:cNvSpPr>
          <p:nvPr>
            <p:ph type="subTitle" idx="1"/>
          </p:nvPr>
        </p:nvSpPr>
        <p:spPr>
          <a:xfrm>
            <a:off x="0" y="5770529"/>
            <a:ext cx="12192000" cy="1087471"/>
          </a:xfrm>
          <a:gradFill>
            <a:gsLst>
              <a:gs pos="29000">
                <a:schemeClr val="bg2">
                  <a:alpha val="0"/>
                </a:schemeClr>
              </a:gs>
              <a:gs pos="47000">
                <a:schemeClr val="accent4">
                  <a:lumMod val="50000"/>
                  <a:alpha val="0"/>
                </a:schemeClr>
              </a:gs>
              <a:gs pos="100000">
                <a:schemeClr val="accent3">
                  <a:lumMod val="60000"/>
                  <a:lumOff val="40000"/>
                </a:schemeClr>
              </a:gs>
            </a:gsLst>
            <a:lin ang="5160000" scaled="0"/>
          </a:gradFill>
        </p:spPr>
        <p:txBody>
          <a:bodyPr vert="horz" lIns="393192" tIns="457200" rIns="274320" bIns="731520" rtlCol="0" anchor="b">
            <a:no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210312"/>
            <a:ext cx="3447355" cy="365760"/>
          </a:xfrm>
        </p:spPr>
        <p:txBody>
          <a:bodyPr/>
          <a:lstStyle/>
          <a:p>
            <a:fld id="{21560963-1EEA-4BDE-8FF9-3FEE13B5D43C}" type="datetime1">
              <a:rPr lang="en-US" smtClean="0"/>
              <a:t>5/11/2026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8687"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680680733"/>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3383280"/>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3017520"/>
          </a:xfrm>
          <a:blipFill dpi="0" rotWithShape="1">
            <a:blip r:embed="rId2">
              <a:alphaModFix amt="60000"/>
            </a:blip>
            <a:srcRect/>
            <a:stretch>
              <a:fillRect b="-29122"/>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3383280"/>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5/11/2026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302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371600"/>
            <a:ext cx="3474720" cy="228600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5/11/2026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4457700" y="210114"/>
            <a:ext cx="2859307"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611572"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457700" y="1371600"/>
            <a:ext cx="3368778" cy="4701943"/>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731045" y="0"/>
            <a:ext cx="3460955" cy="6866879"/>
          </a:xfrm>
          <a:blipFill>
            <a:blip r:embed="rId2">
              <a:alphaModFix amt="60000"/>
            </a:blip>
            <a:stretch>
              <a:fillRect/>
            </a:stretch>
          </a:blipFill>
        </p:spPr>
        <p:txBody>
          <a:bodyPr/>
          <a:lstStyle>
            <a:lvl1pPr>
              <a:defRPr/>
            </a:lvl1pPr>
          </a:lstStyle>
          <a:p>
            <a:r>
              <a:rPr lang="en-US"/>
              <a:t>   </a:t>
            </a:r>
          </a:p>
        </p:txBody>
      </p:sp>
      <p:sp>
        <p:nvSpPr>
          <p:cNvPr id="5" name="Rectangle 4">
            <a:extLst>
              <a:ext uri="{FF2B5EF4-FFF2-40B4-BE49-F238E27FC236}">
                <a16:creationId xmlns:a16="http://schemas.microsoft.com/office/drawing/2014/main" id="{6D750207-6F0E-41F2-98B5-15BCAB2BF9AD}"/>
              </a:ext>
            </a:extLst>
          </p:cNvPr>
          <p:cNvSpPr/>
          <p:nvPr/>
        </p:nvSpPr>
        <p:spPr>
          <a:xfrm flipH="1">
            <a:off x="0" y="4771072"/>
            <a:ext cx="4874661" cy="2095805"/>
          </a:xfrm>
          <a:prstGeom prst="rect">
            <a:avLst/>
          </a:prstGeom>
          <a:gradFill>
            <a:gsLst>
              <a:gs pos="67000">
                <a:schemeClr val="bg2">
                  <a:alpha val="0"/>
                </a:schemeClr>
              </a:gs>
              <a:gs pos="95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1E79A5-CC18-0B38-C9F4-CA5690475280}"/>
              </a:ext>
            </a:extLst>
          </p:cNvPr>
          <p:cNvSpPr/>
          <p:nvPr/>
        </p:nvSpPr>
        <p:spPr>
          <a:xfrm flipH="1">
            <a:off x="-2" y="3852909"/>
            <a:ext cx="2823100" cy="3022846"/>
          </a:xfrm>
          <a:prstGeom prst="rect">
            <a:avLst/>
          </a:prstGeom>
          <a:gradFill flip="none" rotWithShape="1">
            <a:gsLst>
              <a:gs pos="0">
                <a:schemeClr val="tx2">
                  <a:alpha val="50000"/>
                </a:schemeClr>
              </a:gs>
              <a:gs pos="17000">
                <a:schemeClr val="accent6">
                  <a:lumMod val="60000"/>
                  <a:lumOff val="40000"/>
                  <a:alpha val="52000"/>
                </a:schemeClr>
              </a:gs>
              <a:gs pos="58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B80496BC-B679-515B-9928-2CC91AD7A8A2}"/>
              </a:ext>
            </a:extLst>
          </p:cNvPr>
          <p:cNvCxnSpPr>
            <a:cxnSpLocks/>
          </p:cNvCxnSpPr>
          <p:nvPr userDrawn="1"/>
        </p:nvCxnSpPr>
        <p:spPr>
          <a:xfrm flipH="1">
            <a:off x="397002" y="751313"/>
            <a:ext cx="772668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8591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499"/>
            <a:ext cx="6751127" cy="1250871"/>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D6F66A7C-2450-4D43-AEC7-53AFAE9E8A03}" type="datetime1">
              <a:rPr lang="en-US" smtClean="0"/>
              <a:t>5/11/2026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2590800" y="203862"/>
            <a:ext cx="2775003"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6247336" y="203862"/>
            <a:ext cx="864794"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2" y="2410518"/>
            <a:ext cx="6755514" cy="3807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7620000" y="0"/>
            <a:ext cx="4572000" cy="6858000"/>
          </a:xfrm>
          <a:blipFill>
            <a:blip r:embed="rId2">
              <a:alphaModFix amt="60000"/>
            </a:blip>
            <a:stretch>
              <a:fillRect/>
            </a:stretch>
          </a:blipFill>
        </p:spPr>
        <p:txBody>
          <a:bodyPr/>
          <a:lstStyle>
            <a:lvl1pPr>
              <a:defRPr/>
            </a:lvl1pPr>
          </a:lstStyle>
          <a:p>
            <a:r>
              <a:rPr lang="en-US"/>
              <a:t>    </a:t>
            </a:r>
          </a:p>
        </p:txBody>
      </p:sp>
      <p:sp>
        <p:nvSpPr>
          <p:cNvPr id="6" name="Rectangle 5">
            <a:extLst>
              <a:ext uri="{FF2B5EF4-FFF2-40B4-BE49-F238E27FC236}">
                <a16:creationId xmlns:a16="http://schemas.microsoft.com/office/drawing/2014/main" id="{EC640749-9485-B575-4B2A-075EAA112D08}"/>
              </a:ext>
            </a:extLst>
          </p:cNvPr>
          <p:cNvSpPr/>
          <p:nvPr/>
        </p:nvSpPr>
        <p:spPr>
          <a:xfrm flipH="1">
            <a:off x="0" y="3706098"/>
            <a:ext cx="7620000" cy="3151902"/>
          </a:xfrm>
          <a:prstGeom prst="rect">
            <a:avLst/>
          </a:prstGeom>
          <a:gradFill>
            <a:gsLst>
              <a:gs pos="79000">
                <a:schemeClr val="bg2">
                  <a:alpha val="0"/>
                </a:schemeClr>
              </a:gs>
              <a:gs pos="100000">
                <a:schemeClr val="accent6">
                  <a:alpha val="66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E19E54-3987-D72A-629F-B4FB61FCC4E9}"/>
              </a:ext>
            </a:extLst>
          </p:cNvPr>
          <p:cNvSpPr/>
          <p:nvPr/>
        </p:nvSpPr>
        <p:spPr>
          <a:xfrm flipH="1">
            <a:off x="0" y="5597112"/>
            <a:ext cx="7620000" cy="1260888"/>
          </a:xfrm>
          <a:prstGeom prst="rect">
            <a:avLst/>
          </a:prstGeom>
          <a:gradFill flip="none" rotWithShape="1">
            <a:gsLst>
              <a:gs pos="21830">
                <a:schemeClr val="accent1">
                  <a:alpha val="29000"/>
                </a:schemeClr>
              </a:gs>
              <a:gs pos="0">
                <a:schemeClr val="accent5">
                  <a:lumMod val="60000"/>
                  <a:lumOff val="40000"/>
                  <a:alpha val="84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Connector 10">
            <a:extLst>
              <a:ext uri="{FF2B5EF4-FFF2-40B4-BE49-F238E27FC236}">
                <a16:creationId xmlns:a16="http://schemas.microsoft.com/office/drawing/2014/main" id="{D34DF899-11E5-3A31-4C5A-75E63BA26BC6}"/>
              </a:ext>
            </a:extLst>
          </p:cNvPr>
          <p:cNvCxnSpPr>
            <a:cxnSpLocks/>
          </p:cNvCxnSpPr>
          <p:nvPr/>
        </p:nvCxnSpPr>
        <p:spPr>
          <a:xfrm flipH="1">
            <a:off x="397002" y="751313"/>
            <a:ext cx="6620256"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5801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341" y="1005840"/>
            <a:ext cx="5098676" cy="885847"/>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 y="0"/>
            <a:ext cx="5627801" cy="6858001"/>
          </a:xfrm>
          <a:blipFill>
            <a:blip r:embed="rId2">
              <a:alphaModFix amt="60000"/>
            </a:blip>
            <a:stretch>
              <a:fillRect/>
            </a:stretch>
          </a:blipFill>
        </p:spPr>
        <p:txBody>
          <a:bodyPr/>
          <a:lstStyle>
            <a:lvl1pPr>
              <a:defRPr/>
            </a:lvl1pPr>
          </a:lstStyle>
          <a:p>
            <a:r>
              <a:rPr lang="en-US"/>
              <a:t>   </a:t>
            </a:r>
          </a:p>
        </p:txBody>
      </p:sp>
      <p:sp>
        <p:nvSpPr>
          <p:cNvPr id="3" name="Date Placeholder 2">
            <a:extLst>
              <a:ext uri="{FF2B5EF4-FFF2-40B4-BE49-F238E27FC236}">
                <a16:creationId xmlns:a16="http://schemas.microsoft.com/office/drawing/2014/main" id="{8C8F33F2-F4BB-B275-F273-C808EF0E4C3F}"/>
              </a:ext>
            </a:extLst>
          </p:cNvPr>
          <p:cNvSpPr>
            <a:spLocks noGrp="1"/>
          </p:cNvSpPr>
          <p:nvPr>
            <p:ph type="dt" sz="half" idx="16"/>
          </p:nvPr>
        </p:nvSpPr>
        <p:spPr/>
        <p:txBody>
          <a:bodyPr/>
          <a:lstStyle/>
          <a:p>
            <a:fld id="{7DA2CEDE-2AB4-4FB8-9551-E0AA4222B1A3}" type="datetime1">
              <a:rPr lang="en-US" smtClean="0"/>
              <a:t>5/11/2026</a:t>
            </a:fld>
            <a:endParaRPr lang="en-US"/>
          </a:p>
        </p:txBody>
      </p:sp>
      <p:sp>
        <p:nvSpPr>
          <p:cNvPr id="7" name="Footer Placeholder 6">
            <a:extLst>
              <a:ext uri="{FF2B5EF4-FFF2-40B4-BE49-F238E27FC236}">
                <a16:creationId xmlns:a16="http://schemas.microsoft.com/office/drawing/2014/main" id="{13F4D515-6DB5-140D-B839-CB332F27BDD7}"/>
              </a:ext>
            </a:extLst>
          </p:cNvPr>
          <p:cNvSpPr>
            <a:spLocks noGrp="1"/>
          </p:cNvSpPr>
          <p:nvPr>
            <p:ph type="ftr" sz="quarter" idx="17"/>
          </p:nvPr>
        </p:nvSpPr>
        <p:spPr>
          <a:xfrm>
            <a:off x="6146341"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6C24E981-2AEE-AD42-76FB-6003D79DAE8C}"/>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6155767" y="2047285"/>
            <a:ext cx="5098675" cy="4048715"/>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969FB954-0266-229D-9FE8-7EEDE4102171}"/>
              </a:ext>
            </a:extLst>
          </p:cNvPr>
          <p:cNvCxnSpPr>
            <a:cxnSpLocks/>
          </p:cNvCxnSpPr>
          <p:nvPr/>
        </p:nvCxnSpPr>
        <p:spPr>
          <a:xfrm flipH="1">
            <a:off x="6247224" y="751313"/>
            <a:ext cx="55500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956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4984"/>
            <a:ext cx="2820593" cy="2018221"/>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5/11/2026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3668134" y="210114"/>
            <a:ext cx="330200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178517"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3669802" y="1014984"/>
            <a:ext cx="3951867" cy="5088504"/>
          </a:xfrm>
        </p:spPr>
        <p:txBody>
          <a:bodyPr rIns="2743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288976" y="0"/>
            <a:ext cx="3903023" cy="6857999"/>
          </a:xfrm>
          <a:blipFill>
            <a:blip r:embed="rId2">
              <a:alphaModFix amt="6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9A521034-7090-2D31-55C9-25FDCC8BE1D5}"/>
              </a:ext>
            </a:extLst>
          </p:cNvPr>
          <p:cNvCxnSpPr>
            <a:cxnSpLocks/>
          </p:cNvCxnSpPr>
          <p:nvPr/>
        </p:nvCxnSpPr>
        <p:spPr>
          <a:xfrm flipH="1">
            <a:off x="397002" y="751313"/>
            <a:ext cx="72977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EA23E8F-F4E2-0421-02A4-4F2398C907D3}"/>
              </a:ext>
            </a:extLst>
          </p:cNvPr>
          <p:cNvSpPr/>
          <p:nvPr/>
        </p:nvSpPr>
        <p:spPr>
          <a:xfrm flipH="1">
            <a:off x="0" y="3644910"/>
            <a:ext cx="1854200" cy="3213090"/>
          </a:xfrm>
          <a:prstGeom prst="rect">
            <a:avLst/>
          </a:prstGeom>
          <a:gradFill>
            <a:gsLst>
              <a:gs pos="60000">
                <a:schemeClr val="bg2">
                  <a:alpha val="0"/>
                </a:schemeClr>
              </a:gs>
              <a:gs pos="100000">
                <a:schemeClr val="accent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3694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2834639"/>
            <a:ext cx="3014382" cy="2926080"/>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3DA51E54-3166-19CA-EB55-5DFFB9426CAD}"/>
              </a:ext>
            </a:extLst>
          </p:cNvPr>
          <p:cNvSpPr>
            <a:spLocks noGrp="1"/>
          </p:cNvSpPr>
          <p:nvPr>
            <p:ph type="pic" sz="quarter" idx="19" hasCustomPrompt="1"/>
          </p:nvPr>
        </p:nvSpPr>
        <p:spPr>
          <a:xfrm>
            <a:off x="-17796" y="0"/>
            <a:ext cx="12209796" cy="2420098"/>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2834640"/>
            <a:ext cx="7200900" cy="2926080"/>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600"/>
            </a:lvl2pPr>
            <a:lvl3pPr marL="742950" indent="-285750">
              <a:buFont typeface="Arial" panose="020B0604020202020204" pitchFamily="34" charset="0"/>
              <a:buNone/>
              <a:defRPr sz="1400"/>
            </a:lvl3pPr>
            <a:lvl4pPr marL="857250" indent="-171450">
              <a:buFont typeface="Arial" panose="020B0604020202020204" pitchFamily="34" charset="0"/>
              <a:buNone/>
              <a:defRPr sz="1200"/>
            </a:lvl4pPr>
            <a:lvl5pPr marL="1085850" indent="-17145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a:xfrm>
            <a:off x="301752" y="6274033"/>
            <a:ext cx="3014382" cy="365760"/>
          </a:xfrm>
        </p:spPr>
        <p:txBody>
          <a:bodyPr/>
          <a:lstStyle/>
          <a:p>
            <a:fld id="{FBC323F5-F813-45BA-B261-A7C41DB03AE5}" type="datetime1">
              <a:rPr lang="en-US" smtClean="0"/>
              <a:t>5/11/2026</a:t>
            </a:fld>
            <a:endParaRPr lang="en-US"/>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a:xfrm>
            <a:off x="4480560" y="6274033"/>
            <a:ext cx="3162300"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a:xfrm>
            <a:off x="11292840" y="6274033"/>
            <a:ext cx="568917" cy="365760"/>
          </a:xfrm>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ABDDCA5B-BBAB-ABCD-27B8-D3CD17FD04BC}"/>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4139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124712"/>
            <a:ext cx="6035040" cy="118872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341B6B1A-D5A1-4BE6-F356-717BCDE641E2}"/>
              </a:ext>
            </a:extLst>
          </p:cNvPr>
          <p:cNvSpPr>
            <a:spLocks noGrp="1"/>
          </p:cNvSpPr>
          <p:nvPr>
            <p:ph type="dt" sz="half" idx="16"/>
          </p:nvPr>
        </p:nvSpPr>
        <p:spPr>
          <a:xfrm>
            <a:off x="301752" y="210114"/>
            <a:ext cx="1759288" cy="365760"/>
          </a:xfrm>
        </p:spPr>
        <p:txBody>
          <a:bodyPr/>
          <a:lstStyle/>
          <a:p>
            <a:fld id="{7DA2CEDE-2AB4-4FB8-9551-E0AA4222B1A3}" type="datetime1">
              <a:rPr lang="en-US" smtClean="0"/>
              <a:t>5/11/2026</a:t>
            </a:fld>
            <a:endParaRPr lang="en-US"/>
          </a:p>
        </p:txBody>
      </p:sp>
      <p:sp>
        <p:nvSpPr>
          <p:cNvPr id="5" name="Footer Placeholder 4">
            <a:extLst>
              <a:ext uri="{FF2B5EF4-FFF2-40B4-BE49-F238E27FC236}">
                <a16:creationId xmlns:a16="http://schemas.microsoft.com/office/drawing/2014/main" id="{EC0BF832-23A2-A613-62C4-CB5A46DFFDAE}"/>
              </a:ext>
            </a:extLst>
          </p:cNvPr>
          <p:cNvSpPr>
            <a:spLocks noGrp="1"/>
          </p:cNvSpPr>
          <p:nvPr>
            <p:ph type="ftr" sz="quarter" idx="17"/>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840ECE9-B681-F022-60D1-1A016882C82F}"/>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93776" y="2629095"/>
            <a:ext cx="6286500" cy="3729912"/>
          </a:xfrm>
          <a:blipFill>
            <a:blip r:embed="rId2">
              <a:alphaModFix amt="60000"/>
            </a:blip>
            <a:stretch>
              <a:fillRect b="-13379"/>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20000" y="1124712"/>
            <a:ext cx="3683000" cy="5234295"/>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751E514-0366-08AF-7655-4232DA4DBADF}"/>
              </a:ext>
            </a:extLst>
          </p:cNvPr>
          <p:cNvSpPr/>
          <p:nvPr/>
        </p:nvSpPr>
        <p:spPr>
          <a:xfrm flipH="1">
            <a:off x="3009900" y="5797487"/>
            <a:ext cx="9182100" cy="1060512"/>
          </a:xfrm>
          <a:prstGeom prst="rect">
            <a:avLst/>
          </a:prstGeom>
          <a:gradFill>
            <a:gsLst>
              <a:gs pos="55000">
                <a:schemeClr val="bg2">
                  <a:alpha val="0"/>
                </a:schemeClr>
              </a:gs>
              <a:gs pos="100000">
                <a:schemeClr val="accent4"/>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17AFFE-A609-63B8-B679-F0129190A122}"/>
              </a:ext>
            </a:extLst>
          </p:cNvPr>
          <p:cNvSpPr/>
          <p:nvPr/>
        </p:nvSpPr>
        <p:spPr>
          <a:xfrm rot="5400000" flipH="1">
            <a:off x="9426287" y="4092286"/>
            <a:ext cx="4807525" cy="723901"/>
          </a:xfrm>
          <a:prstGeom prst="rect">
            <a:avLst/>
          </a:prstGeom>
          <a:gradFill>
            <a:gsLst>
              <a:gs pos="47000">
                <a:schemeClr val="bg2">
                  <a:alpha val="0"/>
                </a:schemeClr>
              </a:gs>
              <a:gs pos="100000">
                <a:schemeClr val="accent3">
                  <a:lumMod val="40000"/>
                  <a:lumOff val="60000"/>
                  <a:alpha val="61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0605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60120"/>
            <a:ext cx="7726680" cy="914400"/>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6D40D1C1-6E49-4083-B78C-1B50EA73104C}" type="datetime1">
              <a:rPr lang="en-US" smtClean="0"/>
              <a:t>5/11/2026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4942516" y="203862"/>
            <a:ext cx="2377440"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7540537" y="203862"/>
            <a:ext cx="602991"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1" y="2194560"/>
            <a:ext cx="772668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8663152" y="0"/>
            <a:ext cx="3528848"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61A1B53F-5BA2-09DF-9A48-941699CA2D54}"/>
              </a:ext>
            </a:extLst>
          </p:cNvPr>
          <p:cNvCxnSpPr>
            <a:cxnSpLocks/>
          </p:cNvCxnSpPr>
          <p:nvPr/>
        </p:nvCxnSpPr>
        <p:spPr>
          <a:xfrm flipH="1">
            <a:off x="457202" y="751313"/>
            <a:ext cx="758952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19578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0016" y="957435"/>
            <a:ext cx="6400800" cy="885847"/>
          </a:xfrm>
        </p:spPr>
        <p:txBody>
          <a:bodyPr rIns="548640"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2" y="0"/>
            <a:ext cx="469809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5213149" y="212239"/>
            <a:ext cx="2208276" cy="365760"/>
          </a:xfrm>
        </p:spPr>
        <p:txBody>
          <a:bodyPr/>
          <a:lstStyle/>
          <a:p>
            <a:fld id="{E74C9532-5249-4EF8-9302-9703A89C50A6}" type="datetime1">
              <a:rPr lang="en-US" smtClean="0"/>
              <a:t>5/11/2026</a:t>
            </a:fld>
            <a:endParaRPr lang="en-US"/>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7619999" y="210114"/>
            <a:ext cx="2297151" cy="365760"/>
          </a:xfrm>
        </p:spPr>
        <p:txBody>
          <a:bodyPr/>
          <a:lstStyle/>
          <a:p>
            <a:r>
              <a:rPr lang="en-US"/>
              <a:t>Sample Footer Text</a:t>
            </a:r>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0016" y="2054715"/>
            <a:ext cx="6400800" cy="4502965"/>
          </a:xfrm>
        </p:spPr>
        <p:txBody>
          <a:bodyPr rIns="5486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69D4FBA1-5448-1E5A-42E9-23AAC06CC512}"/>
              </a:ext>
            </a:extLst>
          </p:cNvPr>
          <p:cNvCxnSpPr>
            <a:cxnSpLocks/>
          </p:cNvCxnSpPr>
          <p:nvPr/>
        </p:nvCxnSpPr>
        <p:spPr>
          <a:xfrm flipH="1">
            <a:off x="5319887" y="751313"/>
            <a:ext cx="6477397"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2973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0934"/>
            <a:ext cx="3507418" cy="1398494"/>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9326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451351" y="2680447"/>
            <a:ext cx="3357819" cy="3662083"/>
          </a:xfrm>
          <a:blipFill>
            <a:blip r:embed="rId2">
              <a:alphaModFix amt="60000"/>
            </a:blip>
            <a:stretch>
              <a:fillRect/>
            </a:stretch>
          </a:blipFill>
        </p:spPr>
        <p:txBody>
          <a:bodyPr/>
          <a:lstStyle>
            <a:lvl1pPr>
              <a:defRPr/>
            </a:lvl1pPr>
          </a:lstStyle>
          <a:p>
            <a:r>
              <a:rPr lang="en-US"/>
              <a:t>   </a:t>
            </a:r>
          </a:p>
        </p:txBody>
      </p:sp>
      <p:sp>
        <p:nvSpPr>
          <p:cNvPr id="10" name="Rectangle 9">
            <a:extLst>
              <a:ext uri="{FF2B5EF4-FFF2-40B4-BE49-F238E27FC236}">
                <a16:creationId xmlns:a16="http://schemas.microsoft.com/office/drawing/2014/main" id="{4606EA5C-4A14-95D3-20DF-1EEB607C889B}"/>
              </a:ext>
            </a:extLst>
          </p:cNvPr>
          <p:cNvSpPr/>
          <p:nvPr/>
        </p:nvSpPr>
        <p:spPr>
          <a:xfrm flipH="1">
            <a:off x="2171702" y="5847066"/>
            <a:ext cx="10020298" cy="1010934"/>
          </a:xfrm>
          <a:prstGeom prst="rect">
            <a:avLst/>
          </a:prstGeom>
          <a:gradFill>
            <a:gsLst>
              <a:gs pos="52000">
                <a:schemeClr val="bg2">
                  <a:alpha val="0"/>
                </a:schemeClr>
              </a:gs>
              <a:gs pos="76000">
                <a:schemeClr val="accent1">
                  <a:lumMod val="50000"/>
                  <a:alpha val="39000"/>
                </a:schemeClr>
              </a:gs>
              <a:gs pos="100000">
                <a:schemeClr val="accent5">
                  <a:alpha val="68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652D2-BF56-96CE-426B-26972C38434D}"/>
              </a:ext>
            </a:extLst>
          </p:cNvPr>
          <p:cNvSpPr/>
          <p:nvPr/>
        </p:nvSpPr>
        <p:spPr>
          <a:xfrm rot="16200000" flipH="1">
            <a:off x="7767364" y="2433362"/>
            <a:ext cx="4944033" cy="3905239"/>
          </a:xfrm>
          <a:prstGeom prst="rect">
            <a:avLst/>
          </a:prstGeom>
          <a:gradFill flip="none" rotWithShape="1">
            <a:gsLst>
              <a:gs pos="0">
                <a:schemeClr val="accent3">
                  <a:lumMod val="60000"/>
                  <a:lumOff val="40000"/>
                  <a:alpha val="40000"/>
                </a:schemeClr>
              </a:gs>
              <a:gs pos="32000">
                <a:schemeClr val="bg1">
                  <a:alpha val="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2CA30D42-B5FE-EAD1-8419-4AD002C32B1F}"/>
              </a:ext>
            </a:extLst>
          </p:cNvPr>
          <p:cNvCxnSpPr>
            <a:cxnSpLocks/>
          </p:cNvCxnSpPr>
          <p:nvPr/>
        </p:nvCxnSpPr>
        <p:spPr>
          <a:xfrm>
            <a:off x="4426824" y="1075765"/>
            <a:ext cx="0" cy="4944035"/>
          </a:xfrm>
          <a:prstGeom prst="line">
            <a:avLst/>
          </a:prstGeom>
          <a:ln w="635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32679" y="1010932"/>
            <a:ext cx="6492240"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000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92000" cy="6858000"/>
          </a:xfrm>
          <a:blipFill>
            <a:blip r:embed="rId2">
              <a:alphaModFix amt="70000"/>
            </a:blip>
            <a:stretch>
              <a:fillRect l="-2" t="-1" b="-19091"/>
            </a:stretch>
          </a:blipFill>
        </p:spPr>
        <p:txBody>
          <a:bodyPr/>
          <a:lstStyle>
            <a:lvl1pPr>
              <a:defRPr/>
            </a:lvl1pPr>
          </a:lstStyle>
          <a:p>
            <a:r>
              <a:rPr lang="en-US"/>
              <a:t>   </a:t>
            </a:r>
          </a:p>
        </p:txBody>
      </p:sp>
      <p:sp>
        <p:nvSpPr>
          <p:cNvPr id="10" name="Title 9">
            <a:extLst>
              <a:ext uri="{FF2B5EF4-FFF2-40B4-BE49-F238E27FC236}">
                <a16:creationId xmlns:a16="http://schemas.microsoft.com/office/drawing/2014/main" id="{D35AE1E4-9BA4-415B-370F-31BCBBC952D7}"/>
              </a:ext>
            </a:extLst>
          </p:cNvPr>
          <p:cNvSpPr>
            <a:spLocks noGrp="1"/>
          </p:cNvSpPr>
          <p:nvPr>
            <p:ph type="title"/>
          </p:nvPr>
        </p:nvSpPr>
        <p:spPr>
          <a:xfrm>
            <a:off x="6096000" y="-1"/>
            <a:ext cx="6096000" cy="6857999"/>
          </a:xfrm>
          <a:gradFill>
            <a:gsLst>
              <a:gs pos="100000">
                <a:schemeClr val="bg2">
                  <a:alpha val="90000"/>
                </a:schemeClr>
              </a:gs>
              <a:gs pos="34000">
                <a:srgbClr val="061F7B">
                  <a:alpha val="5000"/>
                  <a:lumMod val="74000"/>
                </a:srgbClr>
              </a:gs>
              <a:gs pos="15000">
                <a:schemeClr val="accent1">
                  <a:lumMod val="75000"/>
                  <a:alpha val="0"/>
                </a:schemeClr>
              </a:gs>
            </a:gsLst>
            <a:lin ang="600000" scaled="0"/>
          </a:gradFill>
          <a:ln>
            <a:solidFill>
              <a:schemeClr val="tx1"/>
            </a:solidFill>
          </a:ln>
        </p:spPr>
        <p:txBody>
          <a:bodyPr lIns="1600200" tIns="822960" rIns="274320" bIns="457200" anchor="t"/>
          <a:lstStyle>
            <a:lvl1pPr>
              <a:defRPr sz="4200"/>
            </a:lvl1pPr>
          </a:lstStyle>
          <a:p>
            <a:r>
              <a:rPr lang="en-US"/>
              <a:t>Click to edit Master title style</a:t>
            </a:r>
          </a:p>
        </p:txBody>
      </p:sp>
      <p:sp>
        <p:nvSpPr>
          <p:cNvPr id="5" name="Subtitle 2">
            <a:extLst>
              <a:ext uri="{FF2B5EF4-FFF2-40B4-BE49-F238E27FC236}">
                <a16:creationId xmlns:a16="http://schemas.microsoft.com/office/drawing/2014/main" id="{D54B625A-114F-C2DE-F195-EF26EC052662}"/>
              </a:ext>
            </a:extLst>
          </p:cNvPr>
          <p:cNvSpPr>
            <a:spLocks noGrp="1"/>
          </p:cNvSpPr>
          <p:nvPr>
            <p:ph type="subTitle" idx="1"/>
          </p:nvPr>
        </p:nvSpPr>
        <p:spPr>
          <a:xfrm>
            <a:off x="5002306" y="4231338"/>
            <a:ext cx="7189694" cy="2626661"/>
          </a:xfrm>
          <a:gradFill>
            <a:gsLst>
              <a:gs pos="63000">
                <a:schemeClr val="accent5">
                  <a:lumMod val="75000"/>
                  <a:alpha val="0"/>
                </a:schemeClr>
              </a:gs>
              <a:gs pos="100000">
                <a:schemeClr val="accent3">
                  <a:lumMod val="60000"/>
                  <a:lumOff val="40000"/>
                  <a:alpha val="69000"/>
                </a:schemeClr>
              </a:gs>
              <a:gs pos="13000">
                <a:schemeClr val="bg2">
                  <a:alpha val="0"/>
                </a:schemeClr>
              </a:gs>
            </a:gsLst>
            <a:lin ang="4200000" scaled="0"/>
          </a:gradFill>
        </p:spPr>
        <p:txBody>
          <a:bodyPr vert="horz" lIns="2743200" tIns="640080" rIns="457200" bIns="731520" rtlCol="0" anchor="b">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7620000" y="210312"/>
            <a:ext cx="1473201" cy="365760"/>
          </a:xfrm>
        </p:spPr>
        <p:txBody>
          <a:bodyPr/>
          <a:lstStyle/>
          <a:p>
            <a:fld id="{21560963-1EEA-4BDE-8FF9-3FEE13B5D43C}" type="datetime1">
              <a:rPr lang="en-US" smtClean="0"/>
              <a:t>5/11/2026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16492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7711"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962624784"/>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9811"/>
            <a:ext cx="3419380" cy="1856553"/>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5/11/2026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8969"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382390" y="3045041"/>
            <a:ext cx="3338742" cy="3297489"/>
          </a:xfrm>
          <a:blipFill>
            <a:blip r:embed="rId2">
              <a:alphaModFix amt="60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8968" y="1019810"/>
            <a:ext cx="731520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26992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Number Larg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BF28860-8FEF-73E6-FEDF-176AC5D70A0F}"/>
              </a:ext>
            </a:extLst>
          </p:cNvPr>
          <p:cNvSpPr>
            <a:spLocks noGrp="1"/>
          </p:cNvSpPr>
          <p:nvPr>
            <p:ph type="title"/>
          </p:nvPr>
        </p:nvSpPr>
        <p:spPr>
          <a:xfrm>
            <a:off x="6476998" y="4907611"/>
            <a:ext cx="5320285" cy="1438873"/>
          </a:xfrm>
        </p:spPr>
        <p:txBody>
          <a:bodyPr anchor="t"/>
          <a:lstStyle>
            <a:lvl1pPr>
              <a:lnSpc>
                <a:spcPct val="100000"/>
              </a:lnSpc>
              <a:defRPr sz="2000">
                <a:solidFill>
                  <a:schemeClr val="tx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27B77AD4-7B4F-4A76-ADEB-9CF6601338DB}" type="datetime1">
              <a:rPr lang="en-US" smtClean="0"/>
              <a:t>5/11/2026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5B446035-33B1-F0D9-18B1-58E177267E3A}"/>
              </a:ext>
            </a:extLst>
          </p:cNvPr>
          <p:cNvSpPr>
            <a:spLocks noGrp="1"/>
          </p:cNvSpPr>
          <p:nvPr>
            <p:ph sz="quarter" idx="17" hasCustomPrompt="1"/>
          </p:nvPr>
        </p:nvSpPr>
        <p:spPr>
          <a:xfrm>
            <a:off x="274638" y="766763"/>
            <a:ext cx="11320462" cy="3489325"/>
          </a:xfrm>
        </p:spPr>
        <p:txBody>
          <a:bodyPr/>
          <a:lstStyle>
            <a:lvl1pPr>
              <a:lnSpc>
                <a:spcPct val="85000"/>
              </a:lnSpc>
              <a:defRPr sz="240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6" name="Straight Connector 5">
            <a:extLst>
              <a:ext uri="{FF2B5EF4-FFF2-40B4-BE49-F238E27FC236}">
                <a16:creationId xmlns:a16="http://schemas.microsoft.com/office/drawing/2014/main" id="{9F77A56B-CD68-22F4-F473-A2063E81D70D}"/>
              </a:ext>
            </a:extLst>
          </p:cNvPr>
          <p:cNvCxnSpPr>
            <a:cxnSpLocks/>
          </p:cNvCxnSpPr>
          <p:nvPr/>
        </p:nvCxnSpPr>
        <p:spPr>
          <a:xfrm flipH="1">
            <a:off x="394716" y="466224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721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Number Large 2">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DD010CB8-5ADF-D96A-0AE8-D830AFDEB94C}"/>
              </a:ext>
            </a:extLst>
          </p:cNvPr>
          <p:cNvSpPr>
            <a:spLocks noGrp="1"/>
          </p:cNvSpPr>
          <p:nvPr>
            <p:ph type="title"/>
          </p:nvPr>
        </p:nvSpPr>
        <p:spPr>
          <a:xfrm>
            <a:off x="7622485" y="1100831"/>
            <a:ext cx="3503935" cy="3811825"/>
          </a:xfrm>
        </p:spPr>
        <p:txBody>
          <a:bodyPr anchor="t">
            <a:normAutofit/>
          </a:bodyPr>
          <a:lstStyle>
            <a:lvl1pPr>
              <a:lnSpc>
                <a:spcPct val="10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7E7D3A11-047C-4AE4-9A54-AA0426E18492}" type="datetime1">
              <a:rPr lang="en-US" smtClean="0"/>
              <a:t>5/11/2026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9" name="Content Placeholder 9">
            <a:extLst>
              <a:ext uri="{FF2B5EF4-FFF2-40B4-BE49-F238E27FC236}">
                <a16:creationId xmlns:a16="http://schemas.microsoft.com/office/drawing/2014/main" id="{205AA2D5-1683-397E-F373-FD43CF41C356}"/>
              </a:ext>
            </a:extLst>
          </p:cNvPr>
          <p:cNvSpPr>
            <a:spLocks noGrp="1"/>
          </p:cNvSpPr>
          <p:nvPr>
            <p:ph sz="quarter" idx="17" hasCustomPrompt="1"/>
          </p:nvPr>
        </p:nvSpPr>
        <p:spPr>
          <a:xfrm>
            <a:off x="274638" y="1192305"/>
            <a:ext cx="6354305" cy="5302119"/>
          </a:xfrm>
        </p:spPr>
        <p:txBody>
          <a:bodyPr anchor="b"/>
          <a:lstStyle>
            <a:lvl1pPr>
              <a:lnSpc>
                <a:spcPct val="85000"/>
              </a:lnSpc>
              <a:defRPr sz="167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8" name="Straight Connector 7">
            <a:extLst>
              <a:ext uri="{FF2B5EF4-FFF2-40B4-BE49-F238E27FC236}">
                <a16:creationId xmlns:a16="http://schemas.microsoft.com/office/drawing/2014/main" id="{6A889F67-0B6B-A4B3-54DF-0A8015E5486C}"/>
              </a:ext>
            </a:extLst>
          </p:cNvPr>
          <p:cNvCxnSpPr>
            <a:cxnSpLocks/>
          </p:cNvCxnSpPr>
          <p:nvPr/>
        </p:nvCxnSpPr>
        <p:spPr>
          <a:xfrm flipV="1">
            <a:off x="7083125" y="1192305"/>
            <a:ext cx="0" cy="4711453"/>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2503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Number Large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1175658" y="0"/>
            <a:ext cx="11016342" cy="6858000"/>
          </a:xfrm>
          <a:prstGeom prst="rect">
            <a:avLst/>
          </a:prstGeom>
          <a:gradFill flip="none" rotWithShape="1">
            <a:gsLst>
              <a:gs pos="61500">
                <a:schemeClr val="accent1">
                  <a:alpha val="50000"/>
                </a:schemeClr>
              </a:gs>
              <a:gs pos="40000">
                <a:schemeClr val="accent5">
                  <a:alpha val="50000"/>
                </a:schemeClr>
              </a:gs>
              <a:gs pos="6000">
                <a:schemeClr val="bg2"/>
              </a:gs>
              <a:gs pos="94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267450" y="933451"/>
            <a:ext cx="6858000" cy="4991099"/>
          </a:xfrm>
          <a:prstGeom prst="rect">
            <a:avLst/>
          </a:prstGeom>
          <a:gradFill>
            <a:gsLst>
              <a:gs pos="3000">
                <a:schemeClr val="accent6">
                  <a:lumMod val="75000"/>
                </a:schemeClr>
              </a:gs>
              <a:gs pos="65000">
                <a:schemeClr val="accent4">
                  <a:lumMod val="50000"/>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81D28BDD-509C-1D92-D003-9C8B1DAEC620}"/>
              </a:ext>
            </a:extLst>
          </p:cNvPr>
          <p:cNvSpPr/>
          <p:nvPr/>
        </p:nvSpPr>
        <p:spPr>
          <a:xfrm flipH="1" flipV="1">
            <a:off x="2764971" y="4219356"/>
            <a:ext cx="9427029" cy="2638644"/>
          </a:xfrm>
          <a:prstGeom prst="rect">
            <a:avLst/>
          </a:prstGeom>
          <a:gradFill flip="none" rotWithShape="1">
            <a:gsLst>
              <a:gs pos="0">
                <a:schemeClr val="accent3"/>
              </a:gs>
              <a:gs pos="52000">
                <a:schemeClr val="bg2">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826BBCE4-74E2-A371-85F6-5E780BA94CAA}"/>
              </a:ext>
            </a:extLst>
          </p:cNvPr>
          <p:cNvSpPr/>
          <p:nvPr/>
        </p:nvSpPr>
        <p:spPr>
          <a:xfrm flipV="1">
            <a:off x="1524" y="1858018"/>
            <a:ext cx="12188952" cy="4999982"/>
          </a:xfrm>
          <a:prstGeom prst="rect">
            <a:avLst/>
          </a:prstGeom>
          <a:gradFill>
            <a:gsLst>
              <a:gs pos="28000">
                <a:schemeClr val="bg2"/>
              </a:gs>
              <a:gs pos="56000">
                <a:schemeClr val="bg2">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6815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9" name="Title 10">
            <a:extLst>
              <a:ext uri="{FF2B5EF4-FFF2-40B4-BE49-F238E27FC236}">
                <a16:creationId xmlns:a16="http://schemas.microsoft.com/office/drawing/2014/main" id="{2548AAB2-8D73-965E-CC0B-7865E812CACE}"/>
              </a:ext>
            </a:extLst>
          </p:cNvPr>
          <p:cNvSpPr>
            <a:spLocks noGrp="1"/>
          </p:cNvSpPr>
          <p:nvPr>
            <p:ph type="title"/>
          </p:nvPr>
        </p:nvSpPr>
        <p:spPr>
          <a:xfrm>
            <a:off x="6477001" y="5056104"/>
            <a:ext cx="5320284" cy="1322290"/>
          </a:xfrm>
        </p:spPr>
        <p:txBody>
          <a:bodyPr anchor="t"/>
          <a:lstStyle>
            <a:lvl1pPr algn="r">
              <a:lnSpc>
                <a:spcPct val="120000"/>
              </a:lnSpc>
              <a:spcBef>
                <a:spcPts val="1000"/>
              </a:spcBef>
              <a:defRPr sz="2000">
                <a:latin typeface="+mn-lt"/>
              </a:defRPr>
            </a:lvl1pPr>
          </a:lstStyle>
          <a:p>
            <a:r>
              <a:rPr lang="en-US"/>
              <a:t>Click to edit Master title style</a:t>
            </a:r>
          </a:p>
        </p:txBody>
      </p:sp>
      <p:sp>
        <p:nvSpPr>
          <p:cNvPr id="14" name="Date Placeholder 13">
            <a:extLst>
              <a:ext uri="{FF2B5EF4-FFF2-40B4-BE49-F238E27FC236}">
                <a16:creationId xmlns:a16="http://schemas.microsoft.com/office/drawing/2014/main" id="{459F1889-15CA-49B5-957D-AFEE32125C96}"/>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15" name="Footer Placeholder 14">
            <a:extLst>
              <a:ext uri="{FF2B5EF4-FFF2-40B4-BE49-F238E27FC236}">
                <a16:creationId xmlns:a16="http://schemas.microsoft.com/office/drawing/2014/main" id="{08B8EC79-A8CC-7A55-D80D-9F557250E751}"/>
              </a:ext>
            </a:extLst>
          </p:cNvPr>
          <p:cNvSpPr>
            <a:spLocks noGrp="1"/>
          </p:cNvSpPr>
          <p:nvPr>
            <p:ph type="ftr" sz="quarter" idx="15"/>
          </p:nvPr>
        </p:nvSpPr>
        <p:spPr/>
        <p:txBody>
          <a:bodyPr/>
          <a:lstStyle/>
          <a:p>
            <a:r>
              <a:rPr lang="en-US"/>
              <a:t>Sample Footer Text</a:t>
            </a:r>
          </a:p>
        </p:txBody>
      </p:sp>
      <p:sp>
        <p:nvSpPr>
          <p:cNvPr id="16" name="Slide Number Placeholder 15">
            <a:extLst>
              <a:ext uri="{FF2B5EF4-FFF2-40B4-BE49-F238E27FC236}">
                <a16:creationId xmlns:a16="http://schemas.microsoft.com/office/drawing/2014/main" id="{20317C40-C1F7-2A61-6EFC-9DBC5587444B}"/>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9">
            <a:extLst>
              <a:ext uri="{FF2B5EF4-FFF2-40B4-BE49-F238E27FC236}">
                <a16:creationId xmlns:a16="http://schemas.microsoft.com/office/drawing/2014/main" id="{D9D57452-6086-AD7E-BB02-6CEEDA958256}"/>
              </a:ext>
            </a:extLst>
          </p:cNvPr>
          <p:cNvSpPr>
            <a:spLocks noGrp="1"/>
          </p:cNvSpPr>
          <p:nvPr>
            <p:ph sz="quarter" idx="17" hasCustomPrompt="1"/>
          </p:nvPr>
        </p:nvSpPr>
        <p:spPr>
          <a:xfrm>
            <a:off x="274638" y="965289"/>
            <a:ext cx="11087974" cy="3423256"/>
          </a:xfrm>
        </p:spPr>
        <p:txBody>
          <a:bodyPr anchor="t"/>
          <a:lstStyle>
            <a:lvl1pPr>
              <a:lnSpc>
                <a:spcPct val="85000"/>
              </a:lnSpc>
              <a:defRPr sz="24400">
                <a:solidFill>
                  <a:schemeClr val="tx1"/>
                </a:solidFill>
                <a:latin typeface="+mj-lt"/>
              </a:defRPr>
            </a:lvl1pPr>
          </a:lstStyle>
          <a:p>
            <a:pPr lvl="0"/>
            <a:r>
              <a:rPr lang="en-US"/>
              <a:t>##%</a:t>
            </a:r>
          </a:p>
        </p:txBody>
      </p:sp>
    </p:spTree>
    <p:extLst>
      <p:ext uri="{BB962C8B-B14F-4D97-AF65-F5344CB8AC3E}">
        <p14:creationId xmlns:p14="http://schemas.microsoft.com/office/powerpoint/2010/main" val="1038157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Number Larg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D28BDD-509C-1D92-D003-9C8B1DAEC620}"/>
              </a:ext>
            </a:extLst>
          </p:cNvPr>
          <p:cNvSpPr/>
          <p:nvPr/>
        </p:nvSpPr>
        <p:spPr>
          <a:xfrm flipH="1" flipV="1">
            <a:off x="-1" y="2200164"/>
            <a:ext cx="12192000" cy="4657836"/>
          </a:xfrm>
          <a:prstGeom prst="rect">
            <a:avLst/>
          </a:prstGeom>
          <a:gradFill>
            <a:gsLst>
              <a:gs pos="0">
                <a:schemeClr val="accent2"/>
              </a:gs>
              <a:gs pos="47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5325644" y="726090"/>
            <a:ext cx="6866356" cy="6131909"/>
          </a:xfrm>
          <a:prstGeom prst="rect">
            <a:avLst/>
          </a:prstGeom>
          <a:gradFill flip="none" rotWithShape="1">
            <a:gsLst>
              <a:gs pos="20000">
                <a:schemeClr val="accent3">
                  <a:lumMod val="60000"/>
                  <a:lumOff val="40000"/>
                  <a:alpha val="67000"/>
                </a:schemeClr>
              </a:gs>
              <a:gs pos="5000">
                <a:schemeClr val="tx2">
                  <a:alpha val="94000"/>
                </a:schemeClr>
              </a:gs>
              <a:gs pos="70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683189" y="1349189"/>
            <a:ext cx="6858000" cy="4159622"/>
          </a:xfrm>
          <a:prstGeom prst="rect">
            <a:avLst/>
          </a:prstGeom>
          <a:gradFill>
            <a:gsLst>
              <a:gs pos="0">
                <a:schemeClr val="accent1">
                  <a:lumMod val="75000"/>
                </a:schemeClr>
              </a:gs>
              <a:gs pos="63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7636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8" name="Title 10">
            <a:extLst>
              <a:ext uri="{FF2B5EF4-FFF2-40B4-BE49-F238E27FC236}">
                <a16:creationId xmlns:a16="http://schemas.microsoft.com/office/drawing/2014/main" id="{6E27F960-EB1F-031C-F95C-2380BB06B5E8}"/>
              </a:ext>
            </a:extLst>
          </p:cNvPr>
          <p:cNvSpPr>
            <a:spLocks noGrp="1"/>
          </p:cNvSpPr>
          <p:nvPr>
            <p:ph type="title"/>
          </p:nvPr>
        </p:nvSpPr>
        <p:spPr>
          <a:xfrm>
            <a:off x="1885949" y="5125006"/>
            <a:ext cx="8420100" cy="728222"/>
          </a:xfrm>
        </p:spPr>
        <p:txBody>
          <a:bodyPr anchor="ctr"/>
          <a:lstStyle>
            <a:lvl1pPr algn="ctr">
              <a:lnSpc>
                <a:spcPct val="120000"/>
              </a:lnSpc>
              <a:spcBef>
                <a:spcPts val="1000"/>
              </a:spcBef>
              <a:defRPr sz="2000">
                <a:latin typeface="+mn-lt"/>
              </a:defRPr>
            </a:lvl1pPr>
          </a:lstStyle>
          <a:p>
            <a:r>
              <a:rPr lang="en-US"/>
              <a:t>Click to edit Master title style</a:t>
            </a:r>
          </a:p>
        </p:txBody>
      </p:sp>
      <p:sp>
        <p:nvSpPr>
          <p:cNvPr id="6" name="Content Placeholder 9">
            <a:extLst>
              <a:ext uri="{FF2B5EF4-FFF2-40B4-BE49-F238E27FC236}">
                <a16:creationId xmlns:a16="http://schemas.microsoft.com/office/drawing/2014/main" id="{A34236BC-4366-0C69-F209-C904D38401F8}"/>
              </a:ext>
            </a:extLst>
          </p:cNvPr>
          <p:cNvSpPr>
            <a:spLocks noGrp="1"/>
          </p:cNvSpPr>
          <p:nvPr>
            <p:ph sz="quarter" idx="17" hasCustomPrompt="1"/>
          </p:nvPr>
        </p:nvSpPr>
        <p:spPr>
          <a:xfrm>
            <a:off x="723900" y="726090"/>
            <a:ext cx="10744200" cy="3860382"/>
          </a:xfrm>
        </p:spPr>
        <p:txBody>
          <a:bodyPr anchor="b"/>
          <a:lstStyle>
            <a:lvl1pPr algn="ctr">
              <a:lnSpc>
                <a:spcPct val="85000"/>
              </a:lnSpc>
              <a:defRPr sz="25500">
                <a:solidFill>
                  <a:schemeClr val="tx1"/>
                </a:solidFill>
                <a:latin typeface="+mj-lt"/>
              </a:defRPr>
            </a:lvl1pPr>
          </a:lstStyle>
          <a:p>
            <a:pPr lvl="0"/>
            <a:r>
              <a:rPr lang="en-US"/>
              <a:t>##%</a:t>
            </a:r>
          </a:p>
        </p:txBody>
      </p:sp>
      <p:cxnSp>
        <p:nvCxnSpPr>
          <p:cNvPr id="14" name="Straight Connector 13">
            <a:extLst>
              <a:ext uri="{FF2B5EF4-FFF2-40B4-BE49-F238E27FC236}">
                <a16:creationId xmlns:a16="http://schemas.microsoft.com/office/drawing/2014/main" id="{417591FD-2E75-A22D-FBA7-02D7E815F645}"/>
              </a:ext>
            </a:extLst>
          </p:cNvPr>
          <p:cNvCxnSpPr>
            <a:cxnSpLocks/>
          </p:cNvCxnSpPr>
          <p:nvPr/>
        </p:nvCxnSpPr>
        <p:spPr>
          <a:xfrm flipH="1">
            <a:off x="394716" y="6091872"/>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5" name="Date Placeholder 14">
            <a:extLst>
              <a:ext uri="{FF2B5EF4-FFF2-40B4-BE49-F238E27FC236}">
                <a16:creationId xmlns:a16="http://schemas.microsoft.com/office/drawing/2014/main" id="{38FB55F3-AB08-16DF-AAC9-DD747B27C4E2}"/>
              </a:ext>
            </a:extLst>
          </p:cNvPr>
          <p:cNvSpPr>
            <a:spLocks noGrp="1"/>
          </p:cNvSpPr>
          <p:nvPr>
            <p:ph type="dt" sz="half" idx="14"/>
          </p:nvPr>
        </p:nvSpPr>
        <p:spPr>
          <a:xfrm>
            <a:off x="301752" y="6286290"/>
            <a:ext cx="1759288" cy="365760"/>
          </a:xfrm>
        </p:spPr>
        <p:txBody>
          <a:bodyPr/>
          <a:lstStyle/>
          <a:p>
            <a:fld id="{7DA2CEDE-2AB4-4FB8-9551-E0AA4222B1A3}" type="datetime1">
              <a:rPr lang="en-US" smtClean="0"/>
              <a:t>5/11/2026</a:t>
            </a:fld>
            <a:endParaRPr lang="en-US"/>
          </a:p>
        </p:txBody>
      </p:sp>
      <p:sp>
        <p:nvSpPr>
          <p:cNvPr id="16" name="Footer Placeholder 15">
            <a:extLst>
              <a:ext uri="{FF2B5EF4-FFF2-40B4-BE49-F238E27FC236}">
                <a16:creationId xmlns:a16="http://schemas.microsoft.com/office/drawing/2014/main" id="{E16155A7-4EE1-631B-DE09-AD84BEA5F71F}"/>
              </a:ext>
            </a:extLst>
          </p:cNvPr>
          <p:cNvSpPr>
            <a:spLocks noGrp="1"/>
          </p:cNvSpPr>
          <p:nvPr>
            <p:ph type="ftr" sz="quarter" idx="15"/>
          </p:nvPr>
        </p:nvSpPr>
        <p:spPr>
          <a:xfrm>
            <a:off x="7622485" y="6286290"/>
            <a:ext cx="2509284" cy="365760"/>
          </a:xfrm>
        </p:spPr>
        <p:txBody>
          <a:bodyPr/>
          <a:lstStyle/>
          <a:p>
            <a:r>
              <a:rPr lang="en-US"/>
              <a:t>Sample Footer Text</a:t>
            </a:r>
          </a:p>
        </p:txBody>
      </p:sp>
      <p:sp>
        <p:nvSpPr>
          <p:cNvPr id="17" name="Slide Number Placeholder 16">
            <a:extLst>
              <a:ext uri="{FF2B5EF4-FFF2-40B4-BE49-F238E27FC236}">
                <a16:creationId xmlns:a16="http://schemas.microsoft.com/office/drawing/2014/main" id="{5711E54C-F006-9166-CC7B-F217541169AB}"/>
              </a:ext>
            </a:extLst>
          </p:cNvPr>
          <p:cNvSpPr>
            <a:spLocks noGrp="1"/>
          </p:cNvSpPr>
          <p:nvPr>
            <p:ph type="sldNum" sz="quarter" idx="16"/>
          </p:nvPr>
        </p:nvSpPr>
        <p:spPr>
          <a:xfrm>
            <a:off x="11300323" y="6286290"/>
            <a:ext cx="605475" cy="365760"/>
          </a:xfrm>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34770128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BED7B15-76E6-E98E-A0BB-6188FC145CDD}"/>
              </a:ext>
            </a:extLst>
          </p:cNvPr>
          <p:cNvSpPr/>
          <p:nvPr/>
        </p:nvSpPr>
        <p:spPr>
          <a:xfrm rot="10800000" flipH="1">
            <a:off x="-1" y="0"/>
            <a:ext cx="12192002" cy="6858000"/>
          </a:xfrm>
          <a:prstGeom prst="rect">
            <a:avLst/>
          </a:prstGeom>
          <a:gradFill flip="none" rotWithShape="1">
            <a:gsLst>
              <a:gs pos="50000">
                <a:schemeClr val="accent3">
                  <a:lumMod val="60000"/>
                  <a:lumOff val="40000"/>
                  <a:alpha val="75000"/>
                </a:schemeClr>
              </a:gs>
              <a:gs pos="0">
                <a:schemeClr val="accent1">
                  <a:lumMod val="50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3602343-A974-BE4B-41E6-58237921FB4D}"/>
              </a:ext>
            </a:extLst>
          </p:cNvPr>
          <p:cNvSpPr/>
          <p:nvPr/>
        </p:nvSpPr>
        <p:spPr>
          <a:xfrm flipH="1">
            <a:off x="3683466" y="0"/>
            <a:ext cx="8508534" cy="6858000"/>
          </a:xfrm>
          <a:prstGeom prst="rect">
            <a:avLst/>
          </a:prstGeom>
          <a:gradFill flip="none" rotWithShape="1">
            <a:gsLst>
              <a:gs pos="6000">
                <a:schemeClr val="accent3">
                  <a:lumMod val="40000"/>
                  <a:lumOff val="60000"/>
                </a:schemeClr>
              </a:gs>
              <a:gs pos="73000">
                <a:schemeClr val="accent3">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022E84-7D91-EFA0-CBCA-F9AC98E6181F}"/>
              </a:ext>
            </a:extLst>
          </p:cNvPr>
          <p:cNvSpPr/>
          <p:nvPr/>
        </p:nvSpPr>
        <p:spPr>
          <a:xfrm rot="5400000">
            <a:off x="1670408" y="-1670408"/>
            <a:ext cx="7492544" cy="10833360"/>
          </a:xfrm>
          <a:prstGeom prst="rect">
            <a:avLst/>
          </a:prstGeom>
          <a:gradFill flip="none" rotWithShape="1">
            <a:gsLst>
              <a:gs pos="58000">
                <a:schemeClr val="accent2">
                  <a:alpha val="0"/>
                </a:schemeClr>
              </a:gs>
              <a:gs pos="98000">
                <a:schemeClr val="accent6">
                  <a:lumMod val="7500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3" name="Rectangle 2">
            <a:extLst>
              <a:ext uri="{FF2B5EF4-FFF2-40B4-BE49-F238E27FC236}">
                <a16:creationId xmlns:a16="http://schemas.microsoft.com/office/drawing/2014/main" id="{67DA0DC0-3518-750A-3821-192C03B2D059}"/>
              </a:ext>
            </a:extLst>
          </p:cNvPr>
          <p:cNvSpPr/>
          <p:nvPr/>
        </p:nvSpPr>
        <p:spPr>
          <a:xfrm rot="10800000">
            <a:off x="5031742" y="-20336"/>
            <a:ext cx="7160258" cy="6878336"/>
          </a:xfrm>
          <a:prstGeom prst="rect">
            <a:avLst/>
          </a:prstGeom>
          <a:gradFill>
            <a:gsLst>
              <a:gs pos="30000">
                <a:schemeClr val="accent4">
                  <a:lumMod val="60000"/>
                  <a:lumOff val="40000"/>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5B402F4-533A-849C-ACAD-039056A5D174}"/>
              </a:ext>
            </a:extLst>
          </p:cNvPr>
          <p:cNvSpPr/>
          <p:nvPr/>
        </p:nvSpPr>
        <p:spPr>
          <a:xfrm flipH="1">
            <a:off x="8961" y="2704579"/>
            <a:ext cx="12183038" cy="4153421"/>
          </a:xfrm>
          <a:prstGeom prst="rect">
            <a:avLst/>
          </a:prstGeom>
          <a:gradFill flip="none" rotWithShape="1">
            <a:gsLst>
              <a:gs pos="20000">
                <a:schemeClr val="accent1">
                  <a:alpha val="0"/>
                </a:schemeClr>
              </a:gs>
              <a:gs pos="68000">
                <a:schemeClr val="bg2">
                  <a:alpha val="67000"/>
                </a:schemeClr>
              </a:gs>
              <a:gs pos="90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02E0CC3F-E257-4F6E-9E6A-B96D887699EC}" type="datetime1">
              <a:rPr lang="en-US" smtClean="0"/>
              <a:t>5/11/2026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88124DA4-1249-371C-65BA-0AAC0239D4C1}"/>
              </a:ext>
            </a:extLst>
          </p:cNvPr>
          <p:cNvSpPr>
            <a:spLocks noGrp="1"/>
          </p:cNvSpPr>
          <p:nvPr>
            <p:ph sz="quarter" idx="17" hasCustomPrompt="1"/>
          </p:nvPr>
        </p:nvSpPr>
        <p:spPr>
          <a:xfrm>
            <a:off x="274320" y="2704946"/>
            <a:ext cx="9801225" cy="3538538"/>
          </a:xfrm>
        </p:spPr>
        <p:txBody>
          <a:bodyPr anchor="b"/>
          <a:lstStyle>
            <a:lvl1pPr>
              <a:lnSpc>
                <a:spcPct val="100000"/>
              </a:lnSpc>
              <a:defRPr sz="5400"/>
            </a:lvl1pPr>
            <a:lvl2pPr>
              <a:lnSpc>
                <a:spcPct val="100000"/>
              </a:lnSpc>
              <a:defRPr sz="4800"/>
            </a:lvl2pPr>
            <a:lvl3pPr>
              <a:lnSpc>
                <a:spcPct val="100000"/>
              </a:lnSpc>
              <a:defRPr sz="4400"/>
            </a:lvl3pPr>
            <a:lvl4pPr>
              <a:lnSpc>
                <a:spcPct val="100000"/>
              </a:lnSpc>
              <a:defRPr sz="4000"/>
            </a:lvl4pPr>
            <a:lvl5pPr>
              <a:lnSpc>
                <a:spcPct val="100000"/>
              </a:lnSpc>
              <a:defRPr sz="36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81917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tatement 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2CF1CF0-C3ED-5EA1-C726-EBAC66FC459E}"/>
              </a:ext>
            </a:extLst>
          </p:cNvPr>
          <p:cNvGrpSpPr/>
          <p:nvPr/>
        </p:nvGrpSpPr>
        <p:grpSpPr>
          <a:xfrm rot="10800000">
            <a:off x="1" y="0"/>
            <a:ext cx="12190476" cy="6858000"/>
            <a:chOff x="-9781" y="3912"/>
            <a:chExt cx="12211365" cy="6858000"/>
          </a:xfrm>
        </p:grpSpPr>
        <p:sp>
          <p:nvSpPr>
            <p:cNvPr id="5" name="Rectangle 4">
              <a:extLst>
                <a:ext uri="{FF2B5EF4-FFF2-40B4-BE49-F238E27FC236}">
                  <a16:creationId xmlns:a16="http://schemas.microsoft.com/office/drawing/2014/main" id="{09BA6A3A-21BC-BCE6-BC2B-B42FA75A49EF}"/>
                </a:ext>
              </a:extLst>
            </p:cNvPr>
            <p:cNvSpPr/>
            <p:nvPr/>
          </p:nvSpPr>
          <p:spPr>
            <a:xfrm>
              <a:off x="-9780" y="3912"/>
              <a:ext cx="1220983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2FB24053-097C-6D55-5E0C-0603408E5C88}"/>
                </a:ext>
              </a:extLst>
            </p:cNvPr>
            <p:cNvSpPr/>
            <p:nvPr/>
          </p:nvSpPr>
          <p:spPr>
            <a:xfrm rot="5400000" flipH="1">
              <a:off x="2666140" y="-2672008"/>
              <a:ext cx="6857996" cy="12209838"/>
            </a:xfrm>
            <a:prstGeom prst="rect">
              <a:avLst/>
            </a:prstGeom>
            <a:gradFill>
              <a:gsLst>
                <a:gs pos="0">
                  <a:schemeClr val="accent3">
                    <a:lumMod val="60000"/>
                    <a:lumOff val="40000"/>
                  </a:schemeClr>
                </a:gs>
                <a:gs pos="65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p:nvSpPr>
          <p:spPr>
            <a:xfrm rot="16200000" flipH="1">
              <a:off x="2666139" y="-2672007"/>
              <a:ext cx="6858000" cy="12209838"/>
            </a:xfrm>
            <a:prstGeom prst="rect">
              <a:avLst/>
            </a:prstGeom>
            <a:gradFill flip="none" rotWithShape="1">
              <a:gsLst>
                <a:gs pos="0">
                  <a:schemeClr val="accent1">
                    <a:lumMod val="75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BFC185B-E462-A41C-3F22-C8625064206D}"/>
                </a:ext>
              </a:extLst>
            </p:cNvPr>
            <p:cNvSpPr/>
            <p:nvPr/>
          </p:nvSpPr>
          <p:spPr>
            <a:xfrm rot="5400000">
              <a:off x="4173989" y="-1164157"/>
              <a:ext cx="3842298" cy="12209838"/>
            </a:xfrm>
            <a:prstGeom prst="rect">
              <a:avLst/>
            </a:prstGeom>
            <a:gradFill>
              <a:gsLst>
                <a:gs pos="0">
                  <a:schemeClr val="accent6"/>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5681150" y="3912"/>
              <a:ext cx="6520434" cy="6858000"/>
            </a:xfrm>
            <a:prstGeom prst="rect">
              <a:avLst/>
            </a:prstGeom>
            <a:gradFill flip="none" rotWithShape="1">
              <a:gsLst>
                <a:gs pos="8000">
                  <a:schemeClr val="bg2"/>
                </a:gs>
                <a:gs pos="71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BBFD9073-9E84-4C56-B5C8-FA6026186803}" type="datetime1">
              <a:rPr lang="en-US" smtClean="0"/>
              <a:t>5/11/2026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66900" y="1926628"/>
            <a:ext cx="8420099" cy="3229900"/>
          </a:xfrm>
        </p:spPr>
        <p:txBody>
          <a:bodyPr anchor="ctr">
            <a:normAutofit/>
          </a:bodyPr>
          <a:lstStyle>
            <a:lvl1pPr marL="0" indent="0" algn="ctr">
              <a:lnSpc>
                <a:spcPct val="100000"/>
              </a:lnSpc>
              <a:buNone/>
              <a:defRPr sz="5400" b="0">
                <a:solidFill>
                  <a:schemeClr val="tx1"/>
                </a:solidFill>
              </a:defRPr>
            </a:lvl1pPr>
            <a:lvl2pPr marL="228600" indent="0" algn="ctr">
              <a:lnSpc>
                <a:spcPct val="100000"/>
              </a:lnSpc>
              <a:buNone/>
              <a:defRPr sz="4800" b="0">
                <a:solidFill>
                  <a:schemeClr val="tx1"/>
                </a:solidFill>
              </a:defRPr>
            </a:lvl2pPr>
            <a:lvl3pPr marL="457200" indent="0" algn="ctr">
              <a:lnSpc>
                <a:spcPct val="100000"/>
              </a:lnSpc>
              <a:buNone/>
              <a:defRPr sz="4400" b="0">
                <a:solidFill>
                  <a:schemeClr val="tx1"/>
                </a:solidFill>
              </a:defRPr>
            </a:lvl3pPr>
            <a:lvl4pPr marL="685800" indent="0" algn="ctr">
              <a:lnSpc>
                <a:spcPct val="100000"/>
              </a:lnSpc>
              <a:buNone/>
              <a:defRPr sz="4000" b="0">
                <a:solidFill>
                  <a:schemeClr val="tx1"/>
                </a:solidFill>
              </a:defRPr>
            </a:lvl4pPr>
            <a:lvl5pPr marL="914400" indent="0" algn="ctr">
              <a:lnSpc>
                <a:spcPct val="100000"/>
              </a:lnSpc>
              <a:buNone/>
              <a:defRPr sz="36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8580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tatemen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C5C2AD-3C50-C089-D649-A6D2273BB610}"/>
              </a:ext>
            </a:extLst>
          </p:cNvPr>
          <p:cNvSpPr/>
          <p:nvPr/>
        </p:nvSpPr>
        <p:spPr>
          <a:xfrm rot="16200000" flipH="1">
            <a:off x="5328160" y="-27729"/>
            <a:ext cx="1537858" cy="12189821"/>
          </a:xfrm>
          <a:prstGeom prst="rect">
            <a:avLst/>
          </a:prstGeom>
          <a:gradFill>
            <a:gsLst>
              <a:gs pos="38000">
                <a:schemeClr val="accent1">
                  <a:lumMod val="75000"/>
                  <a:alpha val="0"/>
                </a:schemeClr>
              </a:gs>
              <a:gs pos="96000">
                <a:schemeClr val="accent3">
                  <a:lumMod val="60000"/>
                  <a:lumOff val="4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7FD71008-F1A2-4E65-9AFD-4970D8007661}" type="datetime1">
              <a:rPr lang="en-US" smtClean="0"/>
              <a:t>5/11/2026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B6061286-C2FC-AEA2-F983-2178EAD2A63F}"/>
              </a:ext>
            </a:extLst>
          </p:cNvPr>
          <p:cNvSpPr/>
          <p:nvPr/>
        </p:nvSpPr>
        <p:spPr>
          <a:xfrm flipH="1" flipV="1">
            <a:off x="-3" y="2058528"/>
            <a:ext cx="8585201" cy="4799472"/>
          </a:xfrm>
          <a:prstGeom prst="rect">
            <a:avLst/>
          </a:prstGeom>
          <a:gradFill flip="none" rotWithShape="1">
            <a:gsLst>
              <a:gs pos="69000">
                <a:schemeClr val="accent1">
                  <a:alpha val="0"/>
                </a:schemeClr>
              </a:gs>
              <a:gs pos="30000">
                <a:schemeClr val="accent3">
                  <a:lumMod val="60000"/>
                  <a:lumOff val="40000"/>
                  <a:alpha val="47000"/>
                </a:schemeClr>
              </a:gs>
              <a:gs pos="0">
                <a:schemeClr val="tx1">
                  <a:alpha val="88000"/>
                </a:schemeClr>
              </a:gs>
              <a:gs pos="100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94C601D0-F929-5C7E-ABB1-EDAE306F5314}"/>
              </a:ext>
            </a:extLst>
          </p:cNvPr>
          <p:cNvSpPr/>
          <p:nvPr/>
        </p:nvSpPr>
        <p:spPr>
          <a:xfrm>
            <a:off x="0" y="5298252"/>
            <a:ext cx="11044517" cy="1559747"/>
          </a:xfrm>
          <a:prstGeom prst="rect">
            <a:avLst/>
          </a:prstGeom>
          <a:gradFill>
            <a:gsLst>
              <a:gs pos="36000">
                <a:schemeClr val="accent6">
                  <a:alpha val="0"/>
                </a:schemeClr>
              </a:gs>
              <a:gs pos="91000">
                <a:schemeClr val="bg2"/>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F0725A-63D2-3C07-3E64-787784EF748D}"/>
              </a:ext>
            </a:extLst>
          </p:cNvPr>
          <p:cNvSpPr/>
          <p:nvPr/>
        </p:nvSpPr>
        <p:spPr>
          <a:xfrm>
            <a:off x="-1" y="1719695"/>
            <a:ext cx="12189822" cy="357855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74320" y="952500"/>
            <a:ext cx="9296400" cy="3578557"/>
          </a:xfrm>
        </p:spPr>
        <p:txBody>
          <a:bodyPr anchor="t">
            <a:noAutofit/>
          </a:bodyPr>
          <a:lstStyle>
            <a:lvl1pPr marL="0" indent="0">
              <a:lnSpc>
                <a:spcPct val="100000"/>
              </a:lnSpc>
              <a:buNone/>
              <a:defRPr sz="50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3200" b="0">
                <a:solidFill>
                  <a:schemeClr val="tx1"/>
                </a:solidFill>
              </a:defRPr>
            </a:lvl3pPr>
            <a:lvl4pPr marL="685800" indent="0">
              <a:lnSpc>
                <a:spcPct val="100000"/>
              </a:lnSpc>
              <a:buNone/>
              <a:defRPr sz="3200" b="0">
                <a:solidFill>
                  <a:schemeClr val="tx1"/>
                </a:solidFill>
              </a:defRPr>
            </a:lvl4pPr>
            <a:lvl5pPr marL="914400" indent="0">
              <a:lnSpc>
                <a:spcPct val="100000"/>
              </a:lnSpc>
              <a:buNone/>
              <a:defRPr sz="32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75928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8055" y="3"/>
            <a:ext cx="5597866" cy="6857997"/>
          </a:xfrm>
          <a:prstGeom prst="rect">
            <a:avLst/>
          </a:prstGeom>
          <a:gradFill flip="none" rotWithShape="1">
            <a:gsLst>
              <a:gs pos="1149">
                <a:schemeClr val="bg2">
                  <a:alpha val="0"/>
                </a:schemeClr>
              </a:gs>
              <a:gs pos="31000">
                <a:schemeClr val="bg2"/>
              </a:gs>
              <a:gs pos="78000">
                <a:schemeClr val="accent6">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2FB24053-097C-6D55-5E0C-0603408E5C88}"/>
              </a:ext>
            </a:extLst>
          </p:cNvPr>
          <p:cNvSpPr/>
          <p:nvPr userDrawn="1"/>
        </p:nvSpPr>
        <p:spPr>
          <a:xfrm rot="16200000" flipH="1">
            <a:off x="-801968" y="801971"/>
            <a:ext cx="6647886" cy="5043946"/>
          </a:xfrm>
          <a:prstGeom prst="rect">
            <a:avLst/>
          </a:prstGeom>
          <a:gradFill flip="none" rotWithShape="1">
            <a:gsLst>
              <a:gs pos="0">
                <a:schemeClr val="accent3">
                  <a:lumMod val="60000"/>
                  <a:lumOff val="40000"/>
                </a:schemeClr>
              </a:gs>
              <a:gs pos="64000">
                <a:schemeClr val="accent1">
                  <a:lumMod val="75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35CFC7E7-57B7-4617-A947-41F006E88028}" type="datetime1">
              <a:rPr lang="en-US" smtClean="0"/>
              <a:t>5/11/2026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3" name="Rectangle 2">
            <a:extLst>
              <a:ext uri="{FF2B5EF4-FFF2-40B4-BE49-F238E27FC236}">
                <a16:creationId xmlns:a16="http://schemas.microsoft.com/office/drawing/2014/main" id="{B3000478-6B9C-F9F2-C4B5-C9452F94C79C}"/>
              </a:ext>
            </a:extLst>
          </p:cNvPr>
          <p:cNvSpPr/>
          <p:nvPr userDrawn="1"/>
        </p:nvSpPr>
        <p:spPr>
          <a:xfrm rot="5400000" flipH="1">
            <a:off x="-433217" y="436937"/>
            <a:ext cx="6838297" cy="6003826"/>
          </a:xfrm>
          <a:prstGeom prst="rect">
            <a:avLst/>
          </a:prstGeom>
          <a:gradFill flip="none" rotWithShape="1">
            <a:gsLst>
              <a:gs pos="23000">
                <a:schemeClr val="bg2"/>
              </a:gs>
              <a:gs pos="55000">
                <a:schemeClr val="bg2">
                  <a:alpha val="0"/>
                </a:schemeClr>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userDrawn="1"/>
        </p:nvSpPr>
        <p:spPr>
          <a:xfrm rot="5400000" flipH="1">
            <a:off x="3491683" y="1418303"/>
            <a:ext cx="1932033" cy="8947354"/>
          </a:xfrm>
          <a:prstGeom prst="rect">
            <a:avLst/>
          </a:prstGeom>
          <a:gradFill flip="none" rotWithShape="1">
            <a:gsLst>
              <a:gs pos="0">
                <a:schemeClr val="accent4"/>
              </a:gs>
              <a:gs pos="53000">
                <a:schemeClr val="bg2">
                  <a:alpha val="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Content Placeholder 9">
            <a:extLst>
              <a:ext uri="{FF2B5EF4-FFF2-40B4-BE49-F238E27FC236}">
                <a16:creationId xmlns:a16="http://schemas.microsoft.com/office/drawing/2014/main" id="{9EC4EF12-D46B-1903-6274-05152A8CAB65}"/>
              </a:ext>
            </a:extLst>
          </p:cNvPr>
          <p:cNvSpPr>
            <a:spLocks noGrp="1"/>
          </p:cNvSpPr>
          <p:nvPr>
            <p:ph sz="quarter" idx="17" hasCustomPrompt="1"/>
          </p:nvPr>
        </p:nvSpPr>
        <p:spPr>
          <a:xfrm>
            <a:off x="5212080" y="762000"/>
            <a:ext cx="5717459" cy="5334000"/>
          </a:xfrm>
        </p:spPr>
        <p:txBody>
          <a:bodyPr anchor="t">
            <a:normAutofit/>
          </a:bodyPr>
          <a:lstStyle>
            <a:lvl1pPr>
              <a:lnSpc>
                <a:spcPct val="100000"/>
              </a:lnSpc>
              <a:defRPr sz="4800"/>
            </a:lvl1pPr>
            <a:lvl2pPr>
              <a:lnSpc>
                <a:spcPct val="100000"/>
              </a:lnSpc>
              <a:defRPr sz="4400"/>
            </a:lvl2pPr>
            <a:lvl3pPr>
              <a:lnSpc>
                <a:spcPct val="100000"/>
              </a:lnSpc>
              <a:defRPr sz="4000"/>
            </a:lvl3pPr>
            <a:lvl4pPr>
              <a:lnSpc>
                <a:spcPct val="100000"/>
              </a:lnSpc>
              <a:defRPr sz="3600"/>
            </a:lvl4pPr>
            <a:lvl5pPr>
              <a:lnSpc>
                <a:spcPct val="100000"/>
              </a:lnSpc>
              <a:defRPr sz="32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3809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8B774BFB-EECC-C995-E701-4CCEB032FCDB}"/>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0">
                <a:schemeClr val="accent3">
                  <a:lumMod val="60000"/>
                  <a:lumOff val="40000"/>
                  <a:alpha val="70000"/>
                </a:schemeClr>
              </a:gs>
              <a:gs pos="50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sp>
        <p:nvSpPr>
          <p:cNvPr id="9" name="Rectangle 8">
            <a:extLst>
              <a:ext uri="{FF2B5EF4-FFF2-40B4-BE49-F238E27FC236}">
                <a16:creationId xmlns:a16="http://schemas.microsoft.com/office/drawing/2014/main" id="{CD2E260E-763F-A06B-2808-39975829F205}"/>
              </a:ext>
            </a:extLst>
          </p:cNvPr>
          <p:cNvSpPr/>
          <p:nvPr/>
        </p:nvSpPr>
        <p:spPr>
          <a:xfrm rot="5400000" flipH="1">
            <a:off x="2667005" y="-2666996"/>
            <a:ext cx="6857996" cy="12191993"/>
          </a:xfrm>
          <a:prstGeom prst="rect">
            <a:avLst/>
          </a:prstGeom>
          <a:gradFill>
            <a:gsLst>
              <a:gs pos="0">
                <a:schemeClr val="bg1"/>
              </a:gs>
              <a:gs pos="100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4381500" y="-4373435"/>
            <a:ext cx="3429000" cy="12175870"/>
          </a:xfrm>
          <a:prstGeom prst="rect">
            <a:avLst/>
          </a:prstGeom>
          <a:gradFill flip="none" rotWithShape="1">
            <a:gsLst>
              <a:gs pos="0">
                <a:schemeClr val="accent2"/>
              </a:gs>
              <a:gs pos="36000">
                <a:schemeClr val="accent6">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866900" y="4967784"/>
            <a:ext cx="8484108"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0BDAA3E-BE52-42BC-99E8-CCCB81A57ABD}" type="datetime1">
              <a:rPr lang="en-US" smtClean="0"/>
              <a:t>5/11/2026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866900" y="1405719"/>
            <a:ext cx="8484108" cy="3087622"/>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8D1ECC83-D6FA-D54B-81F2-EE93577E016F}"/>
              </a:ext>
            </a:extLst>
          </p:cNvPr>
          <p:cNvCxnSpPr>
            <a:cxnSpLocks/>
          </p:cNvCxnSpPr>
          <p:nvPr userDrawn="1"/>
        </p:nvCxnSpPr>
        <p:spPr>
          <a:xfrm flipH="1">
            <a:off x="2077285" y="4810814"/>
            <a:ext cx="8273723" cy="0"/>
          </a:xfrm>
          <a:prstGeom prst="line">
            <a:avLst/>
          </a:prstGeom>
          <a:ln w="6350">
            <a:solidFill>
              <a:schemeClr val="tx1">
                <a:lumMod val="75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78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9146C6-F597-C006-1822-297853281771}"/>
              </a:ext>
            </a:extLst>
          </p:cNvPr>
          <p:cNvSpPr/>
          <p:nvPr/>
        </p:nvSpPr>
        <p:spPr>
          <a:xfrm rot="16200000" flipH="1">
            <a:off x="1300007" y="3732960"/>
            <a:ext cx="1825034" cy="4425045"/>
          </a:xfrm>
          <a:prstGeom prst="rect">
            <a:avLst/>
          </a:prstGeom>
          <a:gradFill flip="none" rotWithShape="1">
            <a:gsLst>
              <a:gs pos="56000">
                <a:schemeClr val="bg1">
                  <a:alpha val="0"/>
                </a:schemeClr>
              </a:gs>
              <a:gs pos="100000">
                <a:schemeClr val="accent6">
                  <a:alpha val="7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08893D-F42F-F8AC-E751-618878BDB5EE}"/>
              </a:ext>
            </a:extLst>
          </p:cNvPr>
          <p:cNvSpPr/>
          <p:nvPr/>
        </p:nvSpPr>
        <p:spPr>
          <a:xfrm rot="10800000">
            <a:off x="0" y="-4"/>
            <a:ext cx="4572000" cy="1825033"/>
          </a:xfrm>
          <a:prstGeom prst="rect">
            <a:avLst/>
          </a:prstGeom>
          <a:gradFill>
            <a:gsLst>
              <a:gs pos="61000">
                <a:schemeClr val="bg2">
                  <a:alpha val="0"/>
                </a:schemeClr>
              </a:gs>
              <a:gs pos="100000">
                <a:schemeClr val="accent1">
                  <a:lumMod val="75000"/>
                  <a:alpha val="85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68A13E-E2FC-935E-9D1B-2CA406D562F9}"/>
              </a:ext>
            </a:extLst>
          </p:cNvPr>
          <p:cNvSpPr>
            <a:spLocks noGrp="1"/>
          </p:cNvSpPr>
          <p:nvPr>
            <p:ph type="title"/>
          </p:nvPr>
        </p:nvSpPr>
        <p:spPr>
          <a:xfrm>
            <a:off x="268722" y="906109"/>
            <a:ext cx="3620078" cy="3445173"/>
          </a:xfrm>
        </p:spPr>
        <p:txBody>
          <a:bodyPr anchor="t">
            <a:normAutofit/>
          </a:bodyPr>
          <a:lstStyle>
            <a:lvl1pPr>
              <a:defRPr sz="3600"/>
            </a:lvl1pPr>
          </a:lstStyle>
          <a:p>
            <a:r>
              <a:rPr lang="en-US"/>
              <a:t>Click to edit Master title style</a:t>
            </a:r>
          </a:p>
        </p:txBody>
      </p:sp>
      <p:sp>
        <p:nvSpPr>
          <p:cNvPr id="10" name="Subtitle 2">
            <a:extLst>
              <a:ext uri="{FF2B5EF4-FFF2-40B4-BE49-F238E27FC236}">
                <a16:creationId xmlns:a16="http://schemas.microsoft.com/office/drawing/2014/main" id="{51C95713-168A-6692-3C97-A85B41C1AAE4}"/>
              </a:ext>
            </a:extLst>
          </p:cNvPr>
          <p:cNvSpPr>
            <a:spLocks noGrp="1"/>
          </p:cNvSpPr>
          <p:nvPr>
            <p:ph type="subTitle" idx="1"/>
          </p:nvPr>
        </p:nvSpPr>
        <p:spPr>
          <a:xfrm>
            <a:off x="268722" y="5473037"/>
            <a:ext cx="3521018" cy="880873"/>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268722" y="210114"/>
            <a:ext cx="2360128" cy="365760"/>
          </a:xfrm>
        </p:spPr>
        <p:txBody>
          <a:bodyPr/>
          <a:lstStyle/>
          <a:p>
            <a:r>
              <a:rPr lang="en-US"/>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2645216" y="210114"/>
            <a:ext cx="1005840" cy="365760"/>
          </a:xfrm>
        </p:spPr>
        <p:txBody>
          <a:bodyPr/>
          <a:lstStyle/>
          <a:p>
            <a:fld id="{BCA7961A-B010-49E0-A3F6-1ED7ACF29013}" type="datetime1">
              <a:rPr lang="en-US" smtClean="0"/>
              <a:t>5/11/2026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a:xfrm>
            <a:off x="3760180" y="210114"/>
            <a:ext cx="495299"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4572000" y="0"/>
            <a:ext cx="7620000" cy="6858000"/>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5832990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Quot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5383F-36EC-D5B0-180D-4D5F853027D1}"/>
              </a:ext>
            </a:extLst>
          </p:cNvPr>
          <p:cNvSpPr/>
          <p:nvPr/>
        </p:nvSpPr>
        <p:spPr>
          <a:xfrm flipH="1">
            <a:off x="-1" y="0"/>
            <a:ext cx="12192002" cy="6858000"/>
          </a:xfrm>
          <a:prstGeom prst="rect">
            <a:avLst/>
          </a:prstGeom>
          <a:gradFill flip="none" rotWithShape="1">
            <a:gsLst>
              <a:gs pos="10000">
                <a:schemeClr val="accent3">
                  <a:lumMod val="60000"/>
                  <a:lumOff val="40000"/>
                  <a:alpha val="75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CB5E5C4-3819-D8FF-73C4-648E36786FBE}"/>
              </a:ext>
            </a:extLst>
          </p:cNvPr>
          <p:cNvSpPr/>
          <p:nvPr/>
        </p:nvSpPr>
        <p:spPr>
          <a:xfrm>
            <a:off x="1524" y="0"/>
            <a:ext cx="12188952" cy="6858000"/>
          </a:xfrm>
          <a:prstGeom prst="rect">
            <a:avLst/>
          </a:prstGeom>
          <a:gradFill>
            <a:gsLst>
              <a:gs pos="27000">
                <a:schemeClr val="accent2">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EFB336-7C01-1B2B-DE9C-135CE71E2AF4}"/>
              </a:ext>
            </a:extLst>
          </p:cNvPr>
          <p:cNvSpPr/>
          <p:nvPr/>
        </p:nvSpPr>
        <p:spPr>
          <a:xfrm rot="10800000" flipH="1">
            <a:off x="3048" y="1"/>
            <a:ext cx="12188952" cy="5601805"/>
          </a:xfrm>
          <a:prstGeom prst="rect">
            <a:avLst/>
          </a:prstGeom>
          <a:gradFill flip="none" rotWithShape="1">
            <a:gsLst>
              <a:gs pos="56000">
                <a:schemeClr val="accent1">
                  <a:alpha val="0"/>
                </a:schemeClr>
              </a:gs>
              <a:gs pos="89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475326" y="4967784"/>
            <a:ext cx="7241347"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54A4A468-500F-41B2-B72F-78A325FCC0DA}" type="datetime1">
              <a:rPr lang="en-US" smtClean="0"/>
              <a:t>5/11/2026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475326" y="1405719"/>
            <a:ext cx="7241347" cy="3261814"/>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44437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Quot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5369-3140-EE0E-90D0-D10162CA9486}"/>
              </a:ext>
            </a:extLst>
          </p:cNvPr>
          <p:cNvSpPr/>
          <p:nvPr/>
        </p:nvSpPr>
        <p:spPr>
          <a:xfrm flipH="1">
            <a:off x="8215952" y="0"/>
            <a:ext cx="3976048" cy="6858000"/>
          </a:xfrm>
          <a:prstGeom prst="rect">
            <a:avLst/>
          </a:prstGeom>
          <a:gradFill>
            <a:gsLst>
              <a:gs pos="51000">
                <a:schemeClr val="bg2">
                  <a:alpha val="0"/>
                </a:schemeClr>
              </a:gs>
              <a:gs pos="100000">
                <a:schemeClr val="accent1">
                  <a:lumMod val="75000"/>
                  <a:alpha val="80000"/>
                </a:schemeClr>
              </a:gs>
            </a:gsLst>
            <a:lin ang="11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74320" y="5336274"/>
            <a:ext cx="8607140" cy="683525"/>
          </a:xfrm>
        </p:spPr>
        <p:txBody>
          <a:bodyPr anchor="ctr">
            <a:normAutofit/>
          </a:bodyPr>
          <a:lstStyle>
            <a:lvl1pPr marL="137160" indent="-137160">
              <a:defRPr sz="1800"/>
            </a:lvl1pPr>
          </a:lstStyle>
          <a:p>
            <a:r>
              <a:rPr lang="en-US"/>
              <a:t>Quote Author</a:t>
            </a:r>
          </a:p>
        </p:txBody>
      </p:sp>
      <p:sp>
        <p:nvSpPr>
          <p:cNvPr id="8" name="Rectangle 7">
            <a:extLst>
              <a:ext uri="{FF2B5EF4-FFF2-40B4-BE49-F238E27FC236}">
                <a16:creationId xmlns:a16="http://schemas.microsoft.com/office/drawing/2014/main" id="{5A820F3D-C559-60AA-7FD0-657FB2431DB3}"/>
              </a:ext>
            </a:extLst>
          </p:cNvPr>
          <p:cNvSpPr/>
          <p:nvPr/>
        </p:nvSpPr>
        <p:spPr>
          <a:xfrm flipH="1">
            <a:off x="8215952" y="0"/>
            <a:ext cx="3976048" cy="6858000"/>
          </a:xfrm>
          <a:prstGeom prst="rect">
            <a:avLst/>
          </a:prstGeom>
          <a:gradFill>
            <a:gsLst>
              <a:gs pos="75000">
                <a:schemeClr val="bg2">
                  <a:alpha val="0"/>
                </a:schemeClr>
              </a:gs>
              <a:gs pos="96000">
                <a:schemeClr val="accent3">
                  <a:lumMod val="60000"/>
                  <a:lumOff val="40000"/>
                  <a:alpha val="65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3E200B1-3B6B-802E-E076-92826DD27EA2}"/>
              </a:ext>
            </a:extLst>
          </p:cNvPr>
          <p:cNvCxnSpPr>
            <a:cxnSpLocks/>
          </p:cNvCxnSpPr>
          <p:nvPr/>
        </p:nvCxnSpPr>
        <p:spPr>
          <a:xfrm flipH="1">
            <a:off x="394716" y="489532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9">
            <a:extLst>
              <a:ext uri="{FF2B5EF4-FFF2-40B4-BE49-F238E27FC236}">
                <a16:creationId xmlns:a16="http://schemas.microsoft.com/office/drawing/2014/main" id="{6CBAF11E-83FD-0A35-2B1B-893C4D55AE9F}"/>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11" name="Footer Placeholder 10">
            <a:extLst>
              <a:ext uri="{FF2B5EF4-FFF2-40B4-BE49-F238E27FC236}">
                <a16:creationId xmlns:a16="http://schemas.microsoft.com/office/drawing/2014/main" id="{2C8F38B5-19FF-BF8F-54FC-894E66C40672}"/>
              </a:ext>
            </a:extLst>
          </p:cNvPr>
          <p:cNvSpPr>
            <a:spLocks noGrp="1"/>
          </p:cNvSpPr>
          <p:nvPr>
            <p:ph type="ftr" sz="quarter" idx="15"/>
          </p:nvPr>
        </p:nvSpPr>
        <p:spPr/>
        <p:txBody>
          <a:bodyPr/>
          <a:lstStyle/>
          <a:p>
            <a:r>
              <a:rPr lang="en-US"/>
              <a:t>Sample Footer Text</a:t>
            </a:r>
          </a:p>
        </p:txBody>
      </p:sp>
      <p:sp>
        <p:nvSpPr>
          <p:cNvPr id="12" name="Slide Number Placeholder 11">
            <a:extLst>
              <a:ext uri="{FF2B5EF4-FFF2-40B4-BE49-F238E27FC236}">
                <a16:creationId xmlns:a16="http://schemas.microsoft.com/office/drawing/2014/main" id="{851EB385-BC70-148F-174E-479BEC0F52E8}"/>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74320" y="1714500"/>
            <a:ext cx="8587285" cy="2625487"/>
          </a:xfrm>
        </p:spPr>
        <p:txBody>
          <a:bodyPr anchor="ctr">
            <a:noAutofit/>
          </a:bodyPr>
          <a:lstStyle>
            <a:lvl1pPr marL="0" indent="0">
              <a:lnSpc>
                <a:spcPct val="100000"/>
              </a:lnSpc>
              <a:buNone/>
              <a:defRPr sz="44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4000" b="0">
                <a:solidFill>
                  <a:schemeClr val="tx1"/>
                </a:solidFill>
              </a:defRPr>
            </a:lvl3pPr>
            <a:lvl4pPr marL="685800" indent="0">
              <a:lnSpc>
                <a:spcPct val="100000"/>
              </a:lnSpc>
              <a:buNone/>
              <a:defRPr sz="3600" b="0">
                <a:solidFill>
                  <a:schemeClr val="tx1"/>
                </a:solidFill>
              </a:defRPr>
            </a:lvl4pPr>
            <a:lvl5pPr marL="914400" indent="0">
              <a:lnSpc>
                <a:spcPct val="100000"/>
              </a:lnSpc>
              <a:buNone/>
              <a:defRPr sz="3200" b="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11145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7012885" cy="1381432"/>
          </a:xfrm>
        </p:spPr>
        <p:txBody>
          <a:bodyPr anchor="t">
            <a:no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1B1491A9-BF26-4517-AB22-6183D453A902}" type="datetime1">
              <a:rPr lang="en-US" smtClean="0"/>
              <a:t>5/11/2026</a:t>
            </a:fld>
            <a:endParaRPr lang="en-US"/>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9ABA73FC-7BD1-70E0-E0BB-062C0B9E495C}"/>
              </a:ext>
            </a:extLst>
          </p:cNvPr>
          <p:cNvCxnSpPr>
            <a:cxnSpLocks/>
          </p:cNvCxnSpPr>
          <p:nvPr/>
        </p:nvCxnSpPr>
        <p:spPr>
          <a:xfrm flipH="1">
            <a:off x="394716" y="303297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E12F779-E4E9-1000-6D97-63D7AD0CD426}"/>
              </a:ext>
            </a:extLst>
          </p:cNvPr>
          <p:cNvSpPr/>
          <p:nvPr/>
        </p:nvSpPr>
        <p:spPr>
          <a:xfrm rot="5400000" flipH="1">
            <a:off x="4765041" y="-568961"/>
            <a:ext cx="2661919" cy="12192002"/>
          </a:xfrm>
          <a:prstGeom prst="rect">
            <a:avLst/>
          </a:prstGeom>
          <a:gradFill>
            <a:gsLst>
              <a:gs pos="51000">
                <a:schemeClr val="bg2">
                  <a:alpha val="0"/>
                </a:schemeClr>
              </a:gs>
              <a:gs pos="98276">
                <a:schemeClr val="tx2"/>
              </a:gs>
              <a:gs pos="85000">
                <a:schemeClr val="accent1">
                  <a:alpha val="85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1177CF-A7A2-912C-416D-E7E03D2C5291}"/>
              </a:ext>
            </a:extLst>
          </p:cNvPr>
          <p:cNvSpPr/>
          <p:nvPr/>
        </p:nvSpPr>
        <p:spPr>
          <a:xfrm rot="5400000" flipH="1">
            <a:off x="4516120" y="-817882"/>
            <a:ext cx="3159760" cy="12192003"/>
          </a:xfrm>
          <a:prstGeom prst="rect">
            <a:avLst/>
          </a:prstGeom>
          <a:gradFill>
            <a:gsLst>
              <a:gs pos="62000">
                <a:schemeClr val="bg2">
                  <a:alpha val="0"/>
                </a:schemeClr>
              </a:gs>
              <a:gs pos="98276">
                <a:schemeClr val="accent5"/>
              </a:gs>
              <a:gs pos="88000">
                <a:schemeClr val="accent3">
                  <a:alpha val="49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03230" y="3429000"/>
            <a:ext cx="11171699" cy="24656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66298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CA1D0-5ABF-E529-5411-F834222E48FC}"/>
              </a:ext>
            </a:extLst>
          </p:cNvPr>
          <p:cNvSpPr/>
          <p:nvPr/>
        </p:nvSpPr>
        <p:spPr>
          <a:xfrm rot="5400000">
            <a:off x="5020923" y="-2430130"/>
            <a:ext cx="1825034" cy="11866880"/>
          </a:xfrm>
          <a:prstGeom prst="rect">
            <a:avLst/>
          </a:prstGeom>
          <a:gradFill>
            <a:gsLst>
              <a:gs pos="41000">
                <a:schemeClr val="bg1">
                  <a:alpha val="0"/>
                </a:schemeClr>
              </a:gs>
              <a:gs pos="85612">
                <a:schemeClr val="accent4">
                  <a:alpha val="7800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0F5D87-BF9C-3DAE-D977-87A4FA7749F4}"/>
              </a:ext>
            </a:extLst>
          </p:cNvPr>
          <p:cNvSpPr/>
          <p:nvPr/>
        </p:nvSpPr>
        <p:spPr>
          <a:xfrm rot="10800000" flipH="1">
            <a:off x="0" y="2590790"/>
            <a:ext cx="12192000" cy="1825033"/>
          </a:xfrm>
          <a:prstGeom prst="rect">
            <a:avLst/>
          </a:prstGeom>
          <a:gradFill>
            <a:gsLst>
              <a:gs pos="68000">
                <a:schemeClr val="bg2">
                  <a:alpha val="0"/>
                </a:schemeClr>
              </a:gs>
              <a:gs pos="98851">
                <a:schemeClr val="accent5">
                  <a:lumMod val="60000"/>
                  <a:lumOff val="40000"/>
                </a:schemeClr>
              </a:gs>
              <a:gs pos="89000">
                <a:schemeClr val="accent3">
                  <a:lumMod val="60000"/>
                  <a:lumOff val="40000"/>
                  <a:alpha val="3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6095999" cy="1454506"/>
          </a:xfrm>
        </p:spPr>
        <p:txBody>
          <a:bodyPr anchor="t">
            <a:normAutofit/>
          </a:bodyPr>
          <a:lstStyle>
            <a:lvl1pPr>
              <a:defRPr sz="5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3A5024DF-23AF-419A-978A-28215FBF1E37}" type="datetime1">
              <a:rPr lang="en-US" smtClean="0"/>
              <a:t>5/11/2026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620000" y="3337560"/>
            <a:ext cx="3595171" cy="2828581"/>
          </a:xfrm>
        </p:spPr>
        <p:txBody>
          <a:bodyPr vert="horz" lIns="91440" tIns="45720" rIns="91440" bIns="45720" rtlCol="0">
            <a:normAutofit/>
          </a:bodyPr>
          <a:lstStyle>
            <a:lvl1pPr marL="0" indent="0">
              <a:buNone/>
              <a:defRPr lang="en-US" sz="1800" dirty="0"/>
            </a:lvl1pPr>
            <a:lvl2pPr marL="228600" indent="0">
              <a:buNone/>
              <a:defRPr lang="en-US" sz="1400" dirty="0"/>
            </a:lvl2pPr>
            <a:lvl3pPr marL="457200" indent="0">
              <a:buNone/>
              <a:defRPr lang="en-US" sz="1200" dirty="0"/>
            </a:lvl3pPr>
            <a:lvl4pPr marL="685800" indent="0">
              <a:buNone/>
              <a:defRPr lang="en-US" sz="1100" dirty="0"/>
            </a:lvl4pPr>
            <a:lvl5pPr marL="914400" indent="0">
              <a:buNone/>
              <a:defRPr lang="en-US" sz="105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06102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83230"/>
            <a:ext cx="9830017" cy="877376"/>
          </a:xfrm>
        </p:spPr>
        <p:txBody>
          <a:bodyPr anchor="t">
            <a:normAutofit/>
          </a:bodyPr>
          <a:lstStyle>
            <a:lvl1pPr>
              <a:defRPr sz="50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9CF24436-170D-487D-ADBB-C24D74D1C150}" type="datetime1">
              <a:rPr lang="en-US" smtClean="0"/>
              <a:t>5/11/2026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4" name="Rectangle 3">
            <a:extLst>
              <a:ext uri="{FF2B5EF4-FFF2-40B4-BE49-F238E27FC236}">
                <a16:creationId xmlns:a16="http://schemas.microsoft.com/office/drawing/2014/main" id="{D69261CB-4EFB-BCD1-842F-3895D3F35D6A}"/>
              </a:ext>
            </a:extLst>
          </p:cNvPr>
          <p:cNvSpPr/>
          <p:nvPr/>
        </p:nvSpPr>
        <p:spPr>
          <a:xfrm rot="10800000">
            <a:off x="0" y="2221515"/>
            <a:ext cx="12192000" cy="1825033"/>
          </a:xfrm>
          <a:prstGeom prst="rect">
            <a:avLst/>
          </a:prstGeom>
          <a:gradFill>
            <a:gsLst>
              <a:gs pos="63000">
                <a:schemeClr val="bg2">
                  <a:alpha val="0"/>
                </a:schemeClr>
              </a:gs>
              <a:gs pos="100000">
                <a:schemeClr val="accent1"/>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11813EA-BFDF-185B-80F0-B1786A1A10E5}"/>
              </a:ext>
            </a:extLst>
          </p:cNvPr>
          <p:cNvSpPr/>
          <p:nvPr/>
        </p:nvSpPr>
        <p:spPr>
          <a:xfrm rot="16200000" flipH="1">
            <a:off x="7850483" y="-294964"/>
            <a:ext cx="1825034" cy="6858000"/>
          </a:xfrm>
          <a:prstGeom prst="rect">
            <a:avLst/>
          </a:prstGeom>
          <a:gradFill>
            <a:gsLst>
              <a:gs pos="56000">
                <a:schemeClr val="bg1">
                  <a:alpha val="0"/>
                </a:schemeClr>
              </a:gs>
              <a:gs pos="100000">
                <a:schemeClr val="accent3"/>
              </a:gs>
            </a:gsLst>
            <a:lin ang="9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241964" y="3429000"/>
            <a:ext cx="8226135" cy="2434712"/>
          </a:xfrm>
        </p:spPr>
        <p:txBody>
          <a:bodyPr vert="horz" lIns="91440" tIns="45720" rIns="91440" bIns="45720" rtlCol="0">
            <a:normAutofit/>
          </a:bodyPr>
          <a:lstStyle>
            <a:lvl1pPr marL="0" indent="0">
              <a:buNone/>
              <a:defRPr lang="en-US" sz="1600" dirty="0"/>
            </a:lvl1pPr>
            <a:lvl2pPr marL="228600" indent="0">
              <a:buNone/>
              <a:defRPr lang="en-US" sz="1200" dirty="0"/>
            </a:lvl2pPr>
            <a:lvl3pPr marL="457200" indent="0">
              <a:buNone/>
              <a:defRPr lang="en-US" sz="1100" dirty="0"/>
            </a:lvl3pPr>
            <a:lvl4pPr marL="685800" indent="0">
              <a:buNone/>
              <a:defRPr lang="en-US" sz="1050" dirty="0"/>
            </a:lvl4pPr>
            <a:lvl5pPr marL="914400" indent="0">
              <a:buNone/>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36495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731520"/>
            <a:ext cx="10858500" cy="692389"/>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80A35E0D-62A8-3554-9B0A-F98F410BA73C}"/>
              </a:ext>
            </a:extLst>
          </p:cNvPr>
          <p:cNvSpPr>
            <a:spLocks noGrp="1"/>
          </p:cNvSpPr>
          <p:nvPr>
            <p:ph sz="quarter" idx="18"/>
          </p:nvPr>
        </p:nvSpPr>
        <p:spPr>
          <a:xfrm>
            <a:off x="301625" y="1806575"/>
            <a:ext cx="5165725"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59B3B287-1823-BE94-2755-A041E87636AD}"/>
              </a:ext>
            </a:extLst>
          </p:cNvPr>
          <p:cNvSpPr>
            <a:spLocks noGrp="1"/>
          </p:cNvSpPr>
          <p:nvPr>
            <p:ph sz="quarter" idx="19"/>
          </p:nvPr>
        </p:nvSpPr>
        <p:spPr>
          <a:xfrm>
            <a:off x="6723891" y="1806575"/>
            <a:ext cx="4991100"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3AFB33C1-66E4-5420-EAC7-ECB72519298E}"/>
              </a:ext>
            </a:extLst>
          </p:cNvPr>
          <p:cNvCxnSpPr>
            <a:cxnSpLocks/>
          </p:cNvCxnSpPr>
          <p:nvPr/>
        </p:nvCxnSpPr>
        <p:spPr>
          <a:xfrm flipH="1">
            <a:off x="394716" y="158496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1879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AE5CFF-8C53-04B8-D45D-5572C54FE40F}"/>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301752" y="731520"/>
            <a:ext cx="11585448" cy="662062"/>
          </a:xfrm>
        </p:spPr>
        <p:txBody>
          <a:bodyPr/>
          <a:lstStyle>
            <a:lvl1pPr>
              <a:defRPr>
                <a:solidFill>
                  <a:schemeClr val="tx1"/>
                </a:solidFill>
              </a:defRPr>
            </a:lvl1pPr>
          </a:lstStyle>
          <a:p>
            <a:r>
              <a:rPr lang="en-US"/>
              <a:t>Click to edit Master title style</a:t>
            </a:r>
          </a:p>
        </p:txBody>
      </p:sp>
      <p:sp>
        <p:nvSpPr>
          <p:cNvPr id="15" name="Date Placeholder 14">
            <a:extLst>
              <a:ext uri="{FF2B5EF4-FFF2-40B4-BE49-F238E27FC236}">
                <a16:creationId xmlns:a16="http://schemas.microsoft.com/office/drawing/2014/main" id="{705EA491-E08A-48B5-7211-33514A94530C}"/>
              </a:ext>
            </a:extLst>
          </p:cNvPr>
          <p:cNvSpPr>
            <a:spLocks noGrp="1"/>
          </p:cNvSpPr>
          <p:nvPr>
            <p:ph type="dt" sz="half" idx="15"/>
          </p:nvPr>
        </p:nvSpPr>
        <p:spPr/>
        <p:txBody>
          <a:bodyPr/>
          <a:lstStyle/>
          <a:p>
            <a:fld id="{7DA2CEDE-2AB4-4FB8-9551-E0AA4222B1A3}" type="datetime1">
              <a:rPr lang="en-US" smtClean="0"/>
              <a:t>5/11/2026</a:t>
            </a:fld>
            <a:endParaRPr lang="en-US"/>
          </a:p>
        </p:txBody>
      </p:sp>
      <p:sp>
        <p:nvSpPr>
          <p:cNvPr id="16" name="Footer Placeholder 15">
            <a:extLst>
              <a:ext uri="{FF2B5EF4-FFF2-40B4-BE49-F238E27FC236}">
                <a16:creationId xmlns:a16="http://schemas.microsoft.com/office/drawing/2014/main" id="{259980DF-BFB1-0E16-FE9E-D2D30ED180E7}"/>
              </a:ext>
            </a:extLst>
          </p:cNvPr>
          <p:cNvSpPr>
            <a:spLocks noGrp="1"/>
          </p:cNvSpPr>
          <p:nvPr>
            <p:ph type="ftr" sz="quarter" idx="16"/>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EA97154-58A7-DD75-CD73-93F442F34125}"/>
              </a:ext>
            </a:extLst>
          </p:cNvPr>
          <p:cNvSpPr>
            <a:spLocks noGrp="1"/>
          </p:cNvSpPr>
          <p:nvPr>
            <p:ph type="sldNum" sz="quarter" idx="17"/>
          </p:nvPr>
        </p:nvSpPr>
        <p:spPr/>
        <p:txBody>
          <a:body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01752" y="1775779"/>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6">
            <a:extLst>
              <a:ext uri="{FF2B5EF4-FFF2-40B4-BE49-F238E27FC236}">
                <a16:creationId xmlns:a16="http://schemas.microsoft.com/office/drawing/2014/main" id="{13701989-F794-F145-FEEE-631718E4D69C}"/>
              </a:ext>
            </a:extLst>
          </p:cNvPr>
          <p:cNvSpPr>
            <a:spLocks noGrp="1"/>
          </p:cNvSpPr>
          <p:nvPr>
            <p:ph sz="quarter" idx="18"/>
          </p:nvPr>
        </p:nvSpPr>
        <p:spPr>
          <a:xfrm>
            <a:off x="301625" y="2492481"/>
            <a:ext cx="5165725"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720840" y="1775777"/>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6">
            <a:extLst>
              <a:ext uri="{FF2B5EF4-FFF2-40B4-BE49-F238E27FC236}">
                <a16:creationId xmlns:a16="http://schemas.microsoft.com/office/drawing/2014/main" id="{A3BB3E04-BBB2-1EB1-AF01-EFE05E004270}"/>
              </a:ext>
            </a:extLst>
          </p:cNvPr>
          <p:cNvSpPr>
            <a:spLocks noGrp="1"/>
          </p:cNvSpPr>
          <p:nvPr>
            <p:ph sz="quarter" idx="19"/>
          </p:nvPr>
        </p:nvSpPr>
        <p:spPr>
          <a:xfrm>
            <a:off x="6723890" y="2492481"/>
            <a:ext cx="5181907"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B692CF81-A7A7-1362-125E-EEC5C8BD16E7}"/>
              </a:ext>
            </a:extLst>
          </p:cNvPr>
          <p:cNvCxnSpPr>
            <a:cxnSpLocks/>
          </p:cNvCxnSpPr>
          <p:nvPr/>
        </p:nvCxnSpPr>
        <p:spPr>
          <a:xfrm flipH="1">
            <a:off x="394716" y="1579934"/>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1E71789-6ED9-AA74-B78C-05CAF80B5536}"/>
              </a:ext>
            </a:extLst>
          </p:cNvPr>
          <p:cNvSpPr/>
          <p:nvPr userDrawn="1"/>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70610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301752" y="1005840"/>
            <a:ext cx="9906000" cy="801042"/>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6C42483-B3E3-4399-B6B2-4B1D067F8CE5}" type="datetime1">
              <a:rPr lang="en-US" smtClean="0"/>
              <a:t>5/11/2026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41068991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36574F-2CAD-411B-9EF3-12D0DF2C09EB}" type="datetime1">
              <a:rPr lang="en-US" smtClean="0"/>
              <a:t>5/11/2026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3065492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301752" y="1124712"/>
            <a:ext cx="3543299" cy="1627415"/>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B5223AD-184F-4273-AC4F-854D3B259B85}" type="datetime1">
              <a:rPr lang="en-US" smtClean="0"/>
              <a:t>5/11/2026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521208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301752" y="2857605"/>
            <a:ext cx="3543299" cy="3534229"/>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12080" y="1124712"/>
            <a:ext cx="6309360" cy="5219700"/>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1C6F58E-0CCE-AAF7-6F0A-E0B0FFF62A10}"/>
              </a:ext>
            </a:extLst>
          </p:cNvPr>
          <p:cNvSpPr/>
          <p:nvPr/>
        </p:nvSpPr>
        <p:spPr>
          <a:xfrm>
            <a:off x="-3" y="5655733"/>
            <a:ext cx="12191999" cy="1202267"/>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2559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A8D131-CBCA-5C49-BC11-F46A79A7B14C}"/>
              </a:ext>
            </a:extLst>
          </p:cNvPr>
          <p:cNvSpPr/>
          <p:nvPr/>
        </p:nvSpPr>
        <p:spPr>
          <a:xfrm rot="16200000" flipH="1">
            <a:off x="376872" y="-386654"/>
            <a:ext cx="6858000" cy="7631304"/>
          </a:xfrm>
          <a:prstGeom prst="rect">
            <a:avLst/>
          </a:prstGeom>
          <a:gradFill flip="none" rotWithShape="1">
            <a:gsLst>
              <a:gs pos="0">
                <a:schemeClr val="accent1">
                  <a:lumMod val="75000"/>
                </a:schemeClr>
              </a:gs>
              <a:gs pos="35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D64BBC73-2B54-D426-37D1-91554AB6280D}"/>
              </a:ext>
            </a:extLst>
          </p:cNvPr>
          <p:cNvSpPr/>
          <p:nvPr/>
        </p:nvSpPr>
        <p:spPr>
          <a:xfrm rot="5400000">
            <a:off x="4174854" y="-1144323"/>
            <a:ext cx="3842298" cy="12191994"/>
          </a:xfrm>
          <a:prstGeom prst="rect">
            <a:avLst/>
          </a:prstGeom>
          <a:gradFill>
            <a:gsLst>
              <a:gs pos="0">
                <a:schemeClr val="accent3">
                  <a:lumMod val="50000"/>
                </a:schemeClr>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E2267C95-ECBD-88E5-88AE-67841646FC78}"/>
              </a:ext>
              <a:ext uri="{C183D7F6-B498-43B3-948B-1728B52AA6E4}">
                <adec:decorative xmlns:adec="http://schemas.microsoft.com/office/drawing/2017/decorative" val="1"/>
              </a:ext>
            </a:extLst>
          </p:cNvPr>
          <p:cNvSpPr/>
          <p:nvPr/>
        </p:nvSpPr>
        <p:spPr>
          <a:xfrm flipH="1">
            <a:off x="2756015" y="0"/>
            <a:ext cx="4875297" cy="6850173"/>
          </a:xfrm>
          <a:prstGeom prst="rect">
            <a:avLst/>
          </a:prstGeom>
          <a:gradFill flip="none" rotWithShape="1">
            <a:gsLst>
              <a:gs pos="19000">
                <a:schemeClr val="bg2"/>
              </a:gs>
              <a:gs pos="49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itle 12">
            <a:extLst>
              <a:ext uri="{FF2B5EF4-FFF2-40B4-BE49-F238E27FC236}">
                <a16:creationId xmlns:a16="http://schemas.microsoft.com/office/drawing/2014/main" id="{AC3C9A42-36FA-B347-AD02-B9A12C8D9EAF}"/>
              </a:ext>
            </a:extLst>
          </p:cNvPr>
          <p:cNvSpPr>
            <a:spLocks noGrp="1"/>
          </p:cNvSpPr>
          <p:nvPr>
            <p:ph type="title"/>
          </p:nvPr>
        </p:nvSpPr>
        <p:spPr>
          <a:xfrm>
            <a:off x="272779" y="1135378"/>
            <a:ext cx="5676921" cy="2163626"/>
          </a:xfrm>
        </p:spPr>
        <p:txBody>
          <a:bodyPr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E1DB729E-19D6-E1D5-DB31-89E9DF5D4004}"/>
              </a:ext>
            </a:extLst>
          </p:cNvPr>
          <p:cNvSpPr>
            <a:spLocks noGrp="1"/>
          </p:cNvSpPr>
          <p:nvPr>
            <p:ph type="subTitle" idx="1"/>
          </p:nvPr>
        </p:nvSpPr>
        <p:spPr>
          <a:xfrm>
            <a:off x="301752" y="4774541"/>
            <a:ext cx="4875296" cy="1591058"/>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a:xfrm>
            <a:off x="301752" y="210114"/>
            <a:ext cx="2509284" cy="365760"/>
          </a:xfrm>
        </p:spPr>
        <p:txBody>
          <a:bodyPr/>
          <a:lstStyle/>
          <a:p>
            <a:r>
              <a:rPr lang="en-US"/>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210114"/>
            <a:ext cx="2153412" cy="365760"/>
          </a:xfrm>
        </p:spPr>
        <p:txBody>
          <a:bodyPr/>
          <a:lstStyle/>
          <a:p>
            <a:fld id="{9458DF63-6CB9-404F-8464-DF813E7A7B12}" type="datetime1">
              <a:rPr lang="en-US" smtClean="0"/>
              <a:t>5/11/2026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210114"/>
            <a:ext cx="493776"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621524" y="0"/>
            <a:ext cx="4570476" cy="6858000"/>
          </a:xfrm>
          <a:blipFill>
            <a:blip r:embed="rId2">
              <a:alphaModFix amt="7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3B3541FD-375E-9F25-9D6E-2C93D6A17135}"/>
              </a:ext>
            </a:extLst>
          </p:cNvPr>
          <p:cNvCxnSpPr>
            <a:cxnSpLocks/>
          </p:cNvCxnSpPr>
          <p:nvPr userDrawn="1"/>
        </p:nvCxnSpPr>
        <p:spPr>
          <a:xfrm flipH="1">
            <a:off x="398166" y="762000"/>
            <a:ext cx="669969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470467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01752" y="1124712"/>
            <a:ext cx="3546235" cy="1533073"/>
          </a:xfrm>
        </p:spPr>
        <p:txBody>
          <a:bodyPr anchor="t">
            <a:normAutofit/>
          </a:bodyPr>
          <a:lstStyle>
            <a:lvl1pPr>
              <a:defRPr sz="3200"/>
            </a:lvl1pPr>
          </a:lstStyle>
          <a:p>
            <a:r>
              <a:rPr lang="en-US"/>
              <a:t>Click to edit Master title style</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907E4E07-E412-47A0-AB1E-CAAABECD1A31}" type="datetime1">
              <a:rPr lang="en-US" smtClean="0"/>
              <a:t>5/11/2026</a:t>
            </a:fld>
            <a:endParaRPr lang="en-US"/>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01752" y="2706914"/>
            <a:ext cx="3236976" cy="3553861"/>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212080" y="1009816"/>
            <a:ext cx="6979920" cy="5856573"/>
          </a:xfrm>
          <a:blipFill>
            <a:blip r:embed="rId2">
              <a:alphaModFix amt="6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4478536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914400" y="2130428"/>
            <a:ext cx="10363200" cy="1470025"/>
          </a:xfrm>
        </p:spPr>
        <p:txBody>
          <a:bodyPr/>
          <a:lstStyle>
            <a:lvl1pPr>
              <a:defRPr/>
            </a:lvl1pPr>
          </a:lstStyle>
          <a:p>
            <a:r>
              <a:rPr lang="en-US"/>
              <a:t>Click to edit Master title style</a:t>
            </a:r>
          </a:p>
        </p:txBody>
      </p:sp>
      <p:sp>
        <p:nvSpPr>
          <p:cNvPr id="29699"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Tree>
    <p:extLst>
      <p:ext uri="{BB962C8B-B14F-4D97-AF65-F5344CB8AC3E}">
        <p14:creationId xmlns:p14="http://schemas.microsoft.com/office/powerpoint/2010/main" val="10983838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40715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1641807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8920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8609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08238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2637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1282461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49205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6C36F6-3968-40FA-37EA-155D2BE42AD1}"/>
              </a:ext>
            </a:extLst>
          </p:cNvPr>
          <p:cNvSpPr/>
          <p:nvPr/>
        </p:nvSpPr>
        <p:spPr>
          <a:xfrm>
            <a:off x="-2754" y="5254619"/>
            <a:ext cx="12188952" cy="1603381"/>
          </a:xfrm>
          <a:prstGeom prst="rect">
            <a:avLst/>
          </a:prstGeom>
          <a:gradFill>
            <a:gsLst>
              <a:gs pos="62000">
                <a:schemeClr val="accent6">
                  <a:lumMod val="50000"/>
                  <a:alpha val="0"/>
                </a:schemeClr>
              </a:gs>
              <a:gs pos="100000">
                <a:schemeClr val="accent4">
                  <a:alpha val="8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63A348-0551-47A0-DA50-F560E4EC6794}"/>
              </a:ext>
            </a:extLst>
          </p:cNvPr>
          <p:cNvSpPr/>
          <p:nvPr/>
        </p:nvSpPr>
        <p:spPr>
          <a:xfrm>
            <a:off x="1430867" y="4492679"/>
            <a:ext cx="10758085" cy="2365320"/>
          </a:xfrm>
          <a:prstGeom prst="rect">
            <a:avLst/>
          </a:prstGeom>
          <a:gradFill>
            <a:gsLst>
              <a:gs pos="71000">
                <a:schemeClr val="accent1">
                  <a:lumMod val="50000"/>
                  <a:alpha val="0"/>
                </a:schemeClr>
              </a:gs>
              <a:gs pos="99000">
                <a:schemeClr val="accent3">
                  <a:lumMod val="60000"/>
                  <a:lumOff val="40000"/>
                  <a:alpha val="4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EE9334A-B58A-1191-419B-686185B07C62}"/>
              </a:ext>
            </a:extLst>
          </p:cNvPr>
          <p:cNvSpPr>
            <a:spLocks noGrp="1"/>
          </p:cNvSpPr>
          <p:nvPr>
            <p:ph type="title"/>
          </p:nvPr>
        </p:nvSpPr>
        <p:spPr>
          <a:xfrm>
            <a:off x="274320" y="5216448"/>
            <a:ext cx="7627857" cy="1394843"/>
          </a:xfrm>
        </p:spPr>
        <p:txBody>
          <a:bodyPr>
            <a:normAutofit/>
          </a:bodyPr>
          <a:lstStyle>
            <a:lvl1pPr>
              <a:defRPr sz="3600"/>
            </a:lvl1pPr>
          </a:lstStyle>
          <a:p>
            <a:r>
              <a:rPr lang="en-US"/>
              <a:t>Click to edit Master title style</a:t>
            </a:r>
          </a:p>
        </p:txBody>
      </p:sp>
      <p:sp>
        <p:nvSpPr>
          <p:cNvPr id="12" name="Subtitle 2">
            <a:extLst>
              <a:ext uri="{FF2B5EF4-FFF2-40B4-BE49-F238E27FC236}">
                <a16:creationId xmlns:a16="http://schemas.microsoft.com/office/drawing/2014/main" id="{25AC1EE1-879A-DD62-9DEE-9EDB54468EA5}"/>
              </a:ext>
            </a:extLst>
          </p:cNvPr>
          <p:cNvSpPr>
            <a:spLocks noGrp="1"/>
          </p:cNvSpPr>
          <p:nvPr>
            <p:ph type="subTitle" idx="1"/>
          </p:nvPr>
        </p:nvSpPr>
        <p:spPr>
          <a:xfrm>
            <a:off x="9183509" y="5216447"/>
            <a:ext cx="2738340" cy="1394844"/>
          </a:xfrm>
          <a:noFill/>
        </p:spPr>
        <p:txBody>
          <a:bodyPr vert="horz" lIns="91440" tIns="45720" rIns="91440" bIns="45720" rtlCol="0" anchor="b">
            <a:noAutofit/>
          </a:bodyPr>
          <a:lstStyle>
            <a:lvl1pPr marL="0" indent="0">
              <a:buNone/>
              <a:defRPr lang="en-US" sz="1400" dirty="0"/>
            </a:lvl1pPr>
          </a:lstStyle>
          <a:p>
            <a:pPr lvl="0"/>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3936570"/>
          </a:xfrm>
          <a:blipFill>
            <a:blip r:embed="rId2">
              <a:alphaModFix amt="70000"/>
            </a:blip>
            <a:stretch>
              <a:fillRect t="-14126"/>
            </a:stretch>
          </a:blipFill>
        </p:spPr>
        <p:txBody>
          <a:bodyPr/>
          <a:lstStyle>
            <a:lvl1pPr>
              <a:defRPr/>
            </a:lvl1pPr>
          </a:lstStyle>
          <a:p>
            <a:r>
              <a:rPr lang="en-US"/>
              <a:t>   </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4154963"/>
            <a:ext cx="3447355" cy="365760"/>
          </a:xfrm>
        </p:spPr>
        <p:txBody>
          <a:bodyPr/>
          <a:lstStyle/>
          <a:p>
            <a:fld id="{21560963-1EEA-4BDE-8FF9-3FEE13B5D43C}" type="datetime1">
              <a:rPr lang="en-US" smtClean="0"/>
              <a:t>5/11/2026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4154963"/>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52503" y="4154963"/>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232766717"/>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50254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55689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190626" y="2268142"/>
            <a:ext cx="9810751" cy="2321719"/>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922404933"/>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298408" y="446484"/>
            <a:ext cx="5000625" cy="5786438"/>
          </a:xfrm>
          <a:prstGeom prst="rect">
            <a:avLst/>
          </a:prstGeom>
        </p:spPr>
        <p:txBody>
          <a:bodyPr lIns="64291" tIns="32145" rIns="64291" bIns="32145" anchor="t">
            <a:noAutofit/>
          </a:bodyPr>
          <a:lstStyle/>
          <a:p>
            <a:endParaRPr/>
          </a:p>
        </p:txBody>
      </p:sp>
      <p:sp>
        <p:nvSpPr>
          <p:cNvPr id="39" name="Shape 39"/>
          <p:cNvSpPr>
            <a:spLocks noGrp="1"/>
          </p:cNvSpPr>
          <p:nvPr>
            <p:ph type="title"/>
          </p:nvPr>
        </p:nvSpPr>
        <p:spPr>
          <a:xfrm>
            <a:off x="892969" y="446484"/>
            <a:ext cx="5000625" cy="2803922"/>
          </a:xfrm>
          <a:prstGeom prst="rect">
            <a:avLst/>
          </a:prstGeom>
        </p:spPr>
        <p:txBody>
          <a:bodyPr anchor="b"/>
          <a:lstStyle>
            <a:lvl1pPr>
              <a:defRPr sz="4200"/>
            </a:lvl1pPr>
          </a:lstStyle>
          <a:p>
            <a:r>
              <a:t>Title Text</a:t>
            </a:r>
          </a:p>
        </p:txBody>
      </p:sp>
      <p:sp>
        <p:nvSpPr>
          <p:cNvPr id="40" name="Shape 40"/>
          <p:cNvSpPr>
            <a:spLocks noGrp="1"/>
          </p:cNvSpPr>
          <p:nvPr>
            <p:ph type="body" sz="quarter" idx="1"/>
          </p:nvPr>
        </p:nvSpPr>
        <p:spPr>
          <a:xfrm>
            <a:off x="892969" y="3348634"/>
            <a:ext cx="5000625" cy="2884289"/>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393934728"/>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88601824"/>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892970" y="892970"/>
            <a:ext cx="10406063" cy="50720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73004240"/>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190626" y="4473774"/>
            <a:ext cx="9810751" cy="333742"/>
          </a:xfrm>
          <a:prstGeom prst="rect">
            <a:avLst/>
          </a:prstGeom>
        </p:spPr>
        <p:txBody>
          <a:bodyPr anchor="t">
            <a:spAutoFit/>
          </a:bodyPr>
          <a:lstStyle>
            <a:lvl1pPr marL="0" indent="0" algn="ctr">
              <a:spcBef>
                <a:spcPts val="0"/>
              </a:spcBef>
              <a:buSzTx/>
              <a:buNone/>
              <a:defRPr sz="1700"/>
            </a:lvl1pPr>
          </a:lstStyle>
          <a:p>
            <a:r>
              <a:t>–Johnny Appleseed</a:t>
            </a:r>
          </a:p>
        </p:txBody>
      </p:sp>
      <p:sp>
        <p:nvSpPr>
          <p:cNvPr id="94" name="Shape 94"/>
          <p:cNvSpPr>
            <a:spLocks noGrp="1"/>
          </p:cNvSpPr>
          <p:nvPr>
            <p:ph type="body" sz="quarter" idx="14"/>
          </p:nvPr>
        </p:nvSpPr>
        <p:spPr>
          <a:xfrm>
            <a:off x="1190626" y="2997662"/>
            <a:ext cx="9810751" cy="487630"/>
          </a:xfrm>
          <a:prstGeom prst="rect">
            <a:avLst/>
          </a:prstGeom>
        </p:spPr>
        <p:txBody>
          <a:bodyPr>
            <a:spAutoFit/>
          </a:bodyPr>
          <a:lstStyle>
            <a:lvl1pPr marL="0" indent="0" algn="ctr">
              <a:spcBef>
                <a:spcPts val="0"/>
              </a:spcBef>
              <a:buSzTx/>
              <a:buNone/>
              <a:defRPr sz="27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39351610"/>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2192000" cy="6858000"/>
          </a:xfrm>
          <a:prstGeom prst="rect">
            <a:avLst/>
          </a:prstGeom>
        </p:spPr>
        <p:txBody>
          <a:bodyPr lIns="64291" tIns="32145" rIns="64291" bIns="32145"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767920355"/>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37B0843C-CC01-4FF8-BDF1-2623DB176467}" type="datetimeFigureOut">
              <a:rPr lang="en-GB" smtClean="0"/>
              <a:t>11/05/2026</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80B1C8DC-B584-4367-A4E2-537A79EB4C52}" type="slidenum">
              <a:rPr lang="en-GB" smtClean="0"/>
              <a:t>‹#›</a:t>
            </a:fld>
            <a:endParaRPr lang="en-GB"/>
          </a:p>
        </p:txBody>
      </p:sp>
    </p:spTree>
    <p:extLst>
      <p:ext uri="{BB962C8B-B14F-4D97-AF65-F5344CB8AC3E}">
        <p14:creationId xmlns:p14="http://schemas.microsoft.com/office/powerpoint/2010/main" val="6754774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PhAnim="0" userDrawn="1">
  <p:cSld name="Image right CL">
    <p:bg>
      <p:bgPr>
        <a:solidFill>
          <a:schemeClr val="bg1"/>
        </a:solidFill>
        <a:effectLst/>
      </p:bgPr>
    </p:bg>
    <p:spTree>
      <p:nvGrpSpPr>
        <p:cNvPr id="1" name=""/>
        <p:cNvGrpSpPr/>
        <p:nvPr/>
      </p:nvGrpSpPr>
      <p:grpSpPr bwMode="auto">
        <a:xfrm>
          <a:off x="0" y="0"/>
          <a:ext cx="0" cy="0"/>
          <a:chOff x="0" y="0"/>
          <a:chExt cx="0" cy="0"/>
        </a:xfrm>
      </p:grpSpPr>
      <p:sp>
        <p:nvSpPr>
          <p:cNvPr id="4" name="Picture Placeholder 8"/>
          <p:cNvSpPr>
            <a:spLocks noGrp="1"/>
          </p:cNvSpPr>
          <p:nvPr>
            <p:ph type="pic" sz="quarter" idx="10" hasCustomPrompt="1"/>
          </p:nvPr>
        </p:nvSpPr>
        <p:spPr bwMode="auto">
          <a:xfrm>
            <a:off x="6672064" y="0"/>
            <a:ext cx="5519936" cy="6858000"/>
          </a:xfrm>
          <a:prstGeom prst="rect">
            <a:avLst/>
          </a:prstGeom>
          <a:noFill/>
        </p:spPr>
        <p:txBody>
          <a:bodyPr>
            <a:normAutofit/>
          </a:bodyPr>
          <a:lstStyle>
            <a:lvl1pPr marL="0" marR="0" indent="0" algn="l" defTabSz="914393">
              <a:lnSpc>
                <a:spcPct val="100000"/>
              </a:lnSpc>
              <a:spcBef>
                <a:spcPts val="0"/>
              </a:spcBef>
              <a:spcAft>
                <a:spcPts val="0"/>
              </a:spcAft>
              <a:buClrTx/>
              <a:buSzTx/>
              <a:buFont typeface="Arial"/>
              <a:buNone/>
              <a:defRPr sz="1000">
                <a:solidFill>
                  <a:schemeClr val="bg1"/>
                </a:solidFill>
              </a:defRPr>
            </a:lvl1pPr>
          </a:lstStyle>
          <a:p>
            <a:pPr>
              <a:defRPr/>
            </a:pPr>
            <a:r>
              <a:rPr lang="en-US" dirty="0"/>
              <a:t>Click icon to change picture</a:t>
            </a:r>
            <a:endParaRPr dirty="0"/>
          </a:p>
        </p:txBody>
      </p:sp>
      <p:sp>
        <p:nvSpPr>
          <p:cNvPr id="5" name="Text Placeholder 2"/>
          <p:cNvSpPr>
            <a:spLocks noGrp="1"/>
          </p:cNvSpPr>
          <p:nvPr>
            <p:ph type="body" idx="1"/>
          </p:nvPr>
        </p:nvSpPr>
        <p:spPr bwMode="auto">
          <a:xfrm>
            <a:off x="481403" y="1200002"/>
            <a:ext cx="5695856" cy="4935265"/>
          </a:xfrm>
          <a:prstGeom prst="rect">
            <a:avLst/>
          </a:prstGeom>
        </p:spPr>
        <p:txBody>
          <a:bodyPr anchor="t"/>
          <a:lstStyle>
            <a:lvl1pPr marL="0" indent="0">
              <a:buClr>
                <a:schemeClr val="tx1"/>
              </a:buClr>
              <a:buNone/>
              <a:defRPr sz="1500" b="0">
                <a:solidFill>
                  <a:schemeClr val="tx1"/>
                </a:solidFill>
              </a:defRPr>
            </a:lvl1pPr>
            <a:lvl2pPr marL="628650" indent="-171450">
              <a:buClr>
                <a:schemeClr val="tx1"/>
              </a:buClr>
              <a:buFont typeface="Arial"/>
              <a:buChar char="•"/>
              <a:defRPr sz="1500" b="0">
                <a:solidFill>
                  <a:schemeClr val="tx1"/>
                </a:solidFill>
              </a:defRPr>
            </a:lvl2pPr>
            <a:lvl3pPr marL="1085850" indent="-171450">
              <a:buClr>
                <a:schemeClr val="tx1"/>
              </a:buClr>
              <a:buFont typeface="Arial"/>
              <a:buChar char="•"/>
              <a:defRPr sz="1500" b="0">
                <a:solidFill>
                  <a:schemeClr val="tx1"/>
                </a:solidFill>
              </a:defRPr>
            </a:lvl3pPr>
            <a:lvl4pPr marL="1543050" indent="-171450">
              <a:buClr>
                <a:schemeClr val="tx1"/>
              </a:buClr>
              <a:buFont typeface="Arial"/>
              <a:buChar char="•"/>
              <a:defRPr sz="1500" b="0">
                <a:solidFill>
                  <a:schemeClr val="tx1"/>
                </a:solidFill>
              </a:defRPr>
            </a:lvl4pPr>
            <a:lvl5pPr marL="2000250" indent="-171450">
              <a:buClr>
                <a:schemeClr val="tx1"/>
              </a:buClr>
              <a:buFont typeface="Arial"/>
              <a:buChar char="•"/>
              <a:defRPr sz="1500" b="0">
                <a:solidFill>
                  <a:schemeClr val="tx1"/>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Title 1"/>
          <p:cNvSpPr>
            <a:spLocks noGrp="1"/>
          </p:cNvSpPr>
          <p:nvPr>
            <p:ph type="title"/>
          </p:nvPr>
        </p:nvSpPr>
        <p:spPr bwMode="auto">
          <a:xfrm>
            <a:off x="481403" y="480000"/>
            <a:ext cx="5695856" cy="528000"/>
          </a:xfrm>
        </p:spPr>
        <p:txBody>
          <a:bodyPr anchor="t"/>
          <a:lstStyle>
            <a:lvl1pPr>
              <a:defRPr sz="2400" b="1" i="0" spc="0">
                <a:solidFill>
                  <a:schemeClr val="tx1"/>
                </a:solidFill>
                <a:latin typeface="Arial"/>
                <a:ea typeface="Roboto"/>
              </a:defRPr>
            </a:lvl1pPr>
          </a:lstStyle>
          <a:p>
            <a:pPr>
              <a:defRPr/>
            </a:pPr>
            <a:r>
              <a:rPr lang="en-GB"/>
              <a:t>Click to edit Master title style</a:t>
            </a:r>
            <a:endParaRPr/>
          </a:p>
        </p:txBody>
      </p:sp>
      <p:cxnSp>
        <p:nvCxnSpPr>
          <p:cNvPr id="7" name="Straight Connector 2"/>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TextBox 1"/>
          <p:cNvSpPr>
            <a:spLocks noAdjustHandles="1"/>
          </p:cNvSpPr>
          <p:nvPr userDrawn="1"/>
        </p:nvSpPr>
        <p:spPr bwMode="auto">
          <a:xfrm>
            <a:off x="356502" y="6464278"/>
            <a:ext cx="2279805" cy="123111"/>
          </a:xfrm>
          <a:prstGeom prst="rect">
            <a:avLst/>
          </a:prstGeom>
          <a:noFill/>
        </p:spPr>
        <p:txBody>
          <a:bodyPr wrap="square" lIns="0" tIns="0" rIns="0" bIns="0" rtlCol="0">
            <a:spAutoFit/>
          </a:bodyPr>
          <a:lstStyle/>
          <a:p>
            <a:pPr marL="0" marR="0" lvl="0" indent="0" algn="l" defTabSz="914400">
              <a:lnSpc>
                <a:spcPct val="100000"/>
              </a:lnSpc>
              <a:spcBef>
                <a:spcPts val="0"/>
              </a:spcBef>
              <a:spcAft>
                <a:spcPts val="0"/>
              </a:spcAft>
              <a:buClrTx/>
              <a:buSzTx/>
              <a:buFontTx/>
              <a:buNone/>
              <a:defRPr/>
            </a:pPr>
            <a:r>
              <a:rPr lang="en-US" sz="800" b="0" i="0">
                <a:solidFill>
                  <a:schemeClr val="tx1"/>
                </a:solidFill>
                <a:latin typeface="Arial"/>
              </a:rPr>
              <a:t>© </a:t>
            </a:r>
            <a:r>
              <a:rPr lang="en-GB" sz="700">
                <a:solidFill>
                  <a:schemeClr val="tx1"/>
                </a:solidFill>
                <a:latin typeface="Arial"/>
                <a:ea typeface="Roboto"/>
              </a:rPr>
              <a:t>HMG</a:t>
            </a:r>
            <a:endParaRPr sz="1800"/>
          </a:p>
        </p:txBody>
      </p:sp>
      <p:sp>
        <p:nvSpPr>
          <p:cNvPr id="9" name="TextBox 1">
            <a:extLst>
              <a:ext uri="{FF2B5EF4-FFF2-40B4-BE49-F238E27FC236}">
                <a16:creationId xmlns:a16="http://schemas.microsoft.com/office/drawing/2014/main" id="{553AED36-EF4A-3548-04D4-827D25D6CBCA}"/>
              </a:ext>
            </a:extLst>
          </p:cNvPr>
          <p:cNvSpPr>
            <a:spLocks noAdjustHandles="1"/>
          </p:cNvSpPr>
          <p:nvPr userDrawn="1"/>
        </p:nvSpPr>
        <p:spPr bwMode="auto">
          <a:xfrm>
            <a:off x="5136000" y="6480002"/>
            <a:ext cx="1920000"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dirty="0">
                <a:solidFill>
                  <a:schemeClr val="tx1"/>
                </a:solidFill>
                <a:latin typeface="Arial"/>
              </a:rPr>
              <a:t>OFFICIAL</a:t>
            </a:r>
            <a:endParaRPr sz="1800" dirty="0">
              <a:solidFill>
                <a:schemeClr val="tx1"/>
              </a:solidFill>
            </a:endParaRPr>
          </a:p>
        </p:txBody>
      </p:sp>
      <p:sp>
        <p:nvSpPr>
          <p:cNvPr id="10" name="TextBox 1">
            <a:extLst>
              <a:ext uri="{FF2B5EF4-FFF2-40B4-BE49-F238E27FC236}">
                <a16:creationId xmlns:a16="http://schemas.microsoft.com/office/drawing/2014/main" id="{3A0FBE0E-BF94-DCA8-5900-83800B572E8F}"/>
              </a:ext>
            </a:extLst>
          </p:cNvPr>
          <p:cNvSpPr>
            <a:spLocks noAdjustHandles="1"/>
          </p:cNvSpPr>
          <p:nvPr userDrawn="1"/>
        </p:nvSpPr>
        <p:spPr bwMode="auto">
          <a:xfrm>
            <a:off x="5136000" y="96002"/>
            <a:ext cx="1920000"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dirty="0">
                <a:solidFill>
                  <a:schemeClr val="tx1"/>
                </a:solidFill>
                <a:latin typeface="Arial"/>
              </a:rPr>
              <a:t>OFFICIAL</a:t>
            </a:r>
            <a:endParaRPr sz="1800" dirty="0">
              <a:solidFill>
                <a:schemeClr val="tx1"/>
              </a:solidFill>
            </a:endParaRPr>
          </a:p>
        </p:txBody>
      </p:sp>
    </p:spTree>
    <p:extLst>
      <p:ext uri="{BB962C8B-B14F-4D97-AF65-F5344CB8AC3E}">
        <p14:creationId xmlns:p14="http://schemas.microsoft.com/office/powerpoint/2010/main" val="29192956"/>
      </p:ext>
    </p:extLst>
  </p:cSld>
  <p:clrMapOvr>
    <a:masterClrMapping/>
  </p:clrMapOvr>
  <p:hf/>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2483189" y="0"/>
            <a:ext cx="9708811" cy="6859553"/>
          </a:xfrm>
          <a:prstGeom prst="rect">
            <a:avLst/>
          </a:prstGeom>
          <a:gradFill flip="none" rotWithShape="1">
            <a:gsLst>
              <a:gs pos="9000">
                <a:schemeClr val="accent1">
                  <a:lumMod val="75000"/>
                </a:schemeClr>
              </a:gs>
              <a:gs pos="54000">
                <a:schemeClr val="bg2">
                  <a:alpha val="0"/>
                </a:schemeClr>
              </a:gs>
            </a:gsLst>
            <a:lin ang="13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398166" y="2201332"/>
            <a:ext cx="11793834" cy="4656665"/>
          </a:xfrm>
          <a:prstGeom prst="rect">
            <a:avLst/>
          </a:prstGeom>
          <a:gradFill>
            <a:gsLst>
              <a:gs pos="0">
                <a:schemeClr val="accent2"/>
              </a:gs>
              <a:gs pos="36000">
                <a:schemeClr val="accent1">
                  <a:lumMod val="50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17000">
                <a:schemeClr val="accent3">
                  <a:lumMod val="60000"/>
                  <a:lumOff val="40000"/>
                  <a:alpha val="51000"/>
                </a:schemeClr>
              </a:gs>
              <a:gs pos="44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cxnSp>
        <p:nvCxnSpPr>
          <p:cNvPr id="14" name="Straight Connector 13">
            <a:extLst>
              <a:ext uri="{FF2B5EF4-FFF2-40B4-BE49-F238E27FC236}">
                <a16:creationId xmlns:a16="http://schemas.microsoft.com/office/drawing/2014/main" id="{3CE9BCB7-0B84-78EB-474B-9077DE024658}"/>
              </a:ext>
            </a:extLst>
          </p:cNvPr>
          <p:cNvCxnSpPr>
            <a:cxnSpLocks/>
          </p:cNvCxnSpPr>
          <p:nvPr/>
        </p:nvCxnSpPr>
        <p:spPr>
          <a:xfrm flipH="1">
            <a:off x="358140" y="5174874"/>
            <a:ext cx="11475720"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B7CA771C-C0DC-4CE5-6507-04B80A7BF2D3}"/>
              </a:ext>
            </a:extLst>
          </p:cNvPr>
          <p:cNvSpPr>
            <a:spLocks noGrp="1"/>
          </p:cNvSpPr>
          <p:nvPr>
            <p:ph type="title"/>
          </p:nvPr>
        </p:nvSpPr>
        <p:spPr>
          <a:xfrm>
            <a:off x="274320" y="388704"/>
            <a:ext cx="9509760" cy="4297679"/>
          </a:xfrm>
        </p:spPr>
        <p:txBody>
          <a:bodyPr anchor="t"/>
          <a:lstStyle>
            <a:lvl1pPr>
              <a:defRPr sz="6000"/>
            </a:lvl1pPr>
          </a:lstStyle>
          <a:p>
            <a:r>
              <a:rPr lang="en-US"/>
              <a:t>Click to edit Master title style</a:t>
            </a:r>
          </a:p>
        </p:txBody>
      </p:sp>
      <p:sp>
        <p:nvSpPr>
          <p:cNvPr id="17" name="Subtitle 2">
            <a:extLst>
              <a:ext uri="{FF2B5EF4-FFF2-40B4-BE49-F238E27FC236}">
                <a16:creationId xmlns:a16="http://schemas.microsoft.com/office/drawing/2014/main" id="{1CA59141-B447-02B6-2167-E19939B6D502}"/>
              </a:ext>
            </a:extLst>
          </p:cNvPr>
          <p:cNvSpPr>
            <a:spLocks noGrp="1"/>
          </p:cNvSpPr>
          <p:nvPr>
            <p:ph type="subTitle" idx="1"/>
          </p:nvPr>
        </p:nvSpPr>
        <p:spPr>
          <a:xfrm>
            <a:off x="301751" y="5486399"/>
            <a:ext cx="6951553" cy="726128"/>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a:xfrm>
            <a:off x="301752" y="6304985"/>
            <a:ext cx="2218156" cy="365760"/>
          </a:xfrm>
        </p:spPr>
        <p:txBody>
          <a:bodyPr/>
          <a:lstStyle>
            <a:lvl1pPr>
              <a:defRPr>
                <a:solidFill>
                  <a:schemeClr val="tx1"/>
                </a:solidFill>
              </a:defRPr>
            </a:lvl1pPr>
          </a:lstStyle>
          <a:p>
            <a:fld id="{082FB242-E4A2-4711-B168-6D02C45DBE61}" type="datetime1">
              <a:rPr lang="en-US" smtClean="0"/>
              <a:t>5/11/2026</a:t>
            </a:fld>
            <a:endParaRPr lang="en-US"/>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a:xfrm>
            <a:off x="7622485" y="6304985"/>
            <a:ext cx="2509284" cy="365760"/>
          </a:xfrm>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a:xfrm>
            <a:off x="11407526" y="6304985"/>
            <a:ext cx="493776"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757625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PhAnim="0" userDrawn="1">
  <p:cSld name="Text_only">
    <p:bg>
      <p:bgPr>
        <a:solidFill>
          <a:schemeClr val="accent3">
            <a:alpha val="25000"/>
          </a:schemeClr>
        </a:solidFill>
        <a:effectLst/>
      </p:bgPr>
    </p:bg>
    <p:spTree>
      <p:nvGrpSpPr>
        <p:cNvPr id="1" name=""/>
        <p:cNvGrpSpPr/>
        <p:nvPr/>
      </p:nvGrpSpPr>
      <p:grpSpPr bwMode="auto">
        <a:xfrm>
          <a:off x="0" y="0"/>
          <a:ext cx="0" cy="0"/>
          <a:chOff x="0" y="0"/>
          <a:chExt cx="0" cy="0"/>
        </a:xfrm>
      </p:grpSpPr>
      <p:sp>
        <p:nvSpPr>
          <p:cNvPr id="4" name="Rectangle 4"/>
          <p:cNvSpPr/>
          <p:nvPr userDrawn="1"/>
        </p:nvSpPr>
        <p:spPr bwMode="auto">
          <a:xfrm>
            <a:off x="0" y="3"/>
            <a:ext cx="12192000" cy="100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p>
        </p:txBody>
      </p:sp>
      <p:sp>
        <p:nvSpPr>
          <p:cNvPr id="6" name="Content Placeholder 2"/>
          <p:cNvSpPr>
            <a:spLocks noGrp="1"/>
          </p:cNvSpPr>
          <p:nvPr>
            <p:ph idx="1"/>
          </p:nvPr>
        </p:nvSpPr>
        <p:spPr bwMode="auto">
          <a:xfrm>
            <a:off x="5946712" y="4827039"/>
            <a:ext cx="5371689" cy="724301"/>
          </a:xfrm>
          <a:prstGeom prst="rect">
            <a:avLst/>
          </a:prstGeom>
        </p:spPr>
        <p:txBody>
          <a:bodyPr/>
          <a:lstStyle>
            <a:lvl1pPr>
              <a:defRPr sz="2000">
                <a:solidFill>
                  <a:srgbClr val="0B0C0C"/>
                </a:solidFill>
                <a:latin typeface="Arial"/>
                <a:ea typeface="Roboto"/>
              </a:defRPr>
            </a:lvl1pPr>
            <a:lvl2pPr>
              <a:defRPr sz="2000">
                <a:solidFill>
                  <a:srgbClr val="0B0C0C"/>
                </a:solidFill>
              </a:defRPr>
            </a:lvl2pPr>
            <a:lvl3pPr>
              <a:defRPr sz="2000">
                <a:solidFill>
                  <a:srgbClr val="0B0C0C"/>
                </a:solidFill>
              </a:defRPr>
            </a:lvl3pPr>
            <a:lvl4pPr>
              <a:defRPr sz="2000">
                <a:solidFill>
                  <a:srgbClr val="0B0C0C"/>
                </a:solidFill>
              </a:defRPr>
            </a:lvl4pPr>
            <a:lvl5pPr>
              <a:defRPr sz="20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7" name="Straight Connector 3"/>
          <p:cNvCxnSpPr>
            <a:cxnSpLocks/>
          </p:cNvCxnSpPr>
          <p:nvPr userDrawn="1"/>
        </p:nvCxnSpPr>
        <p:spPr bwMode="auto">
          <a:xfrm>
            <a:off x="356500" y="479999"/>
            <a:ext cx="0" cy="384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5"/>
          <p:cNvSpPr>
            <a:spLocks noAdjustHandles="1"/>
          </p:cNvSpPr>
          <p:nvPr userDrawn="1"/>
        </p:nvSpPr>
        <p:spPr bwMode="auto">
          <a:xfrm>
            <a:off x="356502" y="6464278"/>
            <a:ext cx="2279805" cy="123111"/>
          </a:xfrm>
          <a:prstGeom prst="rect">
            <a:avLst/>
          </a:prstGeom>
          <a:noFill/>
        </p:spPr>
        <p:txBody>
          <a:bodyPr wrap="square" lIns="0" tIns="0" rIns="0" bIns="0" rtlCol="0">
            <a:spAutoFit/>
          </a:bodyPr>
          <a:lstStyle/>
          <a:p>
            <a:pPr marL="0" marR="0" lvl="0" indent="0" algn="l" defTabSz="914400">
              <a:lnSpc>
                <a:spcPct val="100000"/>
              </a:lnSpc>
              <a:spcBef>
                <a:spcPts val="0"/>
              </a:spcBef>
              <a:spcAft>
                <a:spcPts val="0"/>
              </a:spcAft>
              <a:buClrTx/>
              <a:buSzTx/>
              <a:buFontTx/>
              <a:buNone/>
              <a:defRPr/>
            </a:pPr>
            <a:r>
              <a:rPr lang="en-US" sz="800" b="0" i="0">
                <a:solidFill>
                  <a:schemeClr val="tx1"/>
                </a:solidFill>
                <a:latin typeface="Arial"/>
              </a:rPr>
              <a:t>© </a:t>
            </a:r>
            <a:r>
              <a:rPr lang="en-GB" sz="700">
                <a:solidFill>
                  <a:schemeClr val="tx1"/>
                </a:solidFill>
                <a:latin typeface="Arial"/>
                <a:ea typeface="Roboto"/>
              </a:rPr>
              <a:t>HMG</a:t>
            </a:r>
            <a:endParaRPr sz="1800"/>
          </a:p>
        </p:txBody>
      </p:sp>
      <p:sp>
        <p:nvSpPr>
          <p:cNvPr id="2" name="TextBox 1">
            <a:extLst>
              <a:ext uri="{FF2B5EF4-FFF2-40B4-BE49-F238E27FC236}">
                <a16:creationId xmlns:a16="http://schemas.microsoft.com/office/drawing/2014/main" id="{8C8E0341-EF77-0824-BC34-AC694F0DE479}"/>
              </a:ext>
            </a:extLst>
          </p:cNvPr>
          <p:cNvSpPr>
            <a:spLocks noAdjustHandles="1"/>
          </p:cNvSpPr>
          <p:nvPr userDrawn="1"/>
        </p:nvSpPr>
        <p:spPr bwMode="auto">
          <a:xfrm>
            <a:off x="5532161" y="6472862"/>
            <a:ext cx="2279805"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a:solidFill>
                  <a:schemeClr val="tx1"/>
                </a:solidFill>
                <a:latin typeface="Arial"/>
              </a:rPr>
              <a:t>OFFICIAL</a:t>
            </a:r>
            <a:endParaRPr sz="1800">
              <a:solidFill>
                <a:schemeClr val="tx1"/>
              </a:solidFill>
            </a:endParaRPr>
          </a:p>
        </p:txBody>
      </p:sp>
      <p:sp>
        <p:nvSpPr>
          <p:cNvPr id="3" name="TextBox 1">
            <a:extLst>
              <a:ext uri="{FF2B5EF4-FFF2-40B4-BE49-F238E27FC236}">
                <a16:creationId xmlns:a16="http://schemas.microsoft.com/office/drawing/2014/main" id="{860D5B68-1AD3-30E0-51B2-0CA02029BBAA}"/>
              </a:ext>
            </a:extLst>
          </p:cNvPr>
          <p:cNvSpPr>
            <a:spLocks noAdjustHandles="1"/>
          </p:cNvSpPr>
          <p:nvPr userDrawn="1"/>
        </p:nvSpPr>
        <p:spPr bwMode="auto">
          <a:xfrm>
            <a:off x="5532161" y="81352"/>
            <a:ext cx="2279805"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a:solidFill>
                  <a:schemeClr val="bg1"/>
                </a:solidFill>
                <a:latin typeface="Arial"/>
              </a:rPr>
              <a:t>OFFICIAL</a:t>
            </a:r>
            <a:endParaRPr sz="1800">
              <a:solidFill>
                <a:schemeClr val="bg1"/>
              </a:solidFill>
            </a:endParaRPr>
          </a:p>
        </p:txBody>
      </p:sp>
    </p:spTree>
    <p:extLst>
      <p:ext uri="{BB962C8B-B14F-4D97-AF65-F5344CB8AC3E}">
        <p14:creationId xmlns:p14="http://schemas.microsoft.com/office/powerpoint/2010/main" val="196841012"/>
      </p:ext>
    </p:extLst>
  </p:cSld>
  <p:clrMapOvr>
    <a:masterClrMapping/>
  </p:clrMapOvr>
  <p:hf/>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pPr>
              <a:defRPr/>
            </a:pPr>
            <a:fld id="{86CB4B4D-7CA3-9044-876B-883B54F8677D}" type="slidenum">
              <a:rPr lang="en-GB" smtClean="0">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27426555"/>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7967213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2639297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A7CCDE-99D6-4EA7-8E8C-EDC9312FB994}" type="datetimeFigureOut">
              <a:rPr lang="en-GB" smtClean="0"/>
              <a:t>11/05/2026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42221221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A7CCDE-99D6-4EA7-8E8C-EDC9312FB994}" type="datetimeFigureOut">
              <a:rPr lang="en-GB" smtClean="0"/>
              <a:t>11/05/2026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1564405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A7CCDE-99D6-4EA7-8E8C-EDC9312FB994}" type="datetimeFigureOut">
              <a:rPr lang="en-GB" smtClean="0"/>
              <a:t>11/05/2026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1230078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A7CCDE-99D6-4EA7-8E8C-EDC9312FB994}" type="datetimeFigureOut">
              <a:rPr lang="en-GB" smtClean="0"/>
              <a:t>11/05/2026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9749243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7CCDE-99D6-4EA7-8E8C-EDC9312FB994}" type="datetimeFigureOut">
              <a:rPr lang="en-GB" smtClean="0"/>
              <a:t>11/05/2026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3764862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888039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70A2D-6A6F-D8FD-B860-1F184E1B5E94}"/>
              </a:ext>
            </a:extLst>
          </p:cNvPr>
          <p:cNvSpPr>
            <a:spLocks noGrp="1"/>
          </p:cNvSpPr>
          <p:nvPr>
            <p:ph type="title"/>
          </p:nvPr>
        </p:nvSpPr>
        <p:spPr>
          <a:xfrm>
            <a:off x="274320" y="1133214"/>
            <a:ext cx="11631478" cy="1825674"/>
          </a:xfrm>
        </p:spPr>
        <p:txBody>
          <a:bodyPr anchor="t"/>
          <a:lstStyle>
            <a:lvl1pPr>
              <a:defRPr sz="5000"/>
            </a:lvl1pPr>
          </a:lstStyle>
          <a:p>
            <a:r>
              <a:rPr lang="en-US"/>
              <a:t>Click to edit Master title style</a:t>
            </a:r>
          </a:p>
        </p:txBody>
      </p:sp>
      <p:sp>
        <p:nvSpPr>
          <p:cNvPr id="7" name="Subtitle 2">
            <a:extLst>
              <a:ext uri="{FF2B5EF4-FFF2-40B4-BE49-F238E27FC236}">
                <a16:creationId xmlns:a16="http://schemas.microsoft.com/office/drawing/2014/main" id="{D95EA3D9-98A4-3891-668D-DF99CC18D7AC}"/>
              </a:ext>
            </a:extLst>
          </p:cNvPr>
          <p:cNvSpPr>
            <a:spLocks noGrp="1"/>
          </p:cNvSpPr>
          <p:nvPr>
            <p:ph type="subTitle" idx="1"/>
          </p:nvPr>
        </p:nvSpPr>
        <p:spPr>
          <a:xfrm>
            <a:off x="301751" y="5351226"/>
            <a:ext cx="7235954" cy="771276"/>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15" name="Date Placeholder 14">
            <a:extLst>
              <a:ext uri="{FF2B5EF4-FFF2-40B4-BE49-F238E27FC236}">
                <a16:creationId xmlns:a16="http://schemas.microsoft.com/office/drawing/2014/main" id="{4E1D7382-6629-2CE5-9CD1-12C42772E0D2}"/>
              </a:ext>
            </a:extLst>
          </p:cNvPr>
          <p:cNvSpPr>
            <a:spLocks noGrp="1"/>
          </p:cNvSpPr>
          <p:nvPr>
            <p:ph type="dt" sz="half" idx="10"/>
          </p:nvPr>
        </p:nvSpPr>
        <p:spPr/>
        <p:txBody>
          <a:bodyPr/>
          <a:lstStyle/>
          <a:p>
            <a:fld id="{7DA2CEDE-2AB4-4FB8-9551-E0AA4222B1A3}" type="datetime1">
              <a:rPr lang="en-US" smtClean="0"/>
              <a:t>5/11/2026</a:t>
            </a:fld>
            <a:endParaRPr lang="en-US"/>
          </a:p>
        </p:txBody>
      </p:sp>
      <p:sp>
        <p:nvSpPr>
          <p:cNvPr id="16" name="Footer Placeholder 15">
            <a:extLst>
              <a:ext uri="{FF2B5EF4-FFF2-40B4-BE49-F238E27FC236}">
                <a16:creationId xmlns:a16="http://schemas.microsoft.com/office/drawing/2014/main" id="{04D3FCD7-2C92-02D9-B65F-03119FF69156}"/>
              </a:ext>
            </a:extLst>
          </p:cNvPr>
          <p:cNvSpPr>
            <a:spLocks noGrp="1"/>
          </p:cNvSpPr>
          <p:nvPr>
            <p:ph type="ftr" sz="quarter" idx="11"/>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825B394-7F27-6399-8BDB-45CADE4F48C2}"/>
              </a:ext>
            </a:extLst>
          </p:cNvPr>
          <p:cNvSpPr>
            <a:spLocks noGrp="1"/>
          </p:cNvSpPr>
          <p:nvPr>
            <p:ph type="sldNum" sz="quarter" idx="12"/>
          </p:nvPr>
        </p:nvSpPr>
        <p:spPr/>
        <p:txBody>
          <a:bodyPr/>
          <a:lstStyle/>
          <a:p>
            <a:fld id="{5E0677F5-4A8A-4BF1-96BE-3BAE8FBAFE2E}" type="slidenum">
              <a:rPr lang="en-US" smtClean="0"/>
              <a:pPr/>
              <a:t>‹#›</a:t>
            </a:fld>
            <a:endParaRPr lang="en-US"/>
          </a:p>
        </p:txBody>
      </p:sp>
      <p:sp>
        <p:nvSpPr>
          <p:cNvPr id="11" name="Rectangle 10">
            <a:extLst>
              <a:ext uri="{FF2B5EF4-FFF2-40B4-BE49-F238E27FC236}">
                <a16:creationId xmlns:a16="http://schemas.microsoft.com/office/drawing/2014/main" id="{6D514160-DA6E-9655-9294-6538F297B73D}"/>
              </a:ext>
            </a:extLst>
          </p:cNvPr>
          <p:cNvSpPr/>
          <p:nvPr/>
        </p:nvSpPr>
        <p:spPr>
          <a:xfrm rot="10800000">
            <a:off x="0" y="3432121"/>
            <a:ext cx="12192000" cy="1825033"/>
          </a:xfrm>
          <a:prstGeom prst="rect">
            <a:avLst/>
          </a:prstGeom>
          <a:gradFill>
            <a:gsLst>
              <a:gs pos="63000">
                <a:schemeClr val="bg2">
                  <a:alpha val="0"/>
                </a:schemeClr>
              </a:gs>
              <a:gs pos="100000">
                <a:schemeClr val="accent1">
                  <a:lumMod val="7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C29EB-3E43-F1FF-EB6B-9F5C908FFCC8}"/>
              </a:ext>
            </a:extLst>
          </p:cNvPr>
          <p:cNvSpPr/>
          <p:nvPr userDrawn="1"/>
        </p:nvSpPr>
        <p:spPr>
          <a:xfrm rot="16200000" flipH="1">
            <a:off x="5938634" y="-996853"/>
            <a:ext cx="1825034" cy="10681699"/>
          </a:xfrm>
          <a:prstGeom prst="rect">
            <a:avLst/>
          </a:prstGeom>
          <a:gradFill>
            <a:gsLst>
              <a:gs pos="56000">
                <a:schemeClr val="bg1">
                  <a:alpha val="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57202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34699045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9965796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9813674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PhAnim="0" userDrawn="1">
  <p:cSld name="Text_only">
    <p:bg>
      <p:bgPr>
        <a:solidFill>
          <a:schemeClr val="accent3">
            <a:alpha val="25000"/>
          </a:schemeClr>
        </a:solidFill>
        <a:effectLst/>
      </p:bgPr>
    </p:bg>
    <p:spTree>
      <p:nvGrpSpPr>
        <p:cNvPr id="1" name=""/>
        <p:cNvGrpSpPr/>
        <p:nvPr/>
      </p:nvGrpSpPr>
      <p:grpSpPr bwMode="auto">
        <a:xfrm>
          <a:off x="0" y="0"/>
          <a:ext cx="0" cy="0"/>
          <a:chOff x="0" y="0"/>
          <a:chExt cx="0" cy="0"/>
        </a:xfrm>
      </p:grpSpPr>
      <p:sp>
        <p:nvSpPr>
          <p:cNvPr id="4" name="Rectangle 4"/>
          <p:cNvSpPr/>
          <p:nvPr userDrawn="1"/>
        </p:nvSpPr>
        <p:spPr bwMode="auto">
          <a:xfrm>
            <a:off x="0" y="3"/>
            <a:ext cx="12192000" cy="100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p>
        </p:txBody>
      </p:sp>
      <p:sp>
        <p:nvSpPr>
          <p:cNvPr id="6" name="Content Placeholder 2"/>
          <p:cNvSpPr>
            <a:spLocks noGrp="1"/>
          </p:cNvSpPr>
          <p:nvPr>
            <p:ph idx="1"/>
          </p:nvPr>
        </p:nvSpPr>
        <p:spPr bwMode="auto">
          <a:xfrm>
            <a:off x="5946712" y="4827039"/>
            <a:ext cx="5371689" cy="724301"/>
          </a:xfrm>
          <a:prstGeom prst="rect">
            <a:avLst/>
          </a:prstGeom>
        </p:spPr>
        <p:txBody>
          <a:bodyPr/>
          <a:lstStyle>
            <a:lvl1pPr>
              <a:defRPr sz="2000">
                <a:solidFill>
                  <a:srgbClr val="0B0C0C"/>
                </a:solidFill>
                <a:latin typeface="Arial"/>
                <a:ea typeface="Roboto"/>
              </a:defRPr>
            </a:lvl1pPr>
            <a:lvl2pPr>
              <a:defRPr sz="2000">
                <a:solidFill>
                  <a:srgbClr val="0B0C0C"/>
                </a:solidFill>
              </a:defRPr>
            </a:lvl2pPr>
            <a:lvl3pPr>
              <a:defRPr sz="2000">
                <a:solidFill>
                  <a:srgbClr val="0B0C0C"/>
                </a:solidFill>
              </a:defRPr>
            </a:lvl3pPr>
            <a:lvl4pPr>
              <a:defRPr sz="2000">
                <a:solidFill>
                  <a:srgbClr val="0B0C0C"/>
                </a:solidFill>
              </a:defRPr>
            </a:lvl4pPr>
            <a:lvl5pPr>
              <a:defRPr sz="20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7" name="Straight Connector 3"/>
          <p:cNvCxnSpPr>
            <a:cxnSpLocks/>
          </p:cNvCxnSpPr>
          <p:nvPr userDrawn="1"/>
        </p:nvCxnSpPr>
        <p:spPr bwMode="auto">
          <a:xfrm>
            <a:off x="356500" y="479999"/>
            <a:ext cx="0" cy="384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5"/>
          <p:cNvSpPr>
            <a:spLocks noAdjustHandles="1"/>
          </p:cNvSpPr>
          <p:nvPr userDrawn="1"/>
        </p:nvSpPr>
        <p:spPr bwMode="auto">
          <a:xfrm>
            <a:off x="356502" y="6464278"/>
            <a:ext cx="2279805" cy="123111"/>
          </a:xfrm>
          <a:prstGeom prst="rect">
            <a:avLst/>
          </a:prstGeom>
          <a:noFill/>
        </p:spPr>
        <p:txBody>
          <a:bodyPr wrap="square" lIns="0" tIns="0" rIns="0" bIns="0" rtlCol="0">
            <a:spAutoFit/>
          </a:bodyPr>
          <a:lstStyle/>
          <a:p>
            <a:pPr marL="0" marR="0" lvl="0" indent="0" algn="l" defTabSz="914400">
              <a:lnSpc>
                <a:spcPct val="100000"/>
              </a:lnSpc>
              <a:spcBef>
                <a:spcPts val="0"/>
              </a:spcBef>
              <a:spcAft>
                <a:spcPts val="0"/>
              </a:spcAft>
              <a:buClrTx/>
              <a:buSzTx/>
              <a:buFontTx/>
              <a:buNone/>
              <a:defRPr/>
            </a:pPr>
            <a:r>
              <a:rPr lang="en-US" sz="800" b="0" i="0">
                <a:solidFill>
                  <a:schemeClr val="tx1"/>
                </a:solidFill>
                <a:latin typeface="Arial"/>
              </a:rPr>
              <a:t>© </a:t>
            </a:r>
            <a:r>
              <a:rPr lang="en-GB" sz="700">
                <a:solidFill>
                  <a:schemeClr val="tx1"/>
                </a:solidFill>
                <a:latin typeface="Arial"/>
                <a:ea typeface="Roboto"/>
              </a:rPr>
              <a:t>HMG</a:t>
            </a:r>
            <a:endParaRPr sz="1800"/>
          </a:p>
        </p:txBody>
      </p:sp>
      <p:sp>
        <p:nvSpPr>
          <p:cNvPr id="2" name="TextBox 1">
            <a:extLst>
              <a:ext uri="{FF2B5EF4-FFF2-40B4-BE49-F238E27FC236}">
                <a16:creationId xmlns:a16="http://schemas.microsoft.com/office/drawing/2014/main" id="{8C8E0341-EF77-0824-BC34-AC694F0DE479}"/>
              </a:ext>
            </a:extLst>
          </p:cNvPr>
          <p:cNvSpPr>
            <a:spLocks noAdjustHandles="1"/>
          </p:cNvSpPr>
          <p:nvPr userDrawn="1"/>
        </p:nvSpPr>
        <p:spPr bwMode="auto">
          <a:xfrm>
            <a:off x="5532161" y="6472862"/>
            <a:ext cx="2279805"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a:solidFill>
                  <a:schemeClr val="tx1"/>
                </a:solidFill>
                <a:latin typeface="Arial"/>
              </a:rPr>
              <a:t>OFFICIAL</a:t>
            </a:r>
            <a:endParaRPr sz="1800">
              <a:solidFill>
                <a:schemeClr val="tx1"/>
              </a:solidFill>
            </a:endParaRPr>
          </a:p>
        </p:txBody>
      </p:sp>
      <p:sp>
        <p:nvSpPr>
          <p:cNvPr id="3" name="TextBox 1">
            <a:extLst>
              <a:ext uri="{FF2B5EF4-FFF2-40B4-BE49-F238E27FC236}">
                <a16:creationId xmlns:a16="http://schemas.microsoft.com/office/drawing/2014/main" id="{860D5B68-1AD3-30E0-51B2-0CA02029BBAA}"/>
              </a:ext>
            </a:extLst>
          </p:cNvPr>
          <p:cNvSpPr>
            <a:spLocks noAdjustHandles="1"/>
          </p:cNvSpPr>
          <p:nvPr userDrawn="1"/>
        </p:nvSpPr>
        <p:spPr bwMode="auto">
          <a:xfrm>
            <a:off x="5532161" y="81352"/>
            <a:ext cx="2279805" cy="123111"/>
          </a:xfrm>
          <a:prstGeom prst="rect">
            <a:avLst/>
          </a:prstGeom>
          <a:noFill/>
        </p:spPr>
        <p:txBody>
          <a:bodyPr wrap="square" lIns="0" tIns="0" rIns="0" bIns="0" rtlCol="0">
            <a:spAutoFit/>
          </a:bodyPr>
          <a:lstStyle/>
          <a:p>
            <a:pPr marL="0" marR="0" lvl="0" indent="0" algn="ctr" defTabSz="914400">
              <a:lnSpc>
                <a:spcPct val="100000"/>
              </a:lnSpc>
              <a:spcBef>
                <a:spcPts val="0"/>
              </a:spcBef>
              <a:spcAft>
                <a:spcPts val="0"/>
              </a:spcAft>
              <a:buClrTx/>
              <a:buSzTx/>
              <a:buFontTx/>
              <a:buNone/>
              <a:defRPr/>
            </a:pPr>
            <a:r>
              <a:rPr lang="en-GB" sz="800" b="0" i="0">
                <a:solidFill>
                  <a:schemeClr val="bg1"/>
                </a:solidFill>
                <a:latin typeface="Arial"/>
              </a:rPr>
              <a:t>OFFICIAL</a:t>
            </a:r>
            <a:endParaRPr sz="1800">
              <a:solidFill>
                <a:schemeClr val="bg1"/>
              </a:solidFill>
            </a:endParaRPr>
          </a:p>
        </p:txBody>
      </p:sp>
    </p:spTree>
    <p:extLst>
      <p:ext uri="{BB962C8B-B14F-4D97-AF65-F5344CB8AC3E}">
        <p14:creationId xmlns:p14="http://schemas.microsoft.com/office/powerpoint/2010/main" val="3031464721"/>
      </p:ext>
    </p:extLst>
  </p:cSld>
  <p:clrMapOvr>
    <a:masterClrMapping/>
  </p:clrMapOvr>
  <p:hf/>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9814BA-CF6A-17C4-432B-B42FD833F9BF}"/>
              </a:ext>
              <a:ext uri="{C183D7F6-B498-43B3-948B-1728B52AA6E4}">
                <adec:decorative xmlns:adec="http://schemas.microsoft.com/office/drawing/2017/decorative" val="1"/>
              </a:ext>
            </a:extLst>
          </p:cNvPr>
          <p:cNvSpPr/>
          <p:nvPr userDrawn="1"/>
        </p:nvSpPr>
        <p:spPr>
          <a:xfrm>
            <a:off x="-8314" y="0"/>
            <a:ext cx="12200313" cy="5336771"/>
          </a:xfrm>
          <a:custGeom>
            <a:avLst/>
            <a:gdLst>
              <a:gd name="connsiteX0" fmla="*/ 0 w 12192000"/>
              <a:gd name="connsiteY0" fmla="*/ 0 h 5336771"/>
              <a:gd name="connsiteX1" fmla="*/ 12192000 w 12192000"/>
              <a:gd name="connsiteY1" fmla="*/ 0 h 5336771"/>
              <a:gd name="connsiteX2" fmla="*/ 12192000 w 12192000"/>
              <a:gd name="connsiteY2" fmla="*/ 5336771 h 5336771"/>
              <a:gd name="connsiteX3" fmla="*/ 0 w 12192000"/>
              <a:gd name="connsiteY3" fmla="*/ 5336771 h 5336771"/>
              <a:gd name="connsiteX4" fmla="*/ 0 w 12192000"/>
              <a:gd name="connsiteY4" fmla="*/ 0 h 5336771"/>
              <a:gd name="connsiteX0" fmla="*/ 8313 w 12200313"/>
              <a:gd name="connsiteY0" fmla="*/ 0 h 5336771"/>
              <a:gd name="connsiteX1" fmla="*/ 12200313 w 12200313"/>
              <a:gd name="connsiteY1" fmla="*/ 0 h 5336771"/>
              <a:gd name="connsiteX2" fmla="*/ 12200313 w 12200313"/>
              <a:gd name="connsiteY2" fmla="*/ 5336771 h 5336771"/>
              <a:gd name="connsiteX3" fmla="*/ 0 w 12200313"/>
              <a:gd name="connsiteY3" fmla="*/ 4771505 h 5336771"/>
              <a:gd name="connsiteX4" fmla="*/ 8313 w 12200313"/>
              <a:gd name="connsiteY4" fmla="*/ 0 h 5336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0313" h="5336771">
                <a:moveTo>
                  <a:pt x="8313" y="0"/>
                </a:moveTo>
                <a:lnTo>
                  <a:pt x="12200313" y="0"/>
                </a:lnTo>
                <a:lnTo>
                  <a:pt x="12200313" y="5336771"/>
                </a:lnTo>
                <a:lnTo>
                  <a:pt x="0" y="4771505"/>
                </a:lnTo>
                <a:lnTo>
                  <a:pt x="8313" y="0"/>
                </a:lnTo>
                <a:close/>
              </a:path>
            </a:pathLst>
          </a:cu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717665" y="1903761"/>
            <a:ext cx="9144000" cy="1292366"/>
          </a:xfrm>
        </p:spPr>
        <p:txBody>
          <a:bodyPr anchor="b"/>
          <a:lstStyle>
            <a:lvl1pPr algn="l">
              <a:defRPr sz="6000">
                <a:solidFill>
                  <a:schemeClr val="bg1"/>
                </a:solidFill>
              </a:defRPr>
            </a:lvl1pPr>
          </a:lstStyle>
          <a:p>
            <a:r>
              <a:rPr lang="en-US" dirty="0"/>
              <a:t>Presentation title</a:t>
            </a:r>
            <a:endParaRPr lang="en-GB" dirty="0"/>
          </a:p>
        </p:txBody>
      </p:sp>
      <p:sp>
        <p:nvSpPr>
          <p:cNvPr id="3" name="Subtitle 2"/>
          <p:cNvSpPr>
            <a:spLocks noGrp="1"/>
          </p:cNvSpPr>
          <p:nvPr>
            <p:ph type="subTitle" idx="1" hasCustomPrompt="1"/>
          </p:nvPr>
        </p:nvSpPr>
        <p:spPr>
          <a:xfrm>
            <a:off x="717665" y="3331299"/>
            <a:ext cx="9144000" cy="1292366"/>
          </a:xfrm>
        </p:spPr>
        <p:txBody>
          <a:bodyPr/>
          <a:lstStyle>
            <a:lvl1pPr marL="0" indent="0" algn="l">
              <a:lnSpc>
                <a:spcPct val="100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of presenter</a:t>
            </a:r>
          </a:p>
          <a:p>
            <a:r>
              <a:rPr lang="en-GB" dirty="0"/>
              <a:t>13 February 2023</a:t>
            </a:r>
            <a:endParaRPr lang="en-US" dirty="0"/>
          </a:p>
        </p:txBody>
      </p:sp>
      <p:pic>
        <p:nvPicPr>
          <p:cNvPr id="9" name="Picture 8">
            <a:extLst>
              <a:ext uri="{FF2B5EF4-FFF2-40B4-BE49-F238E27FC236}">
                <a16:creationId xmlns:a16="http://schemas.microsoft.com/office/drawing/2014/main" id="{54588DEF-46FF-BCCE-7A38-17ABF2078E5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pic>
        <p:nvPicPr>
          <p:cNvPr id="11" name="Graphic 10">
            <a:extLst>
              <a:ext uri="{FF2B5EF4-FFF2-40B4-BE49-F238E27FC236}">
                <a16:creationId xmlns:a16="http://schemas.microsoft.com/office/drawing/2014/main" id="{6D5E592F-7F60-C0D6-50BB-2D6099ACE71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5243" y="5550913"/>
            <a:ext cx="1377142" cy="1057805"/>
          </a:xfrm>
          <a:prstGeom prst="rect">
            <a:avLst/>
          </a:prstGeom>
        </p:spPr>
      </p:pic>
      <p:sp>
        <p:nvSpPr>
          <p:cNvPr id="12" name="TextBox 11">
            <a:extLst>
              <a:ext uri="{FF2B5EF4-FFF2-40B4-BE49-F238E27FC236}">
                <a16:creationId xmlns:a16="http://schemas.microsoft.com/office/drawing/2014/main" id="{1695545A-4402-77ED-DC13-FB5A36817EAE}"/>
              </a:ext>
              <a:ext uri="{C183D7F6-B498-43B3-948B-1728B52AA6E4}">
                <adec:decorative xmlns:adec="http://schemas.microsoft.com/office/drawing/2017/decorative" val="1"/>
              </a:ext>
            </a:extLst>
          </p:cNvPr>
          <p:cNvSpPr txBox="1"/>
          <p:nvPr userDrawn="1"/>
        </p:nvSpPr>
        <p:spPr>
          <a:xfrm>
            <a:off x="717665" y="5787428"/>
            <a:ext cx="4962698" cy="584775"/>
          </a:xfrm>
          <a:prstGeom prst="rect">
            <a:avLst/>
          </a:prstGeom>
          <a:noFill/>
        </p:spPr>
        <p:txBody>
          <a:bodyPr wrap="square" rtlCol="0">
            <a:spAutoFit/>
          </a:bodyPr>
          <a:lstStyle/>
          <a:p>
            <a:r>
              <a:rPr lang="en-GB" sz="3200" b="1" dirty="0">
                <a:solidFill>
                  <a:srgbClr val="005EB8"/>
                </a:solidFill>
              </a:rPr>
              <a:t>Outstanding care for all</a:t>
            </a:r>
          </a:p>
        </p:txBody>
      </p:sp>
    </p:spTree>
    <p:extLst>
      <p:ext uri="{BB962C8B-B14F-4D97-AF65-F5344CB8AC3E}">
        <p14:creationId xmlns:p14="http://schemas.microsoft.com/office/powerpoint/2010/main" val="38629853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a:t>Click to edit Master title style</a:t>
            </a:r>
            <a:endParaRPr lang="en-GB"/>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77168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great ca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82B0CCE-45CC-65F9-C35B-6E5FF42C319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330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AC1B6B2-E907-E59B-D6EC-6F598F432E30}"/>
              </a:ext>
              <a:ext uri="{C183D7F6-B498-43B3-948B-1728B52AA6E4}">
                <adec:decorative xmlns:adec="http://schemas.microsoft.com/office/drawing/2017/decorative" val="1"/>
              </a:ext>
            </a:extLst>
          </p:cNvPr>
          <p:cNvSpPr/>
          <p:nvPr userDrawn="1"/>
        </p:nvSpPr>
        <p:spPr>
          <a:xfrm>
            <a:off x="0" y="2137346"/>
            <a:ext cx="12192000" cy="30426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17665" y="2363637"/>
            <a:ext cx="10515600" cy="1750265"/>
          </a:xfrm>
        </p:spPr>
        <p:txBody>
          <a:bodyPr anchor="ctr">
            <a:normAutofit/>
          </a:bodyPr>
          <a:lstStyle>
            <a:lvl1pPr>
              <a:lnSpc>
                <a:spcPct val="100000"/>
              </a:lnSpc>
              <a:defRPr sz="5400">
                <a:solidFill>
                  <a:srgbClr val="330072"/>
                </a:solidFill>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A3084E7A-A0E1-D0E8-D4C9-CD8DC5D0A45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3" name="Text Placeholder 2"/>
          <p:cNvSpPr>
            <a:spLocks noGrp="1"/>
          </p:cNvSpPr>
          <p:nvPr>
            <p:ph type="body" idx="1" hasCustomPrompt="1"/>
          </p:nvPr>
        </p:nvSpPr>
        <p:spPr>
          <a:xfrm>
            <a:off x="717665" y="4218526"/>
            <a:ext cx="10515600" cy="534629"/>
          </a:xfrm>
        </p:spPr>
        <p:txBody>
          <a:bodyPr anchor="ctr"/>
          <a:lstStyle>
            <a:lvl1pPr marL="0" indent="0">
              <a:lnSpc>
                <a:spcPct val="10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0" name="TextBox 19">
            <a:extLst>
              <a:ext uri="{FF2B5EF4-FFF2-40B4-BE49-F238E27FC236}">
                <a16:creationId xmlns:a16="http://schemas.microsoft.com/office/drawing/2014/main" id="{9C205BF2-A38F-D937-C857-1BDEE5BA76BF}"/>
              </a:ext>
              <a:ext uri="{C183D7F6-B498-43B3-948B-1728B52AA6E4}">
                <adec:decorative xmlns:adec="http://schemas.microsoft.com/office/drawing/2017/decorative" val="1"/>
              </a:ext>
            </a:extLst>
          </p:cNvPr>
          <p:cNvSpPr txBox="1"/>
          <p:nvPr userDrawn="1"/>
        </p:nvSpPr>
        <p:spPr>
          <a:xfrm>
            <a:off x="1450911" y="6030314"/>
            <a:ext cx="2579298" cy="369332"/>
          </a:xfrm>
          <a:prstGeom prst="rect">
            <a:avLst/>
          </a:prstGeom>
          <a:noFill/>
        </p:spPr>
        <p:txBody>
          <a:bodyPr wrap="square" rtlCol="0">
            <a:spAutoFit/>
          </a:bodyPr>
          <a:lstStyle/>
          <a:p>
            <a:r>
              <a:rPr lang="en-GB" b="1" dirty="0">
                <a:solidFill>
                  <a:schemeClr val="bg1"/>
                </a:solidFill>
              </a:rPr>
              <a:t>Great care</a:t>
            </a:r>
          </a:p>
        </p:txBody>
      </p:sp>
      <p:pic>
        <p:nvPicPr>
          <p:cNvPr id="22" name="Graphic 21">
            <a:extLst>
              <a:ext uri="{FF2B5EF4-FFF2-40B4-BE49-F238E27FC236}">
                <a16:creationId xmlns:a16="http://schemas.microsoft.com/office/drawing/2014/main" id="{B58703BE-EAA2-E3FE-D147-D46627B5F67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45364" y="5833711"/>
            <a:ext cx="704850" cy="676275"/>
          </a:xfrm>
          <a:prstGeom prst="rect">
            <a:avLst/>
          </a:prstGeom>
        </p:spPr>
      </p:pic>
    </p:spTree>
    <p:extLst>
      <p:ext uri="{BB962C8B-B14F-4D97-AF65-F5344CB8AC3E}">
        <p14:creationId xmlns:p14="http://schemas.microsoft.com/office/powerpoint/2010/main" val="21789423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great organisa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82B0CCE-45CC-65F9-C35B-6E5FF42C319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7C28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AC1B6B2-E907-E59B-D6EC-6F598F432E30}"/>
              </a:ext>
              <a:ext uri="{C183D7F6-B498-43B3-948B-1728B52AA6E4}">
                <adec:decorative xmlns:adec="http://schemas.microsoft.com/office/drawing/2017/decorative" val="1"/>
              </a:ext>
            </a:extLst>
          </p:cNvPr>
          <p:cNvSpPr/>
          <p:nvPr userDrawn="1"/>
        </p:nvSpPr>
        <p:spPr>
          <a:xfrm>
            <a:off x="0" y="2137346"/>
            <a:ext cx="12192000" cy="30426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17665" y="2363637"/>
            <a:ext cx="10515600" cy="1750265"/>
          </a:xfrm>
        </p:spPr>
        <p:txBody>
          <a:bodyPr anchor="ctr">
            <a:normAutofit/>
          </a:bodyPr>
          <a:lstStyle>
            <a:lvl1pPr>
              <a:lnSpc>
                <a:spcPct val="100000"/>
              </a:lnSpc>
              <a:defRPr sz="5400">
                <a:solidFill>
                  <a:srgbClr val="7C2855"/>
                </a:solidFill>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A3084E7A-A0E1-D0E8-D4C9-CD8DC5D0A45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3" name="Text Placeholder 2"/>
          <p:cNvSpPr>
            <a:spLocks noGrp="1"/>
          </p:cNvSpPr>
          <p:nvPr>
            <p:ph type="body" idx="1" hasCustomPrompt="1"/>
          </p:nvPr>
        </p:nvSpPr>
        <p:spPr>
          <a:xfrm>
            <a:off x="717665" y="4218526"/>
            <a:ext cx="10515600" cy="534629"/>
          </a:xfrm>
        </p:spPr>
        <p:txBody>
          <a:bodyPr anchor="ctr"/>
          <a:lstStyle>
            <a:lvl1pPr marL="0" indent="0">
              <a:lnSpc>
                <a:spcPct val="10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0" name="TextBox 19">
            <a:extLst>
              <a:ext uri="{FF2B5EF4-FFF2-40B4-BE49-F238E27FC236}">
                <a16:creationId xmlns:a16="http://schemas.microsoft.com/office/drawing/2014/main" id="{9C205BF2-A38F-D937-C857-1BDEE5BA76BF}"/>
              </a:ext>
              <a:ext uri="{C183D7F6-B498-43B3-948B-1728B52AA6E4}">
                <adec:decorative xmlns:adec="http://schemas.microsoft.com/office/drawing/2017/decorative" val="1"/>
              </a:ext>
            </a:extLst>
          </p:cNvPr>
          <p:cNvSpPr txBox="1"/>
          <p:nvPr userDrawn="1"/>
        </p:nvSpPr>
        <p:spPr>
          <a:xfrm>
            <a:off x="1450911" y="6030314"/>
            <a:ext cx="2579298" cy="369332"/>
          </a:xfrm>
          <a:prstGeom prst="rect">
            <a:avLst/>
          </a:prstGeom>
          <a:noFill/>
        </p:spPr>
        <p:txBody>
          <a:bodyPr wrap="square" rtlCol="0">
            <a:spAutoFit/>
          </a:bodyPr>
          <a:lstStyle/>
          <a:p>
            <a:r>
              <a:rPr lang="en-GB" b="1" dirty="0">
                <a:solidFill>
                  <a:schemeClr val="bg1"/>
                </a:solidFill>
              </a:rPr>
              <a:t>Great organisation</a:t>
            </a:r>
          </a:p>
        </p:txBody>
      </p:sp>
      <p:pic>
        <p:nvPicPr>
          <p:cNvPr id="22" name="Graphic 21">
            <a:extLst>
              <a:ext uri="{FF2B5EF4-FFF2-40B4-BE49-F238E27FC236}">
                <a16:creationId xmlns:a16="http://schemas.microsoft.com/office/drawing/2014/main" id="{B58703BE-EAA2-E3FE-D147-D46627B5F67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45364" y="5833711"/>
            <a:ext cx="704850" cy="676275"/>
          </a:xfrm>
          <a:prstGeom prst="rect">
            <a:avLst/>
          </a:prstGeom>
        </p:spPr>
      </p:pic>
    </p:spTree>
    <p:extLst>
      <p:ext uri="{BB962C8B-B14F-4D97-AF65-F5344CB8AC3E}">
        <p14:creationId xmlns:p14="http://schemas.microsoft.com/office/powerpoint/2010/main" val="18198811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great peop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82B0CCE-45CC-65F9-C35B-6E5FF42C319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ED8B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AC1B6B2-E907-E59B-D6EC-6F598F432E30}"/>
              </a:ext>
              <a:ext uri="{C183D7F6-B498-43B3-948B-1728B52AA6E4}">
                <adec:decorative xmlns:adec="http://schemas.microsoft.com/office/drawing/2017/decorative" val="1"/>
              </a:ext>
            </a:extLst>
          </p:cNvPr>
          <p:cNvSpPr/>
          <p:nvPr userDrawn="1"/>
        </p:nvSpPr>
        <p:spPr>
          <a:xfrm>
            <a:off x="0" y="2137346"/>
            <a:ext cx="12192000" cy="30426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D8B00"/>
              </a:solidFill>
            </a:endParaRPr>
          </a:p>
        </p:txBody>
      </p:sp>
      <p:sp>
        <p:nvSpPr>
          <p:cNvPr id="2" name="Title 1"/>
          <p:cNvSpPr>
            <a:spLocks noGrp="1"/>
          </p:cNvSpPr>
          <p:nvPr>
            <p:ph type="title"/>
          </p:nvPr>
        </p:nvSpPr>
        <p:spPr>
          <a:xfrm>
            <a:off x="717665" y="2363637"/>
            <a:ext cx="10515600" cy="1750265"/>
          </a:xfrm>
        </p:spPr>
        <p:txBody>
          <a:bodyPr anchor="ctr">
            <a:normAutofit/>
          </a:bodyPr>
          <a:lstStyle>
            <a:lvl1pPr>
              <a:lnSpc>
                <a:spcPct val="100000"/>
              </a:lnSpc>
              <a:defRPr sz="5400">
                <a:solidFill>
                  <a:srgbClr val="ED8B00"/>
                </a:solidFill>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A3084E7A-A0E1-D0E8-D4C9-CD8DC5D0A45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3" name="Text Placeholder 2"/>
          <p:cNvSpPr>
            <a:spLocks noGrp="1"/>
          </p:cNvSpPr>
          <p:nvPr>
            <p:ph type="body" idx="1" hasCustomPrompt="1"/>
          </p:nvPr>
        </p:nvSpPr>
        <p:spPr>
          <a:xfrm>
            <a:off x="717665" y="4218526"/>
            <a:ext cx="10515600" cy="534629"/>
          </a:xfrm>
        </p:spPr>
        <p:txBody>
          <a:bodyPr anchor="ctr"/>
          <a:lstStyle>
            <a:lvl1pPr marL="0" indent="0">
              <a:lnSpc>
                <a:spcPct val="10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0" name="TextBox 19">
            <a:extLst>
              <a:ext uri="{FF2B5EF4-FFF2-40B4-BE49-F238E27FC236}">
                <a16:creationId xmlns:a16="http://schemas.microsoft.com/office/drawing/2014/main" id="{9C205BF2-A38F-D937-C857-1BDEE5BA76BF}"/>
              </a:ext>
              <a:ext uri="{C183D7F6-B498-43B3-948B-1728B52AA6E4}">
                <adec:decorative xmlns:adec="http://schemas.microsoft.com/office/drawing/2017/decorative" val="1"/>
              </a:ext>
            </a:extLst>
          </p:cNvPr>
          <p:cNvSpPr txBox="1"/>
          <p:nvPr userDrawn="1"/>
        </p:nvSpPr>
        <p:spPr>
          <a:xfrm>
            <a:off x="1450911" y="6030314"/>
            <a:ext cx="2579298" cy="369332"/>
          </a:xfrm>
          <a:prstGeom prst="rect">
            <a:avLst/>
          </a:prstGeom>
          <a:noFill/>
        </p:spPr>
        <p:txBody>
          <a:bodyPr wrap="square" rtlCol="0">
            <a:spAutoFit/>
          </a:bodyPr>
          <a:lstStyle/>
          <a:p>
            <a:r>
              <a:rPr lang="en-GB" b="1" dirty="0">
                <a:solidFill>
                  <a:schemeClr val="bg1"/>
                </a:solidFill>
              </a:rPr>
              <a:t>Great people</a:t>
            </a:r>
          </a:p>
        </p:txBody>
      </p:sp>
      <p:pic>
        <p:nvPicPr>
          <p:cNvPr id="22" name="Graphic 21">
            <a:extLst>
              <a:ext uri="{FF2B5EF4-FFF2-40B4-BE49-F238E27FC236}">
                <a16:creationId xmlns:a16="http://schemas.microsoft.com/office/drawing/2014/main" id="{B58703BE-EAA2-E3FE-D147-D46627B5F67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45364" y="5833711"/>
            <a:ext cx="704850" cy="676275"/>
          </a:xfrm>
          <a:prstGeom prst="rect">
            <a:avLst/>
          </a:prstGeom>
        </p:spPr>
      </p:pic>
    </p:spTree>
    <p:extLst>
      <p:ext uri="{BB962C8B-B14F-4D97-AF65-F5344CB8AC3E}">
        <p14:creationId xmlns:p14="http://schemas.microsoft.com/office/powerpoint/2010/main" val="25956544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1_Section header great partn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82B0CCE-45CC-65F9-C35B-6E5FF42C319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96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AC1B6B2-E907-E59B-D6EC-6F598F432E30}"/>
              </a:ext>
              <a:ext uri="{C183D7F6-B498-43B3-948B-1728B52AA6E4}">
                <adec:decorative xmlns:adec="http://schemas.microsoft.com/office/drawing/2017/decorative" val="1"/>
              </a:ext>
            </a:extLst>
          </p:cNvPr>
          <p:cNvSpPr/>
          <p:nvPr userDrawn="1"/>
        </p:nvSpPr>
        <p:spPr>
          <a:xfrm>
            <a:off x="0" y="2137346"/>
            <a:ext cx="12192000" cy="30426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D8B00"/>
              </a:solidFill>
            </a:endParaRPr>
          </a:p>
        </p:txBody>
      </p:sp>
      <p:sp>
        <p:nvSpPr>
          <p:cNvPr id="2" name="Title 1"/>
          <p:cNvSpPr>
            <a:spLocks noGrp="1"/>
          </p:cNvSpPr>
          <p:nvPr>
            <p:ph type="title"/>
          </p:nvPr>
        </p:nvSpPr>
        <p:spPr>
          <a:xfrm>
            <a:off x="717665" y="2363637"/>
            <a:ext cx="10515600" cy="1750265"/>
          </a:xfrm>
        </p:spPr>
        <p:txBody>
          <a:bodyPr anchor="ctr">
            <a:normAutofit/>
          </a:bodyPr>
          <a:lstStyle>
            <a:lvl1pPr>
              <a:lnSpc>
                <a:spcPct val="100000"/>
              </a:lnSpc>
              <a:defRPr sz="5400">
                <a:solidFill>
                  <a:srgbClr val="009639"/>
                </a:solidFill>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A3084E7A-A0E1-D0E8-D4C9-CD8DC5D0A45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79174" y="354738"/>
            <a:ext cx="3079522" cy="1072800"/>
          </a:xfrm>
          <a:prstGeom prst="rect">
            <a:avLst/>
          </a:prstGeom>
        </p:spPr>
      </p:pic>
      <p:sp>
        <p:nvSpPr>
          <p:cNvPr id="3" name="Text Placeholder 2"/>
          <p:cNvSpPr>
            <a:spLocks noGrp="1"/>
          </p:cNvSpPr>
          <p:nvPr>
            <p:ph type="body" idx="1" hasCustomPrompt="1"/>
          </p:nvPr>
        </p:nvSpPr>
        <p:spPr>
          <a:xfrm>
            <a:off x="717665" y="4218526"/>
            <a:ext cx="10515600" cy="534629"/>
          </a:xfrm>
        </p:spPr>
        <p:txBody>
          <a:bodyPr anchor="ctr"/>
          <a:lstStyle>
            <a:lvl1pPr marL="0" indent="0">
              <a:lnSpc>
                <a:spcPct val="10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0" name="TextBox 19">
            <a:extLst>
              <a:ext uri="{FF2B5EF4-FFF2-40B4-BE49-F238E27FC236}">
                <a16:creationId xmlns:a16="http://schemas.microsoft.com/office/drawing/2014/main" id="{9C205BF2-A38F-D937-C857-1BDEE5BA76BF}"/>
              </a:ext>
              <a:ext uri="{C183D7F6-B498-43B3-948B-1728B52AA6E4}">
                <adec:decorative xmlns:adec="http://schemas.microsoft.com/office/drawing/2017/decorative" val="1"/>
              </a:ext>
            </a:extLst>
          </p:cNvPr>
          <p:cNvSpPr txBox="1"/>
          <p:nvPr userDrawn="1"/>
        </p:nvSpPr>
        <p:spPr>
          <a:xfrm>
            <a:off x="1450911" y="6030314"/>
            <a:ext cx="2579298" cy="369332"/>
          </a:xfrm>
          <a:prstGeom prst="rect">
            <a:avLst/>
          </a:prstGeom>
          <a:noFill/>
        </p:spPr>
        <p:txBody>
          <a:bodyPr wrap="square" rtlCol="0">
            <a:spAutoFit/>
          </a:bodyPr>
          <a:lstStyle/>
          <a:p>
            <a:r>
              <a:rPr lang="en-GB" b="1" dirty="0">
                <a:solidFill>
                  <a:schemeClr val="bg1"/>
                </a:solidFill>
              </a:rPr>
              <a:t>Great partner</a:t>
            </a:r>
          </a:p>
        </p:txBody>
      </p:sp>
      <p:pic>
        <p:nvPicPr>
          <p:cNvPr id="22" name="Graphic 21">
            <a:extLst>
              <a:ext uri="{FF2B5EF4-FFF2-40B4-BE49-F238E27FC236}">
                <a16:creationId xmlns:a16="http://schemas.microsoft.com/office/drawing/2014/main" id="{B58703BE-EAA2-E3FE-D147-D46627B5F67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45364" y="5833711"/>
            <a:ext cx="704850" cy="676275"/>
          </a:xfrm>
          <a:prstGeom prst="rect">
            <a:avLst/>
          </a:prstGeom>
        </p:spPr>
      </p:pic>
    </p:spTree>
    <p:extLst>
      <p:ext uri="{BB962C8B-B14F-4D97-AF65-F5344CB8AC3E}">
        <p14:creationId xmlns:p14="http://schemas.microsoft.com/office/powerpoint/2010/main" val="9905070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5.jpe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3.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image" Target="../media/image7.pn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10" Type="http://schemas.openxmlformats.org/officeDocument/2006/relationships/slideLayout" Target="../slideLayouts/slideLayout103.xml"/><Relationship Id="rId19" Type="http://schemas.openxmlformats.org/officeDocument/2006/relationships/theme" Target="../theme/theme5.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6.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7.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01752" y="869140"/>
            <a:ext cx="11604046" cy="969206"/>
          </a:xfrm>
          <a:prstGeom prst="rect">
            <a:avLst/>
          </a:prstGeom>
        </p:spPr>
        <p:txBody>
          <a:bodyPr vert="horz" lIns="91440" tIns="45720" rIns="91440" bIns="45720" rtlCol="0" anchor="b">
            <a:normAutofit/>
          </a:bodyPr>
          <a:lstStyle/>
          <a:p>
            <a:r>
              <a:rPr lang="en-US"/>
              <a:t>Click to edit Master title style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01752" y="210114"/>
            <a:ext cx="1759288" cy="365760"/>
          </a:xfrm>
          <a:prstGeom prst="rect">
            <a:avLst/>
          </a:prstGeom>
        </p:spPr>
        <p:txBody>
          <a:bodyPr vert="horz" lIns="91440" tIns="45720" rIns="91440" bIns="45720" rtlCol="0" anchor="ctr"/>
          <a:lstStyle>
            <a:lvl1pPr algn="l" rtl="0">
              <a:defRPr sz="800" cap="none" spc="0" baseline="0">
                <a:solidFill>
                  <a:schemeClr val="tx1"/>
                </a:solidFill>
              </a:defRPr>
            </a:lvl1pPr>
          </a:lstStyle>
          <a:p>
            <a:fld id="{7DA2CEDE-2AB4-4FB8-9551-E0AA4222B1A3}" type="datetime1">
              <a:rPr lang="en-US" smtClean="0"/>
              <a:pPr/>
              <a:t>5/11/2026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622485" y="210114"/>
            <a:ext cx="2509284" cy="365760"/>
          </a:xfrm>
          <a:prstGeom prst="rect">
            <a:avLst/>
          </a:prstGeom>
        </p:spPr>
        <p:txBody>
          <a:bodyPr vert="horz" lIns="91440" tIns="45720" rIns="91440" bIns="45720" rtlCol="0" anchor="ctr"/>
          <a:lstStyle>
            <a:lvl1pPr algn="l" rtl="0">
              <a:defRPr sz="800" cap="none" spc="0" baseline="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300323" y="210114"/>
            <a:ext cx="605475" cy="365760"/>
          </a:xfrm>
          <a:prstGeom prst="rect">
            <a:avLst/>
          </a:prstGeom>
        </p:spPr>
        <p:txBody>
          <a:bodyPr vert="horz" lIns="91440" tIns="45720" rIns="91440" bIns="45720" rtlCol="0" anchor="ctr"/>
          <a:lstStyle>
            <a:lvl1pPr algn="r" rtl="0">
              <a:defRPr sz="800" cap="none" spc="0" baseline="0">
                <a:solidFill>
                  <a:schemeClr val="tx1"/>
                </a:solidFill>
              </a:defRPr>
            </a:lvl1p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01752" y="2047284"/>
            <a:ext cx="11604046" cy="4234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3E5EF3F-856F-01A0-B658-94EAB13FC060}"/>
              </a:ext>
            </a:extLst>
          </p:cNvPr>
          <p:cNvCxnSpPr>
            <a:cxnSpLocks/>
          </p:cNvCxnSpPr>
          <p:nvPr/>
        </p:nvCxnSpPr>
        <p:spPr>
          <a:xfrm flipH="1">
            <a:off x="394716" y="751313"/>
            <a:ext cx="1140256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5557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Lst>
  <p:hf hdr="0"/>
  <p:txStyles>
    <p:titleStyle>
      <a:lvl1pPr algn="l" defTabSz="914400" rtl="0" eaLnBrk="1" latinLnBrk="0" hangingPunct="1">
        <a:lnSpc>
          <a:spcPct val="85000"/>
        </a:lnSpc>
        <a:spcBef>
          <a:spcPct val="0"/>
        </a:spcBef>
        <a:buNone/>
        <a:defRPr sz="2800" b="0" kern="1200" spc="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spc="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168" userDrawn="1">
          <p15:clr>
            <a:srgbClr val="F26B43"/>
          </p15:clr>
        </p15:guide>
        <p15:guide id="22" orient="horz" pos="2160" userDrawn="1">
          <p15:clr>
            <a:srgbClr val="F26B43"/>
          </p15:clr>
        </p15:guide>
        <p15:guide id="23" pos="4800" userDrawn="1">
          <p15:clr>
            <a:srgbClr val="F26B43"/>
          </p15:clr>
        </p15:guide>
        <p15:guide id="24" orient="horz" pos="480" userDrawn="1">
          <p15:clr>
            <a:srgbClr val="F26B43"/>
          </p15:clr>
        </p15:guide>
        <p15:guide id="25" orient="horz" pos="864" userDrawn="1">
          <p15:clr>
            <a:srgbClr val="F26B43"/>
          </p15:clr>
        </p15:guide>
        <p15:guide id="26" pos="7392" userDrawn="1">
          <p15:clr>
            <a:srgbClr val="F26B43"/>
          </p15:clr>
        </p15:guide>
        <p15:guide id="27" orient="horz" pos="3840" userDrawn="1">
          <p15:clr>
            <a:srgbClr val="F26B43"/>
          </p15:clr>
        </p15:guide>
        <p15:guide id="28" pos="240" userDrawn="1">
          <p15:clr>
            <a:srgbClr val="F26B43"/>
          </p15:clr>
        </p15:guide>
        <p15:guide id="29" pos="74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 name="TextBox 2">
            <a:extLst>
              <a:ext uri="{FF2B5EF4-FFF2-40B4-BE49-F238E27FC236}">
                <a16:creationId xmlns:a16="http://schemas.microsoft.com/office/drawing/2014/main" id="{84901FD0-57D6-DF48-7DA8-57891BB24806}"/>
              </a:ext>
            </a:extLst>
          </p:cNvPr>
          <p:cNvSpPr txBox="1"/>
          <p:nvPr userDrawn="1">
            <p:extLst>
              <p:ext uri="{1162E1C5-73C7-4A58-AE30-91384D911F3F}">
                <p184:classification xmlns:p184="http://schemas.microsoft.com/office/powerpoint/2018/4/main" val="hdr"/>
              </p:ext>
            </p:extLst>
          </p:nvPr>
        </p:nvSpPr>
        <p:spPr>
          <a:xfrm>
            <a:off x="9985376" y="63500"/>
            <a:ext cx="2200275" cy="115416"/>
          </a:xfrm>
          <a:prstGeom prst="rect">
            <a:avLst/>
          </a:prstGeom>
        </p:spPr>
        <p:txBody>
          <a:bodyPr horzOverflow="overflow" lIns="0" tIns="0" rIns="0" bIns="0">
            <a:spAutoFit/>
          </a:bodyPr>
          <a:lstStyle/>
          <a:p>
            <a:pPr algn="l"/>
            <a:r>
              <a:rPr lang="en-GB" sz="750">
                <a:solidFill>
                  <a:srgbClr val="FF0000"/>
                </a:solidFill>
                <a:latin typeface="Calibri" panose="020F0502020204030204" pitchFamily="34" charset="0"/>
                <a:cs typeface="Calibri" panose="020F0502020204030204" pitchFamily="34" charset="0"/>
              </a:rPr>
              <a:t>Information Classification: CONFIDENTIAL </a:t>
            </a:r>
          </a:p>
        </p:txBody>
      </p:sp>
    </p:spTree>
    <p:extLst>
      <p:ext uri="{BB962C8B-B14F-4D97-AF65-F5344CB8AC3E}">
        <p14:creationId xmlns:p14="http://schemas.microsoft.com/office/powerpoint/2010/main" val="273245931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3300">
          <a:solidFill>
            <a:srgbClr val="003F76"/>
          </a:solidFill>
          <a:latin typeface="+mj-lt"/>
          <a:ea typeface="+mj-ea"/>
          <a:cs typeface="+mj-cs"/>
        </a:defRPr>
      </a:lvl1pPr>
      <a:lvl2pPr algn="ctr" rtl="0" eaLnBrk="0" fontAlgn="base" hangingPunct="0">
        <a:spcBef>
          <a:spcPct val="0"/>
        </a:spcBef>
        <a:spcAft>
          <a:spcPct val="0"/>
        </a:spcAft>
        <a:defRPr sz="3300">
          <a:solidFill>
            <a:srgbClr val="003F76"/>
          </a:solidFill>
          <a:latin typeface="Calibri" pitchFamily="34" charset="0"/>
          <a:cs typeface="Arial" charset="0"/>
        </a:defRPr>
      </a:lvl2pPr>
      <a:lvl3pPr algn="ctr" rtl="0" eaLnBrk="0" fontAlgn="base" hangingPunct="0">
        <a:spcBef>
          <a:spcPct val="0"/>
        </a:spcBef>
        <a:spcAft>
          <a:spcPct val="0"/>
        </a:spcAft>
        <a:defRPr sz="3300">
          <a:solidFill>
            <a:srgbClr val="003F76"/>
          </a:solidFill>
          <a:latin typeface="Calibri" pitchFamily="34" charset="0"/>
          <a:cs typeface="Arial" charset="0"/>
        </a:defRPr>
      </a:lvl3pPr>
      <a:lvl4pPr algn="ctr" rtl="0" eaLnBrk="0" fontAlgn="base" hangingPunct="0">
        <a:spcBef>
          <a:spcPct val="0"/>
        </a:spcBef>
        <a:spcAft>
          <a:spcPct val="0"/>
        </a:spcAft>
        <a:defRPr sz="3300">
          <a:solidFill>
            <a:srgbClr val="003F76"/>
          </a:solidFill>
          <a:latin typeface="Calibri" pitchFamily="34" charset="0"/>
          <a:cs typeface="Arial" charset="0"/>
        </a:defRPr>
      </a:lvl4pPr>
      <a:lvl5pPr algn="ctr" rtl="0" eaLnBrk="0" fontAlgn="base" hangingPunct="0">
        <a:spcBef>
          <a:spcPct val="0"/>
        </a:spcBef>
        <a:spcAft>
          <a:spcPct val="0"/>
        </a:spcAft>
        <a:defRPr sz="3300">
          <a:solidFill>
            <a:srgbClr val="003F76"/>
          </a:solidFill>
          <a:latin typeface="Calibri" pitchFamily="34" charset="0"/>
          <a:cs typeface="Arial" charset="0"/>
        </a:defRPr>
      </a:lvl5pPr>
      <a:lvl6pPr marL="342900" algn="ctr" rtl="0" fontAlgn="base">
        <a:spcBef>
          <a:spcPct val="0"/>
        </a:spcBef>
        <a:spcAft>
          <a:spcPct val="0"/>
        </a:spcAft>
        <a:defRPr sz="3300">
          <a:solidFill>
            <a:srgbClr val="003F76"/>
          </a:solidFill>
          <a:latin typeface="Calibri" pitchFamily="34" charset="0"/>
          <a:cs typeface="Arial" charset="0"/>
        </a:defRPr>
      </a:lvl6pPr>
      <a:lvl7pPr marL="685800" algn="ctr" rtl="0" fontAlgn="base">
        <a:spcBef>
          <a:spcPct val="0"/>
        </a:spcBef>
        <a:spcAft>
          <a:spcPct val="0"/>
        </a:spcAft>
        <a:defRPr sz="3300">
          <a:solidFill>
            <a:srgbClr val="003F76"/>
          </a:solidFill>
          <a:latin typeface="Calibri" pitchFamily="34" charset="0"/>
          <a:cs typeface="Arial" charset="0"/>
        </a:defRPr>
      </a:lvl7pPr>
      <a:lvl8pPr marL="1028700" algn="ctr" rtl="0" fontAlgn="base">
        <a:spcBef>
          <a:spcPct val="0"/>
        </a:spcBef>
        <a:spcAft>
          <a:spcPct val="0"/>
        </a:spcAft>
        <a:defRPr sz="3300">
          <a:solidFill>
            <a:srgbClr val="003F76"/>
          </a:solidFill>
          <a:latin typeface="Calibri" pitchFamily="34" charset="0"/>
          <a:cs typeface="Arial" charset="0"/>
        </a:defRPr>
      </a:lvl8pPr>
      <a:lvl9pPr marL="1371600" algn="ctr" rtl="0" fontAlgn="base">
        <a:spcBef>
          <a:spcPct val="0"/>
        </a:spcBef>
        <a:spcAft>
          <a:spcPct val="0"/>
        </a:spcAft>
        <a:defRPr sz="3300">
          <a:solidFill>
            <a:srgbClr val="003F76"/>
          </a:solidFill>
          <a:latin typeface="Calibri" pitchFamily="34" charset="0"/>
          <a:cs typeface="Arial" charset="0"/>
        </a:defRPr>
      </a:lvl9pPr>
    </p:titleStyle>
    <p:bodyStyle>
      <a:lvl1pPr marL="257175" indent="-257175" algn="l" rtl="0" eaLnBrk="0" fontAlgn="base" hangingPunct="0">
        <a:spcBef>
          <a:spcPct val="20000"/>
        </a:spcBef>
        <a:spcAft>
          <a:spcPct val="0"/>
        </a:spcAft>
        <a:buChar char="•"/>
        <a:defRPr sz="2400">
          <a:solidFill>
            <a:srgbClr val="003F76"/>
          </a:solidFill>
          <a:latin typeface="+mn-lt"/>
          <a:ea typeface="+mn-ea"/>
          <a:cs typeface="+mn-cs"/>
        </a:defRPr>
      </a:lvl1pPr>
      <a:lvl2pPr marL="557213" indent="-214313" algn="l" rtl="0" eaLnBrk="0" fontAlgn="base" hangingPunct="0">
        <a:spcBef>
          <a:spcPct val="20000"/>
        </a:spcBef>
        <a:spcAft>
          <a:spcPct val="0"/>
        </a:spcAft>
        <a:buChar char="–"/>
        <a:defRPr sz="2100">
          <a:solidFill>
            <a:srgbClr val="003F76"/>
          </a:solidFill>
          <a:latin typeface="+mn-lt"/>
          <a:cs typeface="+mn-cs"/>
        </a:defRPr>
      </a:lvl2pPr>
      <a:lvl3pPr marL="857250" indent="-171450" algn="l" rtl="0" eaLnBrk="0" fontAlgn="base" hangingPunct="0">
        <a:spcBef>
          <a:spcPct val="20000"/>
        </a:spcBef>
        <a:spcAft>
          <a:spcPct val="0"/>
        </a:spcAft>
        <a:buChar char="•"/>
        <a:defRPr sz="1800">
          <a:solidFill>
            <a:srgbClr val="003F76"/>
          </a:solidFill>
          <a:latin typeface="+mn-lt"/>
          <a:cs typeface="+mn-cs"/>
        </a:defRPr>
      </a:lvl3pPr>
      <a:lvl4pPr marL="1200150" indent="-171450" algn="l" rtl="0" eaLnBrk="0" fontAlgn="base" hangingPunct="0">
        <a:spcBef>
          <a:spcPct val="20000"/>
        </a:spcBef>
        <a:spcAft>
          <a:spcPct val="0"/>
        </a:spcAft>
        <a:buChar char="–"/>
        <a:defRPr sz="1500">
          <a:solidFill>
            <a:srgbClr val="003F76"/>
          </a:solidFill>
          <a:latin typeface="+mn-lt"/>
          <a:cs typeface="+mn-cs"/>
        </a:defRPr>
      </a:lvl4pPr>
      <a:lvl5pPr marL="1543050" indent="-171450" algn="l" rtl="0" eaLnBrk="0" fontAlgn="base" hangingPunct="0">
        <a:spcBef>
          <a:spcPct val="20000"/>
        </a:spcBef>
        <a:spcAft>
          <a:spcPct val="0"/>
        </a:spcAft>
        <a:buChar char="»"/>
        <a:defRPr sz="1500">
          <a:solidFill>
            <a:srgbClr val="003F76"/>
          </a:solidFill>
          <a:latin typeface="+mn-lt"/>
          <a:cs typeface="+mn-cs"/>
        </a:defRPr>
      </a:lvl5pPr>
      <a:lvl6pPr marL="1885950" indent="-171450" algn="l" rtl="0" fontAlgn="base">
        <a:spcBef>
          <a:spcPct val="20000"/>
        </a:spcBef>
        <a:spcAft>
          <a:spcPct val="0"/>
        </a:spcAft>
        <a:buChar char="»"/>
        <a:defRPr sz="1500">
          <a:solidFill>
            <a:srgbClr val="003F76"/>
          </a:solidFill>
          <a:latin typeface="+mn-lt"/>
          <a:cs typeface="+mn-cs"/>
        </a:defRPr>
      </a:lvl6pPr>
      <a:lvl7pPr marL="2228850" indent="-171450" algn="l" rtl="0" fontAlgn="base">
        <a:spcBef>
          <a:spcPct val="20000"/>
        </a:spcBef>
        <a:spcAft>
          <a:spcPct val="0"/>
        </a:spcAft>
        <a:buChar char="»"/>
        <a:defRPr sz="1500">
          <a:solidFill>
            <a:srgbClr val="003F76"/>
          </a:solidFill>
          <a:latin typeface="+mn-lt"/>
          <a:cs typeface="+mn-cs"/>
        </a:defRPr>
      </a:lvl7pPr>
      <a:lvl8pPr marL="2571750" indent="-171450" algn="l" rtl="0" fontAlgn="base">
        <a:spcBef>
          <a:spcPct val="20000"/>
        </a:spcBef>
        <a:spcAft>
          <a:spcPct val="0"/>
        </a:spcAft>
        <a:buChar char="»"/>
        <a:defRPr sz="1500">
          <a:solidFill>
            <a:srgbClr val="003F76"/>
          </a:solidFill>
          <a:latin typeface="+mn-lt"/>
          <a:cs typeface="+mn-cs"/>
        </a:defRPr>
      </a:lvl8pPr>
      <a:lvl9pPr marL="2914650" indent="-171450" algn="l" rtl="0" fontAlgn="base">
        <a:spcBef>
          <a:spcPct val="20000"/>
        </a:spcBef>
        <a:spcAft>
          <a:spcPct val="0"/>
        </a:spcAft>
        <a:buChar char="»"/>
        <a:defRPr sz="1500">
          <a:solidFill>
            <a:srgbClr val="003F76"/>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92970" y="312540"/>
            <a:ext cx="10406063" cy="1518047"/>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normAutofit/>
          </a:bodyPr>
          <a:lstStyle/>
          <a:p>
            <a:r>
              <a:t>Title Text</a:t>
            </a:r>
          </a:p>
        </p:txBody>
      </p:sp>
      <p:sp>
        <p:nvSpPr>
          <p:cNvPr id="3" name="Shape 3"/>
          <p:cNvSpPr>
            <a:spLocks noGrp="1"/>
          </p:cNvSpPr>
          <p:nvPr>
            <p:ph type="body" idx="1"/>
          </p:nvPr>
        </p:nvSpPr>
        <p:spPr>
          <a:xfrm>
            <a:off x="892970" y="1830587"/>
            <a:ext cx="10406063" cy="4420195"/>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5949787" y="6505277"/>
            <a:ext cx="280522" cy="272186"/>
          </a:xfrm>
          <a:prstGeom prst="rect">
            <a:avLst/>
          </a:prstGeom>
          <a:ln w="12700">
            <a:miter lim="400000"/>
          </a:ln>
        </p:spPr>
        <p:txBody>
          <a:bodyPr wrap="none" lIns="35717" tIns="35717" rIns="35717" bIns="35717">
            <a:spAutoFit/>
          </a:bodyPr>
          <a:lstStyle>
            <a:lvl1pPr>
              <a:defRPr sz="1300">
                <a:latin typeface="Helvetica Light"/>
                <a:ea typeface="Helvetica Light"/>
                <a:cs typeface="Helvetica Light"/>
                <a:sym typeface="Helvetica Light"/>
              </a:defRPr>
            </a:lvl1pPr>
          </a:lstStyle>
          <a:p>
            <a:pPr algn="ctr" defTabSz="410751" hangingPunct="0"/>
            <a:fld id="{86CB4B4D-7CA3-9044-876B-883B54F8677D}" type="slidenum">
              <a:rPr lang="en-GB" kern="0" smtClean="0">
                <a:solidFill>
                  <a:srgbClr val="000000"/>
                </a:solidFill>
              </a:rPr>
              <a:pPr algn="ctr" defTabSz="410751" hangingPunct="0"/>
              <a:t>‹#›</a:t>
            </a:fld>
            <a:endParaRPr lang="en-GB" kern="0">
              <a:solidFill>
                <a:srgbClr val="000000"/>
              </a:solidFill>
            </a:endParaRPr>
          </a:p>
        </p:txBody>
      </p:sp>
      <p:sp>
        <p:nvSpPr>
          <p:cNvPr id="5" name="MSIPCMContentMarking" descr="{&quot;HashCode&quot;:-2130211288,&quot;Placement&quot;:&quot;Header&quot;}"/>
          <p:cNvSpPr txBox="1"/>
          <p:nvPr userDrawn="1"/>
        </p:nvSpPr>
        <p:spPr>
          <a:xfrm>
            <a:off x="8991432" y="54228"/>
            <a:ext cx="3200568" cy="1538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1">
            <a:spAutoFit/>
          </a:bodyPr>
          <a:lstStyle/>
          <a:p>
            <a:pPr marL="0" marR="0" indent="0" algn="r" defTabSz="584200" rtl="0" fontAlgn="auto" latinLnBrk="0" hangingPunct="0">
              <a:lnSpc>
                <a:spcPct val="100000"/>
              </a:lnSpc>
              <a:spcBef>
                <a:spcPts val="0"/>
              </a:spcBef>
              <a:spcAft>
                <a:spcPts val="0"/>
              </a:spcAft>
              <a:buClrTx/>
              <a:buSzTx/>
              <a:buFontTx/>
              <a:buNone/>
              <a:tabLst/>
            </a:pPr>
            <a:r>
              <a:rPr kumimoji="0" lang="en-GB" sz="1000" b="0" i="0" u="none" strike="noStrike" cap="none" spc="0" normalizeH="0" baseline="0">
                <a:ln>
                  <a:noFill/>
                </a:ln>
                <a:solidFill>
                  <a:srgbClr val="FF8C00"/>
                </a:solidFill>
                <a:effectLst/>
                <a:uFillTx/>
                <a:latin typeface="Calibri"/>
                <a:ea typeface="+mn-ea"/>
                <a:cs typeface="+mn-cs"/>
                <a:sym typeface="Gotham"/>
              </a:rPr>
              <a:t>Information Classification: CONTROLLED</a:t>
            </a:r>
          </a:p>
        </p:txBody>
      </p:sp>
    </p:spTree>
    <p:extLst>
      <p:ext uri="{BB962C8B-B14F-4D97-AF65-F5344CB8AC3E}">
        <p14:creationId xmlns:p14="http://schemas.microsoft.com/office/powerpoint/2010/main" val="107695761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Lst>
  <p:transition spd="med"/>
  <p:txStyles>
    <p:titleStyle>
      <a:lvl1pPr marL="0" marR="0" indent="0"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1pPr>
      <a:lvl2pPr marL="0" marR="0" indent="160729"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2pPr>
      <a:lvl3pPr marL="0" marR="0" indent="321457"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3pPr>
      <a:lvl4pPr marL="0" marR="0" indent="482186"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4pPr>
      <a:lvl5pPr marL="0" marR="0" indent="642915"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5pPr>
      <a:lvl6pPr marL="0" marR="0" indent="803643"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6pPr>
      <a:lvl7pPr marL="0" marR="0" indent="964372"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7pPr>
      <a:lvl8pPr marL="0" marR="0" indent="1125101"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8pPr>
      <a:lvl9pPr marL="0" marR="0" indent="1285829" algn="ctr" defTabSz="410751"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Gotham"/>
        </a:defRPr>
      </a:lvl9pPr>
    </p:titleStyle>
    <p:bodyStyle>
      <a:lvl1pPr marL="312528"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1pPr>
      <a:lvl2pPr marL="625056"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2pPr>
      <a:lvl3pPr marL="937584"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3pPr>
      <a:lvl4pPr marL="1250112"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4pPr>
      <a:lvl5pPr marL="1562640"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5pPr>
      <a:lvl6pPr marL="1875168"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6pPr>
      <a:lvl7pPr marL="2187696"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7pPr>
      <a:lvl8pPr marL="2500224"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8pPr>
      <a:lvl9pPr marL="2812752" marR="0" indent="-312528" algn="l" defTabSz="410751" rtl="0" latinLnBrk="0">
        <a:lnSpc>
          <a:spcPct val="100000"/>
        </a:lnSpc>
        <a:spcBef>
          <a:spcPts val="2953"/>
        </a:spcBef>
        <a:spcAft>
          <a:spcPts val="0"/>
        </a:spcAft>
        <a:buClrTx/>
        <a:buSzPct val="75000"/>
        <a:buFontTx/>
        <a:buChar char="•"/>
        <a:tabLst/>
        <a:defRPr sz="2500" b="0" i="0" u="none" strike="noStrike" cap="none" spc="0" baseline="0">
          <a:ln>
            <a:noFill/>
          </a:ln>
          <a:solidFill>
            <a:srgbClr val="000000"/>
          </a:solidFill>
          <a:uFillTx/>
          <a:latin typeface="Helvetica Light"/>
          <a:ea typeface="Helvetica Light"/>
          <a:cs typeface="Helvetica Light"/>
          <a:sym typeface="Helvetica Light"/>
        </a:defRPr>
      </a:lvl9pPr>
    </p:bodyStyle>
    <p:otherStyle>
      <a:lvl1pPr marL="0" marR="0" indent="0"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1pPr>
      <a:lvl2pPr marL="0" marR="0" indent="160729"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2pPr>
      <a:lvl3pPr marL="0" marR="0" indent="321457"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3pPr>
      <a:lvl4pPr marL="0" marR="0" indent="482186"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4pPr>
      <a:lvl5pPr marL="0" marR="0" indent="642915"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5pPr>
      <a:lvl6pPr marL="0" marR="0" indent="803643"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6pPr>
      <a:lvl7pPr marL="0" marR="0" indent="964372"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7pPr>
      <a:lvl8pPr marL="0" marR="0" indent="1125101"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8pPr>
      <a:lvl9pPr marL="0" marR="0" indent="1285829" algn="ctr" defTabSz="410751" rtl="0" latinLnBrk="0">
        <a:lnSpc>
          <a:spcPct val="100000"/>
        </a:lnSpc>
        <a:spcBef>
          <a:spcPts val="0"/>
        </a:spcBef>
        <a:spcAft>
          <a:spcPts val="0"/>
        </a:spcAft>
        <a:buClrTx/>
        <a:buSzTx/>
        <a:buFontTx/>
        <a:buNone/>
        <a:tabLst/>
        <a:defRPr sz="1300" b="0" i="0" u="none" strike="noStrike" cap="none" spc="0" baseline="0">
          <a:ln>
            <a:noFill/>
          </a:ln>
          <a:solidFill>
            <a:schemeClr val="tx1"/>
          </a:solidFill>
          <a:uFillTx/>
          <a:latin typeface="+mn-lt"/>
          <a:ea typeface="+mn-ea"/>
          <a:cs typeface="+mn-cs"/>
          <a:sym typeface="Helvetica Light"/>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7CCDE-99D6-4EA7-8E8C-EDC9312FB994}" type="datetimeFigureOut">
              <a:rPr lang="en-GB" smtClean="0"/>
              <a:t>11/05/2026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D20F2-AD89-40B2-B604-09E4348BC840}" type="slidenum">
              <a:rPr lang="en-GB" smtClean="0"/>
              <a:t>‹#›</a:t>
            </a:fld>
            <a:endParaRPr lang="en-GB"/>
          </a:p>
        </p:txBody>
      </p:sp>
      <p:sp>
        <p:nvSpPr>
          <p:cNvPr id="7" name="MSIPCMContentMarking" descr="{&quot;HashCode&quot;:-2130211288,&quot;Placement&quot;:&quot;Header&quot;}"/>
          <p:cNvSpPr txBox="1"/>
          <p:nvPr userDrawn="1"/>
        </p:nvSpPr>
        <p:spPr>
          <a:xfrm>
            <a:off x="8991432" y="54228"/>
            <a:ext cx="3200568" cy="153888"/>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a:rPr>
              <a:t>Information Classification: CONTROLLED</a:t>
            </a:r>
          </a:p>
        </p:txBody>
      </p:sp>
    </p:spTree>
    <p:extLst>
      <p:ext uri="{BB962C8B-B14F-4D97-AF65-F5344CB8AC3E}">
        <p14:creationId xmlns:p14="http://schemas.microsoft.com/office/powerpoint/2010/main" val="363478537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6909262" cy="1072977"/>
          </a:xfrm>
          <a:prstGeom prst="rect">
            <a:avLst/>
          </a:prstGeom>
        </p:spPr>
        <p:txBody>
          <a:bodyPr vert="horz" lIns="91440" tIns="45720" rIns="91440" bIns="45720" rtlCol="0" anchor="ctr">
            <a:normAutofit/>
          </a:bodyPr>
          <a:lstStyle/>
          <a:p>
            <a:r>
              <a:rPr lang="en-US"/>
              <a:t>Click to edit Master title style</a:t>
            </a:r>
            <a:endParaRPr lang="en-GB" dirty="0"/>
          </a:p>
        </p:txBody>
      </p:sp>
      <p:pic>
        <p:nvPicPr>
          <p:cNvPr id="8" name="Picture 7">
            <a:extLst>
              <a:ext uri="{FF2B5EF4-FFF2-40B4-BE49-F238E27FC236}">
                <a16:creationId xmlns:a16="http://schemas.microsoft.com/office/drawing/2014/main" id="{C9B40368-1A8E-3DBD-B2B8-DBA528181626}"/>
              </a:ext>
              <a:ext uri="{C183D7F6-B498-43B3-948B-1728B52AA6E4}">
                <adec:decorative xmlns:adec="http://schemas.microsoft.com/office/drawing/2017/decorative" val="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273769" y="365125"/>
            <a:ext cx="3080031" cy="1072977"/>
          </a:xfrm>
          <a:prstGeom prst="rect">
            <a:avLst/>
          </a:prstGeom>
        </p:spPr>
      </p:pic>
      <p:sp>
        <p:nvSpPr>
          <p:cNvPr id="3" name="Text Placeholder 2"/>
          <p:cNvSpPr>
            <a:spLocks noGrp="1"/>
          </p:cNvSpPr>
          <p:nvPr>
            <p:ph type="body" idx="1"/>
          </p:nvPr>
        </p:nvSpPr>
        <p:spPr>
          <a:xfrm>
            <a:off x="838200" y="1825625"/>
            <a:ext cx="10515600" cy="46010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Box 4">
            <a:extLst>
              <a:ext uri="{FF2B5EF4-FFF2-40B4-BE49-F238E27FC236}">
                <a16:creationId xmlns:a16="http://schemas.microsoft.com/office/drawing/2014/main" id="{501597D4-67D5-2DFE-C13D-DDD129CA14A8}"/>
              </a:ext>
            </a:extLst>
          </p:cNvPr>
          <p:cNvSpPr txBox="1"/>
          <p:nvPr userDrawn="1">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241510906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Lst>
  <p:txStyles>
    <p:titleStyle>
      <a:lvl1pPr algn="l" defTabSz="914400" rtl="0" eaLnBrk="1" latinLnBrk="0" hangingPunct="1">
        <a:lnSpc>
          <a:spcPct val="100000"/>
        </a:lnSpc>
        <a:spcBef>
          <a:spcPct val="0"/>
        </a:spcBef>
        <a:buNone/>
        <a:defRPr sz="3600" b="1" kern="1200">
          <a:solidFill>
            <a:srgbClr val="AE2573"/>
          </a:solidFill>
          <a:latin typeface="+mj-lt"/>
          <a:ea typeface="+mj-ea"/>
          <a:cs typeface="+mj-cs"/>
        </a:defRPr>
      </a:lvl1pPr>
    </p:titleStyle>
    <p:bodyStyle>
      <a:lvl1pPr marL="228600" indent="-228600" algn="l" defTabSz="914400" rtl="0" eaLnBrk="1" latinLnBrk="0" hangingPunct="1">
        <a:lnSpc>
          <a:spcPct val="100000"/>
        </a:lnSpc>
        <a:spcBef>
          <a:spcPts val="1000"/>
        </a:spcBef>
        <a:buClr>
          <a:srgbClr val="005EB8"/>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AE257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33007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00963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5/11/2026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B4A503F3-F900-54FF-C3B9-84CB1D593AED}"/>
              </a:ext>
            </a:extLst>
          </p:cNvPr>
          <p:cNvSpPr txBox="1"/>
          <p:nvPr userDrawn="1">
            <p:extLst>
              <p:ext uri="{1162E1C5-73C7-4A58-AE30-91384D911F3F}">
                <p184:classification xmlns:p184="http://schemas.microsoft.com/office/powerpoint/2018/4/main" val="hdr"/>
              </p:ext>
            </p:extLst>
          </p:nvPr>
        </p:nvSpPr>
        <p:spPr>
          <a:xfrm>
            <a:off x="10683875" y="127000"/>
            <a:ext cx="1400175" cy="102657"/>
          </a:xfrm>
          <a:prstGeom prst="rect">
            <a:avLst/>
          </a:prstGeom>
        </p:spPr>
        <p:txBody>
          <a:bodyPr horzOverflow="overflow" lIns="0" tIns="0" rIns="0" bIns="0">
            <a:spAutoFit/>
          </a:bodyPr>
          <a:lstStyle/>
          <a:p>
            <a:pPr algn="l"/>
            <a:r>
              <a:rPr lang="en-GB" sz="667">
                <a:solidFill>
                  <a:srgbClr val="FF8C00"/>
                </a:solidFill>
                <a:latin typeface="Calibri" panose="020F0502020204030204" pitchFamily="34" charset="0"/>
                <a:cs typeface="Calibri" panose="020F0502020204030204" pitchFamily="34" charset="0"/>
              </a:rPr>
              <a:t>Information Classification: CONTROLLED</a:t>
            </a:r>
          </a:p>
        </p:txBody>
      </p:sp>
    </p:spTree>
    <p:extLst>
      <p:ext uri="{BB962C8B-B14F-4D97-AF65-F5344CB8AC3E}">
        <p14:creationId xmlns:p14="http://schemas.microsoft.com/office/powerpoint/2010/main" val="224166617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DFFD8">
                <a:alpha val="100000"/>
              </a:srgbClr>
            </a:gs>
            <a:gs pos="100000">
              <a:srgbClr val="94B9FF">
                <a:alpha val="100000"/>
              </a:srgbClr>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5/11/2026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B4A503F3-F900-54FF-C3B9-84CB1D593AED}"/>
              </a:ext>
            </a:extLst>
          </p:cNvPr>
          <p:cNvSpPr txBox="1"/>
          <p:nvPr>
            <p:extLst>
              <p:ext uri="{1162E1C5-73C7-4A58-AE30-91384D911F3F}">
                <p184:classification xmlns:p184="http://schemas.microsoft.com/office/powerpoint/2018/4/main" val="hdr"/>
              </p:ext>
            </p:extLst>
          </p:nvPr>
        </p:nvSpPr>
        <p:spPr>
          <a:xfrm>
            <a:off x="10096500" y="190500"/>
            <a:ext cx="1930400" cy="152400"/>
          </a:xfrm>
          <a:prstGeom prst="rect">
            <a:avLst/>
          </a:prstGeom>
        </p:spPr>
        <p:txBody>
          <a:bodyPr horzOverflow="overflow" lIns="0" tIns="0" rIns="0" bIns="0">
            <a:spAutoFit/>
          </a:bodyPr>
          <a:lstStyle/>
          <a:p>
            <a:pPr algn="l"/>
            <a:r>
              <a:rPr lang="en-GB" sz="1000">
                <a:solidFill>
                  <a:srgbClr val="317100">
                    <a:alpha val="50000"/>
                  </a:srgbClr>
                </a:solidFill>
                <a:latin typeface="Aptos" panose="020B0004020202020204" pitchFamily="34" charset="0"/>
              </a:rPr>
              <a:t>Information Classification: PUBLIC</a:t>
            </a:r>
          </a:p>
        </p:txBody>
      </p:sp>
    </p:spTree>
    <p:extLst>
      <p:ext uri="{BB962C8B-B14F-4D97-AF65-F5344CB8AC3E}">
        <p14:creationId xmlns:p14="http://schemas.microsoft.com/office/powerpoint/2010/main" val="3576651162"/>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5.xml"/><Relationship Id="rId16" Type="http://schemas.openxmlformats.org/officeDocument/2006/relationships/image" Target="../media/image35.png"/><Relationship Id="rId1" Type="http://schemas.openxmlformats.org/officeDocument/2006/relationships/slideLayout" Target="../slideLayouts/slideLayout78.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jpeg"/><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3.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8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8.xml"/><Relationship Id="rId1" Type="http://schemas.openxmlformats.org/officeDocument/2006/relationships/tags" Target="../tags/tag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4.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04.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0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5.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5.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1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8.xml"/><Relationship Id="rId7" Type="http://schemas.openxmlformats.org/officeDocument/2006/relationships/image" Target="../media/image51.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ciossafeguarding.org.uk/scp/p/practice/participation-engagement" TargetMode="External"/><Relationship Id="rId5" Type="http://schemas.openxmlformats.org/officeDocument/2006/relationships/image" Target="../media/image50.png"/><Relationship Id="rId4" Type="http://schemas.openxmlformats.org/officeDocument/2006/relationships/notesSlide" Target="../notesSlides/notesSlide2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18.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18.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118.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18.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18.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18.xml"/><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18.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18.xml"/><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18.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18.xml"/><Relationship Id="rId4" Type="http://schemas.openxmlformats.org/officeDocument/2006/relationships/hyperlink" Target="https://ciossafeguarding.org.uk/scp/p/practice/participation-engageme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3" Type="http://schemas.openxmlformats.org/officeDocument/2006/relationships/hyperlink" Target="https://ciossafeguarding.org.uk/scp/p/practice/participation-engagement" TargetMode="External"/><Relationship Id="rId2" Type="http://schemas.openxmlformats.org/officeDocument/2006/relationships/notesSlide" Target="../notesSlides/notesSlide34.xml"/><Relationship Id="rId1" Type="http://schemas.openxmlformats.org/officeDocument/2006/relationships/slideLayout" Target="../slideLayouts/slideLayout118.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hyperlink" Target="https://assets.publishing.service.gov.uk/media/69c2c4ce380a2a73a7cf9df4/Working_together_to_safeguard_children_2026.pdf" TargetMode="External"/><Relationship Id="rId2" Type="http://schemas.openxmlformats.org/officeDocument/2006/relationships/notesSlide" Target="../notesSlides/notesSlide35.xml"/><Relationship Id="rId1" Type="http://schemas.openxmlformats.org/officeDocument/2006/relationships/slideLayout" Target="../slideLayouts/slideLayout129.xml"/><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2" Type="http://schemas.openxmlformats.org/officeDocument/2006/relationships/hyperlink" Target="https://www.gov.uk/government/organisations/child-safeguarding-practice-review-panel" TargetMode="External"/><Relationship Id="rId1" Type="http://schemas.openxmlformats.org/officeDocument/2006/relationships/slideLayout" Target="../slideLayouts/slideLayout129.xml"/></Relationships>
</file>

<file path=ppt/slides/_rels/slide53.xml.rels><?xml version="1.0" encoding="UTF-8" standalone="yes"?>
<Relationships xmlns="http://schemas.openxmlformats.org/package/2006/relationships"><Relationship Id="rId8" Type="http://schemas.openxmlformats.org/officeDocument/2006/relationships/hyperlink" Target="https://ciossafeguarding.org.uk/assets/1/intersectionality_and_safeguarding.pdf" TargetMode="External"/><Relationship Id="rId3" Type="http://schemas.openxmlformats.org/officeDocument/2006/relationships/hyperlink" Target="https://ciossafeguarding.org.uk/assets/1/bruising_or_injury_protocol.pdf" TargetMode="External"/><Relationship Id="rId7" Type="http://schemas.openxmlformats.org/officeDocument/2006/relationships/hyperlink" Target="https://ciossafeguarding.org.uk/assets/1/2020_11_final_neglect_strategy_2020-2023_approved_5_nov_2.pdf" TargetMode="External"/><Relationship Id="rId2" Type="http://schemas.openxmlformats.org/officeDocument/2006/relationships/hyperlink" Target="https://assets.publishing.service.gov.uk/media/698c9c312f683cc788c287ae/Protecting_all_vulnerable_babies_better.pdf" TargetMode="External"/><Relationship Id="rId1" Type="http://schemas.openxmlformats.org/officeDocument/2006/relationships/slideLayout" Target="../slideLayouts/slideLayout129.xml"/><Relationship Id="rId6" Type="http://schemas.openxmlformats.org/officeDocument/2006/relationships/hyperlink" Target="https://ciossafeguarding.org.uk/assets/1/2025_11_resolving_professional_differences_protocol_.pdf" TargetMode="External"/><Relationship Id="rId11" Type="http://schemas.openxmlformats.org/officeDocument/2006/relationships/hyperlink" Target="https://ciossafeguarding.org.uk/scp/p/training/welcome-to-training" TargetMode="External"/><Relationship Id="rId5" Type="http://schemas.openxmlformats.org/officeDocument/2006/relationships/hyperlink" Target="https://ciossafeguarding.org.uk/assets/1/childrens_restraint_reduction_guidance_september_2025.pdf" TargetMode="External"/><Relationship Id="rId10" Type="http://schemas.openxmlformats.org/officeDocument/2006/relationships/hyperlink" Target="https://www.eventbrite.co.uk/e/online-safety-live-cornwall-tickets-1988897611295?aff=oddtdtcreator&amp;keep_tld=true" TargetMode="External"/><Relationship Id="rId4" Type="http://schemas.openxmlformats.org/officeDocument/2006/relationships/hyperlink" Target="https://ciossafeguarding.org.uk/assets/1/oscp_continuum_of_need_document.pdf" TargetMode="External"/><Relationship Id="rId9" Type="http://schemas.openxmlformats.org/officeDocument/2006/relationships/hyperlink" Target="https://ciossafeguarding.org.uk/scp/p/practice/mental-health"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ransparent padlock">
            <a:extLst>
              <a:ext uri="{FF2B5EF4-FFF2-40B4-BE49-F238E27FC236}">
                <a16:creationId xmlns:a16="http://schemas.microsoft.com/office/drawing/2014/main" id="{9ECB2829-965C-41B3-B268-CF860FC4B8B2}"/>
              </a:ext>
            </a:extLst>
          </p:cNvPr>
          <p:cNvPicPr>
            <a:picLocks noGrp="1" noChangeAspect="1"/>
          </p:cNvPicPr>
          <p:nvPr>
            <p:ph type="pic" sz="quarter" idx="13"/>
          </p:nvPr>
        </p:nvPicPr>
        <p:blipFill>
          <a:blip r:embed="rId3"/>
          <a:srcRect t="7047" b="7047"/>
          <a:stretch/>
        </p:blipFill>
        <p:spPr>
          <a:prstGeom prst="rect">
            <a:avLst/>
          </a:prstGeom>
          <a:blipFill>
            <a:blip r:embed="rId4">
              <a:alphaModFix amt="70000"/>
            </a:blip>
            <a:stretch>
              <a:fillRect/>
            </a:stretch>
          </a:blipFill>
        </p:spPr>
      </p:pic>
      <p:sp>
        <p:nvSpPr>
          <p:cNvPr id="3" name="Title 2">
            <a:extLst>
              <a:ext uri="{FF2B5EF4-FFF2-40B4-BE49-F238E27FC236}">
                <a16:creationId xmlns:a16="http://schemas.microsoft.com/office/drawing/2014/main" id="{069121F4-C94B-1757-CB31-28D880DE8516}"/>
              </a:ext>
            </a:extLst>
          </p:cNvPr>
          <p:cNvSpPr>
            <a:spLocks noGrp="1"/>
          </p:cNvSpPr>
          <p:nvPr>
            <p:ph type="title"/>
          </p:nvPr>
        </p:nvSpPr>
        <p:spPr>
          <a:xfrm>
            <a:off x="0" y="-1"/>
            <a:ext cx="11890248" cy="6857999"/>
          </a:xfrm>
        </p:spPr>
        <p:txBody>
          <a:bodyPr>
            <a:normAutofit fontScale="90000"/>
          </a:bodyPr>
          <a:lstStyle/>
          <a:p>
            <a:r>
              <a:rPr lang="en-US" dirty="0"/>
              <a:t>Our Safeguarding Children Partnership </a:t>
            </a:r>
            <a:br>
              <a:rPr lang="en-US" dirty="0"/>
            </a:br>
            <a:br>
              <a:rPr lang="en-US" dirty="0"/>
            </a:br>
            <a:r>
              <a:rPr lang="en-US" sz="4900" b="1" dirty="0"/>
              <a:t>Prevent Briefing: Safeguarding Risks from Global Conflict and the Digital Space Today.</a:t>
            </a:r>
            <a:br>
              <a:rPr lang="en-US" sz="4900" b="1" dirty="0"/>
            </a:br>
            <a:br>
              <a:rPr lang="en-US" dirty="0"/>
            </a:br>
            <a:br>
              <a:rPr lang="en-US" dirty="0"/>
            </a:br>
            <a:r>
              <a:rPr lang="en-US" sz="3600" b="1" dirty="0"/>
              <a:t>Steve Rowell</a:t>
            </a:r>
            <a:br>
              <a:rPr lang="en-US" sz="3600" b="1" dirty="0"/>
            </a:br>
            <a:r>
              <a:rPr lang="en-US" sz="3600" b="1" dirty="0"/>
              <a:t>Preventing Extremism &amp; Terrorism Lead </a:t>
            </a:r>
            <a:br>
              <a:rPr lang="en-US" sz="3600" b="1" dirty="0"/>
            </a:br>
            <a:r>
              <a:rPr lang="en-US" sz="3600" b="1" dirty="0"/>
              <a:t>Cornwall &amp; Isles of Scilly</a:t>
            </a:r>
          </a:p>
        </p:txBody>
      </p:sp>
      <p:sp>
        <p:nvSpPr>
          <p:cNvPr id="5" name="Date Placeholder 4">
            <a:extLst>
              <a:ext uri="{FF2B5EF4-FFF2-40B4-BE49-F238E27FC236}">
                <a16:creationId xmlns:a16="http://schemas.microsoft.com/office/drawing/2014/main" id="{4D2C3546-6246-365A-24C4-8067FE79AF60}"/>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6" name="Footer Placeholder 5">
            <a:extLst>
              <a:ext uri="{FF2B5EF4-FFF2-40B4-BE49-F238E27FC236}">
                <a16:creationId xmlns:a16="http://schemas.microsoft.com/office/drawing/2014/main" id="{F3CB2829-0B0D-E9A3-23EF-4EA01CA7E667}"/>
              </a:ext>
            </a:extLst>
          </p:cNvPr>
          <p:cNvSpPr>
            <a:spLocks noGrp="1"/>
          </p:cNvSpPr>
          <p:nvPr>
            <p:ph type="ftr" sz="quarter" idx="15"/>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83D83F41-A3F3-1F32-8646-1058DF505CD3}"/>
              </a:ext>
            </a:extLst>
          </p:cNvPr>
          <p:cNvSpPr>
            <a:spLocks noGrp="1"/>
          </p:cNvSpPr>
          <p:nvPr>
            <p:ph type="sldNum" sz="quarter" idx="16"/>
          </p:nvPr>
        </p:nvSpPr>
        <p:spPr/>
        <p:txBody>
          <a:bodyPr/>
          <a:lstStyle/>
          <a:p>
            <a:fld id="{5E0677F5-4A8A-4BF1-96BE-3BAE8FBAFE2E}" type="slidenum">
              <a:rPr lang="en-US" smtClean="0"/>
              <a:pPr/>
              <a:t>1</a:t>
            </a:fld>
            <a:endParaRPr lang="en-US"/>
          </a:p>
        </p:txBody>
      </p:sp>
      <p:sp>
        <p:nvSpPr>
          <p:cNvPr id="9" name="Subtitle 8">
            <a:extLst>
              <a:ext uri="{FF2B5EF4-FFF2-40B4-BE49-F238E27FC236}">
                <a16:creationId xmlns:a16="http://schemas.microsoft.com/office/drawing/2014/main" id="{6AEDB14B-CFA7-1C19-B08D-CB7269E8A1B3}"/>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937280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0AB1E-6F9B-7575-9309-07D648E67CAC}"/>
              </a:ext>
            </a:extLst>
          </p:cNvPr>
          <p:cNvSpPr>
            <a:spLocks noGrp="1"/>
          </p:cNvSpPr>
          <p:nvPr>
            <p:ph type="title"/>
          </p:nvPr>
        </p:nvSpPr>
        <p:spPr/>
        <p:txBody>
          <a:bodyPr/>
          <a:lstStyle/>
          <a:p>
            <a:r>
              <a:rPr lang="en-US"/>
              <a:t>Emotional and Mental Health Impact on Children and Young People</a:t>
            </a:r>
          </a:p>
        </p:txBody>
      </p:sp>
      <p:sp>
        <p:nvSpPr>
          <p:cNvPr id="3" name="Date Placeholder 2">
            <a:extLst>
              <a:ext uri="{FF2B5EF4-FFF2-40B4-BE49-F238E27FC236}">
                <a16:creationId xmlns:a16="http://schemas.microsoft.com/office/drawing/2014/main" id="{238D6B8B-77C4-141C-E869-DA2EF78C7E98}"/>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72B6C280-F970-0ABD-4D0B-8996F50EBF44}"/>
              </a:ext>
            </a:extLst>
          </p:cNvPr>
          <p:cNvSpPr>
            <a:spLocks noGrp="1"/>
          </p:cNvSpPr>
          <p:nvPr>
            <p:ph type="ftr" sz="quarter" idx="16"/>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4B90A2B3-89E2-A10D-8D8C-2C782FCB9013}"/>
              </a:ext>
            </a:extLst>
          </p:cNvPr>
          <p:cNvSpPr>
            <a:spLocks noGrp="1"/>
          </p:cNvSpPr>
          <p:nvPr>
            <p:ph type="sldNum" sz="quarter" idx="17"/>
          </p:nvPr>
        </p:nvSpPr>
        <p:spPr/>
        <p:txBody>
          <a:bodyPr/>
          <a:lstStyle/>
          <a:p>
            <a:fld id="{5E0677F5-4A8A-4BF1-96BE-3BAE8FBAFE2E}" type="slidenum">
              <a:rPr lang="en-US" smtClean="0"/>
              <a:t>10</a:t>
            </a:fld>
            <a:endParaRPr lang="en-US"/>
          </a:p>
        </p:txBody>
      </p:sp>
      <p:pic>
        <p:nvPicPr>
          <p:cNvPr id="8" name="Content Placeholder 7" descr="A young woman in a therapy session.">
            <a:extLst>
              <a:ext uri="{FF2B5EF4-FFF2-40B4-BE49-F238E27FC236}">
                <a16:creationId xmlns:a16="http://schemas.microsoft.com/office/drawing/2014/main" id="{CD4393F3-3368-4151-89E6-3CC278F13CF9}"/>
              </a:ext>
            </a:extLst>
          </p:cNvPr>
          <p:cNvPicPr>
            <a:picLocks noGrp="1" noChangeAspect="1"/>
          </p:cNvPicPr>
          <p:nvPr>
            <p:ph sz="quarter" idx="18"/>
          </p:nvPr>
        </p:nvPicPr>
        <p:blipFill>
          <a:blip r:embed="rId3"/>
          <a:stretch>
            <a:fillRect/>
          </a:stretch>
        </p:blipFill>
        <p:spPr>
          <a:xfrm>
            <a:off x="301625" y="2376970"/>
            <a:ext cx="5165725" cy="3445498"/>
          </a:xfrm>
          <a:prstGeom prst="rect">
            <a:avLst/>
          </a:prstGeom>
        </p:spPr>
      </p:pic>
      <p:sp>
        <p:nvSpPr>
          <p:cNvPr id="7" name="Content Placeholder 6">
            <a:extLst>
              <a:ext uri="{FF2B5EF4-FFF2-40B4-BE49-F238E27FC236}">
                <a16:creationId xmlns:a16="http://schemas.microsoft.com/office/drawing/2014/main" id="{7E883814-61E8-50BB-FDB8-274B536F606D}"/>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lnSpcReduction="10000"/>
          </a:bodyPr>
          <a:lstStyle/>
          <a:p>
            <a:pPr>
              <a:buFont typeface="Arial" panose="020B0604020202020204" pitchFamily="34" charset="0"/>
              <a:buChar char="•"/>
            </a:pPr>
            <a:r>
              <a:rPr lang="en-US"/>
              <a:t>Mental Health Effects</a:t>
            </a:r>
          </a:p>
          <a:p>
            <a:pPr marL="742950" lvl="1" indent="-285750">
              <a:buFont typeface="Arial" panose="020B0604020202020204" pitchFamily="34" charset="0"/>
              <a:buChar char="•"/>
            </a:pPr>
            <a:r>
              <a:rPr lang="en-US"/>
              <a:t>Exposure to conflict imagery increases anxiety, sleep problems, emotional numbing, anger, and reactivity in adolescents.</a:t>
            </a:r>
          </a:p>
          <a:p>
            <a:pPr>
              <a:buFont typeface="Arial" panose="020B0604020202020204" pitchFamily="34" charset="0"/>
              <a:buChar char="•"/>
            </a:pPr>
            <a:r>
              <a:rPr lang="en-US"/>
              <a:t>Behavioral Responses</a:t>
            </a:r>
          </a:p>
          <a:p>
            <a:pPr marL="742950" lvl="1" indent="-285750">
              <a:buFont typeface="Arial" panose="020B0604020202020204" pitchFamily="34" charset="0"/>
              <a:buChar char="•"/>
            </a:pPr>
            <a:r>
              <a:rPr lang="en-US"/>
              <a:t>Children may show distress, emotional dysregulation, withdrawal, disengagement, or increased online conflicts in schools.</a:t>
            </a:r>
          </a:p>
          <a:p>
            <a:pPr>
              <a:buFont typeface="Arial" panose="020B0604020202020204" pitchFamily="34" charset="0"/>
              <a:buChar char="•"/>
            </a:pPr>
            <a:r>
              <a:rPr lang="en-US"/>
              <a:t>Supportive Interventions</a:t>
            </a:r>
          </a:p>
          <a:p>
            <a:pPr marL="742950" lvl="1" indent="-285750">
              <a:buFont typeface="Arial" panose="020B0604020202020204" pitchFamily="34" charset="0"/>
              <a:buChar char="•"/>
            </a:pPr>
            <a:r>
              <a:rPr lang="en-US"/>
              <a:t>Effective support involves reassurance, discussions, trauma-informed care, and linking Prevent with mental health and pastoral support.</a:t>
            </a:r>
          </a:p>
          <a:p>
            <a:pPr>
              <a:buFont typeface="Arial" panose="020B0604020202020204" pitchFamily="34" charset="0"/>
              <a:buChar char="•"/>
            </a:pPr>
            <a:r>
              <a:rPr lang="en-US"/>
              <a:t>Safeguarding and System Response</a:t>
            </a:r>
          </a:p>
          <a:p>
            <a:pPr marL="742950" lvl="1" indent="-285750">
              <a:buFont typeface="Arial" panose="020B0604020202020204" pitchFamily="34" charset="0"/>
              <a:buChar char="•"/>
            </a:pPr>
            <a:r>
              <a:rPr lang="en-US"/>
              <a:t>Systems must provide timely support pathways and empower staff to address emotional harm from online exposure confidently.</a:t>
            </a:r>
          </a:p>
        </p:txBody>
      </p:sp>
    </p:spTree>
    <p:extLst>
      <p:ext uri="{BB962C8B-B14F-4D97-AF65-F5344CB8AC3E}">
        <p14:creationId xmlns:p14="http://schemas.microsoft.com/office/powerpoint/2010/main" val="3497183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E99F-6934-8748-70BE-6A4C33544E0F}"/>
              </a:ext>
            </a:extLst>
          </p:cNvPr>
          <p:cNvSpPr>
            <a:spLocks noGrp="1"/>
          </p:cNvSpPr>
          <p:nvPr>
            <p:ph type="title"/>
          </p:nvPr>
        </p:nvSpPr>
        <p:spPr>
          <a:xfrm>
            <a:off x="5210016" y="957435"/>
            <a:ext cx="6400800" cy="885847"/>
          </a:xfrm>
        </p:spPr>
        <p:txBody>
          <a:bodyPr anchor="b">
            <a:normAutofit/>
          </a:bodyPr>
          <a:lstStyle/>
          <a:p>
            <a:r>
              <a:rPr lang="en-US"/>
              <a:t>Implications for School Culture and Peer Relationships</a:t>
            </a:r>
          </a:p>
        </p:txBody>
      </p:sp>
      <p:pic>
        <p:nvPicPr>
          <p:cNvPr id="8" name="Content Placeholder 7" descr="Group of college students in a classroom.">
            <a:extLst>
              <a:ext uri="{FF2B5EF4-FFF2-40B4-BE49-F238E27FC236}">
                <a16:creationId xmlns:a16="http://schemas.microsoft.com/office/drawing/2014/main" id="{16A175DF-4957-4082-8660-8FC4D2B14C2C}"/>
              </a:ext>
            </a:extLst>
          </p:cNvPr>
          <p:cNvPicPr>
            <a:picLocks noGrp="1" noChangeAspect="1"/>
          </p:cNvPicPr>
          <p:nvPr>
            <p:ph type="pic" sz="quarter" idx="15"/>
          </p:nvPr>
        </p:nvPicPr>
        <p:blipFill>
          <a:blip r:embed="rId3"/>
          <a:srcRect r="54272" b="-1"/>
          <a:stretch>
            <a:fillRect/>
          </a:stretch>
        </p:blipFill>
        <p:spPr>
          <a:xfrm>
            <a:off x="2" y="10"/>
            <a:ext cx="4698090" cy="6857991"/>
          </a:xfrm>
        </p:spPr>
      </p:pic>
      <p:sp>
        <p:nvSpPr>
          <p:cNvPr id="3" name="Date Placeholder 2">
            <a:extLst>
              <a:ext uri="{FF2B5EF4-FFF2-40B4-BE49-F238E27FC236}">
                <a16:creationId xmlns:a16="http://schemas.microsoft.com/office/drawing/2014/main" id="{9C8A7B52-F005-5B44-DD78-4568955D9616}"/>
              </a:ext>
            </a:extLst>
          </p:cNvPr>
          <p:cNvSpPr>
            <a:spLocks noGrp="1"/>
          </p:cNvSpPr>
          <p:nvPr>
            <p:ph type="dt" sz="half" idx="16"/>
          </p:nvPr>
        </p:nvSpPr>
        <p:spPr>
          <a:xfrm>
            <a:off x="5213149" y="212239"/>
            <a:ext cx="2208276" cy="365760"/>
          </a:xfrm>
        </p:spPr>
        <p:txBody>
          <a:bodyPr anchor="ctr">
            <a:normAutofit/>
          </a:bodyPr>
          <a:lstStyle/>
          <a:p>
            <a:pPr>
              <a:spcAft>
                <a:spcPts val="600"/>
              </a:spcAft>
            </a:pPr>
            <a:fld id="{7B01CFC0-D171-4F9D-A610-2F47C1080058}" type="datetime1">
              <a:rPr lang="en-US" smtClean="0"/>
              <a:pPr>
                <a:spcAft>
                  <a:spcPts val="600"/>
                </a:spcAft>
              </a:pPr>
              <a:t>5/11/2026</a:t>
            </a:fld>
            <a:endParaRPr lang="en-US"/>
          </a:p>
        </p:txBody>
      </p:sp>
      <p:sp>
        <p:nvSpPr>
          <p:cNvPr id="4" name="Footer Placeholder 3">
            <a:extLst>
              <a:ext uri="{FF2B5EF4-FFF2-40B4-BE49-F238E27FC236}">
                <a16:creationId xmlns:a16="http://schemas.microsoft.com/office/drawing/2014/main" id="{8C23FBB2-1760-0F87-3F63-B9CBBC6D0F04}"/>
              </a:ext>
            </a:extLst>
          </p:cNvPr>
          <p:cNvSpPr>
            <a:spLocks noGrp="1"/>
          </p:cNvSpPr>
          <p:nvPr>
            <p:ph type="ftr" sz="quarter" idx="17"/>
          </p:nvPr>
        </p:nvSpPr>
        <p:spPr>
          <a:xfrm>
            <a:off x="7619999" y="210114"/>
            <a:ext cx="2297151" cy="365760"/>
          </a:xfrm>
        </p:spPr>
        <p:txBody>
          <a:bodyPr anchor="ctr">
            <a:normAutofit/>
          </a:bodyPr>
          <a:lstStyle/>
          <a:p>
            <a:pPr>
              <a:spcAft>
                <a:spcPts val="600"/>
              </a:spcAft>
            </a:pPr>
            <a:r>
              <a:rPr lang="en-US"/>
              <a:t>Sample Footer Text</a:t>
            </a:r>
          </a:p>
        </p:txBody>
      </p:sp>
      <p:sp>
        <p:nvSpPr>
          <p:cNvPr id="5" name="Slide Number Placeholder 4">
            <a:extLst>
              <a:ext uri="{FF2B5EF4-FFF2-40B4-BE49-F238E27FC236}">
                <a16:creationId xmlns:a16="http://schemas.microsoft.com/office/drawing/2014/main" id="{3568F662-573A-882C-7C83-F03A5FDB8E3E}"/>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11</a:t>
            </a:fld>
            <a:endParaRPr lang="en-US"/>
          </a:p>
        </p:txBody>
      </p:sp>
      <p:sp>
        <p:nvSpPr>
          <p:cNvPr id="7" name="Content Placeholder 6">
            <a:extLst>
              <a:ext uri="{FF2B5EF4-FFF2-40B4-BE49-F238E27FC236}">
                <a16:creationId xmlns:a16="http://schemas.microsoft.com/office/drawing/2014/main" id="{94D0992F-FA22-7A8C-962A-9F02CA48596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indent="0">
              <a:spcBef>
                <a:spcPts val="2500"/>
              </a:spcBef>
              <a:buFont typeface="Arial" panose="020B0604020202020204" pitchFamily="34" charset="0"/>
              <a:buNone/>
            </a:pPr>
            <a:r>
              <a:rPr lang="en-US" b="1"/>
              <a:t>Impact on School Culture</a:t>
            </a:r>
          </a:p>
          <a:p>
            <a:pPr marL="0" lvl="1" indent="0">
              <a:buFont typeface="Arial" panose="020B0604020202020204" pitchFamily="34" charset="0"/>
              <a:buNone/>
            </a:pPr>
            <a:r>
              <a:rPr lang="en-US"/>
              <a:t>Global conflicts and online narratives increase tensions in schools linked to identity and community affiliation.</a:t>
            </a:r>
          </a:p>
          <a:p>
            <a:pPr marL="0" indent="0">
              <a:spcBef>
                <a:spcPts val="2500"/>
              </a:spcBef>
              <a:buFont typeface="Arial" panose="020B0604020202020204" pitchFamily="34" charset="0"/>
              <a:buNone/>
            </a:pPr>
            <a:r>
              <a:rPr lang="en-US" b="1"/>
              <a:t>Challenges in Facilitating Dialogue</a:t>
            </a:r>
          </a:p>
          <a:p>
            <a:pPr marL="0" lvl="1" indent="0">
              <a:buFont typeface="Arial" panose="020B0604020202020204" pitchFamily="34" charset="0"/>
              <a:buNone/>
            </a:pPr>
            <a:r>
              <a:rPr lang="en-US"/>
              <a:t>Staff face difficulties maintaining safe, balanced discussions without seeming biased during emotionally charged topics.</a:t>
            </a:r>
          </a:p>
          <a:p>
            <a:pPr marL="0" indent="0">
              <a:spcBef>
                <a:spcPts val="2500"/>
              </a:spcBef>
              <a:buFont typeface="Arial" panose="020B0604020202020204" pitchFamily="34" charset="0"/>
              <a:buNone/>
            </a:pPr>
            <a:r>
              <a:rPr lang="en-US" b="1"/>
              <a:t>Safeguarding and Support</a:t>
            </a:r>
          </a:p>
          <a:p>
            <a:pPr marL="0" lvl="1" indent="0">
              <a:buFont typeface="Arial" panose="020B0604020202020204" pitchFamily="34" charset="0"/>
              <a:buNone/>
            </a:pPr>
            <a:r>
              <a:rPr lang="en-US"/>
              <a:t>Clear leadership, empathy, and safe spaces help mitigate conflict, safeguarding vulnerable pupils effectively.</a:t>
            </a:r>
          </a:p>
          <a:p>
            <a:pPr marL="0" indent="0">
              <a:spcBef>
                <a:spcPts val="2500"/>
              </a:spcBef>
              <a:buFont typeface="Arial" panose="020B0604020202020204" pitchFamily="34" charset="0"/>
              <a:buNone/>
            </a:pPr>
            <a:r>
              <a:rPr lang="en-US" b="1"/>
              <a:t>Role of Safeguarding Boards</a:t>
            </a:r>
          </a:p>
          <a:p>
            <a:pPr marL="0" lvl="1" indent="0">
              <a:buFont typeface="Arial" panose="020B0604020202020204" pitchFamily="34" charset="0"/>
              <a:buNone/>
            </a:pPr>
            <a:r>
              <a:rPr lang="en-US"/>
              <a:t>Safeguarding boards provide guidance, training, and reassurance to schools addressing conflict and safeguarding roles.</a:t>
            </a:r>
          </a:p>
        </p:txBody>
      </p:sp>
    </p:spTree>
    <p:extLst>
      <p:ext uri="{BB962C8B-B14F-4D97-AF65-F5344CB8AC3E}">
        <p14:creationId xmlns:p14="http://schemas.microsoft.com/office/powerpoint/2010/main" val="1846316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63ECC3-5986-BD4E-3D80-28F01A466861}"/>
              </a:ext>
            </a:extLst>
          </p:cNvPr>
          <p:cNvSpPr>
            <a:spLocks noGrp="1"/>
          </p:cNvSpPr>
          <p:nvPr>
            <p:ph type="title"/>
          </p:nvPr>
        </p:nvSpPr>
        <p:spPr>
          <a:xfrm>
            <a:off x="3018499" y="952500"/>
            <a:ext cx="8887299" cy="5636798"/>
          </a:xfrm>
        </p:spPr>
        <p:txBody>
          <a:bodyPr anchor="b">
            <a:normAutofit/>
          </a:bodyPr>
          <a:lstStyle/>
          <a:p>
            <a:r>
              <a:rPr lang="en-US"/>
              <a:t>Leadership Responsibilities and Recommendations</a:t>
            </a:r>
          </a:p>
        </p:txBody>
      </p:sp>
      <p:sp>
        <p:nvSpPr>
          <p:cNvPr id="5" name="Date Placeholder 4">
            <a:extLst>
              <a:ext uri="{FF2B5EF4-FFF2-40B4-BE49-F238E27FC236}">
                <a16:creationId xmlns:a16="http://schemas.microsoft.com/office/drawing/2014/main" id="{4ED72806-16AB-ACF3-430F-5C3DD10AF4D1}"/>
              </a:ext>
            </a:extLst>
          </p:cNvPr>
          <p:cNvSpPr>
            <a:spLocks noGrp="1"/>
          </p:cNvSpPr>
          <p:nvPr>
            <p:ph type="dt" sz="half" idx="10"/>
          </p:nvPr>
        </p:nvSpPr>
        <p:spPr>
          <a:xfrm>
            <a:off x="301752" y="210114"/>
            <a:ext cx="1759288" cy="365760"/>
          </a:xfrm>
        </p:spPr>
        <p:txBody>
          <a:bodyPr anchor="ctr">
            <a:normAutofit/>
          </a:bodyPr>
          <a:lstStyle/>
          <a:p>
            <a:pPr>
              <a:spcAft>
                <a:spcPts val="600"/>
              </a:spcAft>
            </a:pPr>
            <a:fld id="{7DA2CEDE-2AB4-4FB8-9551-E0AA4222B1A3}" type="datetime1">
              <a:rPr lang="en-US" smtClean="0"/>
              <a:pPr>
                <a:spcAft>
                  <a:spcPts val="600"/>
                </a:spcAft>
              </a:pPr>
              <a:t>5/11/2026</a:t>
            </a:fld>
            <a:endParaRPr lang="en-US"/>
          </a:p>
        </p:txBody>
      </p:sp>
      <p:sp>
        <p:nvSpPr>
          <p:cNvPr id="6" name="Footer Placeholder 5">
            <a:extLst>
              <a:ext uri="{FF2B5EF4-FFF2-40B4-BE49-F238E27FC236}">
                <a16:creationId xmlns:a16="http://schemas.microsoft.com/office/drawing/2014/main" id="{8E456B39-66D7-C821-8990-ABDA2AC567E2}"/>
              </a:ext>
            </a:extLst>
          </p:cNvPr>
          <p:cNvSpPr>
            <a:spLocks noGrp="1"/>
          </p:cNvSpPr>
          <p:nvPr>
            <p:ph type="ftr" sz="quarter" idx="11"/>
          </p:nvPr>
        </p:nvSpPr>
        <p:spPr>
          <a:xfrm>
            <a:off x="7622485" y="210114"/>
            <a:ext cx="2509284" cy="365760"/>
          </a:xfrm>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6B94B491-B164-985B-5B98-8890C27404C3}"/>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12</a:t>
            </a:fld>
            <a:endParaRPr lang="en-US"/>
          </a:p>
        </p:txBody>
      </p:sp>
    </p:spTree>
    <p:extLst>
      <p:ext uri="{BB962C8B-B14F-4D97-AF65-F5344CB8AC3E}">
        <p14:creationId xmlns:p14="http://schemas.microsoft.com/office/powerpoint/2010/main" val="31465642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ACF2D-6752-01F1-7217-7A39A42A8B8B}"/>
              </a:ext>
            </a:extLst>
          </p:cNvPr>
          <p:cNvSpPr>
            <a:spLocks noGrp="1"/>
          </p:cNvSpPr>
          <p:nvPr>
            <p:ph type="title"/>
          </p:nvPr>
        </p:nvSpPr>
        <p:spPr>
          <a:xfrm>
            <a:off x="5210016" y="957435"/>
            <a:ext cx="6400800" cy="885847"/>
          </a:xfrm>
        </p:spPr>
        <p:txBody>
          <a:bodyPr anchor="b">
            <a:normAutofit/>
          </a:bodyPr>
          <a:lstStyle/>
          <a:p>
            <a:r>
              <a:rPr lang="en-US"/>
              <a:t>Prevent as Safeguarding: Leadership and System Responsibilities</a:t>
            </a:r>
          </a:p>
        </p:txBody>
      </p:sp>
      <p:pic>
        <p:nvPicPr>
          <p:cNvPr id="8" name="Content Placeholder 7" descr="Business people having a video call in office. Business team doing a meeting over internet during pandemic.">
            <a:extLst>
              <a:ext uri="{FF2B5EF4-FFF2-40B4-BE49-F238E27FC236}">
                <a16:creationId xmlns:a16="http://schemas.microsoft.com/office/drawing/2014/main" id="{1853F95E-7E69-4DAE-9EF2-AC73B641BCD3}"/>
              </a:ext>
            </a:extLst>
          </p:cNvPr>
          <p:cNvPicPr>
            <a:picLocks noGrp="1" noChangeAspect="1"/>
          </p:cNvPicPr>
          <p:nvPr>
            <p:ph type="pic" sz="quarter" idx="15"/>
          </p:nvPr>
        </p:nvPicPr>
        <p:blipFill>
          <a:blip r:embed="rId3"/>
          <a:srcRect l="21637" r="32635" b="-1"/>
          <a:stretch>
            <a:fillRect/>
          </a:stretch>
        </p:blipFill>
        <p:spPr>
          <a:xfrm>
            <a:off x="2" y="10"/>
            <a:ext cx="4698090" cy="6857991"/>
          </a:xfrm>
        </p:spPr>
      </p:pic>
      <p:sp>
        <p:nvSpPr>
          <p:cNvPr id="3" name="Date Placeholder 2">
            <a:extLst>
              <a:ext uri="{FF2B5EF4-FFF2-40B4-BE49-F238E27FC236}">
                <a16:creationId xmlns:a16="http://schemas.microsoft.com/office/drawing/2014/main" id="{5B426760-6832-E18E-0ED7-3B3A8E9578C0}"/>
              </a:ext>
            </a:extLst>
          </p:cNvPr>
          <p:cNvSpPr>
            <a:spLocks noGrp="1"/>
          </p:cNvSpPr>
          <p:nvPr>
            <p:ph type="dt" sz="half" idx="16"/>
          </p:nvPr>
        </p:nvSpPr>
        <p:spPr>
          <a:xfrm>
            <a:off x="5213149" y="212239"/>
            <a:ext cx="2208276" cy="365760"/>
          </a:xfrm>
        </p:spPr>
        <p:txBody>
          <a:bodyPr anchor="ctr">
            <a:normAutofit/>
          </a:bodyPr>
          <a:lstStyle/>
          <a:p>
            <a:pPr>
              <a:spcAft>
                <a:spcPts val="600"/>
              </a:spcAft>
            </a:pPr>
            <a:fld id="{7B01CFC0-D171-4F9D-A610-2F47C1080058}" type="datetime1">
              <a:rPr lang="en-US" smtClean="0"/>
              <a:pPr>
                <a:spcAft>
                  <a:spcPts val="600"/>
                </a:spcAft>
              </a:pPr>
              <a:t>5/11/2026</a:t>
            </a:fld>
            <a:endParaRPr lang="en-US"/>
          </a:p>
        </p:txBody>
      </p:sp>
      <p:sp>
        <p:nvSpPr>
          <p:cNvPr id="4" name="Footer Placeholder 3">
            <a:extLst>
              <a:ext uri="{FF2B5EF4-FFF2-40B4-BE49-F238E27FC236}">
                <a16:creationId xmlns:a16="http://schemas.microsoft.com/office/drawing/2014/main" id="{AD66AFA8-0838-4A5C-DE08-7E2C171C9314}"/>
              </a:ext>
            </a:extLst>
          </p:cNvPr>
          <p:cNvSpPr>
            <a:spLocks noGrp="1"/>
          </p:cNvSpPr>
          <p:nvPr>
            <p:ph type="ftr" sz="quarter" idx="17"/>
          </p:nvPr>
        </p:nvSpPr>
        <p:spPr>
          <a:xfrm>
            <a:off x="7619999" y="210114"/>
            <a:ext cx="2297151" cy="365760"/>
          </a:xfrm>
        </p:spPr>
        <p:txBody>
          <a:bodyPr anchor="ctr">
            <a:normAutofit/>
          </a:bodyPr>
          <a:lstStyle/>
          <a:p>
            <a:pPr>
              <a:spcAft>
                <a:spcPts val="600"/>
              </a:spcAft>
            </a:pPr>
            <a:r>
              <a:rPr lang="en-US"/>
              <a:t>Sample Footer Text</a:t>
            </a:r>
          </a:p>
        </p:txBody>
      </p:sp>
      <p:sp>
        <p:nvSpPr>
          <p:cNvPr id="5" name="Slide Number Placeholder 4">
            <a:extLst>
              <a:ext uri="{FF2B5EF4-FFF2-40B4-BE49-F238E27FC236}">
                <a16:creationId xmlns:a16="http://schemas.microsoft.com/office/drawing/2014/main" id="{6BC8710A-FD67-EC6E-E5CF-88370D3F6B00}"/>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13</a:t>
            </a:fld>
            <a:endParaRPr lang="en-US"/>
          </a:p>
        </p:txBody>
      </p:sp>
      <p:sp>
        <p:nvSpPr>
          <p:cNvPr id="7" name="Content Placeholder 6">
            <a:extLst>
              <a:ext uri="{FF2B5EF4-FFF2-40B4-BE49-F238E27FC236}">
                <a16:creationId xmlns:a16="http://schemas.microsoft.com/office/drawing/2014/main" id="{CC654AF7-2537-6984-B04B-794EFAD1330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vert="horz" lIns="91440" tIns="45720" rIns="548640" bIns="45720" rtlCol="0" anchor="t">
            <a:normAutofit/>
          </a:bodyPr>
          <a:lstStyle/>
          <a:p>
            <a:pPr marL="0" indent="0">
              <a:spcBef>
                <a:spcPts val="2500"/>
              </a:spcBef>
              <a:buFont typeface="Arial" panose="020B0604020202020204" pitchFamily="34" charset="0"/>
              <a:buNone/>
            </a:pPr>
            <a:r>
              <a:rPr lang="en-US" b="1"/>
              <a:t>Embedding Prevent in Safeguarding</a:t>
            </a:r>
          </a:p>
          <a:p>
            <a:pPr marL="0" lvl="1"/>
            <a:r>
              <a:rPr lang="en-US"/>
              <a:t>Prevent must be integrated within all safeguarding frameworks focusing on vulnerability and wellbeing over enforcement.</a:t>
            </a:r>
          </a:p>
          <a:p>
            <a:pPr marL="0" indent="0">
              <a:spcBef>
                <a:spcPts val="2500"/>
              </a:spcBef>
              <a:buFont typeface="Arial" panose="020B0604020202020204" pitchFamily="34" charset="0"/>
              <a:buNone/>
            </a:pPr>
            <a:r>
              <a:rPr lang="en-US" b="1"/>
              <a:t>Leadership and Staff Support</a:t>
            </a:r>
          </a:p>
          <a:p>
            <a:pPr marL="0" lvl="1" indent="0">
              <a:buFont typeface="Arial" panose="020B0604020202020204" pitchFamily="34" charset="0"/>
              <a:buNone/>
            </a:pPr>
            <a:r>
              <a:rPr lang="en-US"/>
              <a:t>Leaders create a culture where staff feel confident to notice, report concerns, and seek advice in sensitive cases.</a:t>
            </a:r>
          </a:p>
          <a:p>
            <a:pPr marL="0" indent="0">
              <a:spcBef>
                <a:spcPts val="2500"/>
              </a:spcBef>
              <a:buFont typeface="Arial" panose="020B0604020202020204" pitchFamily="34" charset="0"/>
              <a:buNone/>
            </a:pPr>
            <a:r>
              <a:rPr lang="en-US" b="1"/>
              <a:t>Digital Monitoring and Awareness</a:t>
            </a:r>
          </a:p>
          <a:p>
            <a:pPr marL="0" lvl="1" indent="0">
              <a:buFont typeface="Arial" panose="020B0604020202020204" pitchFamily="34" charset="0"/>
              <a:buNone/>
            </a:pPr>
            <a:r>
              <a:rPr lang="en-US"/>
              <a:t>Effective digital filtering and understanding of online platforms help protect children from harmful influences.</a:t>
            </a:r>
          </a:p>
          <a:p>
            <a:pPr marL="0" indent="0">
              <a:spcBef>
                <a:spcPts val="2500"/>
              </a:spcBef>
              <a:buFont typeface="Arial" panose="020B0604020202020204" pitchFamily="34" charset="0"/>
              <a:buNone/>
            </a:pPr>
            <a:r>
              <a:rPr lang="en-US" b="1"/>
              <a:t>Multi-agency Oversight and Training</a:t>
            </a:r>
          </a:p>
          <a:p>
            <a:pPr marL="0" lvl="1" indent="0">
              <a:buFont typeface="Arial" panose="020B0604020202020204" pitchFamily="34" charset="0"/>
              <a:buNone/>
            </a:pPr>
            <a:r>
              <a:rPr lang="en-US"/>
              <a:t>Safeguarding boards ensure consistent Prevent understanding, up-to-date training, and learning from case reviews.</a:t>
            </a:r>
          </a:p>
        </p:txBody>
      </p:sp>
    </p:spTree>
    <p:extLst>
      <p:ext uri="{BB962C8B-B14F-4D97-AF65-F5344CB8AC3E}">
        <p14:creationId xmlns:p14="http://schemas.microsoft.com/office/powerpoint/2010/main" val="3449225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B7C39-C4D2-B344-43F9-D4C0C91D02D6}"/>
              </a:ext>
            </a:extLst>
          </p:cNvPr>
          <p:cNvSpPr>
            <a:spLocks noGrp="1"/>
          </p:cNvSpPr>
          <p:nvPr>
            <p:ph type="title"/>
          </p:nvPr>
        </p:nvSpPr>
        <p:spPr>
          <a:xfrm>
            <a:off x="5210016" y="957435"/>
            <a:ext cx="6400800" cy="885847"/>
          </a:xfrm>
        </p:spPr>
        <p:txBody>
          <a:bodyPr anchor="b">
            <a:normAutofit/>
          </a:bodyPr>
          <a:lstStyle/>
          <a:p>
            <a:r>
              <a:rPr lang="en-US"/>
              <a:t>Key Practical Recommendations and Conclusion</a:t>
            </a:r>
          </a:p>
        </p:txBody>
      </p:sp>
      <p:pic>
        <p:nvPicPr>
          <p:cNvPr id="8" name="Content Placeholder 7" descr="An isolated classroom without boundaries. The Black and White and Colour Versions are identical and can easily be blended into each other.Other Images in This Series">
            <a:extLst>
              <a:ext uri="{FF2B5EF4-FFF2-40B4-BE49-F238E27FC236}">
                <a16:creationId xmlns:a16="http://schemas.microsoft.com/office/drawing/2014/main" id="{1AF36AA4-87E2-46C5-ABC5-71AF5062042C}"/>
              </a:ext>
            </a:extLst>
          </p:cNvPr>
          <p:cNvPicPr>
            <a:picLocks noGrp="1" noChangeAspect="1"/>
          </p:cNvPicPr>
          <p:nvPr>
            <p:ph type="pic" sz="quarter" idx="15"/>
          </p:nvPr>
        </p:nvPicPr>
        <p:blipFill>
          <a:blip r:embed="rId3"/>
          <a:srcRect l="32734" r="15887"/>
          <a:stretch>
            <a:fillRect/>
          </a:stretch>
        </p:blipFill>
        <p:spPr>
          <a:xfrm>
            <a:off x="2" y="10"/>
            <a:ext cx="4698090" cy="6857991"/>
          </a:xfrm>
        </p:spPr>
      </p:pic>
      <p:sp>
        <p:nvSpPr>
          <p:cNvPr id="3" name="Date Placeholder 2">
            <a:extLst>
              <a:ext uri="{FF2B5EF4-FFF2-40B4-BE49-F238E27FC236}">
                <a16:creationId xmlns:a16="http://schemas.microsoft.com/office/drawing/2014/main" id="{F1B63CD2-8070-7E16-B33E-9920539C1B6C}"/>
              </a:ext>
            </a:extLst>
          </p:cNvPr>
          <p:cNvSpPr>
            <a:spLocks noGrp="1"/>
          </p:cNvSpPr>
          <p:nvPr>
            <p:ph type="dt" sz="half" idx="16"/>
          </p:nvPr>
        </p:nvSpPr>
        <p:spPr>
          <a:xfrm>
            <a:off x="5213149" y="212239"/>
            <a:ext cx="2208276" cy="365760"/>
          </a:xfrm>
        </p:spPr>
        <p:txBody>
          <a:bodyPr anchor="ctr">
            <a:normAutofit/>
          </a:bodyPr>
          <a:lstStyle/>
          <a:p>
            <a:pPr>
              <a:spcAft>
                <a:spcPts val="600"/>
              </a:spcAft>
            </a:pPr>
            <a:fld id="{7B01CFC0-D171-4F9D-A610-2F47C1080058}" type="datetime1">
              <a:rPr lang="en-US" smtClean="0"/>
              <a:pPr>
                <a:spcAft>
                  <a:spcPts val="600"/>
                </a:spcAft>
              </a:pPr>
              <a:t>5/11/2026</a:t>
            </a:fld>
            <a:endParaRPr lang="en-US"/>
          </a:p>
        </p:txBody>
      </p:sp>
      <p:sp>
        <p:nvSpPr>
          <p:cNvPr id="4" name="Footer Placeholder 3">
            <a:extLst>
              <a:ext uri="{FF2B5EF4-FFF2-40B4-BE49-F238E27FC236}">
                <a16:creationId xmlns:a16="http://schemas.microsoft.com/office/drawing/2014/main" id="{6B6441D8-962B-7B32-1626-1A3A0B4F0AB0}"/>
              </a:ext>
            </a:extLst>
          </p:cNvPr>
          <p:cNvSpPr>
            <a:spLocks noGrp="1"/>
          </p:cNvSpPr>
          <p:nvPr>
            <p:ph type="ftr" sz="quarter" idx="17"/>
          </p:nvPr>
        </p:nvSpPr>
        <p:spPr>
          <a:xfrm>
            <a:off x="7619999" y="210114"/>
            <a:ext cx="2297151" cy="365760"/>
          </a:xfrm>
        </p:spPr>
        <p:txBody>
          <a:bodyPr anchor="ctr">
            <a:normAutofit/>
          </a:bodyPr>
          <a:lstStyle/>
          <a:p>
            <a:pPr>
              <a:spcAft>
                <a:spcPts val="600"/>
              </a:spcAft>
            </a:pPr>
            <a:r>
              <a:rPr lang="en-US"/>
              <a:t>Sample Footer Text</a:t>
            </a:r>
          </a:p>
        </p:txBody>
      </p:sp>
      <p:sp>
        <p:nvSpPr>
          <p:cNvPr id="5" name="Slide Number Placeholder 4">
            <a:extLst>
              <a:ext uri="{FF2B5EF4-FFF2-40B4-BE49-F238E27FC236}">
                <a16:creationId xmlns:a16="http://schemas.microsoft.com/office/drawing/2014/main" id="{74BDF1E9-6D5D-F7E1-AF7F-62182C6965B5}"/>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14</a:t>
            </a:fld>
            <a:endParaRPr lang="en-US"/>
          </a:p>
        </p:txBody>
      </p:sp>
      <p:sp>
        <p:nvSpPr>
          <p:cNvPr id="7" name="Content Placeholder 6">
            <a:extLst>
              <a:ext uri="{FF2B5EF4-FFF2-40B4-BE49-F238E27FC236}">
                <a16:creationId xmlns:a16="http://schemas.microsoft.com/office/drawing/2014/main" id="{76417352-AD32-F5FB-906A-5DFDDD9D2A1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indent="0">
              <a:spcBef>
                <a:spcPts val="2500"/>
              </a:spcBef>
              <a:buFont typeface="Arial" panose="020B0604020202020204" pitchFamily="34" charset="0"/>
              <a:buNone/>
            </a:pPr>
            <a:r>
              <a:rPr lang="en-US" b="1"/>
              <a:t>Staff Training on Online Risks</a:t>
            </a:r>
          </a:p>
          <a:p>
            <a:pPr marL="0" lvl="1" indent="0">
              <a:buFont typeface="Arial" panose="020B0604020202020204" pitchFamily="34" charset="0"/>
              <a:buNone/>
            </a:pPr>
            <a:r>
              <a:rPr lang="en-US"/>
              <a:t>Regular staff briefings focus on emerging online risks and emphasize wellbeing over political debate.</a:t>
            </a:r>
          </a:p>
          <a:p>
            <a:pPr marL="0" indent="0">
              <a:spcBef>
                <a:spcPts val="2500"/>
              </a:spcBef>
              <a:buFont typeface="Arial" panose="020B0604020202020204" pitchFamily="34" charset="0"/>
              <a:buNone/>
            </a:pPr>
            <a:r>
              <a:rPr lang="en-US" b="1"/>
              <a:t>Safe Spaces and Respectful Dialogue</a:t>
            </a:r>
          </a:p>
          <a:p>
            <a:pPr marL="0" lvl="1" indent="0">
              <a:buFont typeface="Arial" panose="020B0604020202020204" pitchFamily="34" charset="0"/>
              <a:buNone/>
            </a:pPr>
            <a:r>
              <a:rPr lang="en-US"/>
              <a:t>Schools create safe environments where pupils can express concerns with clear behavioural expectations.</a:t>
            </a:r>
          </a:p>
          <a:p>
            <a:pPr marL="0" indent="0">
              <a:spcBef>
                <a:spcPts val="2500"/>
              </a:spcBef>
              <a:buFont typeface="Arial" panose="020B0604020202020204" pitchFamily="34" charset="0"/>
              <a:buNone/>
            </a:pPr>
            <a:r>
              <a:rPr lang="en-US" b="1"/>
              <a:t>Clear Reporting Pathways</a:t>
            </a:r>
          </a:p>
          <a:p>
            <a:pPr marL="0" lvl="1" indent="0">
              <a:buFont typeface="Arial" panose="020B0604020202020204" pitchFamily="34" charset="0"/>
              <a:buNone/>
            </a:pPr>
            <a:r>
              <a:rPr lang="en-US"/>
              <a:t>Staff are confident in consulting safeguarding leads and local Prevent teams when concerns arise.</a:t>
            </a:r>
          </a:p>
          <a:p>
            <a:pPr marL="0" indent="0">
              <a:spcBef>
                <a:spcPts val="2500"/>
              </a:spcBef>
              <a:buFont typeface="Arial" panose="020B0604020202020204" pitchFamily="34" charset="0"/>
              <a:buNone/>
            </a:pPr>
            <a:r>
              <a:rPr lang="en-US" b="1"/>
              <a:t>Parental Engagement and Mental Health</a:t>
            </a:r>
          </a:p>
          <a:p>
            <a:pPr marL="0" lvl="1" indent="0">
              <a:buFont typeface="Arial" panose="020B0604020202020204" pitchFamily="34" charset="0"/>
              <a:buNone/>
            </a:pPr>
            <a:r>
              <a:rPr lang="en-US"/>
              <a:t>Engaging parents via newsletters and linking Prevent awareness to mental health support is essential.</a:t>
            </a:r>
          </a:p>
        </p:txBody>
      </p:sp>
    </p:spTree>
    <p:extLst>
      <p:ext uri="{BB962C8B-B14F-4D97-AF65-F5344CB8AC3E}">
        <p14:creationId xmlns:p14="http://schemas.microsoft.com/office/powerpoint/2010/main" val="9188204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02959-88D3-2FD1-6A64-0B91991BE55C}"/>
              </a:ext>
            </a:extLst>
          </p:cNvPr>
          <p:cNvSpPr>
            <a:spLocks noGrp="1"/>
          </p:cNvSpPr>
          <p:nvPr>
            <p:ph type="title"/>
          </p:nvPr>
        </p:nvSpPr>
        <p:spPr>
          <a:xfrm>
            <a:off x="1959496" y="96197"/>
            <a:ext cx="8229600" cy="706090"/>
          </a:xfrm>
        </p:spPr>
        <p:txBody>
          <a:bodyPr/>
          <a:lstStyle/>
          <a:p>
            <a:r>
              <a:rPr lang="en-GB" dirty="0"/>
              <a:t>Strategic Threat Briefing - Online Space </a:t>
            </a:r>
          </a:p>
        </p:txBody>
      </p:sp>
      <p:pic>
        <p:nvPicPr>
          <p:cNvPr id="5" name="Content Placeholder 4">
            <a:extLst>
              <a:ext uri="{FF2B5EF4-FFF2-40B4-BE49-F238E27FC236}">
                <a16:creationId xmlns:a16="http://schemas.microsoft.com/office/drawing/2014/main" id="{3624A10B-FF06-6960-0EF5-FCCA8CBA31B9}"/>
              </a:ext>
            </a:extLst>
          </p:cNvPr>
          <p:cNvPicPr>
            <a:picLocks noGrp="1" noChangeAspect="1"/>
          </p:cNvPicPr>
          <p:nvPr>
            <p:ph idx="1"/>
          </p:nvPr>
        </p:nvPicPr>
        <p:blipFill>
          <a:blip r:embed="rId2"/>
          <a:stretch>
            <a:fillRect/>
          </a:stretch>
        </p:blipFill>
        <p:spPr bwMode="auto">
          <a:xfrm>
            <a:off x="1981200" y="802288"/>
            <a:ext cx="8507288" cy="5939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5290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F349A5-B0CC-4C01-BACD-3960E4B96072}"/>
              </a:ext>
            </a:extLst>
          </p:cNvPr>
          <p:cNvSpPr>
            <a:spLocks noGrp="1"/>
          </p:cNvSpPr>
          <p:nvPr>
            <p:ph type="title"/>
          </p:nvPr>
        </p:nvSpPr>
        <p:spPr>
          <a:xfrm>
            <a:off x="1541901" y="-12636"/>
            <a:ext cx="9108199" cy="1518047"/>
          </a:xfrm>
          <a:solidFill>
            <a:srgbClr val="23BBCF"/>
          </a:solidFill>
        </p:spPr>
        <p:txBody>
          <a:bodyPr>
            <a:normAutofit fontScale="90000"/>
          </a:bodyPr>
          <a:lstStyle/>
          <a:p>
            <a:r>
              <a:rPr lang="en-GB" dirty="0">
                <a:solidFill>
                  <a:schemeClr val="bg1"/>
                </a:solidFill>
              </a:rPr>
              <a:t> Dangerous Social Media Platforms</a:t>
            </a:r>
          </a:p>
        </p:txBody>
      </p:sp>
      <p:pic>
        <p:nvPicPr>
          <p:cNvPr id="3074" name="Picture 2" descr="Gab (social network) - Wikipedia">
            <a:extLst>
              <a:ext uri="{FF2B5EF4-FFF2-40B4-BE49-F238E27FC236}">
                <a16:creationId xmlns:a16="http://schemas.microsoft.com/office/drawing/2014/main" id="{E663D66E-8690-4EAC-BB46-9C0382F96E0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605742" y="1530958"/>
            <a:ext cx="1464570" cy="8899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CECA421-16DC-4F27-9E09-BEF2945C774C}"/>
              </a:ext>
            </a:extLst>
          </p:cNvPr>
          <p:cNvPicPr>
            <a:picLocks noChangeAspect="1"/>
          </p:cNvPicPr>
          <p:nvPr/>
        </p:nvPicPr>
        <p:blipFill>
          <a:blip r:embed="rId4"/>
          <a:stretch>
            <a:fillRect/>
          </a:stretch>
        </p:blipFill>
        <p:spPr>
          <a:xfrm>
            <a:off x="1593331" y="5963623"/>
            <a:ext cx="2433233" cy="894377"/>
          </a:xfrm>
          <a:prstGeom prst="rect">
            <a:avLst/>
          </a:prstGeom>
        </p:spPr>
      </p:pic>
      <p:pic>
        <p:nvPicPr>
          <p:cNvPr id="5" name="Picture 4">
            <a:extLst>
              <a:ext uri="{FF2B5EF4-FFF2-40B4-BE49-F238E27FC236}">
                <a16:creationId xmlns:a16="http://schemas.microsoft.com/office/drawing/2014/main" id="{C0139610-CD1A-4088-A43E-41F8D4EA70E0}"/>
              </a:ext>
            </a:extLst>
          </p:cNvPr>
          <p:cNvPicPr>
            <a:picLocks noChangeAspect="1"/>
          </p:cNvPicPr>
          <p:nvPr/>
        </p:nvPicPr>
        <p:blipFill>
          <a:blip r:embed="rId5"/>
          <a:stretch>
            <a:fillRect/>
          </a:stretch>
        </p:blipFill>
        <p:spPr>
          <a:xfrm>
            <a:off x="1628036" y="4923931"/>
            <a:ext cx="1562529" cy="894377"/>
          </a:xfrm>
          <a:prstGeom prst="rect">
            <a:avLst/>
          </a:prstGeom>
        </p:spPr>
      </p:pic>
      <p:pic>
        <p:nvPicPr>
          <p:cNvPr id="6" name="Picture 5">
            <a:extLst>
              <a:ext uri="{FF2B5EF4-FFF2-40B4-BE49-F238E27FC236}">
                <a16:creationId xmlns:a16="http://schemas.microsoft.com/office/drawing/2014/main" id="{466F7039-6A96-4B5A-BCAD-A8D579D0E4CA}"/>
              </a:ext>
            </a:extLst>
          </p:cNvPr>
          <p:cNvPicPr>
            <a:picLocks noChangeAspect="1"/>
          </p:cNvPicPr>
          <p:nvPr/>
        </p:nvPicPr>
        <p:blipFill>
          <a:blip r:embed="rId6"/>
          <a:stretch>
            <a:fillRect/>
          </a:stretch>
        </p:blipFill>
        <p:spPr>
          <a:xfrm>
            <a:off x="7914831" y="3225408"/>
            <a:ext cx="2740918" cy="1370459"/>
          </a:xfrm>
          <a:prstGeom prst="rect">
            <a:avLst/>
          </a:prstGeom>
        </p:spPr>
      </p:pic>
      <p:pic>
        <p:nvPicPr>
          <p:cNvPr id="7" name="Picture 6">
            <a:extLst>
              <a:ext uri="{FF2B5EF4-FFF2-40B4-BE49-F238E27FC236}">
                <a16:creationId xmlns:a16="http://schemas.microsoft.com/office/drawing/2014/main" id="{8E863608-7C0F-4FFD-A21A-9D1C05CE687A}"/>
              </a:ext>
            </a:extLst>
          </p:cNvPr>
          <p:cNvPicPr>
            <a:picLocks noChangeAspect="1"/>
          </p:cNvPicPr>
          <p:nvPr/>
        </p:nvPicPr>
        <p:blipFill>
          <a:blip r:embed="rId7"/>
          <a:stretch>
            <a:fillRect/>
          </a:stretch>
        </p:blipFill>
        <p:spPr>
          <a:xfrm>
            <a:off x="6358539" y="5249353"/>
            <a:ext cx="2323816" cy="1609458"/>
          </a:xfrm>
          <a:prstGeom prst="rect">
            <a:avLst/>
          </a:prstGeom>
        </p:spPr>
      </p:pic>
      <p:pic>
        <p:nvPicPr>
          <p:cNvPr id="9" name="Picture 8">
            <a:extLst>
              <a:ext uri="{FF2B5EF4-FFF2-40B4-BE49-F238E27FC236}">
                <a16:creationId xmlns:a16="http://schemas.microsoft.com/office/drawing/2014/main" id="{0B71FF87-E3AE-48A1-9725-1EAFF99FEC08}"/>
              </a:ext>
            </a:extLst>
          </p:cNvPr>
          <p:cNvPicPr>
            <a:picLocks noChangeAspect="1"/>
          </p:cNvPicPr>
          <p:nvPr/>
        </p:nvPicPr>
        <p:blipFill>
          <a:blip r:embed="rId8"/>
          <a:stretch>
            <a:fillRect/>
          </a:stretch>
        </p:blipFill>
        <p:spPr>
          <a:xfrm>
            <a:off x="3390490" y="1517592"/>
            <a:ext cx="1969933" cy="1969933"/>
          </a:xfrm>
          <a:prstGeom prst="rect">
            <a:avLst/>
          </a:prstGeom>
        </p:spPr>
      </p:pic>
      <p:sp>
        <p:nvSpPr>
          <p:cNvPr id="10" name="TextBox 9">
            <a:extLst>
              <a:ext uri="{FF2B5EF4-FFF2-40B4-BE49-F238E27FC236}">
                <a16:creationId xmlns:a16="http://schemas.microsoft.com/office/drawing/2014/main" id="{C89064BD-4656-46D2-8635-92B978BCA319}"/>
              </a:ext>
            </a:extLst>
          </p:cNvPr>
          <p:cNvSpPr txBox="1"/>
          <p:nvPr/>
        </p:nvSpPr>
        <p:spPr>
          <a:xfrm>
            <a:off x="5374621" y="1517591"/>
            <a:ext cx="2016224" cy="653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584200" hangingPunct="0"/>
            <a:r>
              <a:rPr lang="en-GB" sz="3600" dirty="0">
                <a:solidFill>
                  <a:srgbClr val="0365C0"/>
                </a:solidFill>
                <a:latin typeface="Gotham"/>
                <a:sym typeface="Gotham"/>
              </a:rPr>
              <a:t>TAM </a:t>
            </a:r>
            <a:r>
              <a:rPr lang="en-GB" sz="3600" dirty="0" err="1">
                <a:solidFill>
                  <a:srgbClr val="0365C0"/>
                </a:solidFill>
                <a:latin typeface="Gotham"/>
                <a:sym typeface="Gotham"/>
              </a:rPr>
              <a:t>TAM</a:t>
            </a:r>
            <a:endParaRPr lang="en-GB" sz="3600" dirty="0">
              <a:solidFill>
                <a:srgbClr val="0365C0"/>
              </a:solidFill>
              <a:latin typeface="Gotham"/>
              <a:sym typeface="Gotham"/>
            </a:endParaRPr>
          </a:p>
        </p:txBody>
      </p:sp>
      <p:pic>
        <p:nvPicPr>
          <p:cNvPr id="2" name="Picture 2" descr="Discord Voice Chat: Guide for Mobile Users">
            <a:extLst>
              <a:ext uri="{FF2B5EF4-FFF2-40B4-BE49-F238E27FC236}">
                <a16:creationId xmlns:a16="http://schemas.microsoft.com/office/drawing/2014/main" id="{74611485-3138-46D9-AD7B-F4CC8DD3BE5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75377" y="3785119"/>
            <a:ext cx="1606565" cy="99349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ik Messenger - Wikipedia">
            <a:extLst>
              <a:ext uri="{FF2B5EF4-FFF2-40B4-BE49-F238E27FC236}">
                <a16:creationId xmlns:a16="http://schemas.microsoft.com/office/drawing/2014/main" id="{D01D888A-175D-478B-9569-2B95A32DD8E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0599" y="2163896"/>
            <a:ext cx="1609458" cy="16094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isper - Apps on Google Play">
            <a:extLst>
              <a:ext uri="{FF2B5EF4-FFF2-40B4-BE49-F238E27FC236}">
                <a16:creationId xmlns:a16="http://schemas.microsoft.com/office/drawing/2014/main" id="{E429983A-E800-4C1C-9457-B1B3FE2B7C1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47471" y="4840971"/>
            <a:ext cx="2002629" cy="20026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is the Houseparty app? What parents need to know | Internet Matters">
            <a:extLst>
              <a:ext uri="{FF2B5EF4-FFF2-40B4-BE49-F238E27FC236}">
                <a16:creationId xmlns:a16="http://schemas.microsoft.com/office/drawing/2014/main" id="{18FC65C4-9859-49CF-8D88-88E37FC0CF0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27082" y="1548135"/>
            <a:ext cx="2740918" cy="14277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LLA - Live Random Video Chat – Apps on Google Play">
            <a:extLst>
              <a:ext uri="{FF2B5EF4-FFF2-40B4-BE49-F238E27FC236}">
                <a16:creationId xmlns:a16="http://schemas.microsoft.com/office/drawing/2014/main" id="{F3CF1088-BFDC-4F49-AB89-AF97AB2C906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85559" y="3447390"/>
            <a:ext cx="1609458" cy="16094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eriscope (service) - Wikipedia">
            <a:extLst>
              <a:ext uri="{FF2B5EF4-FFF2-40B4-BE49-F238E27FC236}">
                <a16:creationId xmlns:a16="http://schemas.microsoft.com/office/drawing/2014/main" id="{9D7A46E2-707E-4F96-A047-3D621B99F95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17375" y="2502559"/>
            <a:ext cx="1200891" cy="12008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sk and Answer - ASKfm">
            <a:extLst>
              <a:ext uri="{FF2B5EF4-FFF2-40B4-BE49-F238E27FC236}">
                <a16:creationId xmlns:a16="http://schemas.microsoft.com/office/drawing/2014/main" id="{4E8BBF12-4046-4D07-B042-19511132F30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90288" y="5515920"/>
            <a:ext cx="10668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Walkie Talkie App for Team Communication | Voxer">
            <a:extLst>
              <a:ext uri="{FF2B5EF4-FFF2-40B4-BE49-F238E27FC236}">
                <a16:creationId xmlns:a16="http://schemas.microsoft.com/office/drawing/2014/main" id="{17638E91-9EC3-4C7C-9440-F7E56CA7066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93797" y="3429000"/>
            <a:ext cx="1729484" cy="172948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A020E90-6E3E-4871-8CEB-AD4F26F9FED0}"/>
              </a:ext>
            </a:extLst>
          </p:cNvPr>
          <p:cNvSpPr txBox="1"/>
          <p:nvPr/>
        </p:nvSpPr>
        <p:spPr>
          <a:xfrm>
            <a:off x="3685559" y="3287960"/>
            <a:ext cx="160945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584200" hangingPunct="0"/>
            <a:r>
              <a:rPr lang="en-GB" sz="3600" dirty="0">
                <a:solidFill>
                  <a:srgbClr val="FFFFFF"/>
                </a:solidFill>
                <a:latin typeface="Gotham"/>
                <a:sym typeface="Gotham"/>
              </a:rPr>
              <a:t>Holla</a:t>
            </a:r>
          </a:p>
        </p:txBody>
      </p:sp>
      <p:sp>
        <p:nvSpPr>
          <p:cNvPr id="14" name="TextBox 13">
            <a:extLst>
              <a:ext uri="{FF2B5EF4-FFF2-40B4-BE49-F238E27FC236}">
                <a16:creationId xmlns:a16="http://schemas.microsoft.com/office/drawing/2014/main" id="{DD05A1B7-43BD-45C1-8B9F-D5B444EE0C99}"/>
              </a:ext>
            </a:extLst>
          </p:cNvPr>
          <p:cNvSpPr txBox="1"/>
          <p:nvPr/>
        </p:nvSpPr>
        <p:spPr>
          <a:xfrm>
            <a:off x="8682356" y="6237021"/>
            <a:ext cx="191631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584200" hangingPunct="0"/>
            <a:r>
              <a:rPr lang="en-GB" sz="3600" dirty="0">
                <a:solidFill>
                  <a:srgbClr val="FFFFFF"/>
                </a:solidFill>
                <a:latin typeface="Gotham"/>
                <a:sym typeface="Gotham"/>
              </a:rPr>
              <a:t>WHISPER</a:t>
            </a:r>
          </a:p>
        </p:txBody>
      </p:sp>
    </p:spTree>
    <p:extLst>
      <p:ext uri="{BB962C8B-B14F-4D97-AF65-F5344CB8AC3E}">
        <p14:creationId xmlns:p14="http://schemas.microsoft.com/office/powerpoint/2010/main" val="1101944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0" y="0"/>
            <a:ext cx="9144000" cy="908050"/>
          </a:xfrm>
          <a:solidFill>
            <a:schemeClr val="accent5"/>
          </a:solidFill>
        </p:spPr>
        <p:txBody>
          <a:bodyPr/>
          <a:lstStyle/>
          <a:p>
            <a:pPr eaLnBrk="1" hangingPunct="1"/>
            <a:r>
              <a:rPr lang="en-GB" altLang="en-US" sz="3600" dirty="0">
                <a:solidFill>
                  <a:schemeClr val="bg1"/>
                </a:solidFill>
              </a:rPr>
              <a:t>Channel Referrals Cornwall</a:t>
            </a:r>
          </a:p>
        </p:txBody>
      </p:sp>
      <p:sp>
        <p:nvSpPr>
          <p:cNvPr id="10243" name="Rectangle 3"/>
          <p:cNvSpPr>
            <a:spLocks noGrp="1" noChangeArrowheads="1"/>
          </p:cNvSpPr>
          <p:nvPr>
            <p:ph type="body" idx="1"/>
          </p:nvPr>
        </p:nvSpPr>
        <p:spPr>
          <a:xfrm>
            <a:off x="1992923" y="1196977"/>
            <a:ext cx="8229600" cy="4525963"/>
          </a:xfrm>
        </p:spPr>
        <p:txBody>
          <a:bodyPr>
            <a:normAutofit/>
          </a:bodyPr>
          <a:lstStyle/>
          <a:p>
            <a:pPr eaLnBrk="1" hangingPunct="1">
              <a:buFontTx/>
              <a:buNone/>
            </a:pPr>
            <a:endParaRPr lang="en-GB" altLang="en-US" b="1" dirty="0">
              <a:solidFill>
                <a:schemeClr val="accent5"/>
              </a:solidFill>
            </a:endParaRPr>
          </a:p>
          <a:p>
            <a:pPr eaLnBrk="1" hangingPunct="1">
              <a:buFontTx/>
              <a:buNone/>
            </a:pPr>
            <a:endParaRPr lang="en-GB" altLang="en-US" b="1" dirty="0">
              <a:solidFill>
                <a:schemeClr val="accent5"/>
              </a:solidFill>
            </a:endParaRPr>
          </a:p>
        </p:txBody>
      </p:sp>
      <p:sp>
        <p:nvSpPr>
          <p:cNvPr id="4" name="Rectangle 3"/>
          <p:cNvSpPr txBox="1">
            <a:spLocks noChangeArrowheads="1"/>
          </p:cNvSpPr>
          <p:nvPr/>
        </p:nvSpPr>
        <p:spPr>
          <a:xfrm>
            <a:off x="2145323" y="1349377"/>
            <a:ext cx="8229600" cy="45259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None/>
            </a:pPr>
            <a:r>
              <a:rPr lang="en-GB" altLang="en-US" dirty="0">
                <a:solidFill>
                  <a:srgbClr val="003666"/>
                </a:solidFill>
                <a:latin typeface="Calibri"/>
              </a:rPr>
              <a:t>	   	Breakdown of risk data </a:t>
            </a:r>
          </a:p>
          <a:p>
            <a:pPr>
              <a:buNone/>
            </a:pPr>
            <a:r>
              <a:rPr lang="en-GB" altLang="en-US" dirty="0">
                <a:solidFill>
                  <a:srgbClr val="003666"/>
                </a:solidFill>
                <a:latin typeface="Calibri"/>
              </a:rPr>
              <a:t>98% male</a:t>
            </a:r>
          </a:p>
          <a:p>
            <a:pPr>
              <a:buNone/>
            </a:pPr>
            <a:r>
              <a:rPr lang="en-GB" altLang="en-US" dirty="0">
                <a:solidFill>
                  <a:srgbClr val="003666"/>
                </a:solidFill>
                <a:latin typeface="Calibri"/>
              </a:rPr>
              <a:t>Age range 7-17yrs accounts for 96% of referrals</a:t>
            </a:r>
          </a:p>
          <a:p>
            <a:pPr>
              <a:buNone/>
            </a:pPr>
            <a:r>
              <a:rPr lang="en-GB" altLang="en-US" dirty="0">
                <a:solidFill>
                  <a:srgbClr val="003666"/>
                </a:solidFill>
                <a:latin typeface="Calibri"/>
              </a:rPr>
              <a:t>Internet/online gaming forums/chat rooms</a:t>
            </a:r>
          </a:p>
          <a:p>
            <a:pPr>
              <a:buNone/>
            </a:pPr>
            <a:r>
              <a:rPr lang="en-GB" altLang="en-US" dirty="0">
                <a:solidFill>
                  <a:srgbClr val="003666"/>
                </a:solidFill>
                <a:latin typeface="Calibri"/>
              </a:rPr>
              <a:t>Most have obvious vulnerabilities</a:t>
            </a:r>
          </a:p>
          <a:p>
            <a:pPr>
              <a:buNone/>
            </a:pPr>
            <a:r>
              <a:rPr lang="en-GB" altLang="en-US" dirty="0">
                <a:solidFill>
                  <a:srgbClr val="003666"/>
                </a:solidFill>
                <a:latin typeface="Calibri"/>
              </a:rPr>
              <a:t>Education making most referrals (65%)</a:t>
            </a:r>
          </a:p>
          <a:p>
            <a:pPr>
              <a:buNone/>
            </a:pPr>
            <a:r>
              <a:rPr lang="en-GB" altLang="en-US" dirty="0">
                <a:solidFill>
                  <a:srgbClr val="003666"/>
                </a:solidFill>
                <a:latin typeface="Calibri"/>
              </a:rPr>
              <a:t>Cornwall referral volume is higher than comparable areas </a:t>
            </a:r>
          </a:p>
          <a:p>
            <a:pPr>
              <a:buNone/>
            </a:pPr>
            <a:r>
              <a:rPr lang="en-GB" altLang="en-US" dirty="0">
                <a:solidFill>
                  <a:srgbClr val="003666"/>
                </a:solidFill>
                <a:latin typeface="Calibri"/>
              </a:rPr>
              <a:t>HMICFRS/OFSTED/OSCT inspections – leading the way  					</a:t>
            </a:r>
          </a:p>
          <a:p>
            <a:pPr>
              <a:buNone/>
            </a:pPr>
            <a:endParaRPr lang="en-GB" altLang="en-US" dirty="0">
              <a:solidFill>
                <a:srgbClr val="003666"/>
              </a:solidFill>
              <a:latin typeface="Calibri"/>
            </a:endParaRPr>
          </a:p>
          <a:p>
            <a:pPr>
              <a:buNone/>
            </a:pPr>
            <a:endParaRPr lang="en-GB" altLang="en-US" b="1" i="1" dirty="0">
              <a:solidFill>
                <a:srgbClr val="003666"/>
              </a:solidFill>
              <a:latin typeface="Calibri"/>
            </a:endParaRPr>
          </a:p>
        </p:txBody>
      </p:sp>
    </p:spTree>
    <p:custDataLst>
      <p:tags r:id="rId1"/>
    </p:custDataLst>
    <p:extLst>
      <p:ext uri="{BB962C8B-B14F-4D97-AF65-F5344CB8AC3E}">
        <p14:creationId xmlns:p14="http://schemas.microsoft.com/office/powerpoint/2010/main" val="73734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BE40-1178-8A1D-4588-288D36FB36E1}"/>
              </a:ext>
            </a:extLst>
          </p:cNvPr>
          <p:cNvSpPr>
            <a:spLocks noGrp="1"/>
          </p:cNvSpPr>
          <p:nvPr>
            <p:ph type="title"/>
          </p:nvPr>
        </p:nvSpPr>
        <p:spPr>
          <a:xfrm>
            <a:off x="1981200" y="170247"/>
            <a:ext cx="8229600" cy="490066"/>
          </a:xfrm>
        </p:spPr>
        <p:txBody>
          <a:bodyPr>
            <a:normAutofit fontScale="90000"/>
          </a:bodyPr>
          <a:lstStyle/>
          <a:p>
            <a:r>
              <a:rPr lang="en-GB" dirty="0"/>
              <a:t>Cornwall &amp; IOS Prevent Handbook</a:t>
            </a:r>
          </a:p>
        </p:txBody>
      </p:sp>
      <p:pic>
        <p:nvPicPr>
          <p:cNvPr id="5" name="Content Placeholder 4">
            <a:extLst>
              <a:ext uri="{FF2B5EF4-FFF2-40B4-BE49-F238E27FC236}">
                <a16:creationId xmlns:a16="http://schemas.microsoft.com/office/drawing/2014/main" id="{51582FAB-26EC-4FC3-EAED-28074089D40A}"/>
              </a:ext>
            </a:extLst>
          </p:cNvPr>
          <p:cNvPicPr>
            <a:picLocks noGrp="1" noChangeAspect="1"/>
          </p:cNvPicPr>
          <p:nvPr>
            <p:ph idx="1"/>
          </p:nvPr>
        </p:nvPicPr>
        <p:blipFill>
          <a:blip r:embed="rId3"/>
          <a:stretch>
            <a:fillRect/>
          </a:stretch>
        </p:blipFill>
        <p:spPr>
          <a:xfrm>
            <a:off x="1991217" y="1723787"/>
            <a:ext cx="3456711" cy="4852951"/>
          </a:xfrm>
        </p:spPr>
      </p:pic>
      <p:pic>
        <p:nvPicPr>
          <p:cNvPr id="7" name="Picture 6">
            <a:extLst>
              <a:ext uri="{FF2B5EF4-FFF2-40B4-BE49-F238E27FC236}">
                <a16:creationId xmlns:a16="http://schemas.microsoft.com/office/drawing/2014/main" id="{468D1D2A-F9D1-6C2A-E4F9-643817F0A066}"/>
              </a:ext>
            </a:extLst>
          </p:cNvPr>
          <p:cNvPicPr>
            <a:picLocks noChangeAspect="1"/>
          </p:cNvPicPr>
          <p:nvPr/>
        </p:nvPicPr>
        <p:blipFill>
          <a:blip r:embed="rId4"/>
          <a:stretch>
            <a:fillRect/>
          </a:stretch>
        </p:blipFill>
        <p:spPr>
          <a:xfrm>
            <a:off x="5735960" y="1723786"/>
            <a:ext cx="3240360" cy="4956472"/>
          </a:xfrm>
          <a:prstGeom prst="rect">
            <a:avLst/>
          </a:prstGeom>
        </p:spPr>
      </p:pic>
      <p:sp>
        <p:nvSpPr>
          <p:cNvPr id="9" name="TextBox 8">
            <a:extLst>
              <a:ext uri="{FF2B5EF4-FFF2-40B4-BE49-F238E27FC236}">
                <a16:creationId xmlns:a16="http://schemas.microsoft.com/office/drawing/2014/main" id="{9066CBBA-271B-6022-B072-75E443F56235}"/>
              </a:ext>
            </a:extLst>
          </p:cNvPr>
          <p:cNvSpPr txBox="1"/>
          <p:nvPr/>
        </p:nvSpPr>
        <p:spPr>
          <a:xfrm>
            <a:off x="1951292" y="857761"/>
            <a:ext cx="8259508" cy="461665"/>
          </a:xfrm>
          <a:prstGeom prst="rect">
            <a:avLst/>
          </a:prstGeom>
          <a:noFill/>
        </p:spPr>
        <p:txBody>
          <a:bodyPr wrap="square">
            <a:spAutoFit/>
          </a:bodyPr>
          <a:lstStyle/>
          <a:p>
            <a:r>
              <a:rPr lang="en-GB" sz="2400" b="1" dirty="0">
                <a:solidFill>
                  <a:srgbClr val="1F497D"/>
                </a:solidFill>
                <a:latin typeface="Calibri"/>
              </a:rPr>
              <a:t>https://safercornwall.co.uk/preventing-violent-extremism/</a:t>
            </a:r>
          </a:p>
        </p:txBody>
      </p:sp>
    </p:spTree>
    <p:extLst>
      <p:ext uri="{BB962C8B-B14F-4D97-AF65-F5344CB8AC3E}">
        <p14:creationId xmlns:p14="http://schemas.microsoft.com/office/powerpoint/2010/main" val="2976095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45420" y="18713"/>
            <a:ext cx="704468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Thanks for listening</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8563" y="1124744"/>
            <a:ext cx="7400254" cy="5550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894923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A67D-E484-7D1D-218C-33CDB49E5531}"/>
              </a:ext>
            </a:extLst>
          </p:cNvPr>
          <p:cNvSpPr>
            <a:spLocks noGrp="1"/>
          </p:cNvSpPr>
          <p:nvPr>
            <p:ph type="title"/>
          </p:nvPr>
        </p:nvSpPr>
        <p:spPr/>
        <p:txBody>
          <a:bodyPr/>
          <a:lstStyle/>
          <a:p>
            <a:r>
              <a:rPr lang="en-US" dirty="0"/>
              <a:t> Prevent Briefing for the Our Safeguarding Children </a:t>
            </a:r>
            <a:r>
              <a:rPr lang="en-US"/>
              <a:t>Partnership</a:t>
            </a:r>
            <a:endParaRPr lang="en-US" dirty="0"/>
          </a:p>
        </p:txBody>
      </p:sp>
      <p:sp>
        <p:nvSpPr>
          <p:cNvPr id="3" name="Date Placeholder 2">
            <a:extLst>
              <a:ext uri="{FF2B5EF4-FFF2-40B4-BE49-F238E27FC236}">
                <a16:creationId xmlns:a16="http://schemas.microsoft.com/office/drawing/2014/main" id="{EEBEA44F-F9DD-57A2-F5FA-7192BF4EEEEC}"/>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0C004C54-E28A-0626-7FED-DA2A7EA82EDA}"/>
              </a:ext>
            </a:extLst>
          </p:cNvPr>
          <p:cNvSpPr>
            <a:spLocks noGrp="1"/>
          </p:cNvSpPr>
          <p:nvPr>
            <p:ph type="ftr" sz="quarter" idx="16"/>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F7298B39-D760-8820-E594-404B564D5728}"/>
              </a:ext>
            </a:extLst>
          </p:cNvPr>
          <p:cNvSpPr>
            <a:spLocks noGrp="1"/>
          </p:cNvSpPr>
          <p:nvPr>
            <p:ph type="sldNum" sz="quarter" idx="17"/>
          </p:nvPr>
        </p:nvSpPr>
        <p:spPr/>
        <p:txBody>
          <a:bodyPr/>
          <a:lstStyle/>
          <a:p>
            <a:fld id="{5E0677F5-4A8A-4BF1-96BE-3BAE8FBAFE2E}" type="slidenum">
              <a:rPr lang="en-US" smtClean="0"/>
              <a:t>2</a:t>
            </a:fld>
            <a:endParaRPr lang="en-US"/>
          </a:p>
        </p:txBody>
      </p:sp>
      <p:pic>
        <p:nvPicPr>
          <p:cNvPr id="8" name="Content Placeholder 7" descr="Young female fashion designers working together in their workshop.">
            <a:extLst>
              <a:ext uri="{FF2B5EF4-FFF2-40B4-BE49-F238E27FC236}">
                <a16:creationId xmlns:a16="http://schemas.microsoft.com/office/drawing/2014/main" id="{BD6827A9-9423-44B6-8B83-D24F3090BB03}"/>
              </a:ext>
            </a:extLst>
          </p:cNvPr>
          <p:cNvPicPr>
            <a:picLocks noGrp="1" noChangeAspect="1"/>
          </p:cNvPicPr>
          <p:nvPr>
            <p:ph sz="quarter" idx="18"/>
          </p:nvPr>
        </p:nvPicPr>
        <p:blipFill>
          <a:blip r:embed="rId3"/>
          <a:stretch>
            <a:fillRect/>
          </a:stretch>
        </p:blipFill>
        <p:spPr>
          <a:xfrm>
            <a:off x="301625" y="2378231"/>
            <a:ext cx="5165725" cy="3442975"/>
          </a:xfrm>
          <a:prstGeom prst="rect">
            <a:avLst/>
          </a:prstGeom>
        </p:spPr>
      </p:pic>
      <p:sp>
        <p:nvSpPr>
          <p:cNvPr id="7" name="Content Placeholder 6">
            <a:extLst>
              <a:ext uri="{FF2B5EF4-FFF2-40B4-BE49-F238E27FC236}">
                <a16:creationId xmlns:a16="http://schemas.microsoft.com/office/drawing/2014/main" id="{9CA3742A-3811-4C8B-20AF-BE02DB9DABDC}"/>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vert="horz" lIns="91440" tIns="45720" rIns="91440" bIns="45720" rtlCol="0" anchor="t">
            <a:normAutofit/>
          </a:bodyPr>
          <a:lstStyle/>
          <a:p>
            <a:pPr>
              <a:buFont typeface="Arial" panose="020B0604020202020204" pitchFamily="34" charset="0"/>
              <a:buChar char="•"/>
            </a:pPr>
            <a:r>
              <a:rPr lang="en-US" sz="1600"/>
              <a:t>Purpose of the Briefing</a:t>
            </a:r>
            <a:endParaRPr lang="en-US" sz="1600" dirty="0"/>
          </a:p>
          <a:p>
            <a:pPr marL="742950" lvl="1" indent="-285750">
              <a:buFont typeface="Arial" panose="020B0604020202020204" pitchFamily="34" charset="0"/>
              <a:buChar char="•"/>
            </a:pPr>
            <a:r>
              <a:rPr lang="en-US" sz="1600"/>
              <a:t>Supports Safeguarding Partnership members to understand Prevent-related risks affecting children and young people in health and education contexts.</a:t>
            </a:r>
            <a:endParaRPr lang="en-US" sz="1600" dirty="0"/>
          </a:p>
          <a:p>
            <a:pPr>
              <a:buFont typeface="Arial" panose="020B0604020202020204" pitchFamily="34" charset="0"/>
              <a:buChar char="•"/>
            </a:pPr>
            <a:r>
              <a:rPr lang="en-US" sz="1600"/>
              <a:t>Impact of Global Conflict</a:t>
            </a:r>
            <a:endParaRPr lang="en-US" sz="1600" dirty="0"/>
          </a:p>
          <a:p>
            <a:pPr marL="742950" lvl="1" indent="-285750">
              <a:buFont typeface="Arial" panose="020B0604020202020204" pitchFamily="34" charset="0"/>
              <a:buChar char="•"/>
            </a:pPr>
            <a:r>
              <a:rPr lang="en-US" sz="1600"/>
              <a:t>Explains how international conflicts influence children’s wellbeing and vulnerability within the UK, especially via digital exposure.</a:t>
            </a:r>
            <a:endParaRPr lang="en-US" sz="1600" dirty="0"/>
          </a:p>
          <a:p>
            <a:pPr>
              <a:buFont typeface="Arial" panose="020B0604020202020204" pitchFamily="34" charset="0"/>
              <a:buChar char="•"/>
            </a:pPr>
            <a:r>
              <a:rPr lang="en-US" sz="1600"/>
              <a:t>Prevent Safeguarding Duty</a:t>
            </a:r>
            <a:endParaRPr lang="en-US" sz="1600" dirty="0"/>
          </a:p>
          <a:p>
            <a:pPr marL="742950" lvl="1" indent="-285750">
              <a:buFont typeface="Arial" panose="020B0604020202020204" pitchFamily="34" charset="0"/>
              <a:buChar char="•"/>
            </a:pPr>
            <a:r>
              <a:rPr lang="en-US" sz="1600" dirty="0"/>
              <a:t>Reinforces Prevent as safeguarding focused on early identification, support, and protection, not </a:t>
            </a:r>
            <a:r>
              <a:rPr lang="en-US" sz="1600" dirty="0" err="1"/>
              <a:t>criminalisation</a:t>
            </a:r>
            <a:r>
              <a:rPr lang="en-US" sz="1600" dirty="0"/>
              <a:t> or surveillance.</a:t>
            </a:r>
          </a:p>
        </p:txBody>
      </p:sp>
    </p:spTree>
    <p:extLst>
      <p:ext uri="{BB962C8B-B14F-4D97-AF65-F5344CB8AC3E}">
        <p14:creationId xmlns:p14="http://schemas.microsoft.com/office/powerpoint/2010/main" val="1769472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9D29-5F49-003E-2053-38300E487970}"/>
              </a:ext>
            </a:extLst>
          </p:cNvPr>
          <p:cNvSpPr>
            <a:spLocks noGrp="1"/>
          </p:cNvSpPr>
          <p:nvPr>
            <p:ph type="ctrTitle"/>
          </p:nvPr>
        </p:nvSpPr>
        <p:spPr/>
        <p:txBody>
          <a:bodyPr>
            <a:normAutofit/>
          </a:bodyPr>
          <a:lstStyle/>
          <a:p>
            <a:r>
              <a:rPr lang="en-GB" dirty="0"/>
              <a:t>Children’s Services</a:t>
            </a:r>
          </a:p>
        </p:txBody>
      </p:sp>
      <p:sp>
        <p:nvSpPr>
          <p:cNvPr id="3" name="Subtitle 2">
            <a:extLst>
              <a:ext uri="{FF2B5EF4-FFF2-40B4-BE49-F238E27FC236}">
                <a16:creationId xmlns:a16="http://schemas.microsoft.com/office/drawing/2014/main" id="{E05418F9-844F-761E-009C-4FE68E951D27}"/>
              </a:ext>
            </a:extLst>
          </p:cNvPr>
          <p:cNvSpPr>
            <a:spLocks noGrp="1"/>
          </p:cNvSpPr>
          <p:nvPr>
            <p:ph type="subTitle" idx="1"/>
          </p:nvPr>
        </p:nvSpPr>
        <p:spPr/>
        <p:txBody>
          <a:bodyPr/>
          <a:lstStyle/>
          <a:p>
            <a:r>
              <a:rPr lang="en-GB" dirty="0"/>
              <a:t>Samantha Lawton – Operational Manager CAMHS </a:t>
            </a:r>
          </a:p>
          <a:p>
            <a:r>
              <a:rPr lang="en-GB" dirty="0"/>
              <a:t>Cornwall Partnership NHS Foundation Trust </a:t>
            </a:r>
          </a:p>
        </p:txBody>
      </p:sp>
    </p:spTree>
    <p:extLst>
      <p:ext uri="{BB962C8B-B14F-4D97-AF65-F5344CB8AC3E}">
        <p14:creationId xmlns:p14="http://schemas.microsoft.com/office/powerpoint/2010/main" val="80764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D2696-2983-2BAE-D939-E626870F4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052F06-136D-9920-36C4-0F6E246C4E43}"/>
              </a:ext>
            </a:extLst>
          </p:cNvPr>
          <p:cNvSpPr>
            <a:spLocks noGrp="1"/>
          </p:cNvSpPr>
          <p:nvPr>
            <p:ph type="title"/>
          </p:nvPr>
        </p:nvSpPr>
        <p:spPr/>
        <p:txBody>
          <a:bodyPr>
            <a:normAutofit/>
          </a:bodyPr>
          <a:lstStyle/>
          <a:p>
            <a:pPr marL="228600" marR="0" lvl="0" indent="-228600" defTabSz="914400" rtl="0" eaLnBrk="1" fontAlgn="auto" latinLnBrk="0" hangingPunct="1">
              <a:lnSpc>
                <a:spcPts val="1950"/>
              </a:lnSpc>
              <a:spcBef>
                <a:spcPts val="1000"/>
              </a:spcBef>
              <a:spcAft>
                <a:spcPts val="900"/>
              </a:spcAft>
              <a:tabLst/>
              <a:defRPr/>
            </a:pPr>
            <a:r>
              <a:rPr kumimoji="0" lang="en-GB" b="1" i="0" u="none" strike="noStrike" kern="1200" cap="none" spc="0" normalizeH="0" baseline="0" noProof="0" dirty="0">
                <a:ln>
                  <a:noFill/>
                </a:ln>
                <a:effectLst/>
                <a:uLnTx/>
                <a:uFillTx/>
                <a:ea typeface="+mn-ea"/>
                <a:cs typeface="+mn-cs"/>
              </a:rPr>
              <a:t>Hello! </a:t>
            </a:r>
            <a:br>
              <a:rPr kumimoji="0" lang="en-GB" b="1" i="0" u="none" strike="noStrike" kern="1200" cap="none" spc="0" normalizeH="0" baseline="0" noProof="0" dirty="0">
                <a:ln>
                  <a:noFill/>
                </a:ln>
                <a:effectLst/>
                <a:uLnTx/>
                <a:uFillTx/>
                <a:ea typeface="+mn-ea"/>
                <a:cs typeface="+mn-cs"/>
              </a:rPr>
            </a:br>
            <a:endParaRPr lang="en-GB" dirty="0"/>
          </a:p>
        </p:txBody>
      </p:sp>
      <p:sp>
        <p:nvSpPr>
          <p:cNvPr id="3" name="Content Placeholder 2">
            <a:extLst>
              <a:ext uri="{FF2B5EF4-FFF2-40B4-BE49-F238E27FC236}">
                <a16:creationId xmlns:a16="http://schemas.microsoft.com/office/drawing/2014/main" id="{94E7FCC7-974C-7508-3AC0-96364455C06D}"/>
              </a:ext>
            </a:extLst>
          </p:cNvPr>
          <p:cNvSpPr>
            <a:spLocks noGrp="1"/>
          </p:cNvSpPr>
          <p:nvPr>
            <p:ph idx="1"/>
          </p:nvPr>
        </p:nvSpPr>
        <p:spPr>
          <a:xfrm>
            <a:off x="838200" y="1515073"/>
            <a:ext cx="5467709" cy="5157869"/>
          </a:xfrm>
        </p:spPr>
        <p:txBody>
          <a:bodyPr>
            <a:normAutofit/>
          </a:bodyPr>
          <a:lstStyle/>
          <a:p>
            <a:pPr algn="l">
              <a:spcAft>
                <a:spcPts val="900"/>
              </a:spcAft>
              <a:buFont typeface="Arial" panose="020B0604020202020204" pitchFamily="34" charset="0"/>
              <a:buChar char="•"/>
            </a:pPr>
            <a:r>
              <a:rPr lang="en-GB" sz="3200" dirty="0">
                <a:solidFill>
                  <a:srgbClr val="000000"/>
                </a:solidFill>
                <a:latin typeface="+mj-lt"/>
              </a:rPr>
              <a:t>Overview of services</a:t>
            </a:r>
          </a:p>
          <a:p>
            <a:pPr marL="0" indent="0" algn="l">
              <a:spcAft>
                <a:spcPts val="900"/>
              </a:spcAft>
              <a:buNone/>
            </a:pPr>
            <a:endParaRPr lang="en-GB" sz="3200" b="0" i="0" dirty="0">
              <a:solidFill>
                <a:srgbClr val="000000"/>
              </a:solidFill>
              <a:effectLst/>
              <a:latin typeface="+mj-lt"/>
            </a:endParaRPr>
          </a:p>
          <a:p>
            <a:pPr marL="0" indent="0" algn="l">
              <a:spcAft>
                <a:spcPts val="900"/>
              </a:spcAft>
              <a:buNone/>
            </a:pPr>
            <a:r>
              <a:rPr lang="en-GB" sz="3200" b="0" i="0" dirty="0">
                <a:solidFill>
                  <a:srgbClr val="000000"/>
                </a:solidFill>
                <a:effectLst/>
                <a:latin typeface="+mj-lt"/>
              </a:rPr>
              <a:t>CAMHs;</a:t>
            </a:r>
          </a:p>
          <a:p>
            <a:pPr algn="l">
              <a:spcAft>
                <a:spcPts val="900"/>
              </a:spcAft>
              <a:buFont typeface="Arial" panose="020B0604020202020204" pitchFamily="34" charset="0"/>
              <a:buChar char="•"/>
            </a:pPr>
            <a:r>
              <a:rPr lang="en-GB" sz="3200" dirty="0">
                <a:solidFill>
                  <a:srgbClr val="000000"/>
                </a:solidFill>
                <a:latin typeface="+mj-lt"/>
              </a:rPr>
              <a:t>Successes</a:t>
            </a:r>
          </a:p>
          <a:p>
            <a:pPr algn="l">
              <a:spcAft>
                <a:spcPts val="900"/>
              </a:spcAft>
              <a:buFont typeface="Arial" panose="020B0604020202020204" pitchFamily="34" charset="0"/>
              <a:buChar char="•"/>
            </a:pPr>
            <a:r>
              <a:rPr lang="en-GB" sz="3200" dirty="0">
                <a:solidFill>
                  <a:srgbClr val="000000"/>
                </a:solidFill>
                <a:latin typeface="+mj-lt"/>
              </a:rPr>
              <a:t>Priorities </a:t>
            </a:r>
          </a:p>
          <a:p>
            <a:pPr algn="l">
              <a:spcAft>
                <a:spcPts val="900"/>
              </a:spcAft>
              <a:buFont typeface="Arial" panose="020B0604020202020204" pitchFamily="34" charset="0"/>
              <a:buChar char="•"/>
            </a:pPr>
            <a:r>
              <a:rPr lang="en-GB" sz="3200" dirty="0">
                <a:solidFill>
                  <a:srgbClr val="000000"/>
                </a:solidFill>
                <a:latin typeface="+mj-lt"/>
              </a:rPr>
              <a:t>INT plans</a:t>
            </a:r>
          </a:p>
          <a:p>
            <a:pPr algn="l">
              <a:spcAft>
                <a:spcPts val="900"/>
              </a:spcAft>
              <a:buFont typeface="Arial" panose="020B0604020202020204" pitchFamily="34" charset="0"/>
              <a:buChar char="•"/>
            </a:pPr>
            <a:endParaRPr lang="en-GB" sz="3200" b="0" i="0" dirty="0">
              <a:solidFill>
                <a:srgbClr val="000000"/>
              </a:solidFill>
              <a:effectLst/>
              <a:latin typeface="+mj-lt"/>
            </a:endParaRPr>
          </a:p>
          <a:p>
            <a:endParaRPr lang="en-GB" sz="3200" dirty="0">
              <a:latin typeface="+mj-lt"/>
            </a:endParaRPr>
          </a:p>
        </p:txBody>
      </p:sp>
      <p:pic>
        <p:nvPicPr>
          <p:cNvPr id="4" name="Picture 3">
            <a:extLst>
              <a:ext uri="{FF2B5EF4-FFF2-40B4-BE49-F238E27FC236}">
                <a16:creationId xmlns:a16="http://schemas.microsoft.com/office/drawing/2014/main" id="{97727ACA-C5C9-9AB6-5CE0-4BC22CF69F65}"/>
              </a:ext>
            </a:extLst>
          </p:cNvPr>
          <p:cNvPicPr>
            <a:picLocks noChangeAspect="1"/>
          </p:cNvPicPr>
          <p:nvPr/>
        </p:nvPicPr>
        <p:blipFill>
          <a:blip r:embed="rId2"/>
          <a:stretch>
            <a:fillRect/>
          </a:stretch>
        </p:blipFill>
        <p:spPr>
          <a:xfrm>
            <a:off x="7281286" y="2184776"/>
            <a:ext cx="4692177" cy="3129096"/>
          </a:xfrm>
          <a:prstGeom prst="rect">
            <a:avLst/>
          </a:prstGeom>
        </p:spPr>
      </p:pic>
      <p:sp>
        <p:nvSpPr>
          <p:cNvPr id="5" name="TextBox 4">
            <a:extLst>
              <a:ext uri="{FF2B5EF4-FFF2-40B4-BE49-F238E27FC236}">
                <a16:creationId xmlns:a16="http://schemas.microsoft.com/office/drawing/2014/main" id="{CD41655C-D17B-1188-4E6D-BC313454E90A}"/>
              </a:ext>
            </a:extLst>
          </p:cNvPr>
          <p:cNvSpPr txBox="1"/>
          <p:nvPr/>
        </p:nvSpPr>
        <p:spPr>
          <a:xfrm>
            <a:off x="402949" y="6531337"/>
            <a:ext cx="68444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CAMHS - Child and Adolescent Mental Health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97824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F185A-545D-1FC0-7B71-738B38B73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78C1F-BCD9-F197-5CD6-70878D96385D}"/>
              </a:ext>
            </a:extLst>
          </p:cNvPr>
          <p:cNvSpPr>
            <a:spLocks noGrp="1"/>
          </p:cNvSpPr>
          <p:nvPr>
            <p:ph type="title"/>
          </p:nvPr>
        </p:nvSpPr>
        <p:spPr/>
        <p:txBody>
          <a:bodyPr>
            <a:noAutofit/>
          </a:bodyPr>
          <a:lstStyle/>
          <a:p>
            <a:pPr marL="228600" marR="0" lvl="0" indent="-228600" defTabSz="914400" rtl="0" eaLnBrk="1" fontAlgn="auto" latinLnBrk="0" hangingPunct="1">
              <a:spcBef>
                <a:spcPts val="1000"/>
              </a:spcBef>
              <a:spcAft>
                <a:spcPts val="900"/>
              </a:spcAft>
              <a:tabLst/>
              <a:defRPr/>
            </a:pPr>
            <a:r>
              <a:rPr kumimoji="0" lang="en-GB" sz="2800" b="1" i="0" u="none" strike="noStrike" kern="1200" cap="none" spc="0" normalizeH="0" baseline="0" noProof="0" dirty="0">
                <a:ln>
                  <a:noFill/>
                </a:ln>
                <a:effectLst/>
                <a:uLnTx/>
                <a:uFillTx/>
                <a:latin typeface="+mn-lt"/>
                <a:ea typeface="+mn-ea"/>
                <a:cs typeface="+mn-cs"/>
              </a:rPr>
              <a:t>Overview of Cornwall Partnership NHS Foundation Trust Children’s Services</a:t>
            </a:r>
            <a:br>
              <a:rPr kumimoji="0" lang="en-GB" sz="2800" b="1" i="0" u="none" strike="noStrike" kern="1200" cap="none" spc="0" normalizeH="0" baseline="0" noProof="0" dirty="0">
                <a:ln>
                  <a:noFill/>
                </a:ln>
                <a:effectLst/>
                <a:uLnTx/>
                <a:uFillTx/>
                <a:latin typeface="+mn-lt"/>
                <a:ea typeface="+mn-ea"/>
                <a:cs typeface="+mn-cs"/>
              </a:rPr>
            </a:br>
            <a:endParaRPr lang="en-GB" dirty="0">
              <a:latin typeface="+mn-lt"/>
            </a:endParaRPr>
          </a:p>
        </p:txBody>
      </p:sp>
      <p:sp>
        <p:nvSpPr>
          <p:cNvPr id="6" name="Arrow: Right 5">
            <a:extLst>
              <a:ext uri="{FF2B5EF4-FFF2-40B4-BE49-F238E27FC236}">
                <a16:creationId xmlns:a16="http://schemas.microsoft.com/office/drawing/2014/main" id="{421A768A-4E3D-1667-23BE-FD52B56FE05B}"/>
              </a:ext>
            </a:extLst>
          </p:cNvPr>
          <p:cNvSpPr/>
          <p:nvPr/>
        </p:nvSpPr>
        <p:spPr>
          <a:xfrm>
            <a:off x="957532" y="2803585"/>
            <a:ext cx="10420710" cy="19150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0A9DA52B-EBA2-24E1-043E-80968F8ACCF7}"/>
              </a:ext>
            </a:extLst>
          </p:cNvPr>
          <p:cNvSpPr txBox="1"/>
          <p:nvPr/>
        </p:nvSpPr>
        <p:spPr>
          <a:xfrm>
            <a:off x="957531" y="3576451"/>
            <a:ext cx="20185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a:ea typeface="+mn-ea"/>
                <a:cs typeface="+mn-cs"/>
              </a:rPr>
              <a:t>Pre-birth </a:t>
            </a:r>
          </a:p>
        </p:txBody>
      </p:sp>
      <p:sp>
        <p:nvSpPr>
          <p:cNvPr id="8" name="TextBox 7">
            <a:extLst>
              <a:ext uri="{FF2B5EF4-FFF2-40B4-BE49-F238E27FC236}">
                <a16:creationId xmlns:a16="http://schemas.microsoft.com/office/drawing/2014/main" id="{8F324A87-25D5-F014-F297-77603EE4A1A1}"/>
              </a:ext>
            </a:extLst>
          </p:cNvPr>
          <p:cNvSpPr txBox="1"/>
          <p:nvPr/>
        </p:nvSpPr>
        <p:spPr>
          <a:xfrm>
            <a:off x="957531" y="4320249"/>
            <a:ext cx="3338424" cy="307777"/>
          </a:xfrm>
          <a:prstGeom prst="rect">
            <a:avLst/>
          </a:prstGeom>
          <a:solidFill>
            <a:schemeClr val="accent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Thriving Together</a:t>
            </a:r>
          </a:p>
        </p:txBody>
      </p:sp>
      <p:sp>
        <p:nvSpPr>
          <p:cNvPr id="10" name="TextBox 9">
            <a:extLst>
              <a:ext uri="{FF2B5EF4-FFF2-40B4-BE49-F238E27FC236}">
                <a16:creationId xmlns:a16="http://schemas.microsoft.com/office/drawing/2014/main" id="{33F52726-2FCF-8E05-98AA-680309E25040}"/>
              </a:ext>
            </a:extLst>
          </p:cNvPr>
          <p:cNvSpPr txBox="1"/>
          <p:nvPr/>
        </p:nvSpPr>
        <p:spPr>
          <a:xfrm>
            <a:off x="3010618" y="3572940"/>
            <a:ext cx="20185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a:ea typeface="+mn-ea"/>
                <a:cs typeface="+mn-cs"/>
              </a:rPr>
              <a:t>Pre-school</a:t>
            </a:r>
          </a:p>
        </p:txBody>
      </p:sp>
      <p:sp>
        <p:nvSpPr>
          <p:cNvPr id="11" name="TextBox 10">
            <a:extLst>
              <a:ext uri="{FF2B5EF4-FFF2-40B4-BE49-F238E27FC236}">
                <a16:creationId xmlns:a16="http://schemas.microsoft.com/office/drawing/2014/main" id="{0A177089-3157-D935-2429-77863447E8D7}"/>
              </a:ext>
            </a:extLst>
          </p:cNvPr>
          <p:cNvSpPr txBox="1"/>
          <p:nvPr/>
        </p:nvSpPr>
        <p:spPr>
          <a:xfrm>
            <a:off x="5397260" y="3576451"/>
            <a:ext cx="20185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a:ea typeface="+mn-ea"/>
                <a:cs typeface="+mn-cs"/>
              </a:rPr>
              <a:t>School</a:t>
            </a:r>
          </a:p>
        </p:txBody>
      </p:sp>
      <p:sp>
        <p:nvSpPr>
          <p:cNvPr id="12" name="TextBox 11">
            <a:extLst>
              <a:ext uri="{FF2B5EF4-FFF2-40B4-BE49-F238E27FC236}">
                <a16:creationId xmlns:a16="http://schemas.microsoft.com/office/drawing/2014/main" id="{D4122A4B-48CF-5A4D-ED83-9ED1D26F190C}"/>
              </a:ext>
            </a:extLst>
          </p:cNvPr>
          <p:cNvSpPr txBox="1"/>
          <p:nvPr/>
        </p:nvSpPr>
        <p:spPr>
          <a:xfrm>
            <a:off x="8793192" y="3576451"/>
            <a:ext cx="20185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a:ea typeface="+mn-ea"/>
                <a:cs typeface="+mn-cs"/>
              </a:rPr>
              <a:t>Adulthood</a:t>
            </a:r>
          </a:p>
        </p:txBody>
      </p:sp>
      <p:sp>
        <p:nvSpPr>
          <p:cNvPr id="14" name="TextBox 13">
            <a:extLst>
              <a:ext uri="{FF2B5EF4-FFF2-40B4-BE49-F238E27FC236}">
                <a16:creationId xmlns:a16="http://schemas.microsoft.com/office/drawing/2014/main" id="{CB1EB256-6C80-A991-424D-BEF4994433CD}"/>
              </a:ext>
            </a:extLst>
          </p:cNvPr>
          <p:cNvSpPr txBox="1"/>
          <p:nvPr/>
        </p:nvSpPr>
        <p:spPr>
          <a:xfrm>
            <a:off x="4819289" y="4320249"/>
            <a:ext cx="3565587" cy="307777"/>
          </a:xfrm>
          <a:prstGeom prst="rect">
            <a:avLst/>
          </a:prstGeom>
          <a:solidFill>
            <a:srgbClr val="00B0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MHST</a:t>
            </a:r>
          </a:p>
        </p:txBody>
      </p:sp>
      <p:sp>
        <p:nvSpPr>
          <p:cNvPr id="15" name="TextBox 14">
            <a:extLst>
              <a:ext uri="{FF2B5EF4-FFF2-40B4-BE49-F238E27FC236}">
                <a16:creationId xmlns:a16="http://schemas.microsoft.com/office/drawing/2014/main" id="{35BD30D2-C9EB-6D18-3EA0-B0EDCC038170}"/>
              </a:ext>
            </a:extLst>
          </p:cNvPr>
          <p:cNvSpPr txBox="1"/>
          <p:nvPr/>
        </p:nvSpPr>
        <p:spPr>
          <a:xfrm>
            <a:off x="4819287" y="5336286"/>
            <a:ext cx="5515157" cy="738664"/>
          </a:xfrm>
          <a:prstGeom prst="rect">
            <a:avLst/>
          </a:prstGeom>
          <a:solidFill>
            <a:srgbClr val="00B0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CAMHS, ADHD, Eating Disorders including ARFID (avoidant restrictive food intake disorder), Crisis Mental Health Services including COAST and LD Key workers</a:t>
            </a:r>
          </a:p>
        </p:txBody>
      </p:sp>
      <p:sp>
        <p:nvSpPr>
          <p:cNvPr id="19" name="TextBox 18">
            <a:extLst>
              <a:ext uri="{FF2B5EF4-FFF2-40B4-BE49-F238E27FC236}">
                <a16:creationId xmlns:a16="http://schemas.microsoft.com/office/drawing/2014/main" id="{95077790-2BE5-3ED7-D932-28A979102CB7}"/>
              </a:ext>
            </a:extLst>
          </p:cNvPr>
          <p:cNvSpPr txBox="1"/>
          <p:nvPr/>
        </p:nvSpPr>
        <p:spPr>
          <a:xfrm>
            <a:off x="954407" y="4850626"/>
            <a:ext cx="9380038" cy="307777"/>
          </a:xfrm>
          <a:prstGeom prst="rect">
            <a:avLst/>
          </a:prstGeom>
          <a:solidFill>
            <a:schemeClr val="accent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Special Parenting </a:t>
            </a:r>
          </a:p>
        </p:txBody>
      </p:sp>
      <p:sp>
        <p:nvSpPr>
          <p:cNvPr id="20" name="TextBox 19">
            <a:extLst>
              <a:ext uri="{FF2B5EF4-FFF2-40B4-BE49-F238E27FC236}">
                <a16:creationId xmlns:a16="http://schemas.microsoft.com/office/drawing/2014/main" id="{973C710E-8B30-2FA5-F73C-E62E40375EB2}"/>
              </a:ext>
            </a:extLst>
          </p:cNvPr>
          <p:cNvSpPr txBox="1"/>
          <p:nvPr/>
        </p:nvSpPr>
        <p:spPr>
          <a:xfrm>
            <a:off x="4819289" y="6391909"/>
            <a:ext cx="3565587" cy="307777"/>
          </a:xfrm>
          <a:prstGeom prst="rect">
            <a:avLst/>
          </a:prstGeom>
          <a:solidFill>
            <a:srgbClr val="00B0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Sowenna – General Adolescent Unit</a:t>
            </a:r>
          </a:p>
        </p:txBody>
      </p:sp>
      <p:sp>
        <p:nvSpPr>
          <p:cNvPr id="21" name="TextBox 20">
            <a:extLst>
              <a:ext uri="{FF2B5EF4-FFF2-40B4-BE49-F238E27FC236}">
                <a16:creationId xmlns:a16="http://schemas.microsoft.com/office/drawing/2014/main" id="{B4EAF2A5-9963-4A6D-799D-78D30FB6BC77}"/>
              </a:ext>
            </a:extLst>
          </p:cNvPr>
          <p:cNvSpPr txBox="1"/>
          <p:nvPr/>
        </p:nvSpPr>
        <p:spPr>
          <a:xfrm>
            <a:off x="2147977" y="2123705"/>
            <a:ext cx="8186467" cy="307777"/>
          </a:xfrm>
          <a:prstGeom prst="rect">
            <a:avLst/>
          </a:prstGeom>
          <a:solidFill>
            <a:schemeClr val="accent4">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Community Nursing, epilepsy, palliative care, short breaks </a:t>
            </a:r>
          </a:p>
        </p:txBody>
      </p:sp>
      <p:sp>
        <p:nvSpPr>
          <p:cNvPr id="22" name="TextBox 21">
            <a:extLst>
              <a:ext uri="{FF2B5EF4-FFF2-40B4-BE49-F238E27FC236}">
                <a16:creationId xmlns:a16="http://schemas.microsoft.com/office/drawing/2014/main" id="{7A7C0769-94DA-F8D3-7A22-E80AF84DACBA}"/>
              </a:ext>
            </a:extLst>
          </p:cNvPr>
          <p:cNvSpPr txBox="1"/>
          <p:nvPr/>
        </p:nvSpPr>
        <p:spPr>
          <a:xfrm>
            <a:off x="5029199" y="1666576"/>
            <a:ext cx="5305245" cy="307777"/>
          </a:xfrm>
          <a:prstGeom prst="rect">
            <a:avLst/>
          </a:prstGeom>
          <a:solidFill>
            <a:schemeClr val="accent4">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Youth Justice Service</a:t>
            </a:r>
          </a:p>
        </p:txBody>
      </p:sp>
      <p:sp>
        <p:nvSpPr>
          <p:cNvPr id="23" name="TextBox 22">
            <a:extLst>
              <a:ext uri="{FF2B5EF4-FFF2-40B4-BE49-F238E27FC236}">
                <a16:creationId xmlns:a16="http://schemas.microsoft.com/office/drawing/2014/main" id="{712AF5A4-5FF7-B115-96AD-8A261D813866}"/>
              </a:ext>
            </a:extLst>
          </p:cNvPr>
          <p:cNvSpPr txBox="1"/>
          <p:nvPr/>
        </p:nvSpPr>
        <p:spPr>
          <a:xfrm>
            <a:off x="3226279" y="2671608"/>
            <a:ext cx="7108165" cy="307777"/>
          </a:xfrm>
          <a:prstGeom prst="rect">
            <a:avLst/>
          </a:prstGeom>
          <a:solidFill>
            <a:schemeClr val="accent4">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Speech &amp; language, neurodiversity diagnosis &amp; assessment, learning disabilities</a:t>
            </a:r>
          </a:p>
        </p:txBody>
      </p:sp>
      <p:sp>
        <p:nvSpPr>
          <p:cNvPr id="3" name="TextBox 2">
            <a:extLst>
              <a:ext uri="{FF2B5EF4-FFF2-40B4-BE49-F238E27FC236}">
                <a16:creationId xmlns:a16="http://schemas.microsoft.com/office/drawing/2014/main" id="{285BEA9F-6489-46D9-0348-8B7273C38B0F}"/>
              </a:ext>
            </a:extLst>
          </p:cNvPr>
          <p:cNvSpPr txBox="1"/>
          <p:nvPr/>
        </p:nvSpPr>
        <p:spPr>
          <a:xfrm>
            <a:off x="-185062" y="4395483"/>
            <a:ext cx="12518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THINK FAMILY</a:t>
            </a:r>
          </a:p>
        </p:txBody>
      </p:sp>
    </p:spTree>
    <p:extLst>
      <p:ext uri="{BB962C8B-B14F-4D97-AF65-F5344CB8AC3E}">
        <p14:creationId xmlns:p14="http://schemas.microsoft.com/office/powerpoint/2010/main" val="899331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ADB57-F331-DC29-32F9-45FE74699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37369-C46C-021B-C643-55F190B1A09B}"/>
              </a:ext>
            </a:extLst>
          </p:cNvPr>
          <p:cNvSpPr>
            <a:spLocks noGrp="1"/>
          </p:cNvSpPr>
          <p:nvPr>
            <p:ph type="title"/>
          </p:nvPr>
        </p:nvSpPr>
        <p:spPr>
          <a:xfrm>
            <a:off x="838200" y="365125"/>
            <a:ext cx="6909262" cy="1072977"/>
          </a:xfrm>
        </p:spPr>
        <p:txBody>
          <a:bodyPr anchor="ctr">
            <a:normAutofit fontScale="90000"/>
          </a:bodyPr>
          <a:lstStyle/>
          <a:p>
            <a:pPr marL="228600" marR="0" lvl="0" indent="-228600" defTabSz="914400" rtl="0" eaLnBrk="1" fontAlgn="auto" latinLnBrk="0" hangingPunct="1">
              <a:spcBef>
                <a:spcPts val="1000"/>
              </a:spcBef>
              <a:spcAft>
                <a:spcPts val="900"/>
              </a:spcAft>
              <a:tabLst/>
              <a:defRPr/>
            </a:pPr>
            <a:r>
              <a:rPr kumimoji="0" lang="en-GB" b="1" i="0" u="none" strike="noStrike" kern="1200" cap="none" spc="0" normalizeH="0" baseline="0" noProof="0" dirty="0">
                <a:ln>
                  <a:noFill/>
                </a:ln>
                <a:effectLst/>
                <a:uLnTx/>
                <a:uFillTx/>
              </a:rPr>
              <a:t>Celebrating Success</a:t>
            </a:r>
            <a:br>
              <a:rPr lang="en-GB" dirty="0"/>
            </a:br>
            <a:r>
              <a:rPr kumimoji="0" lang="en-GB" b="1" i="0" u="none" strike="noStrike" kern="1200" cap="none" spc="0" normalizeH="0" baseline="0" noProof="0" dirty="0">
                <a:ln>
                  <a:noFill/>
                </a:ln>
                <a:effectLst/>
                <a:uLnTx/>
                <a:uFillTx/>
              </a:rPr>
              <a:t>Mental Health</a:t>
            </a:r>
            <a:endParaRPr lang="en-GB" dirty="0"/>
          </a:p>
        </p:txBody>
      </p:sp>
      <p:sp>
        <p:nvSpPr>
          <p:cNvPr id="3" name="Content Placeholder 2">
            <a:extLst>
              <a:ext uri="{FF2B5EF4-FFF2-40B4-BE49-F238E27FC236}">
                <a16:creationId xmlns:a16="http://schemas.microsoft.com/office/drawing/2014/main" id="{F307B91A-1AF1-0509-DF41-194B7CF09632}"/>
              </a:ext>
            </a:extLst>
          </p:cNvPr>
          <p:cNvSpPr>
            <a:spLocks noGrp="1"/>
          </p:cNvSpPr>
          <p:nvPr>
            <p:ph sz="half" idx="1"/>
          </p:nvPr>
        </p:nvSpPr>
        <p:spPr>
          <a:xfrm>
            <a:off x="838200" y="1825625"/>
            <a:ext cx="5181600" cy="4667250"/>
          </a:xfrm>
        </p:spPr>
        <p:txBody>
          <a:bodyPr>
            <a:normAutofit fontScale="70000" lnSpcReduction="20000"/>
          </a:bodyPr>
          <a:lstStyle/>
          <a:p>
            <a:pPr>
              <a:spcAft>
                <a:spcPts val="900"/>
              </a:spcAft>
              <a:buFont typeface="Arial" panose="020B0604020202020204" pitchFamily="34" charset="0"/>
              <a:buChar char="•"/>
            </a:pPr>
            <a:r>
              <a:rPr lang="en-GB" dirty="0"/>
              <a:t>Number 6 in England for CAMHs Access 2025/26</a:t>
            </a:r>
          </a:p>
          <a:p>
            <a:pPr>
              <a:spcAft>
                <a:spcPts val="900"/>
              </a:spcAft>
              <a:buFont typeface="Arial" panose="020B0604020202020204" pitchFamily="34" charset="0"/>
              <a:buChar char="•"/>
            </a:pPr>
            <a:r>
              <a:rPr lang="en-GB" dirty="0"/>
              <a:t>27% reduction in Emergency Department attendance for CYP in Mental Health crisis </a:t>
            </a:r>
          </a:p>
          <a:p>
            <a:pPr>
              <a:spcAft>
                <a:spcPts val="900"/>
              </a:spcAft>
              <a:buFont typeface="Arial" panose="020B0604020202020204" pitchFamily="34" charset="0"/>
              <a:buChar char="•"/>
            </a:pPr>
            <a:r>
              <a:rPr lang="en-GB" dirty="0"/>
              <a:t>Safe place opened at Sowenna </a:t>
            </a:r>
          </a:p>
          <a:p>
            <a:pPr>
              <a:spcAft>
                <a:spcPts val="900"/>
              </a:spcAft>
              <a:buFont typeface="Arial" panose="020B0604020202020204" pitchFamily="34" charset="0"/>
              <a:buChar char="•"/>
            </a:pPr>
            <a:r>
              <a:rPr lang="en-GB" dirty="0"/>
              <a:t>Thriving Together; Multiagency consultation model embedded and effective</a:t>
            </a:r>
          </a:p>
          <a:p>
            <a:pPr>
              <a:spcAft>
                <a:spcPts val="900"/>
              </a:spcAft>
              <a:buFont typeface="Arial" panose="020B0604020202020204" pitchFamily="34" charset="0"/>
              <a:buChar char="•"/>
            </a:pPr>
            <a:r>
              <a:rPr lang="en-GB" dirty="0"/>
              <a:t>COAST (Community Outreach and Support Team); Zero Specialist Eating Disorder Unit admissions </a:t>
            </a:r>
          </a:p>
          <a:p>
            <a:pPr>
              <a:spcAft>
                <a:spcPts val="900"/>
              </a:spcAft>
              <a:buFont typeface="Arial" panose="020B0604020202020204" pitchFamily="34" charset="0"/>
              <a:buChar char="•"/>
            </a:pPr>
            <a:r>
              <a:rPr lang="en-GB" dirty="0"/>
              <a:t>Gender Identity Service pathway established</a:t>
            </a:r>
          </a:p>
          <a:p>
            <a:pPr>
              <a:spcAft>
                <a:spcPts val="900"/>
              </a:spcAft>
              <a:buFont typeface="Arial" panose="020B0604020202020204" pitchFamily="34" charset="0"/>
              <a:buChar char="•"/>
            </a:pPr>
            <a:endParaRPr lang="en-GB" dirty="0"/>
          </a:p>
          <a:p>
            <a:pPr>
              <a:spcAft>
                <a:spcPts val="900"/>
              </a:spcAft>
              <a:buFont typeface="Arial" panose="020B0604020202020204" pitchFamily="34" charset="0"/>
              <a:buChar char="•"/>
            </a:pPr>
            <a:endParaRPr lang="en-GB" dirty="0"/>
          </a:p>
          <a:p>
            <a:pPr>
              <a:spcAft>
                <a:spcPts val="900"/>
              </a:spcAft>
              <a:buFont typeface="Arial" panose="020B0604020202020204" pitchFamily="34" charset="0"/>
              <a:buChar char="•"/>
            </a:pPr>
            <a:endParaRPr lang="en-GB" dirty="0"/>
          </a:p>
          <a:p>
            <a:pPr>
              <a:spcAft>
                <a:spcPts val="900"/>
              </a:spcAft>
              <a:buFont typeface="Arial" panose="020B0604020202020204" pitchFamily="34" charset="0"/>
              <a:buChar char="•"/>
            </a:pPr>
            <a:endParaRPr lang="en-GB" b="0" i="0" dirty="0">
              <a:effectLst/>
            </a:endParaRPr>
          </a:p>
          <a:p>
            <a:endParaRPr lang="en-GB" dirty="0"/>
          </a:p>
        </p:txBody>
      </p:sp>
      <p:pic>
        <p:nvPicPr>
          <p:cNvPr id="4" name="Picture 3">
            <a:extLst>
              <a:ext uri="{FF2B5EF4-FFF2-40B4-BE49-F238E27FC236}">
                <a16:creationId xmlns:a16="http://schemas.microsoft.com/office/drawing/2014/main" id="{5D92FA4C-7BE8-2755-1EB1-8CC3080D272B}"/>
              </a:ext>
            </a:extLst>
          </p:cNvPr>
          <p:cNvPicPr>
            <a:picLocks noChangeAspect="1"/>
          </p:cNvPicPr>
          <p:nvPr/>
        </p:nvPicPr>
        <p:blipFill>
          <a:blip r:embed="rId2"/>
          <a:srcRect l="25089" r="26339"/>
          <a:stretch>
            <a:fillRect/>
          </a:stretch>
        </p:blipFill>
        <p:spPr>
          <a:xfrm>
            <a:off x="6172200" y="1825625"/>
            <a:ext cx="5181600" cy="4667250"/>
          </a:xfrm>
          <a:prstGeom prst="rect">
            <a:avLst/>
          </a:prstGeom>
          <a:noFill/>
        </p:spPr>
      </p:pic>
    </p:spTree>
    <p:extLst>
      <p:ext uri="{BB962C8B-B14F-4D97-AF65-F5344CB8AC3E}">
        <p14:creationId xmlns:p14="http://schemas.microsoft.com/office/powerpoint/2010/main" val="4142754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D9EB85-94B8-0B5F-D389-CAB6D9D6D8C2}"/>
              </a:ext>
            </a:extLst>
          </p:cNvPr>
          <p:cNvSpPr>
            <a:spLocks noGrp="1"/>
          </p:cNvSpPr>
          <p:nvPr>
            <p:ph type="title"/>
          </p:nvPr>
        </p:nvSpPr>
        <p:spPr/>
        <p:txBody>
          <a:bodyPr/>
          <a:lstStyle/>
          <a:p>
            <a:r>
              <a:rPr lang="en-GB" dirty="0"/>
              <a:t>CAMHs waits reducing</a:t>
            </a:r>
          </a:p>
        </p:txBody>
      </p:sp>
      <p:sp>
        <p:nvSpPr>
          <p:cNvPr id="6" name="Content Placeholder 5">
            <a:extLst>
              <a:ext uri="{FF2B5EF4-FFF2-40B4-BE49-F238E27FC236}">
                <a16:creationId xmlns:a16="http://schemas.microsoft.com/office/drawing/2014/main" id="{25E22501-EEB0-7F7B-214E-9C4F95A9A124}"/>
              </a:ext>
            </a:extLst>
          </p:cNvPr>
          <p:cNvSpPr>
            <a:spLocks noGrp="1"/>
          </p:cNvSpPr>
          <p:nvPr>
            <p:ph idx="1"/>
          </p:nvPr>
        </p:nvSpPr>
        <p:spPr>
          <a:xfrm>
            <a:off x="838200" y="1825625"/>
            <a:ext cx="10515600" cy="972004"/>
          </a:xfrm>
        </p:spPr>
        <p:txBody>
          <a:bodyPr>
            <a:normAutofit fontScale="85000" lnSpcReduction="20000"/>
          </a:bodyPr>
          <a:lstStyle/>
          <a:p>
            <a:pPr marL="0" indent="0">
              <a:buNone/>
            </a:pPr>
            <a:r>
              <a:rPr lang="en-GB" sz="2400" dirty="0"/>
              <a:t>Referral to assessments waits have fallen significantly. Mean wait fallen from 101 days in April to 60 days in March</a:t>
            </a:r>
          </a:p>
          <a:p>
            <a:pPr marL="0" indent="0">
              <a:buNone/>
            </a:pPr>
            <a:r>
              <a:rPr lang="en-GB" sz="2400" dirty="0"/>
              <a:t>+25% rise in clinical appointments recorded and delivered</a:t>
            </a:r>
          </a:p>
        </p:txBody>
      </p:sp>
      <p:sp>
        <p:nvSpPr>
          <p:cNvPr id="8" name="TextBox 7">
            <a:extLst>
              <a:ext uri="{FF2B5EF4-FFF2-40B4-BE49-F238E27FC236}">
                <a16:creationId xmlns:a16="http://schemas.microsoft.com/office/drawing/2014/main" id="{9BA7C659-A059-E34B-36FE-40BBB87C130D}"/>
              </a:ext>
            </a:extLst>
          </p:cNvPr>
          <p:cNvSpPr txBox="1"/>
          <p:nvPr/>
        </p:nvSpPr>
        <p:spPr>
          <a:xfrm>
            <a:off x="298994" y="6492875"/>
            <a:ext cx="92310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Source: RIO April 2025 to March 2026, CAMHs referral to assessment waits</a:t>
            </a:r>
          </a:p>
        </p:txBody>
      </p:sp>
      <p:graphicFrame>
        <p:nvGraphicFramePr>
          <p:cNvPr id="2" name="Chart 1">
            <a:extLst>
              <a:ext uri="{FF2B5EF4-FFF2-40B4-BE49-F238E27FC236}">
                <a16:creationId xmlns:a16="http://schemas.microsoft.com/office/drawing/2014/main" id="{638D24F9-21B9-29B6-CF7B-CD887D1AB523}"/>
              </a:ext>
            </a:extLst>
          </p:cNvPr>
          <p:cNvGraphicFramePr>
            <a:graphicFrameLocks/>
          </p:cNvGraphicFramePr>
          <p:nvPr/>
        </p:nvGraphicFramePr>
        <p:xfrm>
          <a:off x="838200" y="3032759"/>
          <a:ext cx="9555480" cy="33939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5466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7EE36-FABC-2647-C7A6-987D232932A5}"/>
              </a:ext>
            </a:extLst>
          </p:cNvPr>
          <p:cNvSpPr>
            <a:spLocks noGrp="1"/>
          </p:cNvSpPr>
          <p:nvPr>
            <p:ph type="title"/>
          </p:nvPr>
        </p:nvSpPr>
        <p:spPr>
          <a:xfrm>
            <a:off x="434577" y="602972"/>
            <a:ext cx="8039378" cy="346249"/>
          </a:xfrm>
        </p:spPr>
        <p:txBody>
          <a:bodyPr>
            <a:normAutofit fontScale="90000"/>
          </a:bodyPr>
          <a:lstStyle/>
          <a:p>
            <a:r>
              <a:rPr lang="en-GB" dirty="0"/>
              <a:t>CAMHS Community and acute mental health teams are reducing admissions</a:t>
            </a:r>
          </a:p>
        </p:txBody>
      </p:sp>
      <p:sp>
        <p:nvSpPr>
          <p:cNvPr id="3" name="Text Placeholder 2">
            <a:extLst>
              <a:ext uri="{FF2B5EF4-FFF2-40B4-BE49-F238E27FC236}">
                <a16:creationId xmlns:a16="http://schemas.microsoft.com/office/drawing/2014/main" id="{1EFBB89D-A3C2-2044-0CA3-281267C2047A}"/>
              </a:ext>
            </a:extLst>
          </p:cNvPr>
          <p:cNvSpPr>
            <a:spLocks noGrp="1"/>
          </p:cNvSpPr>
          <p:nvPr>
            <p:ph type="body" idx="1"/>
          </p:nvPr>
        </p:nvSpPr>
        <p:spPr>
          <a:xfrm>
            <a:off x="434577" y="1620738"/>
            <a:ext cx="10697766" cy="1379224"/>
          </a:xfrm>
        </p:spPr>
        <p:txBody>
          <a:bodyPr>
            <a:normAutofit fontScale="92500" lnSpcReduction="10000"/>
          </a:bodyPr>
          <a:lstStyle/>
          <a:p>
            <a:pPr marL="0" indent="0">
              <a:buNone/>
            </a:pPr>
            <a:r>
              <a:rPr lang="en-GB" sz="2400" dirty="0"/>
              <a:t>Whilst referrals to MARRS (Multiagency Rapid Response Service) have increased over the past 3 fiscal years, the number of Cornish patient admissions to Sowenna has fallen resulting in the MARRS referral to admission conversion rate more than halving from 9.5% to 4%. </a:t>
            </a:r>
          </a:p>
        </p:txBody>
      </p:sp>
      <p:graphicFrame>
        <p:nvGraphicFramePr>
          <p:cNvPr id="4" name="Table 3">
            <a:extLst>
              <a:ext uri="{FF2B5EF4-FFF2-40B4-BE49-F238E27FC236}">
                <a16:creationId xmlns:a16="http://schemas.microsoft.com/office/drawing/2014/main" id="{7CC6276A-761D-F631-FDF2-D701D117FE76}"/>
              </a:ext>
            </a:extLst>
          </p:cNvPr>
          <p:cNvGraphicFramePr>
            <a:graphicFrameLocks noGrp="1"/>
          </p:cNvGraphicFramePr>
          <p:nvPr/>
        </p:nvGraphicFramePr>
        <p:xfrm>
          <a:off x="689967" y="3581403"/>
          <a:ext cx="9858376" cy="1379224"/>
        </p:xfrm>
        <a:graphic>
          <a:graphicData uri="http://schemas.openxmlformats.org/drawingml/2006/table">
            <a:tbl>
              <a:tblPr/>
              <a:tblGrid>
                <a:gridCol w="2464594">
                  <a:extLst>
                    <a:ext uri="{9D8B030D-6E8A-4147-A177-3AD203B41FA5}">
                      <a16:colId xmlns:a16="http://schemas.microsoft.com/office/drawing/2014/main" val="3246120605"/>
                    </a:ext>
                  </a:extLst>
                </a:gridCol>
                <a:gridCol w="2464594">
                  <a:extLst>
                    <a:ext uri="{9D8B030D-6E8A-4147-A177-3AD203B41FA5}">
                      <a16:colId xmlns:a16="http://schemas.microsoft.com/office/drawing/2014/main" val="2885075252"/>
                    </a:ext>
                  </a:extLst>
                </a:gridCol>
                <a:gridCol w="2464594">
                  <a:extLst>
                    <a:ext uri="{9D8B030D-6E8A-4147-A177-3AD203B41FA5}">
                      <a16:colId xmlns:a16="http://schemas.microsoft.com/office/drawing/2014/main" val="3362748840"/>
                    </a:ext>
                  </a:extLst>
                </a:gridCol>
                <a:gridCol w="2464594">
                  <a:extLst>
                    <a:ext uri="{9D8B030D-6E8A-4147-A177-3AD203B41FA5}">
                      <a16:colId xmlns:a16="http://schemas.microsoft.com/office/drawing/2014/main" val="2570967316"/>
                    </a:ext>
                  </a:extLst>
                </a:gridCol>
              </a:tblGrid>
              <a:tr h="342900">
                <a:tc>
                  <a:txBody>
                    <a:bodyPr/>
                    <a:lstStyle/>
                    <a:p>
                      <a:pPr>
                        <a:buNone/>
                      </a:pPr>
                      <a:r>
                        <a:rPr lang="en-GB" sz="1700"/>
                        <a:t>Year</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dirty="0"/>
                        <a:t>MARRS Referrals</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dirty="0"/>
                        <a:t>Cornish Admissions</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dirty="0"/>
                        <a:t>Conversion</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1433283"/>
                  </a:ext>
                </a:extLst>
              </a:tr>
              <a:tr h="342900">
                <a:tc>
                  <a:txBody>
                    <a:bodyPr/>
                    <a:lstStyle/>
                    <a:p>
                      <a:pPr>
                        <a:buNone/>
                      </a:pPr>
                      <a:r>
                        <a:rPr lang="en-GB" sz="1700"/>
                        <a:t>2023/24</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a:t>517</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a:t>49</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b="1"/>
                        <a:t>~9.5%</a:t>
                      </a:r>
                      <a:endParaRPr lang="en-GB" sz="1700"/>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4255555"/>
                  </a:ext>
                </a:extLst>
              </a:tr>
              <a:tr h="342900">
                <a:tc>
                  <a:txBody>
                    <a:bodyPr/>
                    <a:lstStyle/>
                    <a:p>
                      <a:pPr>
                        <a:buNone/>
                      </a:pPr>
                      <a:r>
                        <a:rPr lang="en-GB" sz="1700"/>
                        <a:t>2024/25</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dirty="0"/>
                        <a:t>582</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a:t>39</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b="1"/>
                        <a:t>~6.7% ⬇️</a:t>
                      </a:r>
                      <a:endParaRPr lang="en-GB" sz="1700"/>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146955"/>
                  </a:ext>
                </a:extLst>
              </a:tr>
              <a:tr h="342900">
                <a:tc>
                  <a:txBody>
                    <a:bodyPr/>
                    <a:lstStyle/>
                    <a:p>
                      <a:pPr>
                        <a:buNone/>
                      </a:pPr>
                      <a:r>
                        <a:rPr lang="en-GB" sz="1700"/>
                        <a:t>2025/26 (YTD)</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dirty="0"/>
                        <a:t>622</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a:t>25</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1700" b="1" dirty="0"/>
                        <a:t>~4.0% ⬇️⬇️</a:t>
                      </a:r>
                      <a:endParaRPr lang="en-GB" sz="1700" dirty="0"/>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1246341"/>
                  </a:ext>
                </a:extLst>
              </a:tr>
            </a:tbl>
          </a:graphicData>
        </a:graphic>
      </p:graphicFrame>
    </p:spTree>
    <p:extLst>
      <p:ext uri="{BB962C8B-B14F-4D97-AF65-F5344CB8AC3E}">
        <p14:creationId xmlns:p14="http://schemas.microsoft.com/office/powerpoint/2010/main" val="47778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A23BC-B175-5DDA-0577-4ABB548763D0}"/>
              </a:ext>
            </a:extLst>
          </p:cNvPr>
          <p:cNvSpPr>
            <a:spLocks noGrp="1"/>
          </p:cNvSpPr>
          <p:nvPr>
            <p:ph type="title"/>
          </p:nvPr>
        </p:nvSpPr>
        <p:spPr>
          <a:xfrm>
            <a:off x="838200" y="365125"/>
            <a:ext cx="7482840" cy="1072977"/>
          </a:xfrm>
        </p:spPr>
        <p:txBody>
          <a:bodyPr anchor="ctr">
            <a:normAutofit fontScale="90000"/>
          </a:bodyPr>
          <a:lstStyle/>
          <a:p>
            <a:pPr>
              <a:lnSpc>
                <a:spcPct val="90000"/>
              </a:lnSpc>
            </a:pPr>
            <a:r>
              <a:rPr lang="en-GB" sz="3100" dirty="0"/>
              <a:t>2026/27 Priorities</a:t>
            </a:r>
            <a:br>
              <a:rPr lang="en-GB" sz="3100" dirty="0"/>
            </a:br>
            <a:r>
              <a:rPr lang="en-GB" sz="3100" dirty="0"/>
              <a:t>MH Support Team in School Expansion</a:t>
            </a:r>
          </a:p>
        </p:txBody>
      </p:sp>
      <p:sp>
        <p:nvSpPr>
          <p:cNvPr id="9" name="Content Placeholder 2">
            <a:extLst>
              <a:ext uri="{FF2B5EF4-FFF2-40B4-BE49-F238E27FC236}">
                <a16:creationId xmlns:a16="http://schemas.microsoft.com/office/drawing/2014/main" id="{5A92FBAF-9830-0CE3-DF31-4485B1D69A87}"/>
              </a:ext>
            </a:extLst>
          </p:cNvPr>
          <p:cNvSpPr>
            <a:spLocks noGrp="1"/>
          </p:cNvSpPr>
          <p:nvPr>
            <p:ph sz="half" idx="1"/>
          </p:nvPr>
        </p:nvSpPr>
        <p:spPr>
          <a:xfrm>
            <a:off x="413657" y="1825625"/>
            <a:ext cx="6039053" cy="4667250"/>
          </a:xfrm>
        </p:spPr>
        <p:txBody>
          <a:bodyPr>
            <a:normAutofit/>
          </a:bodyPr>
          <a:lstStyle/>
          <a:p>
            <a:r>
              <a:rPr lang="en-US" sz="2400" dirty="0"/>
              <a:t>Three key shifts </a:t>
            </a:r>
          </a:p>
          <a:p>
            <a:pPr lvl="1"/>
            <a:r>
              <a:rPr lang="en-US" sz="2000" dirty="0"/>
              <a:t>From hospital to community </a:t>
            </a:r>
          </a:p>
          <a:p>
            <a:pPr lvl="1"/>
            <a:r>
              <a:rPr lang="en-US" sz="2000" dirty="0"/>
              <a:t>From analogue to digital </a:t>
            </a:r>
          </a:p>
          <a:p>
            <a:pPr lvl="1"/>
            <a:r>
              <a:rPr lang="en-US" sz="2600" dirty="0"/>
              <a:t>From treatment to prevention </a:t>
            </a:r>
          </a:p>
          <a:p>
            <a:endParaRPr lang="en-US" sz="2400" dirty="0"/>
          </a:p>
          <a:p>
            <a:r>
              <a:rPr lang="en-US" sz="2400" dirty="0"/>
              <a:t>For MHSTs</a:t>
            </a:r>
          </a:p>
          <a:p>
            <a:pPr lvl="1"/>
            <a:r>
              <a:rPr lang="en-US" sz="2000" dirty="0"/>
              <a:t>100% coverage by 2029/30</a:t>
            </a:r>
          </a:p>
          <a:p>
            <a:pPr lvl="1"/>
            <a:r>
              <a:rPr lang="en-US" sz="2000" dirty="0"/>
              <a:t>Schools, colleges, alternative provision, electively home educated</a:t>
            </a:r>
          </a:p>
          <a:p>
            <a:pPr lvl="1"/>
            <a:r>
              <a:rPr lang="en-US" sz="2000" dirty="0"/>
              <a:t>Deliver the national model, evidence-based interventions, supporting mental health lead and giving advice to secondary school staff </a:t>
            </a:r>
          </a:p>
          <a:p>
            <a:endParaRPr lang="en-US" sz="2400" dirty="0"/>
          </a:p>
          <a:p>
            <a:endParaRPr lang="en-US" sz="2400" dirty="0"/>
          </a:p>
        </p:txBody>
      </p:sp>
      <p:pic>
        <p:nvPicPr>
          <p:cNvPr id="4" name="Picture 3" descr="A cover of a health plan&#10;&#10;AI-generated content may be incorrect.">
            <a:extLst>
              <a:ext uri="{FF2B5EF4-FFF2-40B4-BE49-F238E27FC236}">
                <a16:creationId xmlns:a16="http://schemas.microsoft.com/office/drawing/2014/main" id="{AB6DBF0D-8059-D7FB-881F-B98B69B74CB1}"/>
              </a:ext>
            </a:extLst>
          </p:cNvPr>
          <p:cNvPicPr>
            <a:picLocks noChangeAspect="1"/>
          </p:cNvPicPr>
          <p:nvPr/>
        </p:nvPicPr>
        <p:blipFill>
          <a:blip r:embed="rId3"/>
          <a:stretch>
            <a:fillRect/>
          </a:stretch>
        </p:blipFill>
        <p:spPr>
          <a:xfrm>
            <a:off x="6452711" y="1825625"/>
            <a:ext cx="4620577" cy="4667250"/>
          </a:xfrm>
          <a:prstGeom prst="rect">
            <a:avLst/>
          </a:prstGeom>
          <a:noFill/>
        </p:spPr>
      </p:pic>
    </p:spTree>
    <p:extLst>
      <p:ext uri="{BB962C8B-B14F-4D97-AF65-F5344CB8AC3E}">
        <p14:creationId xmlns:p14="http://schemas.microsoft.com/office/powerpoint/2010/main" val="3289480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D8DCB-FD45-EDF9-E786-B7BFE509E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4D2E7-9DA5-14A7-2DC1-BD796E866E60}"/>
              </a:ext>
            </a:extLst>
          </p:cNvPr>
          <p:cNvSpPr>
            <a:spLocks noGrp="1"/>
          </p:cNvSpPr>
          <p:nvPr>
            <p:ph type="title"/>
          </p:nvPr>
        </p:nvSpPr>
        <p:spPr>
          <a:xfrm>
            <a:off x="838200" y="365125"/>
            <a:ext cx="6909262" cy="1072977"/>
          </a:xfrm>
        </p:spPr>
        <p:txBody>
          <a:bodyPr anchor="ctr">
            <a:normAutofit/>
          </a:bodyPr>
          <a:lstStyle/>
          <a:p>
            <a:pPr>
              <a:lnSpc>
                <a:spcPct val="90000"/>
              </a:lnSpc>
            </a:pPr>
            <a:r>
              <a:rPr lang="en-GB" sz="3100" dirty="0"/>
              <a:t>MHST expansion – 2026/27</a:t>
            </a:r>
          </a:p>
        </p:txBody>
      </p:sp>
      <p:sp>
        <p:nvSpPr>
          <p:cNvPr id="9" name="Content Placeholder 2">
            <a:extLst>
              <a:ext uri="{FF2B5EF4-FFF2-40B4-BE49-F238E27FC236}">
                <a16:creationId xmlns:a16="http://schemas.microsoft.com/office/drawing/2014/main" id="{ED4C1E57-CE60-7885-4D73-B069D4AE9C7A}"/>
              </a:ext>
            </a:extLst>
          </p:cNvPr>
          <p:cNvSpPr>
            <a:spLocks noGrp="1"/>
          </p:cNvSpPr>
          <p:nvPr>
            <p:ph sz="half" idx="1"/>
          </p:nvPr>
        </p:nvSpPr>
        <p:spPr>
          <a:xfrm>
            <a:off x="838199" y="1825625"/>
            <a:ext cx="6141721" cy="4667250"/>
          </a:xfrm>
        </p:spPr>
        <p:txBody>
          <a:bodyPr>
            <a:normAutofit fontScale="92500" lnSpcReduction="10000"/>
          </a:bodyPr>
          <a:lstStyle/>
          <a:p>
            <a:r>
              <a:rPr lang="en-US" dirty="0"/>
              <a:t>One new team, Restormel (Jan 2026)</a:t>
            </a:r>
          </a:p>
          <a:p>
            <a:endParaRPr lang="en-US" dirty="0"/>
          </a:p>
          <a:p>
            <a:r>
              <a:rPr lang="en-US" dirty="0"/>
              <a:t>Our first dedicated team for secondary schools </a:t>
            </a:r>
          </a:p>
          <a:p>
            <a:endParaRPr lang="en-US" dirty="0"/>
          </a:p>
          <a:p>
            <a:r>
              <a:rPr lang="en-US" dirty="0"/>
              <a:t>Supported by a new strategic partnership board and co-produced</a:t>
            </a:r>
          </a:p>
          <a:p>
            <a:endParaRPr lang="en-US" dirty="0"/>
          </a:p>
          <a:p>
            <a:r>
              <a:rPr lang="en-US" dirty="0"/>
              <a:t>Two more teams in September 2026 in Launceston and North </a:t>
            </a:r>
            <a:r>
              <a:rPr lang="en-US" dirty="0" err="1"/>
              <a:t>Kerrier</a:t>
            </a:r>
            <a:endParaRPr lang="en-US" dirty="0"/>
          </a:p>
          <a:p>
            <a:endParaRPr lang="en-US" dirty="0"/>
          </a:p>
        </p:txBody>
      </p:sp>
      <p:pic>
        <p:nvPicPr>
          <p:cNvPr id="3" name="Picture 2">
            <a:extLst>
              <a:ext uri="{FF2B5EF4-FFF2-40B4-BE49-F238E27FC236}">
                <a16:creationId xmlns:a16="http://schemas.microsoft.com/office/drawing/2014/main" id="{1EB11436-7A08-A4A9-D570-83C71F6ACEBC}"/>
              </a:ext>
            </a:extLst>
          </p:cNvPr>
          <p:cNvPicPr>
            <a:picLocks noChangeAspect="1"/>
          </p:cNvPicPr>
          <p:nvPr/>
        </p:nvPicPr>
        <p:blipFill>
          <a:blip r:embed="rId2"/>
          <a:srcRect l="4235" t="5437" r="4474" b="1631"/>
          <a:stretch>
            <a:fillRect/>
          </a:stretch>
        </p:blipFill>
        <p:spPr>
          <a:xfrm>
            <a:off x="7464813" y="1972291"/>
            <a:ext cx="4076947" cy="3802565"/>
          </a:xfrm>
          <a:prstGeom prst="rect">
            <a:avLst/>
          </a:prstGeom>
        </p:spPr>
      </p:pic>
      <p:sp>
        <p:nvSpPr>
          <p:cNvPr id="5" name="Oval 4">
            <a:extLst>
              <a:ext uri="{FF2B5EF4-FFF2-40B4-BE49-F238E27FC236}">
                <a16:creationId xmlns:a16="http://schemas.microsoft.com/office/drawing/2014/main" id="{2CAF22AF-1A13-5775-3CFA-8E109F1EEB0B}"/>
              </a:ext>
            </a:extLst>
          </p:cNvPr>
          <p:cNvSpPr/>
          <p:nvPr/>
        </p:nvSpPr>
        <p:spPr>
          <a:xfrm rot="2321121">
            <a:off x="9076476" y="3773851"/>
            <a:ext cx="1391920" cy="770801"/>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Oval 3">
            <a:extLst>
              <a:ext uri="{FF2B5EF4-FFF2-40B4-BE49-F238E27FC236}">
                <a16:creationId xmlns:a16="http://schemas.microsoft.com/office/drawing/2014/main" id="{FAE4D2DE-DE0E-AEB3-E2B1-495E6821F950}"/>
              </a:ext>
            </a:extLst>
          </p:cNvPr>
          <p:cNvSpPr/>
          <p:nvPr/>
        </p:nvSpPr>
        <p:spPr>
          <a:xfrm rot="2321121">
            <a:off x="10061649" y="2770911"/>
            <a:ext cx="1391920" cy="770801"/>
          </a:xfrm>
          <a:prstGeom prst="ellipse">
            <a:avLst/>
          </a:prstGeom>
          <a:noFill/>
          <a:ln w="38100">
            <a:solidFill>
              <a:srgbClr val="ED8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CC0F3083-1B8A-BCB5-E99A-76428ABAF661}"/>
              </a:ext>
            </a:extLst>
          </p:cNvPr>
          <p:cNvSpPr/>
          <p:nvPr/>
        </p:nvSpPr>
        <p:spPr>
          <a:xfrm rot="2321121">
            <a:off x="8292324" y="4509694"/>
            <a:ext cx="1391920" cy="770801"/>
          </a:xfrm>
          <a:prstGeom prst="ellipse">
            <a:avLst/>
          </a:prstGeom>
          <a:noFill/>
          <a:ln w="38100">
            <a:solidFill>
              <a:srgbClr val="ED8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6441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93E9C-49ED-FD1A-C9AD-B7A7A4970E3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55D3E4-1685-17ED-E468-0399A3CEE1F1}"/>
              </a:ext>
            </a:extLst>
          </p:cNvPr>
          <p:cNvPicPr>
            <a:picLocks noChangeAspect="1"/>
          </p:cNvPicPr>
          <p:nvPr/>
        </p:nvPicPr>
        <p:blipFill>
          <a:blip r:embed="rId3"/>
          <a:stretch>
            <a:fillRect/>
          </a:stretch>
        </p:blipFill>
        <p:spPr>
          <a:xfrm>
            <a:off x="7673529" y="2363153"/>
            <a:ext cx="4216574" cy="2808288"/>
          </a:xfrm>
          <a:prstGeom prst="rect">
            <a:avLst/>
          </a:prstGeom>
        </p:spPr>
      </p:pic>
      <p:sp>
        <p:nvSpPr>
          <p:cNvPr id="2" name="Title 1">
            <a:extLst>
              <a:ext uri="{FF2B5EF4-FFF2-40B4-BE49-F238E27FC236}">
                <a16:creationId xmlns:a16="http://schemas.microsoft.com/office/drawing/2014/main" id="{02A2C2AC-8566-8280-6E89-FAEB41BEA5BF}"/>
              </a:ext>
            </a:extLst>
          </p:cNvPr>
          <p:cNvSpPr>
            <a:spLocks noGrp="1"/>
          </p:cNvSpPr>
          <p:nvPr>
            <p:ph type="title"/>
          </p:nvPr>
        </p:nvSpPr>
        <p:spPr>
          <a:xfrm>
            <a:off x="838200" y="365125"/>
            <a:ext cx="7482840" cy="1072977"/>
          </a:xfrm>
        </p:spPr>
        <p:txBody>
          <a:bodyPr anchor="ctr">
            <a:normAutofit/>
          </a:bodyPr>
          <a:lstStyle/>
          <a:p>
            <a:pPr>
              <a:lnSpc>
                <a:spcPct val="90000"/>
              </a:lnSpc>
            </a:pPr>
            <a:r>
              <a:rPr lang="en-GB" sz="3100" dirty="0"/>
              <a:t>2026/27 Priorities</a:t>
            </a:r>
            <a:br>
              <a:rPr lang="en-GB" sz="3100" dirty="0"/>
            </a:br>
            <a:r>
              <a:rPr lang="en-GB" sz="3100" dirty="0"/>
              <a:t>Reduce waits in community CAMHS</a:t>
            </a:r>
          </a:p>
        </p:txBody>
      </p:sp>
      <p:sp>
        <p:nvSpPr>
          <p:cNvPr id="9" name="Content Placeholder 2">
            <a:extLst>
              <a:ext uri="{FF2B5EF4-FFF2-40B4-BE49-F238E27FC236}">
                <a16:creationId xmlns:a16="http://schemas.microsoft.com/office/drawing/2014/main" id="{E4B14559-646E-304D-5C50-0024AF46846B}"/>
              </a:ext>
            </a:extLst>
          </p:cNvPr>
          <p:cNvSpPr>
            <a:spLocks noGrp="1"/>
          </p:cNvSpPr>
          <p:nvPr>
            <p:ph sz="half" idx="1"/>
          </p:nvPr>
        </p:nvSpPr>
        <p:spPr>
          <a:xfrm>
            <a:off x="413657" y="1825625"/>
            <a:ext cx="7592423" cy="4667250"/>
          </a:xfrm>
        </p:spPr>
        <p:txBody>
          <a:bodyPr>
            <a:normAutofit/>
          </a:bodyPr>
          <a:lstStyle/>
          <a:p>
            <a:r>
              <a:rPr lang="en-US" sz="2400" dirty="0"/>
              <a:t>Continue to reduce waits from referral to assessment</a:t>
            </a:r>
          </a:p>
          <a:p>
            <a:r>
              <a:rPr lang="en-US" sz="2400" dirty="0"/>
              <a:t>Reduce waits from assessment to intervention</a:t>
            </a:r>
          </a:p>
          <a:p>
            <a:pPr lvl="1"/>
            <a:r>
              <a:rPr lang="en-US" sz="2000" dirty="0"/>
              <a:t>Flow</a:t>
            </a:r>
          </a:p>
          <a:p>
            <a:pPr lvl="1"/>
            <a:r>
              <a:rPr lang="en-US" sz="2000" dirty="0"/>
              <a:t>New intervention groups</a:t>
            </a:r>
          </a:p>
          <a:p>
            <a:pPr lvl="1"/>
            <a:r>
              <a:rPr lang="en-US" sz="2000" dirty="0"/>
              <a:t>Clear contracted endings </a:t>
            </a:r>
          </a:p>
          <a:p>
            <a:r>
              <a:rPr lang="en-US" sz="2400" dirty="0"/>
              <a:t>Continue to see 75%+ crisis patients within 24 hours</a:t>
            </a:r>
          </a:p>
          <a:p>
            <a:r>
              <a:rPr lang="en-US" sz="2400" dirty="0"/>
              <a:t>Increasing clinical contacts </a:t>
            </a:r>
          </a:p>
          <a:p>
            <a:r>
              <a:rPr lang="en-US" sz="2400" dirty="0"/>
              <a:t>National measurement of quality of contacts </a:t>
            </a:r>
          </a:p>
          <a:p>
            <a:r>
              <a:rPr lang="en-US" sz="2400" dirty="0"/>
              <a:t>Improved links with Local Authority and VCSE </a:t>
            </a:r>
          </a:p>
          <a:p>
            <a:r>
              <a:rPr lang="en-US" sz="2400" dirty="0"/>
              <a:t>Improve transition to adult services  </a:t>
            </a:r>
          </a:p>
          <a:p>
            <a:endParaRPr lang="en-US" sz="2400" dirty="0"/>
          </a:p>
          <a:p>
            <a:endParaRPr lang="en-US" sz="2400" dirty="0"/>
          </a:p>
        </p:txBody>
      </p:sp>
    </p:spTree>
    <p:extLst>
      <p:ext uri="{BB962C8B-B14F-4D97-AF65-F5344CB8AC3E}">
        <p14:creationId xmlns:p14="http://schemas.microsoft.com/office/powerpoint/2010/main" val="18554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30EC1-6ED9-3421-0363-86B9B6B6C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4BE9C-2C7A-6353-764F-8FCDDD99697E}"/>
              </a:ext>
            </a:extLst>
          </p:cNvPr>
          <p:cNvSpPr>
            <a:spLocks noGrp="1"/>
          </p:cNvSpPr>
          <p:nvPr>
            <p:ph type="ctrTitle"/>
          </p:nvPr>
        </p:nvSpPr>
        <p:spPr/>
        <p:txBody>
          <a:bodyPr>
            <a:normAutofit fontScale="90000"/>
          </a:bodyPr>
          <a:lstStyle/>
          <a:p>
            <a:r>
              <a:rPr lang="en-GB" dirty="0"/>
              <a:t>Integrated Neighbourhood Teams</a:t>
            </a:r>
          </a:p>
        </p:txBody>
      </p:sp>
      <p:sp>
        <p:nvSpPr>
          <p:cNvPr id="3" name="Subtitle 2">
            <a:extLst>
              <a:ext uri="{FF2B5EF4-FFF2-40B4-BE49-F238E27FC236}">
                <a16:creationId xmlns:a16="http://schemas.microsoft.com/office/drawing/2014/main" id="{BDE36B52-B901-4838-C3A8-4178306739DA}"/>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23396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A81B57-2CA8-06AD-843B-4CA17928F046}"/>
              </a:ext>
            </a:extLst>
          </p:cNvPr>
          <p:cNvSpPr>
            <a:spLocks noGrp="1"/>
          </p:cNvSpPr>
          <p:nvPr>
            <p:ph type="title"/>
          </p:nvPr>
        </p:nvSpPr>
        <p:spPr/>
        <p:txBody>
          <a:bodyPr/>
          <a:lstStyle/>
          <a:p>
            <a:r>
              <a:rPr lang="en-US"/>
              <a:t>Global Conflict and Its Relevance to Children</a:t>
            </a:r>
          </a:p>
        </p:txBody>
      </p:sp>
      <p:sp>
        <p:nvSpPr>
          <p:cNvPr id="5" name="Date Placeholder 4">
            <a:extLst>
              <a:ext uri="{FF2B5EF4-FFF2-40B4-BE49-F238E27FC236}">
                <a16:creationId xmlns:a16="http://schemas.microsoft.com/office/drawing/2014/main" id="{1D123E85-E458-344F-5512-C4278C36349D}"/>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6" name="Footer Placeholder 5">
            <a:extLst>
              <a:ext uri="{FF2B5EF4-FFF2-40B4-BE49-F238E27FC236}">
                <a16:creationId xmlns:a16="http://schemas.microsoft.com/office/drawing/2014/main" id="{FB38DC69-1E07-7F98-FB46-37DC0F00E9F2}"/>
              </a:ext>
            </a:extLst>
          </p:cNvPr>
          <p:cNvSpPr>
            <a:spLocks noGrp="1"/>
          </p:cNvSpPr>
          <p:nvPr>
            <p:ph type="ftr" sz="quarter" idx="15"/>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47B8A59A-4DA1-5E60-7717-5896E9444B70}"/>
              </a:ext>
            </a:extLst>
          </p:cNvPr>
          <p:cNvSpPr>
            <a:spLocks noGrp="1"/>
          </p:cNvSpPr>
          <p:nvPr>
            <p:ph type="sldNum" sz="quarter" idx="16"/>
          </p:nvPr>
        </p:nvSpPr>
        <p:spPr/>
        <p:txBody>
          <a:bodyPr/>
          <a:lstStyle/>
          <a:p>
            <a:fld id="{5E0677F5-4A8A-4BF1-96BE-3BAE8FBAFE2E}" type="slidenum">
              <a:rPr lang="en-US" smtClean="0"/>
              <a:pPr/>
              <a:t>3</a:t>
            </a:fld>
            <a:endParaRPr lang="en-US"/>
          </a:p>
        </p:txBody>
      </p:sp>
    </p:spTree>
    <p:extLst>
      <p:ext uri="{BB962C8B-B14F-4D97-AF65-F5344CB8AC3E}">
        <p14:creationId xmlns:p14="http://schemas.microsoft.com/office/powerpoint/2010/main" val="2939749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84B31-0477-F3B3-E581-26E4F350D5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53B5B-3902-A085-A183-CF4674615E4F}"/>
              </a:ext>
            </a:extLst>
          </p:cNvPr>
          <p:cNvSpPr>
            <a:spLocks noGrp="1"/>
          </p:cNvSpPr>
          <p:nvPr>
            <p:ph type="title"/>
          </p:nvPr>
        </p:nvSpPr>
        <p:spPr/>
        <p:txBody>
          <a:bodyPr anchor="ctr">
            <a:normAutofit fontScale="90000"/>
          </a:bodyPr>
          <a:lstStyle/>
          <a:p>
            <a:r>
              <a:rPr lang="en-GB" dirty="0"/>
              <a:t>INT &amp; Principles of Neighbourhood Commissioning</a:t>
            </a:r>
          </a:p>
        </p:txBody>
      </p:sp>
      <p:sp>
        <p:nvSpPr>
          <p:cNvPr id="3" name="Content Placeholder 2">
            <a:extLst>
              <a:ext uri="{FF2B5EF4-FFF2-40B4-BE49-F238E27FC236}">
                <a16:creationId xmlns:a16="http://schemas.microsoft.com/office/drawing/2014/main" id="{7FD16EB2-6783-257E-F159-EE348AC44BCA}"/>
              </a:ext>
            </a:extLst>
          </p:cNvPr>
          <p:cNvSpPr>
            <a:spLocks noGrp="1"/>
          </p:cNvSpPr>
          <p:nvPr>
            <p:ph idx="1"/>
          </p:nvPr>
        </p:nvSpPr>
        <p:spPr>
          <a:xfrm>
            <a:off x="838200" y="1825625"/>
            <a:ext cx="10934700" cy="4601054"/>
          </a:xfrm>
        </p:spPr>
        <p:txBody>
          <a:bodyPr>
            <a:noAutofit/>
          </a:bodyPr>
          <a:lstStyle/>
          <a:p>
            <a:pPr marL="0" lvl="0" indent="0">
              <a:lnSpc>
                <a:spcPct val="107000"/>
              </a:lnSpc>
              <a:buNone/>
            </a:pPr>
            <a:r>
              <a:rPr lang="en-GB" sz="2000" kern="100" dirty="0">
                <a:effectLst/>
                <a:ea typeface="Aptos" panose="020B0004020202020204" pitchFamily="34" charset="0"/>
                <a:cs typeface="Times New Roman" panose="02020603050405020304" pitchFamily="18" charset="0"/>
              </a:rPr>
              <a:t>Ambition </a:t>
            </a:r>
          </a:p>
          <a:p>
            <a:pPr marL="342900" lvl="0" indent="-342900">
              <a:lnSpc>
                <a:spcPct val="107000"/>
              </a:lnSpc>
              <a:buFont typeface="Symbol" panose="05050102010706020507" pitchFamily="18" charset="2"/>
              <a:buChar char=""/>
            </a:pPr>
            <a:r>
              <a:rPr lang="en-GB" sz="2000" kern="100" dirty="0">
                <a:ea typeface="Aptos" panose="020B0004020202020204" pitchFamily="34" charset="0"/>
                <a:cs typeface="Times New Roman" panose="02020603050405020304" pitchFamily="18" charset="0"/>
              </a:rPr>
              <a:t>Moving community services from the acute into community </a:t>
            </a:r>
          </a:p>
          <a:p>
            <a:pPr marL="342900" indent="-342900">
              <a:lnSpc>
                <a:spcPct val="107000"/>
              </a:lnSpc>
              <a:buFont typeface="Symbol" panose="05050102010706020507" pitchFamily="18" charset="2"/>
              <a:buChar char=""/>
            </a:pPr>
            <a:r>
              <a:rPr lang="en-GB" sz="2000" kern="100" dirty="0">
                <a:ea typeface="Aptos" panose="020B0004020202020204" pitchFamily="34" charset="0"/>
                <a:cs typeface="Times New Roman" panose="02020603050405020304" pitchFamily="18" charset="0"/>
              </a:rPr>
              <a:t>Named paediatrician and MH lead for INT triage MDTs where demand is high </a:t>
            </a:r>
          </a:p>
          <a:p>
            <a:pPr marL="342900" lvl="0" indent="-342900">
              <a:lnSpc>
                <a:spcPct val="107000"/>
              </a:lnSpc>
              <a:buFont typeface="Symbol" panose="05050102010706020507" pitchFamily="18" charset="2"/>
              <a:buChar char=""/>
            </a:pPr>
            <a:endParaRPr lang="en-GB" sz="2000" kern="100" dirty="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GB" sz="2000" kern="100" dirty="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b="1" kern="100" dirty="0">
                <a:ea typeface="Aptos" panose="020B0004020202020204" pitchFamily="34" charset="0"/>
                <a:cs typeface="Times New Roman" panose="02020603050405020304" pitchFamily="18" charset="0"/>
              </a:rPr>
              <a:t>Prevent: </a:t>
            </a:r>
            <a:r>
              <a:rPr lang="en-GB" sz="2000" kern="100" dirty="0">
                <a:ea typeface="Aptos" panose="020B0004020202020204" pitchFamily="34" charset="0"/>
                <a:cs typeface="Times New Roman" panose="02020603050405020304" pitchFamily="18" charset="0"/>
              </a:rPr>
              <a:t>lifestyle medicine, sleep, nutrition, child development focus </a:t>
            </a:r>
          </a:p>
          <a:p>
            <a:pPr marL="342900" lvl="0" indent="-342900">
              <a:lnSpc>
                <a:spcPct val="107000"/>
              </a:lnSpc>
              <a:buFont typeface="Symbol" panose="05050102010706020507" pitchFamily="18" charset="2"/>
              <a:buChar char=""/>
            </a:pPr>
            <a:r>
              <a:rPr lang="en-GB" sz="2000" b="1" kern="100" dirty="0">
                <a:ea typeface="Aptos" panose="020B0004020202020204" pitchFamily="34" charset="0"/>
                <a:cs typeface="Times New Roman" panose="02020603050405020304" pitchFamily="18" charset="0"/>
              </a:rPr>
              <a:t>Reduce: </a:t>
            </a:r>
            <a:r>
              <a:rPr lang="en-GB" sz="2000" kern="100" dirty="0">
                <a:ea typeface="Aptos" panose="020B0004020202020204" pitchFamily="34" charset="0"/>
                <a:cs typeface="Times New Roman" panose="02020603050405020304" pitchFamily="18" charset="0"/>
              </a:rPr>
              <a:t>targeted professionals involved, health coaches, wellbeing workers, family support, sustainable model for inclusion in schools in areas of high need</a:t>
            </a:r>
          </a:p>
          <a:p>
            <a:pPr marL="342900" lvl="0" indent="-342900">
              <a:lnSpc>
                <a:spcPct val="107000"/>
              </a:lnSpc>
              <a:buFont typeface="Symbol" panose="05050102010706020507" pitchFamily="18" charset="2"/>
              <a:buChar char=""/>
            </a:pPr>
            <a:r>
              <a:rPr lang="en-GB" sz="2000" b="1" kern="100" dirty="0">
                <a:ea typeface="Aptos" panose="020B0004020202020204" pitchFamily="34" charset="0"/>
                <a:cs typeface="Times New Roman" panose="02020603050405020304" pitchFamily="18" charset="0"/>
              </a:rPr>
              <a:t>Delay: </a:t>
            </a:r>
            <a:r>
              <a:rPr lang="en-GB" sz="2000" kern="100" dirty="0">
                <a:ea typeface="Aptos" panose="020B0004020202020204" pitchFamily="34" charset="0"/>
                <a:cs typeface="Times New Roman" panose="02020603050405020304" pitchFamily="18" charset="0"/>
              </a:rPr>
              <a:t>increased family support, complex MDTs, shared care, community assessment days</a:t>
            </a:r>
          </a:p>
          <a:p>
            <a:pPr marL="342900" lvl="0" indent="-342900">
              <a:lnSpc>
                <a:spcPct val="107000"/>
              </a:lnSpc>
              <a:buFont typeface="Symbol" panose="05050102010706020507" pitchFamily="18" charset="2"/>
              <a:buChar char=""/>
            </a:pPr>
            <a:endParaRPr lang="en-GB" sz="20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81727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7AA4A-1992-8B0F-5413-0932A0E1B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B40F6-DE6F-A0DB-0BDC-95E137A81DF0}"/>
              </a:ext>
            </a:extLst>
          </p:cNvPr>
          <p:cNvSpPr>
            <a:spLocks noGrp="1"/>
          </p:cNvSpPr>
          <p:nvPr>
            <p:ph type="title"/>
          </p:nvPr>
        </p:nvSpPr>
        <p:spPr>
          <a:xfrm>
            <a:off x="298163" y="456142"/>
            <a:ext cx="8955274" cy="857471"/>
          </a:xfrm>
        </p:spPr>
        <p:txBody>
          <a:bodyPr wrap="square" anchor="ctr">
            <a:noAutofit/>
          </a:bodyPr>
          <a:lstStyle/>
          <a:p>
            <a:pPr>
              <a:lnSpc>
                <a:spcPct val="90000"/>
              </a:lnSpc>
            </a:pPr>
            <a:r>
              <a:rPr lang="en-GB" sz="3000" dirty="0">
                <a:solidFill>
                  <a:srgbClr val="B53E88"/>
                </a:solidFill>
              </a:rPr>
              <a:t>INT roll out CYP</a:t>
            </a:r>
          </a:p>
        </p:txBody>
      </p:sp>
      <p:pic>
        <p:nvPicPr>
          <p:cNvPr id="5" name="Content Placeholder 4">
            <a:extLst>
              <a:ext uri="{FF2B5EF4-FFF2-40B4-BE49-F238E27FC236}">
                <a16:creationId xmlns:a16="http://schemas.microsoft.com/office/drawing/2014/main" id="{A4984789-FCDF-C296-5079-190F7AA963E9}"/>
              </a:ext>
            </a:extLst>
          </p:cNvPr>
          <p:cNvPicPr>
            <a:picLocks noGrp="1" noChangeAspect="1"/>
          </p:cNvPicPr>
          <p:nvPr>
            <p:ph idx="1"/>
          </p:nvPr>
        </p:nvPicPr>
        <p:blipFill>
          <a:blip r:embed="rId3"/>
          <a:srcRect t="13511" b="10736"/>
          <a:stretch/>
        </p:blipFill>
        <p:spPr>
          <a:xfrm>
            <a:off x="5750359" y="2264057"/>
            <a:ext cx="6109624" cy="3554775"/>
          </a:xfrm>
          <a:noFill/>
        </p:spPr>
      </p:pic>
      <p:sp>
        <p:nvSpPr>
          <p:cNvPr id="12" name="Content Placeholder 2">
            <a:extLst>
              <a:ext uri="{FF2B5EF4-FFF2-40B4-BE49-F238E27FC236}">
                <a16:creationId xmlns:a16="http://schemas.microsoft.com/office/drawing/2014/main" id="{9CC7BE63-A336-730F-3359-BDEF73B7889E}"/>
              </a:ext>
            </a:extLst>
          </p:cNvPr>
          <p:cNvSpPr txBox="1">
            <a:spLocks/>
          </p:cNvSpPr>
          <p:nvPr/>
        </p:nvSpPr>
        <p:spPr>
          <a:xfrm>
            <a:off x="196303" y="2063296"/>
            <a:ext cx="5451977" cy="4582831"/>
          </a:xfrm>
          <a:prstGeom prst="rect">
            <a:avLst/>
          </a:prstGeom>
        </p:spPr>
        <p:txBody>
          <a:bodyPr>
            <a:normAutofit/>
          </a:bodyPr>
          <a:lstStyle>
            <a:lvl1pPr marL="228600" indent="-228600" algn="l" defTabSz="914400" rtl="0" eaLnBrk="1" latinLnBrk="0" hangingPunct="1">
              <a:lnSpc>
                <a:spcPct val="90000"/>
              </a:lnSpc>
              <a:spcBef>
                <a:spcPts val="1000"/>
              </a:spcBef>
              <a:buClr>
                <a:srgbClr val="005EB8"/>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AE257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3007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963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99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Children and Young people 25/26</a:t>
            </a:r>
          </a:p>
          <a:p>
            <a:pPr marL="742950" marR="0" lvl="1" indent="-285750" algn="l" defTabSz="914400" rtl="0" eaLnBrk="1" fontAlgn="auto" latinLnBrk="0" hangingPunct="1">
              <a:lnSpc>
                <a:spcPct val="100000"/>
              </a:lnSpc>
              <a:spcBef>
                <a:spcPts val="0"/>
              </a:spcBef>
              <a:spcAft>
                <a:spcPts val="990"/>
              </a:spcAft>
              <a:buClrTx/>
              <a:buSzTx/>
              <a:buFont typeface="Arial" panose="020B0604020202020204" pitchFamily="34" charset="0"/>
              <a:buChar char="•"/>
              <a:tabLst/>
              <a:defRPr/>
            </a:pPr>
            <a:r>
              <a:rPr kumimoji="0" lang="en-GB" sz="1600" b="0" i="0" u="none" strike="noStrike" kern="1200" cap="none" spc="0" normalizeH="0" baseline="0" noProof="0" dirty="0" err="1">
                <a:ln>
                  <a:noFill/>
                </a:ln>
                <a:solidFill>
                  <a:srgbClr val="252625"/>
                </a:solidFill>
                <a:effectLst/>
                <a:uLnTx/>
                <a:uFillTx/>
                <a:latin typeface="Arial" panose="020B0604020202020204" pitchFamily="34" charset="0"/>
                <a:ea typeface="+mn-ea"/>
                <a:cs typeface="+mn-cs"/>
              </a:rPr>
              <a:t>Bosvena</a:t>
            </a: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 Three Harbours </a:t>
            </a:r>
          </a:p>
          <a:p>
            <a:pPr marL="742950" marR="0" lvl="1" indent="-285750" algn="l" defTabSz="914400" rtl="0" eaLnBrk="1" fontAlgn="auto" latinLnBrk="0" hangingPunct="1">
              <a:lnSpc>
                <a:spcPct val="100000"/>
              </a:lnSpc>
              <a:spcBef>
                <a:spcPts val="0"/>
              </a:spcBef>
              <a:spcAft>
                <a:spcPts val="99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Truro PCN </a:t>
            </a:r>
          </a:p>
          <a:p>
            <a:pPr marL="742950" marR="0" lvl="1" indent="-285750" algn="l" defTabSz="914400" rtl="0" eaLnBrk="1" fontAlgn="auto" latinLnBrk="0" hangingPunct="1">
              <a:lnSpc>
                <a:spcPct val="100000"/>
              </a:lnSpc>
              <a:spcBef>
                <a:spcPts val="0"/>
              </a:spcBef>
              <a:spcAft>
                <a:spcPts val="99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St Austell Healthcare </a:t>
            </a:r>
          </a:p>
          <a:p>
            <a:pPr marL="742950" marR="0" lvl="1" indent="-285750" algn="l" defTabSz="914400" rtl="0" eaLnBrk="1" fontAlgn="auto" latinLnBrk="0" hangingPunct="1">
              <a:lnSpc>
                <a:spcPct val="100000"/>
              </a:lnSpc>
              <a:spcBef>
                <a:spcPts val="0"/>
              </a:spcBef>
              <a:spcAft>
                <a:spcPts val="99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North </a:t>
            </a:r>
            <a:r>
              <a:rPr kumimoji="0" lang="en-GB" sz="1600" b="0" i="0" u="none" strike="noStrike" kern="1200" cap="none" spc="0" normalizeH="0" baseline="0" noProof="0" dirty="0" err="1">
                <a:ln>
                  <a:noFill/>
                </a:ln>
                <a:solidFill>
                  <a:srgbClr val="252625"/>
                </a:solidFill>
                <a:effectLst/>
                <a:uLnTx/>
                <a:uFillTx/>
                <a:latin typeface="Arial" panose="020B0604020202020204" pitchFamily="34" charset="0"/>
                <a:ea typeface="+mn-ea"/>
                <a:cs typeface="+mn-cs"/>
              </a:rPr>
              <a:t>Kerrier</a:t>
            </a: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 </a:t>
            </a:r>
          </a:p>
          <a:p>
            <a:pPr marL="228600" marR="0" lvl="0" indent="-228600" algn="l" defTabSz="914400" rtl="0" eaLnBrk="1" fontAlgn="auto" latinLnBrk="0" hangingPunct="1">
              <a:lnSpc>
                <a:spcPct val="110000"/>
              </a:lnSpc>
              <a:spcBef>
                <a:spcPts val="600"/>
              </a:spcBef>
              <a:spcAft>
                <a:spcPts val="600"/>
              </a:spcAft>
              <a:buClr>
                <a:srgbClr val="005EB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600"/>
              </a:spcBef>
              <a:spcAft>
                <a:spcPts val="600"/>
              </a:spcAft>
              <a:buClr>
                <a:srgbClr val="005EB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Children and Young people 26/27</a:t>
            </a:r>
          </a:p>
          <a:p>
            <a:pPr marL="685800" marR="0" lvl="1" indent="-228600" algn="l" defTabSz="914400" rtl="0" eaLnBrk="1" fontAlgn="auto" latinLnBrk="0" hangingPunct="1">
              <a:lnSpc>
                <a:spcPct val="110000"/>
              </a:lnSpc>
              <a:spcBef>
                <a:spcPts val="600"/>
              </a:spcBef>
              <a:spcAft>
                <a:spcPts val="600"/>
              </a:spcAft>
              <a:buClr>
                <a:srgbClr val="AE2573"/>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Complex CYP MDT operating in each INT </a:t>
            </a:r>
          </a:p>
          <a:p>
            <a:pPr marL="685800" marR="0" lvl="1" indent="-228600" algn="l" defTabSz="914400" rtl="0" eaLnBrk="1" fontAlgn="auto" latinLnBrk="0" hangingPunct="1">
              <a:lnSpc>
                <a:spcPct val="110000"/>
              </a:lnSpc>
              <a:spcBef>
                <a:spcPts val="600"/>
              </a:spcBef>
              <a:spcAft>
                <a:spcPts val="600"/>
              </a:spcAft>
              <a:buClr>
                <a:srgbClr val="AE2573"/>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Links with Local Authority family support teams</a:t>
            </a:r>
          </a:p>
          <a:p>
            <a:pPr marL="685800" marR="0" lvl="1" indent="-228600" algn="l" defTabSz="914400" rtl="0" eaLnBrk="1" fontAlgn="auto" latinLnBrk="0" hangingPunct="1">
              <a:lnSpc>
                <a:spcPct val="110000"/>
              </a:lnSpc>
              <a:spcBef>
                <a:spcPts val="600"/>
              </a:spcBef>
              <a:spcAft>
                <a:spcPts val="600"/>
              </a:spcAft>
              <a:buClr>
                <a:srgbClr val="AE2573"/>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rPr>
              <a:t>Links with schools via MHST expansion </a:t>
            </a:r>
          </a:p>
          <a:p>
            <a:pPr marL="685800" marR="0" lvl="1" indent="-228600" algn="l" defTabSz="914400" rtl="0" eaLnBrk="1" fontAlgn="auto" latinLnBrk="0" hangingPunct="1">
              <a:lnSpc>
                <a:spcPct val="110000"/>
              </a:lnSpc>
              <a:spcBef>
                <a:spcPts val="600"/>
              </a:spcBef>
              <a:spcAft>
                <a:spcPts val="600"/>
              </a:spcAft>
              <a:buClr>
                <a:srgbClr val="AE2573"/>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252625"/>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10000"/>
              </a:lnSpc>
              <a:spcBef>
                <a:spcPts val="600"/>
              </a:spcBef>
              <a:spcAft>
                <a:spcPts val="600"/>
              </a:spcAft>
              <a:buClr>
                <a:srgbClr val="005EB8"/>
              </a:buClr>
              <a:buSzTx/>
              <a:buFont typeface="Arial" panose="020B0604020202020204" pitchFamily="34" charset="0"/>
              <a:buNone/>
              <a:tabLst/>
              <a:defRPr/>
            </a:pPr>
            <a:endParaRPr kumimoji="0" lang="en-AU" sz="2000" b="0" i="0" u="none" strike="noStrike" kern="1200" cap="none" spc="0" normalizeH="0" baseline="0" noProof="0" dirty="0">
              <a:ln>
                <a:noFill/>
              </a:ln>
              <a:solidFill>
                <a:srgbClr val="4472C4">
                  <a:lumMod val="5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01550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64F28-30E6-271A-3DE5-3F506DD10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46ED2-7102-5933-9382-268847926EBB}"/>
              </a:ext>
            </a:extLst>
          </p:cNvPr>
          <p:cNvSpPr>
            <a:spLocks noGrp="1"/>
          </p:cNvSpPr>
          <p:nvPr>
            <p:ph type="title"/>
          </p:nvPr>
        </p:nvSpPr>
        <p:spPr/>
        <p:txBody>
          <a:bodyPr/>
          <a:lstStyle/>
          <a:p>
            <a:r>
              <a:rPr lang="en-GB" dirty="0"/>
              <a:t>Outcomes</a:t>
            </a:r>
          </a:p>
        </p:txBody>
      </p:sp>
      <p:sp>
        <p:nvSpPr>
          <p:cNvPr id="3" name="Content Placeholder 2">
            <a:extLst>
              <a:ext uri="{FF2B5EF4-FFF2-40B4-BE49-F238E27FC236}">
                <a16:creationId xmlns:a16="http://schemas.microsoft.com/office/drawing/2014/main" id="{D2B91715-2C29-AFF6-B1F6-8857BD4470B5}"/>
              </a:ext>
            </a:extLst>
          </p:cNvPr>
          <p:cNvSpPr>
            <a:spLocks noGrp="1"/>
          </p:cNvSpPr>
          <p:nvPr>
            <p:ph idx="1"/>
          </p:nvPr>
        </p:nvSpPr>
        <p:spPr>
          <a:xfrm>
            <a:off x="576941" y="2383971"/>
            <a:ext cx="7968343" cy="4238650"/>
          </a:xfrm>
        </p:spPr>
        <p:txBody>
          <a:bodyPr>
            <a:normAutofit/>
          </a:bodyPr>
          <a:lstStyle/>
          <a:p>
            <a:r>
              <a:rPr lang="en-GB" sz="2400" dirty="0"/>
              <a:t>Reduce outpatient demand and attendance to the acute </a:t>
            </a:r>
          </a:p>
          <a:p>
            <a:r>
              <a:rPr lang="en-GB" sz="2400" dirty="0"/>
              <a:t>Reduce avoidable demand for community services (10% reduction in SaLT and Neurodiversity, 5% in specialist mental health) </a:t>
            </a:r>
          </a:p>
          <a:p>
            <a:r>
              <a:rPr lang="en-GB" sz="2400" dirty="0"/>
              <a:t>Reduce numbers waiting and wait times </a:t>
            </a:r>
          </a:p>
          <a:p>
            <a:r>
              <a:rPr lang="en-GB" sz="2400" dirty="0"/>
              <a:t>Increase school attendance and reduce exclusions</a:t>
            </a:r>
          </a:p>
          <a:p>
            <a:pPr marL="0" indent="0">
              <a:buNone/>
            </a:pPr>
            <a:endParaRPr lang="en-GB" sz="2400" dirty="0"/>
          </a:p>
          <a:p>
            <a:endParaRPr lang="en-GB" sz="2400" dirty="0"/>
          </a:p>
        </p:txBody>
      </p:sp>
      <p:pic>
        <p:nvPicPr>
          <p:cNvPr id="5" name="Picture 4">
            <a:extLst>
              <a:ext uri="{FF2B5EF4-FFF2-40B4-BE49-F238E27FC236}">
                <a16:creationId xmlns:a16="http://schemas.microsoft.com/office/drawing/2014/main" id="{54485AA9-CC7E-03F3-D1A8-3339FBA626A2}"/>
              </a:ext>
            </a:extLst>
          </p:cNvPr>
          <p:cNvPicPr>
            <a:picLocks noChangeAspect="1"/>
          </p:cNvPicPr>
          <p:nvPr/>
        </p:nvPicPr>
        <p:blipFill>
          <a:blip r:embed="rId2"/>
          <a:stretch>
            <a:fillRect/>
          </a:stretch>
        </p:blipFill>
        <p:spPr>
          <a:xfrm>
            <a:off x="8920364" y="1948542"/>
            <a:ext cx="2433436" cy="3367793"/>
          </a:xfrm>
          <a:prstGeom prst="rect">
            <a:avLst/>
          </a:prstGeom>
        </p:spPr>
      </p:pic>
    </p:spTree>
    <p:extLst>
      <p:ext uri="{BB962C8B-B14F-4D97-AF65-F5344CB8AC3E}">
        <p14:creationId xmlns:p14="http://schemas.microsoft.com/office/powerpoint/2010/main" val="3646802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13BF71-B312-83C1-8160-B7DD9192D01F}"/>
              </a:ext>
            </a:extLst>
          </p:cNvPr>
          <p:cNvSpPr>
            <a:spLocks noGrp="1"/>
          </p:cNvSpPr>
          <p:nvPr>
            <p:ph type="title"/>
          </p:nvPr>
        </p:nvSpPr>
        <p:spPr/>
        <p:txBody>
          <a:bodyPr/>
          <a:lstStyle/>
          <a:p>
            <a:r>
              <a:rPr lang="en-GB" dirty="0"/>
              <a:t>Any questions?</a:t>
            </a:r>
          </a:p>
        </p:txBody>
      </p:sp>
      <p:pic>
        <p:nvPicPr>
          <p:cNvPr id="7" name="Picture 6">
            <a:extLst>
              <a:ext uri="{FF2B5EF4-FFF2-40B4-BE49-F238E27FC236}">
                <a16:creationId xmlns:a16="http://schemas.microsoft.com/office/drawing/2014/main" id="{EE8A98A1-AAB4-136A-CD39-0253F130639D}"/>
              </a:ext>
            </a:extLst>
          </p:cNvPr>
          <p:cNvPicPr>
            <a:picLocks noChangeAspect="1"/>
          </p:cNvPicPr>
          <p:nvPr/>
        </p:nvPicPr>
        <p:blipFill>
          <a:blip r:embed="rId2"/>
          <a:stretch>
            <a:fillRect/>
          </a:stretch>
        </p:blipFill>
        <p:spPr>
          <a:xfrm>
            <a:off x="3504975" y="1094029"/>
            <a:ext cx="5182049" cy="4669941"/>
          </a:xfrm>
          <a:prstGeom prst="rect">
            <a:avLst/>
          </a:prstGeom>
        </p:spPr>
      </p:pic>
    </p:spTree>
    <p:extLst>
      <p:ext uri="{BB962C8B-B14F-4D97-AF65-F5344CB8AC3E}">
        <p14:creationId xmlns:p14="http://schemas.microsoft.com/office/powerpoint/2010/main" val="2276081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BFA519-BFBB-5CAF-6B2F-84E62E334CC9}"/>
              </a:ext>
            </a:extLst>
          </p:cNvPr>
          <p:cNvSpPr>
            <a:spLocks noGrp="1"/>
          </p:cNvSpPr>
          <p:nvPr>
            <p:ph type="ctrTitle"/>
          </p:nvPr>
        </p:nvSpPr>
        <p:spPr/>
        <p:txBody>
          <a:bodyPr/>
          <a:lstStyle/>
          <a:p>
            <a:r>
              <a:rPr lang="en-GB" dirty="0"/>
              <a:t>Appendix</a:t>
            </a:r>
          </a:p>
        </p:txBody>
      </p:sp>
      <p:sp>
        <p:nvSpPr>
          <p:cNvPr id="5" name="Subtitle 4">
            <a:extLst>
              <a:ext uri="{FF2B5EF4-FFF2-40B4-BE49-F238E27FC236}">
                <a16:creationId xmlns:a16="http://schemas.microsoft.com/office/drawing/2014/main" id="{2EB73D74-6BF2-D282-3670-E9682DEDCAE3}"/>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210434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64399-31E9-BD77-EDDC-B31210DA1D47}"/>
              </a:ext>
            </a:extLst>
          </p:cNvPr>
          <p:cNvSpPr>
            <a:spLocks noGrp="1"/>
          </p:cNvSpPr>
          <p:nvPr>
            <p:ph type="title"/>
          </p:nvPr>
        </p:nvSpPr>
        <p:spPr>
          <a:xfrm>
            <a:off x="838199" y="365125"/>
            <a:ext cx="7494917" cy="1072977"/>
          </a:xfrm>
        </p:spPr>
        <p:txBody>
          <a:bodyPr>
            <a:normAutofit/>
          </a:bodyPr>
          <a:lstStyle/>
          <a:p>
            <a:pPr marL="228600" marR="0" lvl="0" indent="-228600" defTabSz="914400" rtl="0" eaLnBrk="1" fontAlgn="auto" latinLnBrk="0" hangingPunct="1">
              <a:lnSpc>
                <a:spcPts val="1950"/>
              </a:lnSpc>
              <a:spcBef>
                <a:spcPts val="1000"/>
              </a:spcBef>
              <a:spcAft>
                <a:spcPts val="900"/>
              </a:spcAft>
              <a:tabLst/>
              <a:defRPr/>
            </a:pPr>
            <a:r>
              <a:rPr kumimoji="0" lang="en-GB" sz="2800" b="1" i="0" u="none" strike="noStrike" kern="1200" cap="none" spc="0" normalizeH="0" baseline="0" noProof="0" dirty="0">
                <a:ln>
                  <a:noFill/>
                </a:ln>
                <a:effectLst/>
                <a:uLnTx/>
                <a:uFillTx/>
                <a:ea typeface="+mn-ea"/>
                <a:cs typeface="+mn-cs"/>
              </a:rPr>
              <a:t>Overview of CAMHS Community Services</a:t>
            </a:r>
            <a:br>
              <a:rPr kumimoji="0" lang="en-GB" sz="2800" b="1" i="0" u="none" strike="noStrike" kern="1200" cap="none" spc="0" normalizeH="0" baseline="0" noProof="0" dirty="0">
                <a:ln>
                  <a:noFill/>
                </a:ln>
                <a:effectLst/>
                <a:uLnTx/>
                <a:uFillTx/>
                <a:ea typeface="+mn-ea"/>
                <a:cs typeface="+mn-cs"/>
              </a:rPr>
            </a:br>
            <a:endParaRPr lang="en-GB" sz="4000" dirty="0"/>
          </a:p>
        </p:txBody>
      </p:sp>
      <p:sp>
        <p:nvSpPr>
          <p:cNvPr id="3" name="Content Placeholder 2">
            <a:extLst>
              <a:ext uri="{FF2B5EF4-FFF2-40B4-BE49-F238E27FC236}">
                <a16:creationId xmlns:a16="http://schemas.microsoft.com/office/drawing/2014/main" id="{2D504805-0C6A-E46B-C712-3F2CB68DA727}"/>
              </a:ext>
            </a:extLst>
          </p:cNvPr>
          <p:cNvSpPr>
            <a:spLocks noGrp="1"/>
          </p:cNvSpPr>
          <p:nvPr>
            <p:ph idx="1"/>
          </p:nvPr>
        </p:nvSpPr>
        <p:spPr/>
        <p:txBody>
          <a:bodyPr>
            <a:normAutofit fontScale="85000" lnSpcReduction="10000"/>
          </a:bodyPr>
          <a:lstStyle/>
          <a:p>
            <a:pPr algn="l">
              <a:spcAft>
                <a:spcPts val="900"/>
              </a:spcAft>
              <a:buFont typeface="Arial" panose="020B0604020202020204" pitchFamily="34" charset="0"/>
              <a:buChar char="•"/>
            </a:pPr>
            <a:r>
              <a:rPr lang="en-GB" b="0" i="0" dirty="0">
                <a:solidFill>
                  <a:srgbClr val="000000"/>
                </a:solidFill>
                <a:effectLst/>
                <a:latin typeface="+mj-lt"/>
              </a:rPr>
              <a:t>Provides assessment, consultation, and treatment for children and young people (ages 5-18) with moderate to severe mental health difficulties.</a:t>
            </a:r>
          </a:p>
          <a:p>
            <a:pPr algn="l">
              <a:spcBef>
                <a:spcPts val="900"/>
              </a:spcBef>
              <a:spcAft>
                <a:spcPts val="900"/>
              </a:spcAft>
              <a:buFont typeface="Arial" panose="020B0604020202020204" pitchFamily="34" charset="0"/>
              <a:buChar char="•"/>
            </a:pPr>
            <a:r>
              <a:rPr lang="en-GB" b="0" i="0" dirty="0">
                <a:solidFill>
                  <a:srgbClr val="000000"/>
                </a:solidFill>
                <a:effectLst/>
                <a:latin typeface="+mj-lt"/>
              </a:rPr>
              <a:t>Focus on complex, co-occurring needs, involving families, carers, and professional networks.</a:t>
            </a:r>
          </a:p>
          <a:p>
            <a:pPr algn="l">
              <a:spcBef>
                <a:spcPts val="900"/>
              </a:spcBef>
              <a:spcAft>
                <a:spcPts val="900"/>
              </a:spcAft>
              <a:buFont typeface="Arial" panose="020B0604020202020204" pitchFamily="34" charset="0"/>
              <a:buChar char="•"/>
            </a:pPr>
            <a:r>
              <a:rPr lang="en-GB" b="0" i="0" dirty="0">
                <a:solidFill>
                  <a:srgbClr val="000000"/>
                </a:solidFill>
                <a:effectLst/>
                <a:latin typeface="+mj-lt"/>
              </a:rPr>
              <a:t>Conditions include mood, anxiety, eating disorders, trauma, autism spectrum disorder, and more.</a:t>
            </a:r>
          </a:p>
          <a:p>
            <a:pPr algn="l">
              <a:spcBef>
                <a:spcPts val="900"/>
              </a:spcBef>
              <a:spcAft>
                <a:spcPts val="900"/>
              </a:spcAft>
              <a:buFont typeface="Arial" panose="020B0604020202020204" pitchFamily="34" charset="0"/>
              <a:buChar char="•"/>
            </a:pPr>
            <a:r>
              <a:rPr lang="en-GB" b="0" i="0" dirty="0">
                <a:solidFill>
                  <a:srgbClr val="000000"/>
                </a:solidFill>
                <a:effectLst/>
                <a:latin typeface="+mj-lt"/>
              </a:rPr>
              <a:t>Offers psychological interventions tailored to individual goals and needs.</a:t>
            </a:r>
          </a:p>
          <a:p>
            <a:pPr algn="l">
              <a:spcBef>
                <a:spcPts val="900"/>
              </a:spcBef>
              <a:spcAft>
                <a:spcPts val="900"/>
              </a:spcAft>
              <a:buFont typeface="Arial" panose="020B0604020202020204" pitchFamily="34" charset="0"/>
              <a:buChar char="•"/>
            </a:pPr>
            <a:r>
              <a:rPr lang="en-GB" b="0" i="0" dirty="0">
                <a:solidFill>
                  <a:srgbClr val="000000"/>
                </a:solidFill>
                <a:effectLst/>
                <a:latin typeface="+mj-lt"/>
              </a:rPr>
              <a:t>Collaborates with education, social care, the voluntary care sector and community groups.</a:t>
            </a:r>
          </a:p>
          <a:p>
            <a:endParaRPr lang="en-GB" dirty="0">
              <a:latin typeface="+mj-lt"/>
            </a:endParaRPr>
          </a:p>
        </p:txBody>
      </p:sp>
    </p:spTree>
    <p:extLst>
      <p:ext uri="{BB962C8B-B14F-4D97-AF65-F5344CB8AC3E}">
        <p14:creationId xmlns:p14="http://schemas.microsoft.com/office/powerpoint/2010/main" val="1194884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FA9FE-3E3A-2DA1-16DF-77AA4D72FE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F9ACF-5A2F-32E0-008D-0898CAEA4AB7}"/>
              </a:ext>
            </a:extLst>
          </p:cNvPr>
          <p:cNvSpPr>
            <a:spLocks noGrp="1"/>
          </p:cNvSpPr>
          <p:nvPr>
            <p:ph type="title"/>
          </p:nvPr>
        </p:nvSpPr>
        <p:spPr/>
        <p:txBody>
          <a:bodyPr>
            <a:normAutofit/>
          </a:bodyPr>
          <a:lstStyle/>
          <a:p>
            <a:pPr marL="228600" marR="0" lvl="0" indent="-228600" defTabSz="914400" rtl="0" eaLnBrk="1" fontAlgn="auto" latinLnBrk="0" hangingPunct="1">
              <a:lnSpc>
                <a:spcPts val="1950"/>
              </a:lnSpc>
              <a:spcBef>
                <a:spcPts val="1000"/>
              </a:spcBef>
              <a:spcAft>
                <a:spcPts val="900"/>
              </a:spcAft>
              <a:tabLst/>
              <a:defRPr/>
            </a:pPr>
            <a:r>
              <a:rPr kumimoji="0" lang="en-GB" sz="2800" b="1" i="0" u="none" strike="noStrike" kern="1200" cap="none" spc="0" normalizeH="0" baseline="0" noProof="0" dirty="0">
                <a:ln>
                  <a:noFill/>
                </a:ln>
                <a:effectLst/>
                <a:uLnTx/>
                <a:uFillTx/>
                <a:ea typeface="+mn-ea"/>
                <a:cs typeface="+mn-cs"/>
              </a:rPr>
              <a:t>Service Structure &amp; Offer</a:t>
            </a:r>
            <a:endParaRPr lang="en-GB" sz="4000" dirty="0"/>
          </a:p>
        </p:txBody>
      </p:sp>
      <p:sp>
        <p:nvSpPr>
          <p:cNvPr id="3" name="Content Placeholder 2">
            <a:extLst>
              <a:ext uri="{FF2B5EF4-FFF2-40B4-BE49-F238E27FC236}">
                <a16:creationId xmlns:a16="http://schemas.microsoft.com/office/drawing/2014/main" id="{3E8FEBF0-FB8A-0983-3446-5E7C964BFB8E}"/>
              </a:ext>
            </a:extLst>
          </p:cNvPr>
          <p:cNvSpPr>
            <a:spLocks noGrp="1"/>
          </p:cNvSpPr>
          <p:nvPr>
            <p:ph idx="1"/>
          </p:nvPr>
        </p:nvSpPr>
        <p:spPr>
          <a:xfrm>
            <a:off x="838200" y="1825625"/>
            <a:ext cx="7779589" cy="4601054"/>
          </a:xfrm>
        </p:spPr>
        <p:txBody>
          <a:bodyPr>
            <a:normAutofit fontScale="85000" lnSpcReduction="10000"/>
          </a:bodyPr>
          <a:lstStyle/>
          <a:p>
            <a:pPr algn="l">
              <a:spcAft>
                <a:spcPts val="900"/>
              </a:spcAft>
              <a:buFont typeface="Arial" panose="020B0604020202020204" pitchFamily="34" charset="0"/>
              <a:buChar char="•"/>
            </a:pPr>
            <a:r>
              <a:rPr lang="en-GB" sz="2400" b="0" i="0" dirty="0">
                <a:solidFill>
                  <a:srgbClr val="000000"/>
                </a:solidFill>
                <a:effectLst/>
                <a:latin typeface="+mj-lt"/>
              </a:rPr>
              <a:t>Service divided into Integrated Care Areas - East, Mid, West, moving to place-based model as per 10 year plan.</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Available Monday-Friday, 9am-5pm.</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Initial, targeted, and intensive treatments based on NICE guidelines.</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Patient choice options meeting central to decision making</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First intervention: holistic, reviewed after 6 sessions.</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Follow-up treatments: goal-focused and evidence-based.</a:t>
            </a:r>
          </a:p>
          <a:p>
            <a:pPr algn="l">
              <a:spcBef>
                <a:spcPts val="900"/>
              </a:spcBef>
              <a:spcAft>
                <a:spcPts val="900"/>
              </a:spcAft>
              <a:buFont typeface="Arial" panose="020B0604020202020204" pitchFamily="34" charset="0"/>
              <a:buChar char="•"/>
            </a:pPr>
            <a:r>
              <a:rPr lang="en-GB" sz="2400" b="0" i="0" dirty="0">
                <a:solidFill>
                  <a:srgbClr val="000000"/>
                </a:solidFill>
                <a:effectLst/>
                <a:latin typeface="+mj-lt"/>
              </a:rPr>
              <a:t>Multi-disciplinary team includes psychiatrists, psychologists, clinical associate psychologists, allied health professionals, nurses, psychotherapists and support workers.</a:t>
            </a:r>
          </a:p>
          <a:p>
            <a:endParaRPr lang="en-GB" sz="2400" dirty="0">
              <a:latin typeface="+mj-lt"/>
            </a:endParaRPr>
          </a:p>
        </p:txBody>
      </p:sp>
      <p:pic>
        <p:nvPicPr>
          <p:cNvPr id="4" name="Picture 3">
            <a:extLst>
              <a:ext uri="{FF2B5EF4-FFF2-40B4-BE49-F238E27FC236}">
                <a16:creationId xmlns:a16="http://schemas.microsoft.com/office/drawing/2014/main" id="{87728130-F497-897E-46F5-944E32EA0BBB}"/>
              </a:ext>
            </a:extLst>
          </p:cNvPr>
          <p:cNvPicPr>
            <a:picLocks noChangeAspect="1"/>
          </p:cNvPicPr>
          <p:nvPr/>
        </p:nvPicPr>
        <p:blipFill>
          <a:blip r:embed="rId2"/>
          <a:srcRect l="4235" t="5437" r="4474" b="1631"/>
          <a:stretch>
            <a:fillRect/>
          </a:stretch>
        </p:blipFill>
        <p:spPr>
          <a:xfrm>
            <a:off x="8115053" y="1962131"/>
            <a:ext cx="4076947" cy="3802565"/>
          </a:xfrm>
          <a:prstGeom prst="rect">
            <a:avLst/>
          </a:prstGeom>
        </p:spPr>
      </p:pic>
      <p:sp>
        <p:nvSpPr>
          <p:cNvPr id="10" name="TextBox 9">
            <a:extLst>
              <a:ext uri="{FF2B5EF4-FFF2-40B4-BE49-F238E27FC236}">
                <a16:creationId xmlns:a16="http://schemas.microsoft.com/office/drawing/2014/main" id="{BCB1DB00-E94F-7882-A703-46735317AD4B}"/>
              </a:ext>
            </a:extLst>
          </p:cNvPr>
          <p:cNvSpPr txBox="1"/>
          <p:nvPr/>
        </p:nvSpPr>
        <p:spPr>
          <a:xfrm rot="21199547">
            <a:off x="8395866" y="4179543"/>
            <a:ext cx="9402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WEST</a:t>
            </a:r>
          </a:p>
        </p:txBody>
      </p:sp>
      <p:sp>
        <p:nvSpPr>
          <p:cNvPr id="11" name="TextBox 10">
            <a:extLst>
              <a:ext uri="{FF2B5EF4-FFF2-40B4-BE49-F238E27FC236}">
                <a16:creationId xmlns:a16="http://schemas.microsoft.com/office/drawing/2014/main" id="{3DDE8B0C-B387-133F-B125-D806488C6A8E}"/>
              </a:ext>
            </a:extLst>
          </p:cNvPr>
          <p:cNvSpPr txBox="1"/>
          <p:nvPr/>
        </p:nvSpPr>
        <p:spPr>
          <a:xfrm rot="21199547">
            <a:off x="9132499" y="3703430"/>
            <a:ext cx="9402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MID</a:t>
            </a:r>
          </a:p>
        </p:txBody>
      </p:sp>
      <p:sp>
        <p:nvSpPr>
          <p:cNvPr id="12" name="TextBox 11">
            <a:extLst>
              <a:ext uri="{FF2B5EF4-FFF2-40B4-BE49-F238E27FC236}">
                <a16:creationId xmlns:a16="http://schemas.microsoft.com/office/drawing/2014/main" id="{7642EBF5-DAA2-1C7E-CA59-CC4CACF9F0F0}"/>
              </a:ext>
            </a:extLst>
          </p:cNvPr>
          <p:cNvSpPr txBox="1"/>
          <p:nvPr/>
        </p:nvSpPr>
        <p:spPr>
          <a:xfrm rot="21199547">
            <a:off x="10171802" y="2561794"/>
            <a:ext cx="9402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EAST</a:t>
            </a:r>
          </a:p>
        </p:txBody>
      </p:sp>
    </p:spTree>
    <p:extLst>
      <p:ext uri="{BB962C8B-B14F-4D97-AF65-F5344CB8AC3E}">
        <p14:creationId xmlns:p14="http://schemas.microsoft.com/office/powerpoint/2010/main" val="3947630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7D5B0-EBAD-D6A1-053F-47C92E542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CAEE6-94C0-4DC3-8975-B4C68B36906D}"/>
              </a:ext>
            </a:extLst>
          </p:cNvPr>
          <p:cNvSpPr>
            <a:spLocks noGrp="1"/>
          </p:cNvSpPr>
          <p:nvPr>
            <p:ph type="title"/>
          </p:nvPr>
        </p:nvSpPr>
        <p:spPr/>
        <p:txBody>
          <a:bodyPr>
            <a:normAutofit/>
          </a:bodyPr>
          <a:lstStyle/>
          <a:p>
            <a:pPr marL="228600" marR="0" lvl="0" indent="-228600" defTabSz="914400" rtl="0" eaLnBrk="1" fontAlgn="auto" latinLnBrk="0" hangingPunct="1">
              <a:lnSpc>
                <a:spcPts val="1950"/>
              </a:lnSpc>
              <a:spcBef>
                <a:spcPts val="1000"/>
              </a:spcBef>
              <a:spcAft>
                <a:spcPts val="900"/>
              </a:spcAft>
              <a:tabLst/>
              <a:defRPr/>
            </a:pPr>
            <a:r>
              <a:rPr kumimoji="0" lang="en-GB" sz="3200" b="1" i="0" u="none" strike="noStrike" kern="1200" cap="none" spc="0" normalizeH="0" baseline="0" noProof="0" dirty="0">
                <a:ln>
                  <a:noFill/>
                </a:ln>
                <a:effectLst/>
                <a:uLnTx/>
                <a:uFillTx/>
                <a:ea typeface="+mn-ea"/>
                <a:cs typeface="+mn-cs"/>
              </a:rPr>
              <a:t>Referral &amp; Support Process</a:t>
            </a:r>
            <a:br>
              <a:rPr kumimoji="0" lang="en-GB" sz="3200" b="1" i="0" u="none" strike="noStrike" kern="1200" cap="none" spc="0" normalizeH="0" baseline="0" noProof="0" dirty="0">
                <a:ln>
                  <a:noFill/>
                </a:ln>
                <a:effectLst/>
                <a:uLnTx/>
                <a:uFillTx/>
                <a:ea typeface="+mn-ea"/>
                <a:cs typeface="+mn-cs"/>
              </a:rPr>
            </a:br>
            <a:endParaRPr lang="en-GB" sz="3200" dirty="0"/>
          </a:p>
        </p:txBody>
      </p:sp>
      <p:sp>
        <p:nvSpPr>
          <p:cNvPr id="6" name="Rectangle 5">
            <a:extLst>
              <a:ext uri="{FF2B5EF4-FFF2-40B4-BE49-F238E27FC236}">
                <a16:creationId xmlns:a16="http://schemas.microsoft.com/office/drawing/2014/main" id="{A8433060-31E0-B9A8-5FC8-AFA23E3F78F2}"/>
              </a:ext>
            </a:extLst>
          </p:cNvPr>
          <p:cNvSpPr/>
          <p:nvPr/>
        </p:nvSpPr>
        <p:spPr>
          <a:xfrm>
            <a:off x="1052423" y="2009955"/>
            <a:ext cx="2191109" cy="1419045"/>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Referral triage by qualified mental health professionals </a:t>
            </a:r>
          </a:p>
        </p:txBody>
      </p:sp>
      <p:sp>
        <p:nvSpPr>
          <p:cNvPr id="7" name="Arrow: Down 6">
            <a:extLst>
              <a:ext uri="{FF2B5EF4-FFF2-40B4-BE49-F238E27FC236}">
                <a16:creationId xmlns:a16="http://schemas.microsoft.com/office/drawing/2014/main" id="{55E8BF6C-973C-95B7-00CE-CB03F10138F3}"/>
              </a:ext>
            </a:extLst>
          </p:cNvPr>
          <p:cNvSpPr/>
          <p:nvPr/>
        </p:nvSpPr>
        <p:spPr>
          <a:xfrm>
            <a:off x="1940943" y="3673049"/>
            <a:ext cx="405441" cy="65560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43D1C97A-7EAF-F2E1-4032-5C72778C0645}"/>
              </a:ext>
            </a:extLst>
          </p:cNvPr>
          <p:cNvSpPr/>
          <p:nvPr/>
        </p:nvSpPr>
        <p:spPr>
          <a:xfrm>
            <a:off x="1048108" y="4474106"/>
            <a:ext cx="2191109" cy="1419045"/>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Needs may be better met elsewhere in the system</a:t>
            </a:r>
          </a:p>
        </p:txBody>
      </p:sp>
      <p:pic>
        <p:nvPicPr>
          <p:cNvPr id="9" name="Picture 8">
            <a:extLst>
              <a:ext uri="{FF2B5EF4-FFF2-40B4-BE49-F238E27FC236}">
                <a16:creationId xmlns:a16="http://schemas.microsoft.com/office/drawing/2014/main" id="{BD38E8AC-7752-C543-51CF-66078D9F6509}"/>
              </a:ext>
            </a:extLst>
          </p:cNvPr>
          <p:cNvPicPr>
            <a:picLocks noChangeAspect="1"/>
          </p:cNvPicPr>
          <p:nvPr/>
        </p:nvPicPr>
        <p:blipFill>
          <a:blip r:embed="rId2"/>
          <a:srcRect l="23887" t="10630" r="20512" b="10293"/>
          <a:stretch>
            <a:fillRect/>
          </a:stretch>
        </p:blipFill>
        <p:spPr>
          <a:xfrm>
            <a:off x="3001993" y="5404252"/>
            <a:ext cx="1764709" cy="1419045"/>
          </a:xfrm>
          <a:prstGeom prst="rect">
            <a:avLst/>
          </a:prstGeom>
        </p:spPr>
      </p:pic>
      <p:pic>
        <p:nvPicPr>
          <p:cNvPr id="10" name="Picture 9">
            <a:extLst>
              <a:ext uri="{FF2B5EF4-FFF2-40B4-BE49-F238E27FC236}">
                <a16:creationId xmlns:a16="http://schemas.microsoft.com/office/drawing/2014/main" id="{72F9D47C-B033-230A-656A-9EA0FFA108E2}"/>
              </a:ext>
            </a:extLst>
          </p:cNvPr>
          <p:cNvPicPr>
            <a:picLocks noChangeAspect="1"/>
          </p:cNvPicPr>
          <p:nvPr/>
        </p:nvPicPr>
        <p:blipFill>
          <a:blip r:embed="rId3"/>
          <a:srcRect l="25238" t="2012" r="27606" b="87369"/>
          <a:stretch>
            <a:fillRect/>
          </a:stretch>
        </p:blipFill>
        <p:spPr>
          <a:xfrm>
            <a:off x="482471" y="6144671"/>
            <a:ext cx="2432648" cy="377500"/>
          </a:xfrm>
          <a:prstGeom prst="rect">
            <a:avLst/>
          </a:prstGeom>
        </p:spPr>
      </p:pic>
      <p:sp>
        <p:nvSpPr>
          <p:cNvPr id="11" name="Arrow: Down 10">
            <a:extLst>
              <a:ext uri="{FF2B5EF4-FFF2-40B4-BE49-F238E27FC236}">
                <a16:creationId xmlns:a16="http://schemas.microsoft.com/office/drawing/2014/main" id="{4A56BFEB-F132-F227-85CD-56EDD1ACD9B3}"/>
              </a:ext>
            </a:extLst>
          </p:cNvPr>
          <p:cNvSpPr/>
          <p:nvPr/>
        </p:nvSpPr>
        <p:spPr>
          <a:xfrm rot="16200000">
            <a:off x="3620219" y="2272159"/>
            <a:ext cx="405441" cy="65560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1225CE93-3020-7938-A9FC-1C2FCCE58280}"/>
              </a:ext>
            </a:extLst>
          </p:cNvPr>
          <p:cNvSpPr/>
          <p:nvPr/>
        </p:nvSpPr>
        <p:spPr>
          <a:xfrm>
            <a:off x="4508740" y="2009954"/>
            <a:ext cx="2191109" cy="1419045"/>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Acceptance letter and invite to options meeting</a:t>
            </a:r>
          </a:p>
        </p:txBody>
      </p:sp>
      <p:sp>
        <p:nvSpPr>
          <p:cNvPr id="13" name="Arrow: Down 12">
            <a:extLst>
              <a:ext uri="{FF2B5EF4-FFF2-40B4-BE49-F238E27FC236}">
                <a16:creationId xmlns:a16="http://schemas.microsoft.com/office/drawing/2014/main" id="{F7914007-7C5F-EC28-DF33-175906FFCCA2}"/>
              </a:ext>
            </a:extLst>
          </p:cNvPr>
          <p:cNvSpPr/>
          <p:nvPr/>
        </p:nvSpPr>
        <p:spPr>
          <a:xfrm rot="16200000">
            <a:off x="7067910" y="2272159"/>
            <a:ext cx="405441" cy="65560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F6E9D8AF-B625-3AEF-CF0C-5B5113696C0C}"/>
              </a:ext>
            </a:extLst>
          </p:cNvPr>
          <p:cNvSpPr/>
          <p:nvPr/>
        </p:nvSpPr>
        <p:spPr>
          <a:xfrm>
            <a:off x="7965057" y="2009953"/>
            <a:ext cx="3715109" cy="1419045"/>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Targeted NICE guidance intervention alongside individual care, safety and risk plans</a:t>
            </a:r>
          </a:p>
        </p:txBody>
      </p:sp>
      <p:pic>
        <p:nvPicPr>
          <p:cNvPr id="15" name="Picture 14">
            <a:extLst>
              <a:ext uri="{FF2B5EF4-FFF2-40B4-BE49-F238E27FC236}">
                <a16:creationId xmlns:a16="http://schemas.microsoft.com/office/drawing/2014/main" id="{E406CE98-3A89-AD69-9BD1-BC19C39361DB}"/>
              </a:ext>
            </a:extLst>
          </p:cNvPr>
          <p:cNvPicPr>
            <a:picLocks noChangeAspect="1"/>
          </p:cNvPicPr>
          <p:nvPr/>
        </p:nvPicPr>
        <p:blipFill>
          <a:blip r:embed="rId4"/>
          <a:stretch>
            <a:fillRect/>
          </a:stretch>
        </p:blipFill>
        <p:spPr>
          <a:xfrm>
            <a:off x="7687088" y="3589416"/>
            <a:ext cx="3005837" cy="3005837"/>
          </a:xfrm>
          <a:prstGeom prst="rect">
            <a:avLst/>
          </a:prstGeom>
        </p:spPr>
      </p:pic>
      <p:cxnSp>
        <p:nvCxnSpPr>
          <p:cNvPr id="17" name="Connector: Elbow 16">
            <a:extLst>
              <a:ext uri="{FF2B5EF4-FFF2-40B4-BE49-F238E27FC236}">
                <a16:creationId xmlns:a16="http://schemas.microsoft.com/office/drawing/2014/main" id="{8D31BD4D-09C8-8D4A-6E70-2204AA068445}"/>
              </a:ext>
            </a:extLst>
          </p:cNvPr>
          <p:cNvCxnSpPr>
            <a:stCxn id="12" idx="2"/>
            <a:endCxn id="8" idx="3"/>
          </p:cNvCxnSpPr>
          <p:nvPr/>
        </p:nvCxnSpPr>
        <p:spPr>
          <a:xfrm rot="5400000">
            <a:off x="3544441" y="3123775"/>
            <a:ext cx="1754630" cy="2365078"/>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704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7EDA0D72-E323-4071-D044-2B2404147783}"/>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9AB6287-1833-3EEB-A2F6-395EDCA5141E}"/>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sp>
        <p:nvSpPr>
          <p:cNvPr id="2" name="TextBox 2">
            <a:extLst>
              <a:ext uri="{FF2B5EF4-FFF2-40B4-BE49-F238E27FC236}">
                <a16:creationId xmlns:a16="http://schemas.microsoft.com/office/drawing/2014/main" id="{DC189D1A-E9C5-D552-F0D9-9E7819B82B31}"/>
              </a:ext>
            </a:extLst>
          </p:cNvPr>
          <p:cNvSpPr txBox="1"/>
          <p:nvPr/>
        </p:nvSpPr>
        <p:spPr>
          <a:xfrm>
            <a:off x="506945" y="241897"/>
            <a:ext cx="11053683" cy="820738"/>
          </a:xfrm>
          <a:prstGeom prst="rect">
            <a:avLst/>
          </a:prstGeom>
        </p:spPr>
        <p:txBody>
          <a:bodyPr wrap="square" lIns="0" tIns="0" rIns="0" bIns="0" rtlCol="0" anchor="t">
            <a:spAutoFit/>
          </a:bodyPr>
          <a:lstStyle/>
          <a:p>
            <a:pPr defTabSz="609630">
              <a:lnSpc>
                <a:spcPts val="6400"/>
              </a:lnSpc>
              <a:spcBef>
                <a:spcPct val="0"/>
              </a:spcBef>
            </a:pPr>
            <a:r>
              <a:rPr lang="en-GB"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Last time we…</a:t>
            </a:r>
          </a:p>
        </p:txBody>
      </p:sp>
      <p:sp>
        <p:nvSpPr>
          <p:cNvPr id="3" name="TextBox 3">
            <a:extLst>
              <a:ext uri="{FF2B5EF4-FFF2-40B4-BE49-F238E27FC236}">
                <a16:creationId xmlns:a16="http://schemas.microsoft.com/office/drawing/2014/main" id="{47532909-6854-590A-B457-F8423434B963}"/>
              </a:ext>
            </a:extLst>
          </p:cNvPr>
          <p:cNvSpPr txBox="1"/>
          <p:nvPr/>
        </p:nvSpPr>
        <p:spPr>
          <a:xfrm>
            <a:off x="351443" y="1186687"/>
            <a:ext cx="11364686" cy="4698979"/>
          </a:xfrm>
          <a:prstGeom prst="rect">
            <a:avLst/>
          </a:prstGeom>
        </p:spPr>
        <p:txBody>
          <a:bodyPr wrap="square" lIns="0" tIns="0" rIns="0" bIns="0" rtlCol="0" anchor="t">
            <a:spAutoFit/>
          </a:bodyPr>
          <a:lstStyle/>
          <a:p>
            <a:pPr defTabSz="609630"/>
            <a:endParaRPr lang="en-GB" sz="2933" dirty="0">
              <a:solidFill>
                <a:prstClr val="black"/>
              </a:solidFill>
              <a:latin typeface="Verdana" panose="020B0604030504040204" pitchFamily="34" charset="0"/>
              <a:ea typeface="Verdana" panose="020B0604030504040204" pitchFamily="34" charset="0"/>
            </a:endParaRPr>
          </a:p>
          <a:p>
            <a:pPr marL="304815" indent="-304815" defTabSz="609630">
              <a:buFont typeface="Courier New" panose="02070309020205020404" pitchFamily="49" charset="0"/>
              <a:buChar char="o"/>
            </a:pPr>
            <a:r>
              <a:rPr lang="en-GB" sz="2933" dirty="0">
                <a:solidFill>
                  <a:prstClr val="black"/>
                </a:solidFill>
                <a:latin typeface="Verdana" panose="020B0604030504040204" pitchFamily="34" charset="0"/>
                <a:ea typeface="Verdana" panose="020B0604030504040204" pitchFamily="34" charset="0"/>
              </a:rPr>
              <a:t>Agreed to implement the Participation Framework across the partnership</a:t>
            </a:r>
          </a:p>
          <a:p>
            <a:pPr marL="304815" indent="-304815" defTabSz="609630">
              <a:buFont typeface="Courier New" panose="02070309020205020404" pitchFamily="49" charset="0"/>
              <a:buChar char="o"/>
            </a:pPr>
            <a:endParaRPr lang="en-GB" sz="2933" dirty="0">
              <a:solidFill>
                <a:prstClr val="black"/>
              </a:solidFill>
              <a:latin typeface="Verdana" panose="020B0604030504040204" pitchFamily="34" charset="0"/>
              <a:ea typeface="Verdana" panose="020B0604030504040204" pitchFamily="34" charset="0"/>
            </a:endParaRPr>
          </a:p>
          <a:p>
            <a:pPr marL="304815" indent="-304815" defTabSz="609630">
              <a:buFont typeface="Courier New" panose="02070309020205020404" pitchFamily="49" charset="0"/>
              <a:buChar char="o"/>
            </a:pPr>
            <a:r>
              <a:rPr lang="en-GB" sz="2933" dirty="0">
                <a:solidFill>
                  <a:prstClr val="black"/>
                </a:solidFill>
                <a:latin typeface="Verdana" panose="020B0604030504040204" pitchFamily="34" charset="0"/>
                <a:ea typeface="Verdana" panose="020B0604030504040204" pitchFamily="34" charset="0"/>
              </a:rPr>
              <a:t>Committed to feeding back with examples of pledge use</a:t>
            </a:r>
          </a:p>
          <a:p>
            <a:pPr marL="304815" indent="-304815" defTabSz="609630">
              <a:buFont typeface="Courier New" panose="02070309020205020404" pitchFamily="49" charset="0"/>
              <a:buChar char="o"/>
            </a:pPr>
            <a:endParaRPr lang="en-GB" sz="2933" dirty="0">
              <a:solidFill>
                <a:prstClr val="black"/>
              </a:solidFill>
              <a:latin typeface="Verdana" panose="020B0604030504040204" pitchFamily="34" charset="0"/>
              <a:ea typeface="Verdana" panose="020B0604030504040204" pitchFamily="34" charset="0"/>
            </a:endParaRPr>
          </a:p>
          <a:p>
            <a:pPr algn="ctr" defTabSz="609630"/>
            <a:r>
              <a:rPr lang="en-GB" sz="2133" dirty="0">
                <a:solidFill>
                  <a:prstClr val="black"/>
                </a:solidFill>
                <a:latin typeface="Verdana" panose="020B0604030504040204" pitchFamily="34" charset="0"/>
                <a:ea typeface="Verdana" panose="020B0604030504040204" pitchFamily="34" charset="0"/>
              </a:rPr>
              <a:t>We agreed a shared understanding… </a:t>
            </a:r>
          </a:p>
          <a:p>
            <a:pPr algn="ctr" defTabSz="609630"/>
            <a:r>
              <a:rPr lang="en-GB" sz="2133" dirty="0">
                <a:solidFill>
                  <a:prstClr val="black"/>
                </a:solidFill>
                <a:latin typeface="Verdana" panose="020B0604030504040204" pitchFamily="34" charset="0"/>
                <a:ea typeface="Verdana" panose="020B0604030504040204" pitchFamily="34" charset="0"/>
              </a:rPr>
              <a:t>that the voice of the child is more than just speaking and to us means </a:t>
            </a:r>
          </a:p>
          <a:p>
            <a:pPr algn="ctr" defTabSz="609630"/>
            <a:r>
              <a:rPr lang="en-GB" sz="2133" i="1" dirty="0">
                <a:solidFill>
                  <a:prstClr val="black"/>
                </a:solidFill>
                <a:latin typeface="Verdana" panose="020B0604030504040204" pitchFamily="34" charset="0"/>
                <a:ea typeface="Verdana" panose="020B0604030504040204" pitchFamily="34" charset="0"/>
              </a:rPr>
              <a:t>Consider me and my views and rights at all levels of decision making in all encounters, in everyday spaces ‘Everywhere I Am’</a:t>
            </a:r>
          </a:p>
          <a:p>
            <a:pPr defTabSz="609630">
              <a:lnSpc>
                <a:spcPts val="2799"/>
              </a:lnSpc>
              <a:spcBef>
                <a:spcPct val="0"/>
              </a:spcBef>
            </a:pPr>
            <a:endParaRPr lang="en-GB"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a:p>
            <a:pPr defTabSz="609630">
              <a:lnSpc>
                <a:spcPts val="2799"/>
              </a:lnSpc>
              <a:spcBef>
                <a:spcPct val="0"/>
              </a:spcBef>
            </a:pPr>
            <a:endParaRPr lang="en-US"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Tree>
    <p:extLst>
      <p:ext uri="{BB962C8B-B14F-4D97-AF65-F5344CB8AC3E}">
        <p14:creationId xmlns:p14="http://schemas.microsoft.com/office/powerpoint/2010/main" val="1559923829"/>
      </p:ext>
    </p:extLst>
  </p:cSld>
  <p:clrMapOvr>
    <a:masterClrMapping/>
  </p:clrMapOvr>
  <mc:AlternateContent xmlns:mc="http://schemas.openxmlformats.org/markup-compatibility/2006" xmlns:p14="http://schemas.microsoft.com/office/powerpoint/2010/main">
    <mc:Choice Requires="p14">
      <p:transition spd="slow" p14:dur="2000" advTm="20839"/>
    </mc:Choice>
    <mc:Fallback xmlns="">
      <p:transition spd="slow" advTm="20839"/>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CD7BE388-396C-01D4-B222-3E8546836EE8}"/>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124679E-3CE8-6B47-71A6-2782D6C01574}"/>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5">
              <a:alphaModFix amt="20000"/>
            </a:blip>
            <a:stretch>
              <a:fillRect/>
            </a:stretch>
          </a:blipFill>
        </p:spPr>
        <p:txBody>
          <a:bodyPr/>
          <a:lstStyle/>
          <a:p>
            <a:pPr defTabSz="609630"/>
            <a:endParaRPr lang="en-GB" sz="1200">
              <a:solidFill>
                <a:prstClr val="black"/>
              </a:solidFill>
              <a:latin typeface="Calibri"/>
            </a:endParaRPr>
          </a:p>
        </p:txBody>
      </p:sp>
      <p:sp>
        <p:nvSpPr>
          <p:cNvPr id="2" name="TextBox 2">
            <a:extLst>
              <a:ext uri="{FF2B5EF4-FFF2-40B4-BE49-F238E27FC236}">
                <a16:creationId xmlns:a16="http://schemas.microsoft.com/office/drawing/2014/main" id="{77ADEB8A-ACDE-D7EF-E22C-6A9BE5F17444}"/>
              </a:ext>
            </a:extLst>
          </p:cNvPr>
          <p:cNvSpPr txBox="1"/>
          <p:nvPr/>
        </p:nvSpPr>
        <p:spPr>
          <a:xfrm>
            <a:off x="506945" y="241898"/>
            <a:ext cx="11053683" cy="1641475"/>
          </a:xfrm>
          <a:prstGeom prst="rect">
            <a:avLst/>
          </a:prstGeom>
        </p:spPr>
        <p:txBody>
          <a:bodyPr wrap="square" lIns="0" tIns="0" rIns="0" bIns="0" rtlCol="0" anchor="t">
            <a:spAutoFit/>
          </a:bodyPr>
          <a:lstStyle/>
          <a:p>
            <a:pPr defTabSz="609630">
              <a:lnSpc>
                <a:spcPts val="6400"/>
              </a:lnSpc>
              <a:spcBef>
                <a:spcPct val="0"/>
              </a:spcBef>
            </a:pPr>
            <a:r>
              <a:rPr lang="en-US" sz="4800" b="1">
                <a:solidFill>
                  <a:srgbClr val="4F81BD">
                    <a:lumMod val="50000"/>
                  </a:srgbClr>
                </a:solidFill>
                <a:latin typeface="Verdana" panose="020B0604030504040204" pitchFamily="34" charset="0"/>
                <a:ea typeface="Verdana" panose="020B0604030504040204" pitchFamily="34" charset="0"/>
                <a:cs typeface="Open Sans Bold"/>
                <a:sym typeface="Open Sans Bold"/>
              </a:rPr>
              <a:t>OSCP Participation Framework</a:t>
            </a:r>
          </a:p>
          <a:p>
            <a:pPr defTabSz="609630">
              <a:lnSpc>
                <a:spcPts val="6400"/>
              </a:lnSpc>
              <a:spcBef>
                <a:spcPct val="0"/>
              </a:spcBef>
            </a:pPr>
            <a:endParaRPr lang="en-US" sz="5334" b="1">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3953C37C-9B58-D11C-94B9-2B30BDEFA332}"/>
              </a:ext>
            </a:extLst>
          </p:cNvPr>
          <p:cNvSpPr txBox="1"/>
          <p:nvPr/>
        </p:nvSpPr>
        <p:spPr>
          <a:xfrm>
            <a:off x="295278" y="1227103"/>
            <a:ext cx="11576353" cy="4275851"/>
          </a:xfrm>
          <a:prstGeom prst="rect">
            <a:avLst/>
          </a:prstGeom>
        </p:spPr>
        <p:txBody>
          <a:bodyPr wrap="square" lIns="0" tIns="0" rIns="0" bIns="0" rtlCol="0" anchor="t">
            <a:spAutoFit/>
          </a:bodyPr>
          <a:lstStyle/>
          <a:p>
            <a:pPr defTabSz="609630">
              <a:lnSpc>
                <a:spcPts val="2799"/>
              </a:lnSpc>
              <a:spcBef>
                <a:spcPct val="0"/>
              </a:spcBef>
            </a:pPr>
            <a:r>
              <a:rPr lang="en-GB" sz="2133" dirty="0">
                <a:solidFill>
                  <a:srgbClr val="4F81BD">
                    <a:lumMod val="50000"/>
                  </a:srgbClr>
                </a:solidFill>
                <a:latin typeface="Verdana"/>
                <a:ea typeface="Verdana"/>
                <a:cs typeface="Open Sans"/>
                <a:sym typeface="Open Sans"/>
              </a:rPr>
              <a:t>Framework was agreed by this Partnership Forum and is now published on our </a:t>
            </a:r>
            <a:r>
              <a:rPr lang="en-GB" sz="2133" dirty="0">
                <a:solidFill>
                  <a:srgbClr val="4F81BD">
                    <a:lumMod val="50000"/>
                  </a:srgbClr>
                </a:solidFill>
                <a:latin typeface="Verdana"/>
                <a:ea typeface="Verdana"/>
                <a:cs typeface="Open Sans"/>
                <a:sym typeface="Open Sans"/>
                <a:hlinkClick r:id="rId6"/>
              </a:rPr>
              <a:t>website</a:t>
            </a:r>
            <a:r>
              <a:rPr lang="en-GB" sz="2133" dirty="0">
                <a:solidFill>
                  <a:srgbClr val="4F81BD">
                    <a:lumMod val="50000"/>
                  </a:srgbClr>
                </a:solidFill>
                <a:latin typeface="Verdana"/>
                <a:ea typeface="Verdana"/>
                <a:cs typeface="Open Sans"/>
                <a:sym typeface="Open Sans"/>
              </a:rPr>
              <a:t>.</a:t>
            </a:r>
          </a:p>
          <a:p>
            <a:pPr defTabSz="609630">
              <a:lnSpc>
                <a:spcPts val="2799"/>
              </a:lnSpc>
              <a:spcBef>
                <a:spcPct val="0"/>
              </a:spcBef>
            </a:pPr>
            <a:endParaRPr lang="en-GB" sz="2133" dirty="0">
              <a:solidFill>
                <a:srgbClr val="4F81BD">
                  <a:lumMod val="50000"/>
                </a:srgbClr>
              </a:solidFill>
              <a:latin typeface="Verdana"/>
              <a:ea typeface="Verdana"/>
              <a:cs typeface="Open Sans"/>
              <a:sym typeface="Open Sans"/>
            </a:endParaRPr>
          </a:p>
          <a:p>
            <a:pPr defTabSz="609630">
              <a:lnSpc>
                <a:spcPts val="2799"/>
              </a:lnSpc>
              <a:spcBef>
                <a:spcPct val="0"/>
              </a:spcBef>
            </a:pPr>
            <a:r>
              <a:rPr lang="en-GB" sz="2133" dirty="0">
                <a:solidFill>
                  <a:srgbClr val="4F81BD">
                    <a:lumMod val="50000"/>
                  </a:srgbClr>
                </a:solidFill>
                <a:latin typeface="Verdana"/>
                <a:ea typeface="Verdana"/>
                <a:cs typeface="Open Sans"/>
                <a:sym typeface="Open Sans"/>
              </a:rPr>
              <a:t>The framework has been built around what children have told us and asked us for so far using the structure of the four interrelated stages of the Lundy Model.</a:t>
            </a:r>
          </a:p>
          <a:p>
            <a:pPr defTabSz="609630">
              <a:lnSpc>
                <a:spcPts val="2799"/>
              </a:lnSpc>
              <a:spcBef>
                <a:spcPct val="0"/>
              </a:spcBef>
            </a:pPr>
            <a:endParaRPr lang="en-GB" sz="2133" dirty="0">
              <a:solidFill>
                <a:srgbClr val="4F81BD">
                  <a:lumMod val="50000"/>
                </a:srgbClr>
              </a:solidFill>
              <a:latin typeface="Verdana"/>
              <a:ea typeface="Verdana"/>
              <a:cs typeface="Open Sans"/>
              <a:sym typeface="Open Sans"/>
            </a:endParaRPr>
          </a:p>
          <a:p>
            <a:pPr defTabSz="609630">
              <a:lnSpc>
                <a:spcPts val="2799"/>
              </a:lnSpc>
              <a:spcBef>
                <a:spcPct val="0"/>
              </a:spcBef>
            </a:pPr>
            <a:r>
              <a:rPr lang="en-GB" sz="2133" dirty="0">
                <a:solidFill>
                  <a:srgbClr val="4F81BD">
                    <a:lumMod val="50000"/>
                  </a:srgbClr>
                </a:solidFill>
                <a:latin typeface="Verdana"/>
                <a:ea typeface="Verdana"/>
                <a:cs typeface="Open Sans"/>
                <a:sym typeface="Open Sans"/>
              </a:rPr>
              <a:t>It provides us with a shared vision for the ways in which we collectively approach participation in our individual agencies and settings.</a:t>
            </a:r>
          </a:p>
          <a:p>
            <a:pPr defTabSz="609630">
              <a:lnSpc>
                <a:spcPts val="2799"/>
              </a:lnSpc>
              <a:spcBef>
                <a:spcPct val="0"/>
              </a:spcBef>
            </a:pPr>
            <a:endParaRPr lang="en-GB" sz="2133" dirty="0">
              <a:solidFill>
                <a:srgbClr val="4F81BD">
                  <a:lumMod val="50000"/>
                </a:srgbClr>
              </a:solidFill>
              <a:latin typeface="Verdana"/>
              <a:ea typeface="Verdana"/>
              <a:cs typeface="Open Sans"/>
              <a:sym typeface="Open Sans"/>
            </a:endParaRPr>
          </a:p>
          <a:p>
            <a:pPr defTabSz="609630">
              <a:lnSpc>
                <a:spcPts val="2799"/>
              </a:lnSpc>
              <a:spcBef>
                <a:spcPct val="0"/>
              </a:spcBef>
            </a:pPr>
            <a:r>
              <a:rPr lang="en-GB" sz="2133" dirty="0">
                <a:solidFill>
                  <a:srgbClr val="4F81BD">
                    <a:lumMod val="50000"/>
                  </a:srgbClr>
                </a:solidFill>
                <a:latin typeface="Verdana"/>
                <a:ea typeface="Verdana"/>
                <a:cs typeface="Open Sans"/>
                <a:sym typeface="Open Sans"/>
              </a:rPr>
              <a:t>As part of my ongoing work, I would like to support all partners to </a:t>
            </a:r>
          </a:p>
          <a:p>
            <a:pPr defTabSz="609630">
              <a:lnSpc>
                <a:spcPts val="2799"/>
              </a:lnSpc>
              <a:spcBef>
                <a:spcPct val="0"/>
              </a:spcBef>
            </a:pPr>
            <a:r>
              <a:rPr lang="en-GB" sz="2133" b="1" dirty="0">
                <a:solidFill>
                  <a:srgbClr val="4F81BD">
                    <a:lumMod val="50000"/>
                  </a:srgbClr>
                </a:solidFill>
                <a:latin typeface="Verdana"/>
                <a:ea typeface="Verdana"/>
                <a:cs typeface="Open Sans"/>
                <a:sym typeface="Open Sans"/>
              </a:rPr>
              <a:t>embed the OSCP Participation Framework</a:t>
            </a:r>
            <a:r>
              <a:rPr lang="en-GB" sz="2133" dirty="0">
                <a:solidFill>
                  <a:srgbClr val="4F81BD">
                    <a:lumMod val="50000"/>
                  </a:srgbClr>
                </a:solidFill>
                <a:latin typeface="Verdana"/>
                <a:ea typeface="Verdana"/>
                <a:cs typeface="Open Sans"/>
                <a:sym typeface="Open Sans"/>
              </a:rPr>
              <a:t> in a meaningful, consistent way </a:t>
            </a:r>
          </a:p>
          <a:p>
            <a:pPr defTabSz="609630">
              <a:lnSpc>
                <a:spcPts val="2799"/>
              </a:lnSpc>
              <a:spcBef>
                <a:spcPct val="0"/>
              </a:spcBef>
            </a:pPr>
            <a:r>
              <a:rPr lang="en-GB" sz="2133" dirty="0">
                <a:solidFill>
                  <a:srgbClr val="4F81BD">
                    <a:lumMod val="50000"/>
                  </a:srgbClr>
                </a:solidFill>
                <a:latin typeface="Verdana"/>
                <a:ea typeface="Verdana"/>
                <a:cs typeface="Open Sans"/>
                <a:sym typeface="Open Sans"/>
              </a:rPr>
              <a:t>and for us to </a:t>
            </a:r>
            <a:r>
              <a:rPr lang="en-GB" sz="2133" b="1" dirty="0">
                <a:solidFill>
                  <a:srgbClr val="4F81BD">
                    <a:lumMod val="50000"/>
                  </a:srgbClr>
                </a:solidFill>
                <a:latin typeface="Verdana"/>
                <a:ea typeface="Verdana"/>
                <a:cs typeface="Open Sans"/>
                <a:sym typeface="Open Sans"/>
              </a:rPr>
              <a:t>agree a system for reporting and monitoring impact</a:t>
            </a:r>
          </a:p>
        </p:txBody>
      </p:sp>
      <p:pic>
        <p:nvPicPr>
          <p:cNvPr id="15" name="Audio 14">
            <a:hlinkClick r:id="" action="ppaction://media"/>
            <a:extLst>
              <a:ext uri="{FF2B5EF4-FFF2-40B4-BE49-F238E27FC236}">
                <a16:creationId xmlns:a16="http://schemas.microsoft.com/office/drawing/2014/main" id="{7B5F1B79-B38B-362A-020F-57584CBFAAC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329688" t="-329688" r="-329688" b="-329688"/>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51481146"/>
      </p:ext>
    </p:extLst>
  </p:cSld>
  <p:clrMapOvr>
    <a:masterClrMapping/>
  </p:clrMapOvr>
  <mc:AlternateContent xmlns:mc="http://schemas.openxmlformats.org/markup-compatibility/2006" xmlns:p14="http://schemas.microsoft.com/office/powerpoint/2010/main">
    <mc:Choice Requires="p14">
      <p:transition spd="slow" p14:dur="2000" advTm="39891"/>
    </mc:Choice>
    <mc:Fallback xmlns="">
      <p:transition spd="slow" advTm="39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6D70D-E567-51DC-B887-44D4AF31AE1B}"/>
              </a:ext>
            </a:extLst>
          </p:cNvPr>
          <p:cNvSpPr>
            <a:spLocks noGrp="1"/>
          </p:cNvSpPr>
          <p:nvPr>
            <p:ph type="title"/>
          </p:nvPr>
        </p:nvSpPr>
        <p:spPr/>
        <p:txBody>
          <a:bodyPr/>
          <a:lstStyle/>
          <a:p>
            <a:r>
              <a:rPr lang="en-US"/>
              <a:t>Why the Middle East Conflict Matters for Schools and Services</a:t>
            </a:r>
          </a:p>
        </p:txBody>
      </p:sp>
      <p:sp>
        <p:nvSpPr>
          <p:cNvPr id="3" name="Date Placeholder 2">
            <a:extLst>
              <a:ext uri="{FF2B5EF4-FFF2-40B4-BE49-F238E27FC236}">
                <a16:creationId xmlns:a16="http://schemas.microsoft.com/office/drawing/2014/main" id="{7AE9EB34-F58C-C5E8-A7BC-B04352D450D7}"/>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FD266AE5-36D2-8E54-007D-2ED4ED4E2829}"/>
              </a:ext>
            </a:extLst>
          </p:cNvPr>
          <p:cNvSpPr>
            <a:spLocks noGrp="1"/>
          </p:cNvSpPr>
          <p:nvPr>
            <p:ph type="ftr" sz="quarter" idx="16"/>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7A1C784D-A080-39F2-377F-BC94D1272EFC}"/>
              </a:ext>
            </a:extLst>
          </p:cNvPr>
          <p:cNvSpPr>
            <a:spLocks noGrp="1"/>
          </p:cNvSpPr>
          <p:nvPr>
            <p:ph type="sldNum" sz="quarter" idx="17"/>
          </p:nvPr>
        </p:nvSpPr>
        <p:spPr/>
        <p:txBody>
          <a:bodyPr/>
          <a:lstStyle/>
          <a:p>
            <a:fld id="{5E0677F5-4A8A-4BF1-96BE-3BAE8FBAFE2E}" type="slidenum">
              <a:rPr lang="en-US" smtClean="0"/>
              <a:t>4</a:t>
            </a:fld>
            <a:endParaRPr lang="en-US"/>
          </a:p>
        </p:txBody>
      </p:sp>
      <p:pic>
        <p:nvPicPr>
          <p:cNvPr id="8" name="Content Placeholder 7" descr="Grandmother and nephews in video conference from home.">
            <a:extLst>
              <a:ext uri="{FF2B5EF4-FFF2-40B4-BE49-F238E27FC236}">
                <a16:creationId xmlns:a16="http://schemas.microsoft.com/office/drawing/2014/main" id="{B536B818-4BC9-4A9C-A1ED-820C46E7D4B6}"/>
              </a:ext>
            </a:extLst>
          </p:cNvPr>
          <p:cNvPicPr>
            <a:picLocks noGrp="1" noChangeAspect="1"/>
          </p:cNvPicPr>
          <p:nvPr>
            <p:ph sz="quarter" idx="18"/>
          </p:nvPr>
        </p:nvPicPr>
        <p:blipFill>
          <a:blip r:embed="rId3"/>
          <a:stretch>
            <a:fillRect/>
          </a:stretch>
        </p:blipFill>
        <p:spPr>
          <a:xfrm>
            <a:off x="301625" y="2376970"/>
            <a:ext cx="5165725" cy="3445498"/>
          </a:xfrm>
          <a:prstGeom prst="rect">
            <a:avLst/>
          </a:prstGeom>
        </p:spPr>
      </p:pic>
      <p:sp>
        <p:nvSpPr>
          <p:cNvPr id="7" name="Content Placeholder 6">
            <a:extLst>
              <a:ext uri="{FF2B5EF4-FFF2-40B4-BE49-F238E27FC236}">
                <a16:creationId xmlns:a16="http://schemas.microsoft.com/office/drawing/2014/main" id="{758083E7-D80E-DC9E-E585-5D54BDCDE34A}"/>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lstStyle/>
          <a:p>
            <a:pPr>
              <a:buFont typeface="Arial" panose="020B0604020202020204" pitchFamily="34" charset="0"/>
              <a:buChar char="•"/>
            </a:pPr>
            <a:r>
              <a:rPr lang="en-US"/>
              <a:t>Impact of Social Media Exposure</a:t>
            </a:r>
          </a:p>
          <a:p>
            <a:pPr marL="742950" lvl="1" indent="-285750">
              <a:buFont typeface="Arial" panose="020B0604020202020204" pitchFamily="34" charset="0"/>
              <a:buChar char="•"/>
            </a:pPr>
            <a:r>
              <a:rPr lang="en-US"/>
              <a:t>Children face rapid, graphic conflict content on social media, affecting their emotional wellbeing and behavior.</a:t>
            </a:r>
          </a:p>
          <a:p>
            <a:pPr>
              <a:buFont typeface="Arial" panose="020B0604020202020204" pitchFamily="34" charset="0"/>
              <a:buChar char="•"/>
            </a:pPr>
            <a:r>
              <a:rPr lang="en-US"/>
              <a:t>Emotional and Social Effects</a:t>
            </a:r>
          </a:p>
          <a:p>
            <a:pPr marL="742950" lvl="1" indent="-285750">
              <a:buFont typeface="Arial" panose="020B0604020202020204" pitchFamily="34" charset="0"/>
              <a:buChar char="•"/>
            </a:pPr>
            <a:r>
              <a:rPr lang="en-US"/>
              <a:t>Exposure leads to distress, anger, confusion, and increased tension between peers in schools.</a:t>
            </a:r>
          </a:p>
          <a:p>
            <a:pPr>
              <a:buFont typeface="Arial" panose="020B0604020202020204" pitchFamily="34" charset="0"/>
              <a:buChar char="•"/>
            </a:pPr>
            <a:r>
              <a:rPr lang="en-US"/>
              <a:t>Contextual Risk and Safeguarding</a:t>
            </a:r>
          </a:p>
          <a:p>
            <a:pPr marL="742950" lvl="1" indent="-285750">
              <a:buFont typeface="Arial" panose="020B0604020202020204" pitchFamily="34" charset="0"/>
              <a:buChar char="•"/>
            </a:pPr>
            <a:r>
              <a:rPr lang="en-US"/>
              <a:t>Schools must recognize conflict exposure as contextual risk impacting vulnerable children’s safety and inclusion.</a:t>
            </a:r>
          </a:p>
          <a:p>
            <a:pPr>
              <a:buFont typeface="Arial" panose="020B0604020202020204" pitchFamily="34" charset="0"/>
              <a:buChar char="•"/>
            </a:pPr>
            <a:r>
              <a:rPr lang="en-US"/>
              <a:t>Supporting Resilience and Inclusion</a:t>
            </a:r>
          </a:p>
          <a:p>
            <a:pPr marL="742950" lvl="1" indent="-285750">
              <a:buFont typeface="Arial" panose="020B0604020202020204" pitchFamily="34" charset="0"/>
              <a:buChar char="•"/>
            </a:pPr>
            <a:r>
              <a:rPr lang="en-US"/>
              <a:t>Leaders should promote calm, proportionate responses focusing on wellbeing, resilience, and inclusion.</a:t>
            </a:r>
          </a:p>
        </p:txBody>
      </p:sp>
    </p:spTree>
    <p:extLst>
      <p:ext uri="{BB962C8B-B14F-4D97-AF65-F5344CB8AC3E}">
        <p14:creationId xmlns:p14="http://schemas.microsoft.com/office/powerpoint/2010/main" val="4172852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E498B093-7B7C-6033-47A3-F452EF3D101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CA77235-5FDB-C779-047E-551F01732945}"/>
              </a:ext>
            </a:extLst>
          </p:cNvPr>
          <p:cNvSpPr txBox="1"/>
          <p:nvPr/>
        </p:nvSpPr>
        <p:spPr>
          <a:xfrm>
            <a:off x="474288" y="447145"/>
            <a:ext cx="9389924" cy="820738"/>
          </a:xfrm>
          <a:prstGeom prst="rect">
            <a:avLst/>
          </a:prstGeom>
        </p:spPr>
        <p:txBody>
          <a:bodyPr lIns="0" tIns="0" rIns="0" bIns="0" rtlCol="0" anchor="t">
            <a:spAutoFit/>
          </a:bodyPr>
          <a:lstStyle/>
          <a:p>
            <a:pPr defTabSz="609630">
              <a:lnSpc>
                <a:spcPts val="6400"/>
              </a:lnSpc>
              <a:spcBef>
                <a:spcPct val="0"/>
              </a:spcBef>
            </a:pPr>
            <a:r>
              <a:rPr lang="en-US" sz="5334" b="1">
                <a:solidFill>
                  <a:srgbClr val="4F81BD">
                    <a:lumMod val="50000"/>
                  </a:srgbClr>
                </a:solidFill>
                <a:latin typeface="Verdana" panose="020B0604030504040204" pitchFamily="34" charset="0"/>
                <a:ea typeface="Verdana" panose="020B0604030504040204" pitchFamily="34" charset="0"/>
                <a:cs typeface="Open Sans Bold"/>
                <a:sym typeface="Open Sans Bold"/>
              </a:rPr>
              <a:t>OSCP Pledge</a:t>
            </a:r>
          </a:p>
        </p:txBody>
      </p:sp>
      <p:sp>
        <p:nvSpPr>
          <p:cNvPr id="4" name="Freeform 4">
            <a:extLst>
              <a:ext uri="{FF2B5EF4-FFF2-40B4-BE49-F238E27FC236}">
                <a16:creationId xmlns:a16="http://schemas.microsoft.com/office/drawing/2014/main" id="{E5F44F6E-6E96-4E9B-43F4-C506F25A795F}"/>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pic>
        <p:nvPicPr>
          <p:cNvPr id="7" name="Picture 6" descr="OSCP Pledge &#10;The child's living experience is at the heart of what we do&#10;we will work together to ensure that...&#10;* we hear and respond to you in all the work we do, at every level, all of the time&#10;* you have true opportunities to design and shape safeguarding practice &amp; services">
            <a:extLst>
              <a:ext uri="{FF2B5EF4-FFF2-40B4-BE49-F238E27FC236}">
                <a16:creationId xmlns:a16="http://schemas.microsoft.com/office/drawing/2014/main" id="{697FAB6A-5479-6E9B-BAF0-8B5F75E2E5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7341" y="1781368"/>
            <a:ext cx="8417319" cy="4209666"/>
          </a:xfrm>
          <a:prstGeom prst="rect">
            <a:avLst/>
          </a:prstGeom>
        </p:spPr>
      </p:pic>
    </p:spTree>
    <p:extLst>
      <p:ext uri="{BB962C8B-B14F-4D97-AF65-F5344CB8AC3E}">
        <p14:creationId xmlns:p14="http://schemas.microsoft.com/office/powerpoint/2010/main" val="48404110"/>
      </p:ext>
    </p:extLst>
  </p:cSld>
  <p:clrMapOvr>
    <a:masterClrMapping/>
  </p:clrMapOvr>
  <mc:AlternateContent xmlns:mc="http://schemas.openxmlformats.org/markup-compatibility/2006" xmlns:p14="http://schemas.microsoft.com/office/powerpoint/2010/main">
    <mc:Choice Requires="p14">
      <p:transition spd="slow" p14:dur="2000" advTm="49128"/>
    </mc:Choice>
    <mc:Fallback xmlns="">
      <p:transition spd="slow" advTm="49128"/>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02CD4714-5BA0-CD1B-3B49-C5BDD6E066F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45AFB6A7-DA81-A8AA-32D4-7A08C1D117FC}"/>
              </a:ext>
            </a:extLst>
          </p:cNvPr>
          <p:cNvSpPr txBox="1"/>
          <p:nvPr/>
        </p:nvSpPr>
        <p:spPr>
          <a:xfrm>
            <a:off x="479145" y="1368302"/>
            <a:ext cx="11462484" cy="1037079"/>
          </a:xfrm>
          <a:prstGeom prst="rect">
            <a:avLst/>
          </a:prstGeom>
        </p:spPr>
        <p:txBody>
          <a:bodyPr wrap="square" lIns="0" tIns="0" rIns="0" bIns="0" rtlCol="0" anchor="t">
            <a:spAutoFit/>
          </a:bodyPr>
          <a:lstStyle/>
          <a:p>
            <a:pPr defTabSz="609630">
              <a:lnSpc>
                <a:spcPts val="2799"/>
              </a:lnSpc>
              <a:spcBef>
                <a:spcPct val="0"/>
              </a:spcBef>
            </a:pPr>
            <a:r>
              <a:rPr lang="en-US" sz="1333">
                <a:solidFill>
                  <a:srgbClr val="4F81BD">
                    <a:lumMod val="50000"/>
                  </a:srgbClr>
                </a:solidFill>
                <a:latin typeface="Verdana" panose="020B0604030504040204" pitchFamily="34" charset="0"/>
                <a:ea typeface="Verdana" panose="020B0604030504040204" pitchFamily="34" charset="0"/>
                <a:cs typeface="Open Sans"/>
                <a:sym typeface="Open Sans"/>
              </a:rPr>
              <a:t> </a:t>
            </a: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a:p>
            <a:pPr defTabSz="609630">
              <a:lnSpc>
                <a:spcPts val="2799"/>
              </a:lnSpc>
              <a:spcBef>
                <a:spcPct val="0"/>
              </a:spcBef>
            </a:pP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a:p>
            <a:pPr defTabSz="609630">
              <a:lnSpc>
                <a:spcPts val="2799"/>
              </a:lnSpc>
              <a:spcBef>
                <a:spcPct val="0"/>
              </a:spcBef>
            </a:pPr>
            <a:endParaRPr lang="en-US" sz="1866">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E4063777-4859-EB01-D3CA-136361FC2838}"/>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graphicFrame>
        <p:nvGraphicFramePr>
          <p:cNvPr id="7" name="Table 6">
            <a:extLst>
              <a:ext uri="{FF2B5EF4-FFF2-40B4-BE49-F238E27FC236}">
                <a16:creationId xmlns:a16="http://schemas.microsoft.com/office/drawing/2014/main" id="{4F0F2344-4368-E2CE-F8BB-7E7118D26AD0}"/>
              </a:ext>
            </a:extLst>
          </p:cNvPr>
          <p:cNvGraphicFramePr>
            <a:graphicFrameLocks noGrp="1"/>
          </p:cNvGraphicFramePr>
          <p:nvPr/>
        </p:nvGraphicFramePr>
        <p:xfrm>
          <a:off x="479145" y="1972652"/>
          <a:ext cx="11320969" cy="3229467"/>
        </p:xfrm>
        <a:graphic>
          <a:graphicData uri="http://schemas.openxmlformats.org/drawingml/2006/table">
            <a:tbl>
              <a:tblPr firstRow="1" firstCol="1" bandRow="1">
                <a:tableStyleId>{7DF18680-E054-41AD-8BC1-D1AEF772440D}</a:tableStyleId>
              </a:tblPr>
              <a:tblGrid>
                <a:gridCol w="2829631">
                  <a:extLst>
                    <a:ext uri="{9D8B030D-6E8A-4147-A177-3AD203B41FA5}">
                      <a16:colId xmlns:a16="http://schemas.microsoft.com/office/drawing/2014/main" val="1310581678"/>
                    </a:ext>
                  </a:extLst>
                </a:gridCol>
                <a:gridCol w="2829631">
                  <a:extLst>
                    <a:ext uri="{9D8B030D-6E8A-4147-A177-3AD203B41FA5}">
                      <a16:colId xmlns:a16="http://schemas.microsoft.com/office/drawing/2014/main" val="1210833619"/>
                    </a:ext>
                  </a:extLst>
                </a:gridCol>
                <a:gridCol w="2830854">
                  <a:extLst>
                    <a:ext uri="{9D8B030D-6E8A-4147-A177-3AD203B41FA5}">
                      <a16:colId xmlns:a16="http://schemas.microsoft.com/office/drawing/2014/main" val="3152963960"/>
                    </a:ext>
                  </a:extLst>
                </a:gridCol>
                <a:gridCol w="2830854">
                  <a:extLst>
                    <a:ext uri="{9D8B030D-6E8A-4147-A177-3AD203B41FA5}">
                      <a16:colId xmlns:a16="http://schemas.microsoft.com/office/drawing/2014/main" val="3890157688"/>
                    </a:ext>
                  </a:extLst>
                </a:gridCol>
              </a:tblGrid>
              <a:tr h="254957">
                <a:tc>
                  <a:txBody>
                    <a:bodyPr/>
                    <a:lstStyle/>
                    <a:p>
                      <a:pPr>
                        <a:buNone/>
                      </a:pPr>
                      <a:r>
                        <a:rPr lang="en-GB" sz="1300">
                          <a:solidFill>
                            <a:schemeClr val="accent1">
                              <a:lumMod val="50000"/>
                            </a:schemeClr>
                          </a:solidFill>
                          <a:effectLst/>
                          <a:latin typeface="Verdana" panose="020B0604030504040204" pitchFamily="34" charset="0"/>
                          <a:ea typeface="Verdana" panose="020B0604030504040204" pitchFamily="34" charset="0"/>
                        </a:rPr>
                        <a:t>What</a:t>
                      </a:r>
                    </a:p>
                  </a:txBody>
                  <a:tcPr marL="45720" marR="45720" marT="0" marB="0">
                    <a:noFill/>
                  </a:tcPr>
                </a:tc>
                <a:tc>
                  <a:txBody>
                    <a:bodyPr/>
                    <a:lstStyle/>
                    <a:p>
                      <a:pPr>
                        <a:buNone/>
                      </a:pPr>
                      <a:r>
                        <a:rPr lang="en-GB" sz="1300">
                          <a:solidFill>
                            <a:schemeClr val="accent1">
                              <a:lumMod val="50000"/>
                            </a:schemeClr>
                          </a:solidFill>
                          <a:effectLst/>
                          <a:latin typeface="Verdana" panose="020B0604030504040204" pitchFamily="34" charset="0"/>
                          <a:ea typeface="Verdana" panose="020B0604030504040204" pitchFamily="34" charset="0"/>
                        </a:rPr>
                        <a:t>If so, how?</a:t>
                      </a:r>
                    </a:p>
                  </a:txBody>
                  <a:tcPr marL="45720" marR="45720" marT="0" marB="0">
                    <a:noFill/>
                  </a:tcPr>
                </a:tc>
                <a:tc>
                  <a:txBody>
                    <a:bodyPr/>
                    <a:lstStyle/>
                    <a:p>
                      <a:pPr>
                        <a:buNone/>
                      </a:pPr>
                      <a:r>
                        <a:rPr lang="en-GB" sz="1300">
                          <a:solidFill>
                            <a:schemeClr val="accent1">
                              <a:lumMod val="50000"/>
                            </a:schemeClr>
                          </a:solidFill>
                          <a:effectLst/>
                          <a:latin typeface="Verdana" panose="020B0604030504040204" pitchFamily="34" charset="0"/>
                          <a:ea typeface="Verdana" panose="020B0604030504040204" pitchFamily="34" charset="0"/>
                        </a:rPr>
                        <a:t> </a:t>
                      </a:r>
                    </a:p>
                  </a:txBody>
                  <a:tcPr marL="45720" marR="45720" marT="0" marB="0">
                    <a:noFill/>
                  </a:tcPr>
                </a:tc>
                <a:tc>
                  <a:txBody>
                    <a:bodyPr/>
                    <a:lstStyle/>
                    <a:p>
                      <a:pPr>
                        <a:buNone/>
                      </a:pPr>
                      <a:r>
                        <a:rPr lang="en-GB" sz="1300">
                          <a:solidFill>
                            <a:schemeClr val="accent1">
                              <a:lumMod val="50000"/>
                            </a:schemeClr>
                          </a:solidFill>
                          <a:effectLst/>
                          <a:latin typeface="Verdana" panose="020B0604030504040204" pitchFamily="34" charset="0"/>
                          <a:ea typeface="Verdana" panose="020B0604030504040204" pitchFamily="34" charset="0"/>
                        </a:rPr>
                        <a:t>So What?</a:t>
                      </a:r>
                    </a:p>
                  </a:txBody>
                  <a:tcPr marL="45720" marR="45720" marT="0" marB="0">
                    <a:noFill/>
                  </a:tcPr>
                </a:tc>
                <a:extLst>
                  <a:ext uri="{0D108BD9-81ED-4DB2-BD59-A6C34878D82A}">
                    <a16:rowId xmlns:a16="http://schemas.microsoft.com/office/drawing/2014/main" val="3227252104"/>
                  </a:ext>
                </a:extLst>
              </a:tr>
              <a:tr h="2974510">
                <a:tc>
                  <a:txBody>
                    <a:bodyPr/>
                    <a:lstStyle/>
                    <a:p>
                      <a:pPr>
                        <a:buNone/>
                      </a:pPr>
                      <a:r>
                        <a:rPr lang="en-GB" sz="1300" b="0">
                          <a:solidFill>
                            <a:schemeClr val="accent1">
                              <a:lumMod val="50000"/>
                            </a:schemeClr>
                          </a:solidFill>
                          <a:effectLst/>
                          <a:latin typeface="Verdana" panose="020B0604030504040204" pitchFamily="34" charset="0"/>
                          <a:ea typeface="Verdana" panose="020B0604030504040204" pitchFamily="34" charset="0"/>
                        </a:rPr>
                        <a:t>In this meeting / activity  today </a:t>
                      </a:r>
                    </a:p>
                    <a:p>
                      <a:pPr>
                        <a:buNone/>
                      </a:pPr>
                      <a:endParaRPr lang="en-GB" sz="1300" b="0">
                        <a:solidFill>
                          <a:schemeClr val="accent1">
                            <a:lumMod val="50000"/>
                          </a:schemeClr>
                        </a:solidFill>
                        <a:effectLst/>
                        <a:latin typeface="Verdana" panose="020B0604030504040204" pitchFamily="34" charset="0"/>
                        <a:ea typeface="Verdana" panose="020B0604030504040204" pitchFamily="34" charset="0"/>
                      </a:endParaRPr>
                    </a:p>
                    <a:p>
                      <a:pPr marL="342900" lvl="0" indent="-342900">
                        <a:buFont typeface="Webdings" panose="05030102010509060703" pitchFamily="18" charset="2"/>
                        <a:buChar char=""/>
                      </a:pPr>
                      <a:r>
                        <a:rPr lang="en-GB" sz="1300" b="0">
                          <a:solidFill>
                            <a:schemeClr val="accent1">
                              <a:lumMod val="50000"/>
                            </a:schemeClr>
                          </a:solidFill>
                          <a:effectLst/>
                          <a:latin typeface="Verdana" panose="020B0604030504040204" pitchFamily="34" charset="0"/>
                          <a:ea typeface="Verdana" panose="020B0604030504040204" pitchFamily="34" charset="0"/>
                        </a:rPr>
                        <a:t>Was the child’s living experience at the heart of what you did?</a:t>
                      </a:r>
                    </a:p>
                    <a:p>
                      <a:pPr marL="342900" lvl="0" indent="-342900">
                        <a:buFont typeface="Webdings" panose="05030102010509060703" pitchFamily="18" charset="2"/>
                        <a:buChar char=""/>
                      </a:pPr>
                      <a:r>
                        <a:rPr lang="en-GB" sz="1300" b="0">
                          <a:solidFill>
                            <a:schemeClr val="accent1">
                              <a:lumMod val="50000"/>
                            </a:schemeClr>
                          </a:solidFill>
                          <a:effectLst/>
                          <a:latin typeface="Verdana" panose="020B0604030504040204" pitchFamily="34" charset="0"/>
                          <a:ea typeface="Verdana" panose="020B0604030504040204" pitchFamily="34" charset="0"/>
                        </a:rPr>
                        <a:t>Did you work together to ensure that you heard and responded to the voice of the child?</a:t>
                      </a:r>
                    </a:p>
                    <a:p>
                      <a:pPr marL="342900" lvl="0" indent="-342900">
                        <a:buFont typeface="Webdings" panose="05030102010509060703" pitchFamily="18" charset="2"/>
                        <a:buChar char=""/>
                      </a:pPr>
                      <a:r>
                        <a:rPr lang="en-GB" sz="1300" b="0">
                          <a:solidFill>
                            <a:schemeClr val="accent1">
                              <a:lumMod val="50000"/>
                            </a:schemeClr>
                          </a:solidFill>
                          <a:effectLst/>
                          <a:latin typeface="Verdana" panose="020B0604030504040204" pitchFamily="34" charset="0"/>
                          <a:ea typeface="Verdana" panose="020B0604030504040204" pitchFamily="34" charset="0"/>
                        </a:rPr>
                        <a:t>Did you identify opportunities for C&amp;YP to design and shape safeguarding practice and services?</a:t>
                      </a:r>
                    </a:p>
                  </a:txBody>
                  <a:tcPr marL="45720" marR="45720" marT="0" marB="0">
                    <a:noFill/>
                  </a:tcPr>
                </a:tc>
                <a:tc>
                  <a:txBody>
                    <a:bodyPr/>
                    <a:lstStyle/>
                    <a:p>
                      <a:pPr>
                        <a:buNone/>
                      </a:pPr>
                      <a:r>
                        <a:rPr lang="en-GB" sz="1300" dirty="0">
                          <a:solidFill>
                            <a:schemeClr val="accent1">
                              <a:lumMod val="50000"/>
                            </a:schemeClr>
                          </a:solidFill>
                          <a:effectLst/>
                          <a:latin typeface="Verdana" panose="020B0604030504040204" pitchFamily="34" charset="0"/>
                          <a:ea typeface="Verdana" panose="020B0604030504040204" pitchFamily="34" charset="0"/>
                        </a:rPr>
                        <a:t> </a:t>
                      </a:r>
                    </a:p>
                  </a:txBody>
                  <a:tcPr marL="45720" marR="45720" marT="0" marB="0">
                    <a:noFill/>
                  </a:tcPr>
                </a:tc>
                <a:tc>
                  <a:txBody>
                    <a:bodyPr/>
                    <a:lstStyle/>
                    <a:p>
                      <a:pPr>
                        <a:buNone/>
                      </a:pPr>
                      <a:r>
                        <a:rPr lang="en-GB" sz="1300">
                          <a:solidFill>
                            <a:schemeClr val="accent1">
                              <a:lumMod val="50000"/>
                            </a:schemeClr>
                          </a:solidFill>
                          <a:effectLst/>
                          <a:latin typeface="Verdana" panose="020B0604030504040204" pitchFamily="34" charset="0"/>
                          <a:ea typeface="Verdana" panose="020B0604030504040204" pitchFamily="34" charset="0"/>
                        </a:rPr>
                        <a:t>What difference did it make to any of the following?  </a:t>
                      </a:r>
                    </a:p>
                    <a:p>
                      <a:pPr>
                        <a:buNone/>
                      </a:pPr>
                      <a:endParaRPr lang="en-GB" sz="1300">
                        <a:solidFill>
                          <a:schemeClr val="accent1">
                            <a:lumMod val="50000"/>
                          </a:schemeClr>
                        </a:solidFill>
                        <a:effectLst/>
                        <a:latin typeface="Verdana" panose="020B0604030504040204" pitchFamily="34" charset="0"/>
                        <a:ea typeface="Verdana" panose="020B0604030504040204" pitchFamily="34" charset="0"/>
                      </a:endParaRPr>
                    </a:p>
                    <a:p>
                      <a:pPr marL="342900" lvl="0" indent="-342900">
                        <a:buSzPts val="800"/>
                        <a:buFont typeface="+mj-lt"/>
                        <a:buAutoNum type="arabicPeriod"/>
                      </a:pPr>
                      <a:r>
                        <a:rPr lang="en-GB" sz="1300">
                          <a:solidFill>
                            <a:schemeClr val="accent1">
                              <a:lumMod val="50000"/>
                            </a:schemeClr>
                          </a:solidFill>
                          <a:effectLst/>
                          <a:latin typeface="Verdana" panose="020B0604030504040204" pitchFamily="34" charset="0"/>
                          <a:ea typeface="Verdana" panose="020B0604030504040204" pitchFamily="34" charset="0"/>
                        </a:rPr>
                        <a:t>the child </a:t>
                      </a:r>
                    </a:p>
                    <a:p>
                      <a:pPr marL="342900" lvl="0" indent="-342900">
                        <a:buSzPts val="800"/>
                        <a:buFont typeface="+mj-lt"/>
                        <a:buAutoNum type="arabicPeriod"/>
                      </a:pPr>
                      <a:r>
                        <a:rPr lang="en-GB" sz="1300">
                          <a:solidFill>
                            <a:schemeClr val="accent1">
                              <a:lumMod val="50000"/>
                            </a:schemeClr>
                          </a:solidFill>
                          <a:effectLst/>
                          <a:latin typeface="Verdana" panose="020B0604030504040204" pitchFamily="34" charset="0"/>
                          <a:ea typeface="Verdana" panose="020B0604030504040204" pitchFamily="34" charset="0"/>
                        </a:rPr>
                        <a:t>parents and carers </a:t>
                      </a:r>
                    </a:p>
                    <a:p>
                      <a:pPr marL="342900" lvl="0" indent="-342900">
                        <a:buSzPts val="800"/>
                        <a:buFont typeface="+mj-lt"/>
                        <a:buAutoNum type="arabicPeriod"/>
                      </a:pPr>
                      <a:r>
                        <a:rPr lang="en-GB" sz="1300">
                          <a:solidFill>
                            <a:schemeClr val="accent1">
                              <a:lumMod val="50000"/>
                            </a:schemeClr>
                          </a:solidFill>
                          <a:effectLst/>
                          <a:latin typeface="Verdana" panose="020B0604030504040204" pitchFamily="34" charset="0"/>
                          <a:ea typeface="Verdana" panose="020B0604030504040204" pitchFamily="34" charset="0"/>
                        </a:rPr>
                        <a:t>professional practice or services </a:t>
                      </a:r>
                    </a:p>
                    <a:p>
                      <a:pPr marL="342900" lvl="0" indent="-342900">
                        <a:buSzPts val="800"/>
                        <a:buFont typeface="+mj-lt"/>
                        <a:buAutoNum type="arabicPeriod"/>
                      </a:pPr>
                      <a:r>
                        <a:rPr lang="en-GB" sz="1300">
                          <a:solidFill>
                            <a:schemeClr val="accent1">
                              <a:lumMod val="50000"/>
                            </a:schemeClr>
                          </a:solidFill>
                          <a:effectLst/>
                          <a:latin typeface="Verdana" panose="020B0604030504040204" pitchFamily="34" charset="0"/>
                          <a:ea typeface="Verdana" panose="020B0604030504040204" pitchFamily="34" charset="0"/>
                        </a:rPr>
                        <a:t>partnership working</a:t>
                      </a:r>
                    </a:p>
                  </a:txBody>
                  <a:tcPr marL="45720" marR="45720" marT="0" marB="0">
                    <a:noFill/>
                  </a:tcPr>
                </a:tc>
                <a:tc>
                  <a:txBody>
                    <a:bodyPr/>
                    <a:lstStyle/>
                    <a:p>
                      <a:pPr>
                        <a:buNone/>
                      </a:pPr>
                      <a:r>
                        <a:rPr lang="en-GB" sz="1300" dirty="0">
                          <a:solidFill>
                            <a:schemeClr val="accent1">
                              <a:lumMod val="50000"/>
                            </a:schemeClr>
                          </a:solidFill>
                          <a:effectLst/>
                          <a:latin typeface="Verdana" panose="020B0604030504040204" pitchFamily="34" charset="0"/>
                          <a:ea typeface="Verdana" panose="020B0604030504040204" pitchFamily="34" charset="0"/>
                        </a:rPr>
                        <a:t> </a:t>
                      </a:r>
                    </a:p>
                  </a:txBody>
                  <a:tcPr marL="45720" marR="45720" marT="0" marB="0">
                    <a:noFill/>
                  </a:tcPr>
                </a:tc>
                <a:extLst>
                  <a:ext uri="{0D108BD9-81ED-4DB2-BD59-A6C34878D82A}">
                    <a16:rowId xmlns:a16="http://schemas.microsoft.com/office/drawing/2014/main" val="1374334450"/>
                  </a:ext>
                </a:extLst>
              </a:tr>
            </a:tbl>
          </a:graphicData>
        </a:graphic>
      </p:graphicFrame>
      <p:sp>
        <p:nvSpPr>
          <p:cNvPr id="11" name="TextBox 10">
            <a:extLst>
              <a:ext uri="{FF2B5EF4-FFF2-40B4-BE49-F238E27FC236}">
                <a16:creationId xmlns:a16="http://schemas.microsoft.com/office/drawing/2014/main" id="{461947C1-47E1-9275-9A1F-42682B6A11A6}"/>
              </a:ext>
            </a:extLst>
          </p:cNvPr>
          <p:cNvSpPr txBox="1"/>
          <p:nvPr/>
        </p:nvSpPr>
        <p:spPr>
          <a:xfrm>
            <a:off x="391886" y="119603"/>
            <a:ext cx="11549743" cy="1775038"/>
          </a:xfrm>
          <a:prstGeom prst="rect">
            <a:avLst/>
          </a:prstGeom>
          <a:noFill/>
        </p:spPr>
        <p:txBody>
          <a:bodyPr wrap="square">
            <a:spAutoFit/>
          </a:bodyPr>
          <a:lstStyle/>
          <a:p>
            <a:pPr defTabSz="609630">
              <a:lnSpc>
                <a:spcPts val="6400"/>
              </a:lnSpc>
              <a:spcBef>
                <a:spcPct val="0"/>
              </a:spcBef>
              <a:defRPr/>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Reporting </a:t>
            </a:r>
          </a:p>
          <a:p>
            <a:pPr defTabSz="609630">
              <a:spcBef>
                <a:spcPct val="0"/>
              </a:spcBef>
              <a:defRPr/>
            </a:pPr>
            <a:endParaRPr lang="en-US" sz="1867"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spcBef>
                <a:spcPct val="0"/>
              </a:spcBef>
              <a:defRPr/>
            </a:pPr>
            <a:r>
              <a:rPr lang="en-GB" sz="1867"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to encourage habits of self assessment / a culture of everyday awareness at all levels</a:t>
            </a:r>
          </a:p>
        </p:txBody>
      </p:sp>
    </p:spTree>
    <p:extLst>
      <p:ext uri="{BB962C8B-B14F-4D97-AF65-F5344CB8AC3E}">
        <p14:creationId xmlns:p14="http://schemas.microsoft.com/office/powerpoint/2010/main" val="1214513633"/>
      </p:ext>
    </p:extLst>
  </p:cSld>
  <p:clrMapOvr>
    <a:masterClrMapping/>
  </p:clrMapOvr>
  <mc:AlternateContent xmlns:mc="http://schemas.openxmlformats.org/markup-compatibility/2006" xmlns:p14="http://schemas.microsoft.com/office/powerpoint/2010/main">
    <mc:Choice Requires="p14">
      <p:transition spd="slow" p14:dur="2000" advTm="76670"/>
    </mc:Choice>
    <mc:Fallback xmlns="">
      <p:transition spd="slow" advTm="7667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816AA730-D756-781B-64E1-EB2F748EE2B0}"/>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0327D2A-6453-8F48-68AF-684CCEAEDC45}"/>
              </a:ext>
            </a:extLst>
          </p:cNvPr>
          <p:cNvSpPr txBox="1"/>
          <p:nvPr/>
        </p:nvSpPr>
        <p:spPr>
          <a:xfrm>
            <a:off x="479145" y="1368302"/>
            <a:ext cx="11462484" cy="1037079"/>
          </a:xfrm>
          <a:prstGeom prst="rect">
            <a:avLst/>
          </a:prstGeom>
        </p:spPr>
        <p:txBody>
          <a:bodyPr wrap="square" lIns="0" tIns="0" rIns="0" bIns="0" rtlCol="0" anchor="t">
            <a:spAutoFit/>
          </a:bodyPr>
          <a:lstStyle/>
          <a:p>
            <a:pPr defTabSz="609630">
              <a:lnSpc>
                <a:spcPts val="2799"/>
              </a:lnSpc>
              <a:spcBef>
                <a:spcPct val="0"/>
              </a:spcBef>
            </a:pPr>
            <a:r>
              <a:rPr lang="en-US" sz="1333">
                <a:solidFill>
                  <a:srgbClr val="4F81BD">
                    <a:lumMod val="50000"/>
                  </a:srgbClr>
                </a:solidFill>
                <a:latin typeface="Verdana" panose="020B0604030504040204" pitchFamily="34" charset="0"/>
                <a:ea typeface="Verdana" panose="020B0604030504040204" pitchFamily="34" charset="0"/>
                <a:cs typeface="Open Sans"/>
                <a:sym typeface="Open Sans"/>
              </a:rPr>
              <a:t> </a:t>
            </a: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a:p>
            <a:pPr defTabSz="609630">
              <a:lnSpc>
                <a:spcPts val="2799"/>
              </a:lnSpc>
              <a:spcBef>
                <a:spcPct val="0"/>
              </a:spcBef>
            </a:pP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a:p>
            <a:pPr defTabSz="609630">
              <a:lnSpc>
                <a:spcPts val="2799"/>
              </a:lnSpc>
              <a:spcBef>
                <a:spcPct val="0"/>
              </a:spcBef>
            </a:pPr>
            <a:endParaRPr lang="en-US" sz="1866">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79F64B2E-D444-DF49-D8EF-4F70CBB665D8}"/>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graphicFrame>
        <p:nvGraphicFramePr>
          <p:cNvPr id="7" name="Table 6">
            <a:extLst>
              <a:ext uri="{FF2B5EF4-FFF2-40B4-BE49-F238E27FC236}">
                <a16:creationId xmlns:a16="http://schemas.microsoft.com/office/drawing/2014/main" id="{D8A51FB3-585E-0108-F834-E75D3750ADEE}"/>
              </a:ext>
            </a:extLst>
          </p:cNvPr>
          <p:cNvGraphicFramePr>
            <a:graphicFrameLocks noGrp="1"/>
          </p:cNvGraphicFramePr>
          <p:nvPr/>
        </p:nvGraphicFramePr>
        <p:xfrm>
          <a:off x="250372" y="1230496"/>
          <a:ext cx="11320969" cy="5134607"/>
        </p:xfrm>
        <a:graphic>
          <a:graphicData uri="http://schemas.openxmlformats.org/drawingml/2006/table">
            <a:tbl>
              <a:tblPr firstRow="1" firstCol="1" bandRow="1">
                <a:tableStyleId>{7DF18680-E054-41AD-8BC1-D1AEF772440D}</a:tableStyleId>
              </a:tblPr>
              <a:tblGrid>
                <a:gridCol w="2829631">
                  <a:extLst>
                    <a:ext uri="{9D8B030D-6E8A-4147-A177-3AD203B41FA5}">
                      <a16:colId xmlns:a16="http://schemas.microsoft.com/office/drawing/2014/main" val="1310581678"/>
                    </a:ext>
                  </a:extLst>
                </a:gridCol>
                <a:gridCol w="2829631">
                  <a:extLst>
                    <a:ext uri="{9D8B030D-6E8A-4147-A177-3AD203B41FA5}">
                      <a16:colId xmlns:a16="http://schemas.microsoft.com/office/drawing/2014/main" val="1210833619"/>
                    </a:ext>
                  </a:extLst>
                </a:gridCol>
                <a:gridCol w="2830854">
                  <a:extLst>
                    <a:ext uri="{9D8B030D-6E8A-4147-A177-3AD203B41FA5}">
                      <a16:colId xmlns:a16="http://schemas.microsoft.com/office/drawing/2014/main" val="3152963960"/>
                    </a:ext>
                  </a:extLst>
                </a:gridCol>
                <a:gridCol w="2830854">
                  <a:extLst>
                    <a:ext uri="{9D8B030D-6E8A-4147-A177-3AD203B41FA5}">
                      <a16:colId xmlns:a16="http://schemas.microsoft.com/office/drawing/2014/main" val="3890157688"/>
                    </a:ext>
                  </a:extLst>
                </a:gridCol>
              </a:tblGrid>
              <a:tr h="28448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Have you used the OSCP Pledge in other ways?  Please tell us more…</a:t>
                      </a: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txBody>
                  <a:tcPr marL="45720" marR="45720" marT="0" marB="0">
                    <a:noFill/>
                  </a:tcPr>
                </a:tc>
                <a:tc hMerge="1">
                  <a:txBody>
                    <a:bodyPr/>
                    <a:lstStyle/>
                    <a:p>
                      <a:pPr>
                        <a:buNone/>
                      </a:pPr>
                      <a:endParaRPr lang="en-GB" sz="2000">
                        <a:solidFill>
                          <a:schemeClr val="accent1">
                            <a:lumMod val="50000"/>
                          </a:schemeClr>
                        </a:solidFill>
                        <a:effectLst/>
                        <a:latin typeface="Verdana" panose="020B0604030504040204" pitchFamily="34" charset="0"/>
                        <a:ea typeface="Verdana" panose="020B0604030504040204" pitchFamily="34" charset="0"/>
                      </a:endParaRPr>
                    </a:p>
                  </a:txBody>
                  <a:tcPr marL="68580" marR="68580" marT="0" marB="0">
                    <a:noFill/>
                  </a:tcPr>
                </a:tc>
                <a:tc hMerge="1">
                  <a:txBody>
                    <a:bodyPr/>
                    <a:lstStyle/>
                    <a:p>
                      <a:pPr>
                        <a:buNone/>
                      </a:pPr>
                      <a:endParaRPr lang="en-GB" sz="2000">
                        <a:solidFill>
                          <a:schemeClr val="accent1">
                            <a:lumMod val="50000"/>
                          </a:schemeClr>
                        </a:solidFill>
                        <a:effectLst/>
                        <a:latin typeface="Verdana" panose="020B0604030504040204" pitchFamily="34" charset="0"/>
                        <a:ea typeface="Verdana" panose="020B0604030504040204" pitchFamily="34" charset="0"/>
                      </a:endParaRPr>
                    </a:p>
                  </a:txBody>
                  <a:tcPr marL="68580" marR="68580" marT="0" marB="0">
                    <a:noFill/>
                  </a:tcPr>
                </a:tc>
                <a:tc hMerge="1">
                  <a:txBody>
                    <a:bodyPr/>
                    <a:lstStyle/>
                    <a:p>
                      <a:pPr>
                        <a:buNone/>
                      </a:pPr>
                      <a:endParaRPr lang="en-GB" sz="2000" dirty="0">
                        <a:solidFill>
                          <a:schemeClr val="accent1">
                            <a:lumMod val="50000"/>
                          </a:schemeClr>
                        </a:solidFill>
                        <a:effectLst/>
                        <a:latin typeface="Verdana" panose="020B0604030504040204" pitchFamily="34" charset="0"/>
                        <a:ea typeface="Verdana" panose="020B0604030504040204" pitchFamily="34" charset="0"/>
                      </a:endParaRPr>
                    </a:p>
                  </a:txBody>
                  <a:tcPr marL="68580" marR="68580" marT="0" marB="0">
                    <a:noFill/>
                  </a:tcPr>
                </a:tc>
                <a:extLst>
                  <a:ext uri="{0D108BD9-81ED-4DB2-BD59-A6C34878D82A}">
                    <a16:rowId xmlns:a16="http://schemas.microsoft.com/office/drawing/2014/main" val="1184779439"/>
                  </a:ext>
                </a:extLst>
              </a:tr>
              <a:tr h="113792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txBody>
                  <a:tcPr marL="45720" marR="45720" marT="0" marB="0">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0862182"/>
                  </a:ext>
                </a:extLst>
              </a:tr>
              <a:tr h="56896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What difference has it made to any of the following?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txBody>
                  <a:tcPr marL="45720" marR="45720" marT="0" marB="0">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88485450"/>
                  </a:ext>
                </a:extLst>
              </a:tr>
              <a:tr h="566463">
                <a:tc>
                  <a:txBody>
                    <a:bodyPr/>
                    <a:lstStyle/>
                    <a:p>
                      <a:pPr marL="0" lvl="0" indent="0">
                        <a:lnSpc>
                          <a:spcPct val="107000"/>
                        </a:lnSpc>
                        <a:spcAft>
                          <a:spcPts val="800"/>
                        </a:spcAft>
                        <a:buFont typeface="+mj-lt"/>
                        <a:buNone/>
                        <a:tabLst>
                          <a:tab pos="228600" algn="l"/>
                        </a:tabLst>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The child </a:t>
                      </a:r>
                    </a:p>
                    <a:p>
                      <a:pPr>
                        <a:lnSpc>
                          <a:spcPct val="107000"/>
                        </a:lnSpc>
                        <a:spcAft>
                          <a:spcPts val="800"/>
                        </a:spcAft>
                        <a:buNone/>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5720" marR="45720" marT="0" marB="0">
                    <a:noFill/>
                  </a:tcPr>
                </a:tc>
                <a:tc>
                  <a:txBody>
                    <a:bodyPr/>
                    <a:lstStyle/>
                    <a:p>
                      <a:pPr marL="0" lvl="0" indent="0">
                        <a:lnSpc>
                          <a:spcPct val="107000"/>
                        </a:lnSpc>
                        <a:spcAft>
                          <a:spcPts val="800"/>
                        </a:spcAft>
                        <a:buFont typeface="+mj-lt"/>
                        <a:buNone/>
                        <a:tabLst>
                          <a:tab pos="228600" algn="l"/>
                        </a:tabLst>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Parents and carers </a:t>
                      </a:r>
                    </a:p>
                    <a:p>
                      <a:pPr>
                        <a:lnSpc>
                          <a:spcPct val="107000"/>
                        </a:lnSpc>
                        <a:spcAft>
                          <a:spcPts val="800"/>
                        </a:spcAft>
                        <a:buNone/>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5720" marR="45720" marT="0" marB="0">
                    <a:noFill/>
                  </a:tcPr>
                </a:tc>
                <a:tc>
                  <a:txBody>
                    <a:bodyPr/>
                    <a:lstStyle/>
                    <a:p>
                      <a:pPr marL="0" lvl="0" indent="0">
                        <a:lnSpc>
                          <a:spcPct val="107000"/>
                        </a:lnSpc>
                        <a:spcAft>
                          <a:spcPts val="800"/>
                        </a:spcAft>
                        <a:buFont typeface="+mj-lt"/>
                        <a:buNone/>
                        <a:tabLst>
                          <a:tab pos="228600" algn="l"/>
                        </a:tabLst>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Professional practice or services </a:t>
                      </a:r>
                    </a:p>
                  </a:txBody>
                  <a:tcPr marL="45720" marR="45720" marT="0" marB="0">
                    <a:noFill/>
                  </a:tcPr>
                </a:tc>
                <a:tc>
                  <a:txBody>
                    <a:bodyPr/>
                    <a:lstStyle/>
                    <a:p>
                      <a:pPr marL="0" lvl="0" indent="0">
                        <a:lnSpc>
                          <a:spcPct val="107000"/>
                        </a:lnSpc>
                        <a:spcAft>
                          <a:spcPts val="800"/>
                        </a:spcAft>
                        <a:buFont typeface="+mj-lt"/>
                        <a:buNone/>
                        <a:tabLst>
                          <a:tab pos="228600" algn="l"/>
                        </a:tabLst>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Partnership working</a:t>
                      </a:r>
                    </a:p>
                    <a:p>
                      <a:pPr>
                        <a:lnSpc>
                          <a:spcPct val="107000"/>
                        </a:lnSpc>
                        <a:spcAft>
                          <a:spcPts val="800"/>
                        </a:spcAft>
                        <a:buNone/>
                      </a:pPr>
                      <a:r>
                        <a:rPr lang="en-GB" sz="16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5720" marR="45720" marT="0" marB="0">
                    <a:noFill/>
                  </a:tcPr>
                </a:tc>
                <a:extLst>
                  <a:ext uri="{0D108BD9-81ED-4DB2-BD59-A6C34878D82A}">
                    <a16:rowId xmlns:a16="http://schemas.microsoft.com/office/drawing/2014/main" val="3227252104"/>
                  </a:ext>
                </a:extLst>
              </a:tr>
              <a:tr h="2576784">
                <a:tc>
                  <a:txBody>
                    <a:bodyPr/>
                    <a:lstStyle/>
                    <a:p>
                      <a:pPr>
                        <a:buNone/>
                      </a:pPr>
                      <a:endParaRPr lang="en-GB" sz="1600" b="0" dirty="0">
                        <a:solidFill>
                          <a:schemeClr val="accent1">
                            <a:lumMod val="50000"/>
                          </a:schemeClr>
                        </a:solidFill>
                        <a:effectLst/>
                        <a:latin typeface="Verdana" panose="020B0604030504040204" pitchFamily="34" charset="0"/>
                        <a:ea typeface="Verdana" panose="020B0604030504040204" pitchFamily="34" charset="0"/>
                      </a:endParaRPr>
                    </a:p>
                  </a:txBody>
                  <a:tcPr marL="45720" marR="45720" marT="0" marB="0">
                    <a:noFill/>
                  </a:tcPr>
                </a:tc>
                <a:tc>
                  <a:txBody>
                    <a:bodyPr/>
                    <a:lstStyle/>
                    <a:p>
                      <a:pPr>
                        <a:buNone/>
                      </a:pPr>
                      <a:endParaRPr lang="en-GB" sz="1600" b="0" dirty="0">
                        <a:solidFill>
                          <a:schemeClr val="accent1">
                            <a:lumMod val="50000"/>
                          </a:schemeClr>
                        </a:solidFill>
                        <a:effectLst/>
                        <a:latin typeface="Verdana" panose="020B0604030504040204" pitchFamily="34" charset="0"/>
                        <a:ea typeface="Verdana" panose="020B0604030504040204" pitchFamily="34" charset="0"/>
                      </a:endParaRPr>
                    </a:p>
                  </a:txBody>
                  <a:tcPr marL="45720" marR="45720" marT="0" marB="0">
                    <a:noFill/>
                  </a:tcPr>
                </a:tc>
                <a:tc>
                  <a:txBody>
                    <a:bodyPr/>
                    <a:lstStyle/>
                    <a:p>
                      <a:pPr>
                        <a:buNone/>
                      </a:pPr>
                      <a:endParaRPr lang="en-GB" sz="1600" b="0">
                        <a:solidFill>
                          <a:schemeClr val="accent1">
                            <a:lumMod val="50000"/>
                          </a:schemeClr>
                        </a:solidFill>
                        <a:effectLst/>
                        <a:latin typeface="Verdana" panose="020B0604030504040204" pitchFamily="34" charset="0"/>
                        <a:ea typeface="Verdana" panose="020B0604030504040204" pitchFamily="34" charset="0"/>
                      </a:endParaRPr>
                    </a:p>
                  </a:txBody>
                  <a:tcPr marL="45720" marR="45720" marT="0" marB="0">
                    <a:noFill/>
                  </a:tcPr>
                </a:tc>
                <a:tc>
                  <a:txBody>
                    <a:bodyPr/>
                    <a:lstStyle/>
                    <a:p>
                      <a:pPr>
                        <a:buNone/>
                      </a:pPr>
                      <a:endParaRPr lang="en-GB" sz="1600" b="0" dirty="0">
                        <a:solidFill>
                          <a:schemeClr val="accent1">
                            <a:lumMod val="50000"/>
                          </a:schemeClr>
                        </a:solidFill>
                        <a:effectLst/>
                        <a:latin typeface="Verdana" panose="020B0604030504040204" pitchFamily="34" charset="0"/>
                        <a:ea typeface="Verdana" panose="020B0604030504040204" pitchFamily="34" charset="0"/>
                      </a:endParaRPr>
                    </a:p>
                  </a:txBody>
                  <a:tcPr marL="45720" marR="45720" marT="0" marB="0">
                    <a:noFill/>
                  </a:tcPr>
                </a:tc>
                <a:extLst>
                  <a:ext uri="{0D108BD9-81ED-4DB2-BD59-A6C34878D82A}">
                    <a16:rowId xmlns:a16="http://schemas.microsoft.com/office/drawing/2014/main" val="1374334450"/>
                  </a:ext>
                </a:extLst>
              </a:tr>
            </a:tbl>
          </a:graphicData>
        </a:graphic>
      </p:graphicFrame>
      <p:sp>
        <p:nvSpPr>
          <p:cNvPr id="11" name="TextBox 10">
            <a:extLst>
              <a:ext uri="{FF2B5EF4-FFF2-40B4-BE49-F238E27FC236}">
                <a16:creationId xmlns:a16="http://schemas.microsoft.com/office/drawing/2014/main" id="{54C1AF09-5C32-F6AC-CD43-D566DE5666B6}"/>
              </a:ext>
            </a:extLst>
          </p:cNvPr>
          <p:cNvSpPr txBox="1"/>
          <p:nvPr/>
        </p:nvSpPr>
        <p:spPr>
          <a:xfrm>
            <a:off x="391886" y="119603"/>
            <a:ext cx="11549743" cy="913070"/>
          </a:xfrm>
          <a:prstGeom prst="rect">
            <a:avLst/>
          </a:prstGeom>
          <a:noFill/>
        </p:spPr>
        <p:txBody>
          <a:bodyPr wrap="square">
            <a:spAutoFit/>
          </a:bodyPr>
          <a:lstStyle/>
          <a:p>
            <a:pPr defTabSz="609630">
              <a:lnSpc>
                <a:spcPts val="6400"/>
              </a:lnSpc>
              <a:spcBef>
                <a:spcPct val="0"/>
              </a:spcBef>
              <a:defRPr/>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Reporting </a:t>
            </a:r>
          </a:p>
        </p:txBody>
      </p:sp>
    </p:spTree>
    <p:extLst>
      <p:ext uri="{BB962C8B-B14F-4D97-AF65-F5344CB8AC3E}">
        <p14:creationId xmlns:p14="http://schemas.microsoft.com/office/powerpoint/2010/main" val="3004545011"/>
      </p:ext>
    </p:extLst>
  </p:cSld>
  <p:clrMapOvr>
    <a:masterClrMapping/>
  </p:clrMapOvr>
  <mc:AlternateContent xmlns:mc="http://schemas.openxmlformats.org/markup-compatibility/2006" xmlns:p14="http://schemas.microsoft.com/office/powerpoint/2010/main">
    <mc:Choice Requires="p14">
      <p:transition spd="slow" p14:dur="2000" advTm="76670"/>
    </mc:Choice>
    <mc:Fallback xmlns="">
      <p:transition spd="slow" advTm="7667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258B3EAA-E9D2-C87E-6E40-2BCBC38E623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613FB87-090B-7D05-82D4-57AD94F9FC2C}"/>
              </a:ext>
            </a:extLst>
          </p:cNvPr>
          <p:cNvSpPr txBox="1"/>
          <p:nvPr/>
        </p:nvSpPr>
        <p:spPr>
          <a:xfrm>
            <a:off x="408974" y="283818"/>
            <a:ext cx="9389924" cy="1928798"/>
          </a:xfrm>
          <a:prstGeom prst="rect">
            <a:avLst/>
          </a:prstGeom>
        </p:spPr>
        <p:txBody>
          <a:bodyPr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Gaps / What Else  </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lnSpc>
                <a:spcPts val="6400"/>
              </a:lnSpc>
              <a:spcBef>
                <a:spcPct val="0"/>
              </a:spcBef>
            </a:pPr>
            <a:endPar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CD5A78C9-C126-C689-07A5-DEE36695F85C}"/>
              </a:ext>
            </a:extLst>
          </p:cNvPr>
          <p:cNvSpPr txBox="1"/>
          <p:nvPr/>
        </p:nvSpPr>
        <p:spPr>
          <a:xfrm>
            <a:off x="1399575" y="2704110"/>
            <a:ext cx="9392851" cy="318933"/>
          </a:xfrm>
          <a:prstGeom prst="rect">
            <a:avLst/>
          </a:prstGeom>
        </p:spPr>
        <p:txBody>
          <a:bodyPr lIns="0" tIns="0" rIns="0" bIns="0" rtlCol="0" anchor="t">
            <a:spAutoFit/>
          </a:bodyPr>
          <a:lstStyle/>
          <a:p>
            <a:pPr defTabSz="609630">
              <a:lnSpc>
                <a:spcPts val="2799"/>
              </a:lnSpc>
              <a:spcBef>
                <a:spcPct val="0"/>
              </a:spcBef>
            </a:pP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6546E2C0-23C9-BC86-6AD9-8A30528B8DFD}"/>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graphicFrame>
        <p:nvGraphicFramePr>
          <p:cNvPr id="5" name="Table 4">
            <a:extLst>
              <a:ext uri="{FF2B5EF4-FFF2-40B4-BE49-F238E27FC236}">
                <a16:creationId xmlns:a16="http://schemas.microsoft.com/office/drawing/2014/main" id="{3FE5F5A6-E75D-2779-7ABF-AAFFE11D0E51}"/>
              </a:ext>
            </a:extLst>
          </p:cNvPr>
          <p:cNvGraphicFramePr>
            <a:graphicFrameLocks noGrp="1"/>
          </p:cNvGraphicFramePr>
          <p:nvPr/>
        </p:nvGraphicFramePr>
        <p:xfrm>
          <a:off x="408974" y="1462585"/>
          <a:ext cx="11031912" cy="4537344"/>
        </p:xfrm>
        <a:graphic>
          <a:graphicData uri="http://schemas.openxmlformats.org/drawingml/2006/table">
            <a:tbl>
              <a:tblPr firstRow="1" bandRow="1">
                <a:tableStyleId>{5C22544A-7EE6-4342-B048-85BDC9FD1C3A}</a:tableStyleId>
              </a:tblPr>
              <a:tblGrid>
                <a:gridCol w="3999740">
                  <a:extLst>
                    <a:ext uri="{9D8B030D-6E8A-4147-A177-3AD203B41FA5}">
                      <a16:colId xmlns:a16="http://schemas.microsoft.com/office/drawing/2014/main" val="3511099637"/>
                    </a:ext>
                  </a:extLst>
                </a:gridCol>
                <a:gridCol w="3668486">
                  <a:extLst>
                    <a:ext uri="{9D8B030D-6E8A-4147-A177-3AD203B41FA5}">
                      <a16:colId xmlns:a16="http://schemas.microsoft.com/office/drawing/2014/main" val="3822282575"/>
                    </a:ext>
                  </a:extLst>
                </a:gridCol>
                <a:gridCol w="3363686">
                  <a:extLst>
                    <a:ext uri="{9D8B030D-6E8A-4147-A177-3AD203B41FA5}">
                      <a16:colId xmlns:a16="http://schemas.microsoft.com/office/drawing/2014/main" val="1945533175"/>
                    </a:ext>
                  </a:extLst>
                </a:gridCol>
              </a:tblGrid>
              <a:tr h="575798">
                <a:tc rowSpan="4">
                  <a:txBody>
                    <a:bodyPr/>
                    <a:lstStyle/>
                    <a:p>
                      <a:pPr marL="0" indent="0">
                        <a:buFont typeface="Arial" panose="020B0604020202020204" pitchFamily="34" charset="0"/>
                        <a:buNone/>
                      </a:pPr>
                      <a:r>
                        <a:rPr lang="en-GB" sz="1900" b="0" dirty="0">
                          <a:solidFill>
                            <a:schemeClr val="accent1">
                              <a:lumMod val="50000"/>
                            </a:schemeClr>
                          </a:solidFill>
                          <a:latin typeface="Verdana" panose="020B0604030504040204" pitchFamily="34" charset="0"/>
                          <a:ea typeface="Verdana" panose="020B0604030504040204" pitchFamily="34" charset="0"/>
                        </a:rPr>
                        <a:t>How are you hearing the voice* of Babies, Children &amp; Young People</a:t>
                      </a:r>
                    </a:p>
                    <a:p>
                      <a:pPr marL="285750" indent="-285750">
                        <a:buFont typeface="Arial" panose="020B0604020202020204" pitchFamily="34" charset="0"/>
                        <a:buChar char="•"/>
                      </a:pPr>
                      <a:endParaRPr lang="en-GB" sz="1900" b="0" dirty="0">
                        <a:solidFill>
                          <a:schemeClr val="accent1">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900" b="0" dirty="0">
                          <a:solidFill>
                            <a:schemeClr val="accent1">
                              <a:lumMod val="50000"/>
                            </a:schemeClr>
                          </a:solidFill>
                          <a:latin typeface="Verdana" panose="020B0604030504040204" pitchFamily="34" charset="0"/>
                          <a:ea typeface="Verdana" panose="020B0604030504040204" pitchFamily="34" charset="0"/>
                        </a:rPr>
                        <a:t>What else can you do?</a:t>
                      </a:r>
                    </a:p>
                    <a:p>
                      <a:pPr marL="285750" indent="-285750">
                        <a:buFont typeface="Arial" panose="020B0604020202020204" pitchFamily="34" charset="0"/>
                        <a:buChar char="•"/>
                      </a:pPr>
                      <a:endParaRPr lang="en-GB" sz="1900" b="0" dirty="0">
                        <a:solidFill>
                          <a:schemeClr val="accent1">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900" b="0" dirty="0">
                          <a:solidFill>
                            <a:schemeClr val="accent1">
                              <a:lumMod val="50000"/>
                            </a:schemeClr>
                          </a:solidFill>
                          <a:latin typeface="Verdana" panose="020B0604030504040204" pitchFamily="34" charset="0"/>
                          <a:ea typeface="Verdana" panose="020B0604030504040204" pitchFamily="34" charset="0"/>
                        </a:rPr>
                        <a:t>What do you need?  </a:t>
                      </a:r>
                    </a:p>
                    <a:p>
                      <a:pPr marL="285750" indent="-285750">
                        <a:buFont typeface="Arial" panose="020B0604020202020204" pitchFamily="34" charset="0"/>
                        <a:buChar char="•"/>
                      </a:pPr>
                      <a:endParaRPr lang="en-GB" sz="1900" b="0" dirty="0">
                        <a:solidFill>
                          <a:schemeClr val="accent1">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900" b="0" dirty="0">
                          <a:solidFill>
                            <a:schemeClr val="accent1">
                              <a:lumMod val="50000"/>
                            </a:schemeClr>
                          </a:solidFill>
                          <a:latin typeface="Verdana" panose="020B0604030504040204" pitchFamily="34" charset="0"/>
                          <a:ea typeface="Verdana" panose="020B0604030504040204" pitchFamily="34" charset="0"/>
                        </a:rPr>
                        <a:t>How can we help each other?</a:t>
                      </a:r>
                    </a:p>
                    <a:p>
                      <a:pPr marL="285750" indent="-285750">
                        <a:buFont typeface="Arial" panose="020B0604020202020204" pitchFamily="34" charset="0"/>
                        <a:buChar char="•"/>
                      </a:pPr>
                      <a:endParaRPr lang="en-GB" sz="1900" b="0" dirty="0">
                        <a:solidFill>
                          <a:schemeClr val="accent1">
                            <a:lumMod val="50000"/>
                          </a:schemeClr>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dirty="0">
                          <a:solidFill>
                            <a:schemeClr val="accent1">
                              <a:lumMod val="50000"/>
                            </a:schemeClr>
                          </a:solidFill>
                          <a:latin typeface="Verdana" panose="020B0604030504040204" pitchFamily="34" charset="0"/>
                          <a:ea typeface="Verdana" panose="020B0604030504040204" pitchFamily="34" charset="0"/>
                        </a:rPr>
                        <a:t>* The voice of the child is more than just speaking and to us means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accent1">
                              <a:lumMod val="50000"/>
                            </a:schemeClr>
                          </a:solidFill>
                          <a:latin typeface="Verdana" panose="020B0604030504040204" pitchFamily="34" charset="0"/>
                          <a:ea typeface="Verdana" panose="020B0604030504040204" pitchFamily="34" charset="0"/>
                          <a:cs typeface="Open Sans Bold"/>
                          <a:sym typeface="Open Sans Bold"/>
                        </a:rPr>
                        <a:t>Consider me and my views and rights at all levels of decision making in all encounters, in everyday spaces ‘Everywhere I Am’</a:t>
                      </a:r>
                    </a:p>
                  </a:txBody>
                  <a:tcPr marL="60960" marR="60960" marT="30480" marB="30480" anchor="ctr">
                    <a:noFill/>
                  </a:tcPr>
                </a:tc>
                <a:tc>
                  <a:txBody>
                    <a:bodyPr/>
                    <a:lstStyle/>
                    <a:p>
                      <a:pPr algn="ctr"/>
                      <a:r>
                        <a:rPr lang="en-GB" sz="1900" b="1" dirty="0">
                          <a:solidFill>
                            <a:schemeClr val="accent1">
                              <a:lumMod val="50000"/>
                            </a:schemeClr>
                          </a:solidFill>
                          <a:latin typeface="Verdana" panose="020B0604030504040204" pitchFamily="34" charset="0"/>
                          <a:ea typeface="Verdana" panose="020B0604030504040204" pitchFamily="34" charset="0"/>
                        </a:rPr>
                        <a:t>Space</a:t>
                      </a:r>
                    </a:p>
                  </a:txBody>
                  <a:tcPr marL="60960" marR="60960" marT="30480" marB="30480" anchor="ctr">
                    <a:noFill/>
                  </a:tcPr>
                </a:tc>
                <a:tc>
                  <a:txBody>
                    <a:bodyPr/>
                    <a:lstStyle/>
                    <a:p>
                      <a:pPr algn="ctr"/>
                      <a:r>
                        <a:rPr lang="en-GB" sz="1900" b="1">
                          <a:solidFill>
                            <a:schemeClr val="accent1">
                              <a:lumMod val="50000"/>
                            </a:schemeClr>
                          </a:solidFill>
                          <a:latin typeface="Verdana" panose="020B0604030504040204" pitchFamily="34" charset="0"/>
                          <a:ea typeface="Verdana" panose="020B0604030504040204" pitchFamily="34" charset="0"/>
                        </a:rPr>
                        <a:t>Voice</a:t>
                      </a:r>
                    </a:p>
                  </a:txBody>
                  <a:tcPr marL="60960" marR="60960" marT="30480" marB="30480" anchor="ctr">
                    <a:noFill/>
                  </a:tcPr>
                </a:tc>
                <a:extLst>
                  <a:ext uri="{0D108BD9-81ED-4DB2-BD59-A6C34878D82A}">
                    <a16:rowId xmlns:a16="http://schemas.microsoft.com/office/drawing/2014/main" val="3237322694"/>
                  </a:ext>
                </a:extLst>
              </a:tr>
              <a:tr h="1539360">
                <a:tc vMerge="1">
                  <a:txBody>
                    <a:bodyPr/>
                    <a:lstStyle/>
                    <a:p>
                      <a:endParaRPr lang="en-GB"/>
                    </a:p>
                  </a:txBody>
                  <a:tcPr/>
                </a:tc>
                <a:tc>
                  <a:txBody>
                    <a:bodyPr/>
                    <a:lstStyle/>
                    <a:p>
                      <a:pPr algn="ctr"/>
                      <a:endParaRPr lang="en-GB" sz="1900" b="1" dirty="0">
                        <a:solidFill>
                          <a:schemeClr val="accent1">
                            <a:lumMod val="50000"/>
                          </a:schemeClr>
                        </a:solidFill>
                        <a:latin typeface="Verdana" panose="020B0604030504040204" pitchFamily="34" charset="0"/>
                        <a:ea typeface="Verdana" panose="020B0604030504040204" pitchFamily="34" charset="0"/>
                      </a:endParaRPr>
                    </a:p>
                  </a:txBody>
                  <a:tcPr marL="60960" marR="60960" marT="30480" marB="30480" anchor="ctr">
                    <a:noFill/>
                  </a:tcPr>
                </a:tc>
                <a:tc>
                  <a:txBody>
                    <a:bodyPr/>
                    <a:lstStyle/>
                    <a:p>
                      <a:pPr algn="ctr"/>
                      <a:endParaRPr lang="en-GB" sz="1900" b="1">
                        <a:solidFill>
                          <a:schemeClr val="accent1">
                            <a:lumMod val="50000"/>
                          </a:schemeClr>
                        </a:solidFill>
                        <a:latin typeface="Verdana" panose="020B0604030504040204" pitchFamily="34" charset="0"/>
                        <a:ea typeface="Verdana" panose="020B0604030504040204" pitchFamily="34" charset="0"/>
                      </a:endParaRPr>
                    </a:p>
                  </a:txBody>
                  <a:tcPr marL="60960" marR="60960" marT="30480" marB="30480" anchor="ctr">
                    <a:noFill/>
                  </a:tcPr>
                </a:tc>
                <a:extLst>
                  <a:ext uri="{0D108BD9-81ED-4DB2-BD59-A6C34878D82A}">
                    <a16:rowId xmlns:a16="http://schemas.microsoft.com/office/drawing/2014/main" val="2879745843"/>
                  </a:ext>
                </a:extLst>
              </a:tr>
              <a:tr h="575798">
                <a:tc vMerge="1">
                  <a:txBody>
                    <a:bodyPr/>
                    <a:lstStyle/>
                    <a:p>
                      <a:endParaRPr lang="en-GB"/>
                    </a:p>
                  </a:txBody>
                  <a:tcPr/>
                </a:tc>
                <a:tc>
                  <a:txBody>
                    <a:bodyPr/>
                    <a:lstStyle/>
                    <a:p>
                      <a:pPr algn="ctr"/>
                      <a:r>
                        <a:rPr lang="en-GB" sz="1900" b="1">
                          <a:solidFill>
                            <a:schemeClr val="accent1">
                              <a:lumMod val="50000"/>
                            </a:schemeClr>
                          </a:solidFill>
                          <a:latin typeface="Verdana" panose="020B0604030504040204" pitchFamily="34" charset="0"/>
                          <a:ea typeface="Verdana" panose="020B0604030504040204" pitchFamily="34" charset="0"/>
                        </a:rPr>
                        <a:t>Audience</a:t>
                      </a:r>
                    </a:p>
                  </a:txBody>
                  <a:tcPr marL="60960" marR="60960" marT="30480" marB="30480" anchor="ctr">
                    <a:noFill/>
                  </a:tcPr>
                </a:tc>
                <a:tc>
                  <a:txBody>
                    <a:bodyPr/>
                    <a:lstStyle/>
                    <a:p>
                      <a:pPr algn="ctr"/>
                      <a:r>
                        <a:rPr lang="en-GB" sz="1900" b="1" dirty="0">
                          <a:solidFill>
                            <a:schemeClr val="accent1">
                              <a:lumMod val="50000"/>
                            </a:schemeClr>
                          </a:solidFill>
                          <a:latin typeface="Verdana" panose="020B0604030504040204" pitchFamily="34" charset="0"/>
                          <a:ea typeface="Verdana" panose="020B0604030504040204" pitchFamily="34" charset="0"/>
                        </a:rPr>
                        <a:t>Influence</a:t>
                      </a:r>
                    </a:p>
                  </a:txBody>
                  <a:tcPr marL="60960" marR="60960" marT="30480" marB="30480" anchor="ctr">
                    <a:noFill/>
                  </a:tcPr>
                </a:tc>
                <a:extLst>
                  <a:ext uri="{0D108BD9-81ED-4DB2-BD59-A6C34878D82A}">
                    <a16:rowId xmlns:a16="http://schemas.microsoft.com/office/drawing/2014/main" val="3317065048"/>
                  </a:ext>
                </a:extLst>
              </a:tr>
              <a:tr h="1846388">
                <a:tc vMerge="1">
                  <a:txBody>
                    <a:bodyPr/>
                    <a:lstStyle/>
                    <a:p>
                      <a:endParaRPr lang="en-GB"/>
                    </a:p>
                  </a:txBody>
                  <a:tcPr/>
                </a:tc>
                <a:tc>
                  <a:txBody>
                    <a:bodyPr/>
                    <a:lstStyle/>
                    <a:p>
                      <a:endParaRPr lang="en-GB" sz="1900" b="1" dirty="0">
                        <a:solidFill>
                          <a:schemeClr val="accent1">
                            <a:lumMod val="50000"/>
                          </a:schemeClr>
                        </a:solidFill>
                        <a:latin typeface="Verdana" panose="020B0604030504040204" pitchFamily="34" charset="0"/>
                        <a:ea typeface="Verdana" panose="020B0604030504040204" pitchFamily="34" charset="0"/>
                      </a:endParaRPr>
                    </a:p>
                  </a:txBody>
                  <a:tcPr marL="60960" marR="60960" marT="30480" marB="30480" anchor="ctr">
                    <a:noFill/>
                  </a:tcPr>
                </a:tc>
                <a:tc>
                  <a:txBody>
                    <a:bodyPr/>
                    <a:lstStyle/>
                    <a:p>
                      <a:endParaRPr lang="en-GB" sz="1900" b="1" dirty="0">
                        <a:solidFill>
                          <a:schemeClr val="accent1">
                            <a:lumMod val="50000"/>
                          </a:schemeClr>
                        </a:solidFill>
                        <a:latin typeface="Verdana" panose="020B0604030504040204" pitchFamily="34" charset="0"/>
                        <a:ea typeface="Verdana" panose="020B0604030504040204" pitchFamily="34" charset="0"/>
                      </a:endParaRPr>
                    </a:p>
                  </a:txBody>
                  <a:tcPr marL="60960" marR="60960" marT="30480" marB="30480" anchor="ctr">
                    <a:noFill/>
                  </a:tcPr>
                </a:tc>
                <a:extLst>
                  <a:ext uri="{0D108BD9-81ED-4DB2-BD59-A6C34878D82A}">
                    <a16:rowId xmlns:a16="http://schemas.microsoft.com/office/drawing/2014/main" val="231746565"/>
                  </a:ext>
                </a:extLst>
              </a:tr>
            </a:tbl>
          </a:graphicData>
        </a:graphic>
      </p:graphicFrame>
    </p:spTree>
    <p:extLst>
      <p:ext uri="{BB962C8B-B14F-4D97-AF65-F5344CB8AC3E}">
        <p14:creationId xmlns:p14="http://schemas.microsoft.com/office/powerpoint/2010/main" val="3903481943"/>
      </p:ext>
    </p:extLst>
  </p:cSld>
  <p:clrMapOvr>
    <a:masterClrMapping/>
  </p:clrMapOvr>
  <mc:AlternateContent xmlns:mc="http://schemas.openxmlformats.org/markup-compatibility/2006" xmlns:p14="http://schemas.microsoft.com/office/powerpoint/2010/main">
    <mc:Choice Requires="p14">
      <p:transition spd="slow" p14:dur="2000" advTm="25682"/>
    </mc:Choice>
    <mc:Fallback xmlns="">
      <p:transition spd="slow" advTm="25682"/>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8903B4D7-2A5B-6176-7429-7941EA51C5D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7C17570-8779-1EDF-E14E-BDAE8396928C}"/>
              </a:ext>
            </a:extLst>
          </p:cNvPr>
          <p:cNvSpPr txBox="1"/>
          <p:nvPr/>
        </p:nvSpPr>
        <p:spPr>
          <a:xfrm>
            <a:off x="408974" y="283818"/>
            <a:ext cx="8932931" cy="1928798"/>
          </a:xfrm>
          <a:prstGeom prst="rect">
            <a:avLst/>
          </a:prstGeom>
        </p:spPr>
        <p:txBody>
          <a:bodyPr wrap="square"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Your Examples </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lnSpc>
                <a:spcPts val="6400"/>
              </a:lnSpc>
              <a:spcBef>
                <a:spcPct val="0"/>
              </a:spcBef>
            </a:pPr>
            <a:endPar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F2FDAB3F-6FB5-BFB1-38BE-633E8F3FB62B}"/>
              </a:ext>
            </a:extLst>
          </p:cNvPr>
          <p:cNvSpPr txBox="1"/>
          <p:nvPr/>
        </p:nvSpPr>
        <p:spPr>
          <a:xfrm>
            <a:off x="408974" y="2116281"/>
            <a:ext cx="11374053" cy="318933"/>
          </a:xfrm>
          <a:prstGeom prst="rect">
            <a:avLst/>
          </a:prstGeom>
        </p:spPr>
        <p:txBody>
          <a:bodyPr wrap="square" lIns="0" tIns="0" rIns="0" bIns="0" rtlCol="0" anchor="t">
            <a:spAutoFit/>
          </a:bodyPr>
          <a:lstStyle/>
          <a:p>
            <a:pPr defTabSz="609630">
              <a:lnSpc>
                <a:spcPts val="2799"/>
              </a:lnSpc>
              <a:spcBef>
                <a:spcPct val="0"/>
              </a:spcBef>
            </a:pPr>
            <a:endParaRPr lang="en-GB"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D57D8E88-D6AA-CDFC-CEB4-E7EDF3003171}"/>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pic>
        <p:nvPicPr>
          <p:cNvPr id="6" name="Picture 5" descr="A pink circle with black text&#10;&#10;AI-generated content may be incorrect.">
            <a:extLst>
              <a:ext uri="{FF2B5EF4-FFF2-40B4-BE49-F238E27FC236}">
                <a16:creationId xmlns:a16="http://schemas.microsoft.com/office/drawing/2014/main" id="{70FBED79-C332-28D8-9BC7-7984E8FD44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7745" y="302967"/>
            <a:ext cx="2106753" cy="2215991"/>
          </a:xfrm>
          <a:prstGeom prst="rect">
            <a:avLst/>
          </a:prstGeom>
        </p:spPr>
      </p:pic>
      <p:sp>
        <p:nvSpPr>
          <p:cNvPr id="8" name="TextBox 7">
            <a:extLst>
              <a:ext uri="{FF2B5EF4-FFF2-40B4-BE49-F238E27FC236}">
                <a16:creationId xmlns:a16="http://schemas.microsoft.com/office/drawing/2014/main" id="{7B54C37E-DB6F-1E49-A99D-7304B10D947A}"/>
              </a:ext>
            </a:extLst>
          </p:cNvPr>
          <p:cNvSpPr txBox="1"/>
          <p:nvPr/>
        </p:nvSpPr>
        <p:spPr>
          <a:xfrm>
            <a:off x="408974" y="1835027"/>
            <a:ext cx="11374053" cy="4689489"/>
          </a:xfrm>
          <a:prstGeom prst="rect">
            <a:avLst/>
          </a:prstGeom>
          <a:noFill/>
        </p:spPr>
        <p:txBody>
          <a:bodyPr wrap="square">
            <a:spAutoFit/>
          </a:bodyPr>
          <a:lstStyle/>
          <a:p>
            <a:pPr defTabSz="609630"/>
            <a:r>
              <a:rPr lang="en-GB" sz="1867" b="1" dirty="0">
                <a:solidFill>
                  <a:srgbClr val="4F81BD">
                    <a:lumMod val="50000"/>
                  </a:srgbClr>
                </a:solidFill>
                <a:latin typeface="Verdana" panose="020B0604030504040204" pitchFamily="34" charset="0"/>
                <a:ea typeface="Verdana" panose="020B0604030504040204" pitchFamily="34" charset="0"/>
              </a:rPr>
              <a:t>Operational practice:</a:t>
            </a:r>
            <a:endParaRPr lang="en-GB" sz="1867" dirty="0">
              <a:solidFill>
                <a:srgbClr val="4F81BD">
                  <a:lumMod val="50000"/>
                </a:srgbClr>
              </a:solidFill>
              <a:latin typeface="Verdana" panose="020B0604030504040204" pitchFamily="34" charset="0"/>
              <a:ea typeface="Verdana" panose="020B0604030504040204" pitchFamily="34" charset="0"/>
            </a:endParaRPr>
          </a:p>
          <a:p>
            <a:pPr defTabSz="609630"/>
            <a:r>
              <a:rPr lang="en-GB" sz="1867" dirty="0">
                <a:solidFill>
                  <a:srgbClr val="4F81BD">
                    <a:lumMod val="50000"/>
                  </a:srgbClr>
                </a:solidFill>
                <a:latin typeface="Verdana" panose="020B0604030504040204" pitchFamily="34" charset="0"/>
                <a:ea typeface="Verdana" panose="020B0604030504040204" pitchFamily="34" charset="0"/>
              </a:rPr>
              <a:t>Children spoken to alone where appropriate during policing interactions (victim, witness, suspect).</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Consistent practitioners (e.g. Youth Missing Officers, neighbourhood officers) creating trust over time.</a:t>
            </a:r>
          </a:p>
          <a:p>
            <a:pPr defTabSz="609630"/>
            <a:r>
              <a:rPr lang="en-GB" sz="1867" b="1" dirty="0">
                <a:solidFill>
                  <a:srgbClr val="4F81BD">
                    <a:lumMod val="50000"/>
                  </a:srgbClr>
                </a:solidFill>
                <a:latin typeface="Verdana" panose="020B0604030504040204" pitchFamily="34" charset="0"/>
                <a:ea typeface="Verdana" panose="020B0604030504040204" pitchFamily="34" charset="0"/>
              </a:rPr>
              <a:t>Multi‑agency practice:</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Safe spaces created within schools, sports clubs, family hubs and community settings through partnership working.</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Use of evening groups and social engagement spaces.</a:t>
            </a:r>
          </a:p>
          <a:p>
            <a:pPr defTabSz="609630"/>
            <a:r>
              <a:rPr lang="en-GB" sz="1867" b="1" dirty="0">
                <a:solidFill>
                  <a:srgbClr val="4F81BD">
                    <a:lumMod val="50000"/>
                  </a:srgbClr>
                </a:solidFill>
                <a:latin typeface="Verdana" panose="020B0604030504040204" pitchFamily="34" charset="0"/>
                <a:ea typeface="Verdana" panose="020B0604030504040204" pitchFamily="34" charset="0"/>
              </a:rPr>
              <a:t>Organisational development:</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Supervision and reflective practice supporting staff to create space for meaningful conversations.</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Improved physical and community spaces (e.g. family hubs).</a:t>
            </a:r>
          </a:p>
          <a:p>
            <a:pPr defTabSz="609630"/>
            <a:r>
              <a:rPr lang="en-GB" sz="1867" b="1" dirty="0">
                <a:solidFill>
                  <a:srgbClr val="4F81BD">
                    <a:lumMod val="50000"/>
                  </a:srgbClr>
                </a:solidFill>
                <a:latin typeface="Verdana" panose="020B0604030504040204" pitchFamily="34" charset="0"/>
                <a:ea typeface="Verdana" panose="020B0604030504040204" pitchFamily="34" charset="0"/>
              </a:rPr>
              <a:t>Understanding the legal and policy framework:</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Children Act, Working Together 2023, and UN Convention on the Rights of the Child underpin the duty to create space for children’s views.</a:t>
            </a:r>
          </a:p>
        </p:txBody>
      </p:sp>
    </p:spTree>
    <p:extLst>
      <p:ext uri="{BB962C8B-B14F-4D97-AF65-F5344CB8AC3E}">
        <p14:creationId xmlns:p14="http://schemas.microsoft.com/office/powerpoint/2010/main" val="3992001363"/>
      </p:ext>
    </p:extLst>
  </p:cSld>
  <p:clrMapOvr>
    <a:masterClrMapping/>
  </p:clrMapOvr>
  <mc:AlternateContent xmlns:mc="http://schemas.openxmlformats.org/markup-compatibility/2006" xmlns:p14="http://schemas.microsoft.com/office/powerpoint/2010/main">
    <mc:Choice Requires="p14">
      <p:transition spd="slow" p14:dur="2000" advTm="53749"/>
    </mc:Choice>
    <mc:Fallback xmlns="">
      <p:transition spd="slow" advTm="53749"/>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CC991D2E-CF98-B999-C6C2-A12CFB88960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8A0D55C-4C98-8AA6-14CA-D69D52402C18}"/>
              </a:ext>
            </a:extLst>
          </p:cNvPr>
          <p:cNvSpPr txBox="1"/>
          <p:nvPr/>
        </p:nvSpPr>
        <p:spPr>
          <a:xfrm>
            <a:off x="408974" y="283818"/>
            <a:ext cx="8932931" cy="2216119"/>
          </a:xfrm>
          <a:prstGeom prst="rect">
            <a:avLst/>
          </a:prstGeom>
        </p:spPr>
        <p:txBody>
          <a:bodyPr wrap="square"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Your Examples </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lnSpc>
                <a:spcPts val="6400"/>
              </a:lnSpc>
              <a:spcBef>
                <a:spcPct val="0"/>
              </a:spcBef>
            </a:pPr>
            <a:endPar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D23847E6-5E57-2F6B-F236-9766CB5152CD}"/>
              </a:ext>
            </a:extLst>
          </p:cNvPr>
          <p:cNvSpPr txBox="1"/>
          <p:nvPr/>
        </p:nvSpPr>
        <p:spPr>
          <a:xfrm>
            <a:off x="408974" y="2116281"/>
            <a:ext cx="11374053" cy="318933"/>
          </a:xfrm>
          <a:prstGeom prst="rect">
            <a:avLst/>
          </a:prstGeom>
        </p:spPr>
        <p:txBody>
          <a:bodyPr wrap="square" lIns="0" tIns="0" rIns="0" bIns="0" rtlCol="0" anchor="t">
            <a:spAutoFit/>
          </a:bodyPr>
          <a:lstStyle/>
          <a:p>
            <a:pPr defTabSz="609630">
              <a:lnSpc>
                <a:spcPts val="2799"/>
              </a:lnSpc>
              <a:spcBef>
                <a:spcPct val="0"/>
              </a:spcBef>
            </a:pPr>
            <a:endParaRPr lang="en-GB"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05D4D8B3-6D21-D19B-EDD9-76852E760098}"/>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pic>
        <p:nvPicPr>
          <p:cNvPr id="5" name="Picture 4" descr="A yellow circle with blue text and a megaphone&#10;&#10;AI-generated content may be incorrect.">
            <a:extLst>
              <a:ext uri="{FF2B5EF4-FFF2-40B4-BE49-F238E27FC236}">
                <a16:creationId xmlns:a16="http://schemas.microsoft.com/office/drawing/2014/main" id="{0435A20C-2061-9A8B-EE51-B3004BF96A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32571" y="283818"/>
            <a:ext cx="1915636" cy="2023957"/>
          </a:xfrm>
          <a:prstGeom prst="rect">
            <a:avLst/>
          </a:prstGeom>
        </p:spPr>
      </p:pic>
      <p:sp>
        <p:nvSpPr>
          <p:cNvPr id="14" name="TextBox 13">
            <a:extLst>
              <a:ext uri="{FF2B5EF4-FFF2-40B4-BE49-F238E27FC236}">
                <a16:creationId xmlns:a16="http://schemas.microsoft.com/office/drawing/2014/main" id="{6B2C51FA-184E-3B64-CB58-C211AAE900E2}"/>
              </a:ext>
            </a:extLst>
          </p:cNvPr>
          <p:cNvSpPr txBox="1"/>
          <p:nvPr/>
        </p:nvSpPr>
        <p:spPr>
          <a:xfrm>
            <a:off x="408974" y="1367912"/>
            <a:ext cx="11499998" cy="5074979"/>
          </a:xfrm>
          <a:prstGeom prst="rect">
            <a:avLst/>
          </a:prstGeom>
          <a:noFill/>
        </p:spPr>
        <p:txBody>
          <a:bodyPr wrap="square">
            <a:spAutoFit/>
          </a:bodyPr>
          <a:lstStyle/>
          <a:p>
            <a:pPr defTabSz="609630">
              <a:lnSpc>
                <a:spcPct val="107000"/>
              </a:lnSpc>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Professional practice guidance &amp; training: </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Use of Achieving Best Evidence (ABE) guidance and specialist training (PIP/SCAIDP).</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SVPP funded Participation Framework delivered with YPC and embedded across Safer Cornwall.</a:t>
            </a:r>
          </a:p>
          <a:p>
            <a:pPr defTabSz="609630">
              <a:lnSpc>
                <a:spcPct val="107000"/>
              </a:lnSpc>
            </a:pPr>
            <a:endPar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endParaRPr>
          </a:p>
          <a:p>
            <a:pPr defTabSz="609630">
              <a:lnSpc>
                <a:spcPct val="107000"/>
              </a:lnSpc>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Casework and direct practice: </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Police recording children’s own words in PPNs, Niche records and youth justice processes.</a:t>
            </a:r>
          </a:p>
          <a:p>
            <a:pPr defTabSz="609630">
              <a:lnSpc>
                <a:spcPct val="107000"/>
              </a:lnSpc>
            </a:pPr>
            <a:endPar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endParaRPr>
          </a:p>
          <a:p>
            <a:pPr defTabSz="609630">
              <a:lnSpc>
                <a:spcPct val="107000"/>
              </a:lnSpc>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Age appropriate methods: </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Babies (0–2): behaviour, presentation, non verbal cues, BWV evidence of environment.</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Younger children: simple language, play, drawing, visual aids, intermediaries.</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Teenagers/YP: respectful conversations, explanation of rights, contextual understanding (MH, school, peers, online life).</a:t>
            </a:r>
          </a:p>
          <a:p>
            <a:pPr defTabSz="609630">
              <a:lnSpc>
                <a:spcPct val="107000"/>
              </a:lnSpc>
            </a:pPr>
            <a:endPar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endParaRPr>
          </a:p>
          <a:p>
            <a:pPr defTabSz="609630">
              <a:lnSpc>
                <a:spcPct val="107000"/>
              </a:lnSpc>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Audit evidence: </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QAPM audits (Cornwall Council, C&amp;FS, TFF - Jan 2026) showing strong examples of direct work and child centred assessments written to the child.</a:t>
            </a:r>
          </a:p>
          <a:p>
            <a:pPr defTabSz="609630">
              <a:lnSpc>
                <a:spcPct val="107000"/>
              </a:lnSpc>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Conceptual framework: </a:t>
            </a:r>
          </a:p>
          <a:p>
            <a:pPr marL="228611" indent="-228611" defTabSz="609630">
              <a:lnSpc>
                <a:spcPct val="107000"/>
              </a:lnSpc>
              <a:buFont typeface="Symbol" panose="05050102010706020507" pitchFamily="18" charset="2"/>
              <a:buChar char=""/>
            </a:pPr>
            <a:r>
              <a:rPr lang="en-GB" sz="1600" kern="0" dirty="0">
                <a:solidFill>
                  <a:srgbClr val="4F81BD">
                    <a:lumMod val="50000"/>
                  </a:srgbClr>
                </a:solidFill>
                <a:latin typeface="Verdana" panose="020B0604030504040204" pitchFamily="34" charset="0"/>
                <a:ea typeface="Times New Roman" panose="02020603050405020304" pitchFamily="18" charset="0"/>
                <a:cs typeface="Times New Roman" panose="02020603050405020304" pitchFamily="18" charset="0"/>
              </a:rPr>
              <a:t>Explicit recognition that “voice is more than speaking” – includes behaviour, context, lived experience (“Everywhere I Am”).</a:t>
            </a:r>
          </a:p>
        </p:txBody>
      </p:sp>
    </p:spTree>
    <p:extLst>
      <p:ext uri="{BB962C8B-B14F-4D97-AF65-F5344CB8AC3E}">
        <p14:creationId xmlns:p14="http://schemas.microsoft.com/office/powerpoint/2010/main" val="3803631548"/>
      </p:ext>
    </p:extLst>
  </p:cSld>
  <p:clrMapOvr>
    <a:masterClrMapping/>
  </p:clrMapOvr>
  <mc:AlternateContent xmlns:mc="http://schemas.openxmlformats.org/markup-compatibility/2006" xmlns:p14="http://schemas.microsoft.com/office/powerpoint/2010/main">
    <mc:Choice Requires="p14">
      <p:transition spd="slow" p14:dur="2000" advTm="55364"/>
    </mc:Choice>
    <mc:Fallback xmlns="">
      <p:transition spd="slow" advTm="55364"/>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58379D17-ED33-8275-2E58-995D7EF7025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92A37CB-7382-F194-FDC8-E6E2C843E211}"/>
              </a:ext>
            </a:extLst>
          </p:cNvPr>
          <p:cNvSpPr txBox="1"/>
          <p:nvPr/>
        </p:nvSpPr>
        <p:spPr>
          <a:xfrm>
            <a:off x="408974" y="283818"/>
            <a:ext cx="8932931" cy="1108060"/>
          </a:xfrm>
          <a:prstGeom prst="rect">
            <a:avLst/>
          </a:prstGeom>
        </p:spPr>
        <p:txBody>
          <a:bodyPr wrap="square"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Your Examples </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1E5512D1-7731-CC89-567A-0C9E364C6B2E}"/>
              </a:ext>
            </a:extLst>
          </p:cNvPr>
          <p:cNvSpPr txBox="1"/>
          <p:nvPr/>
        </p:nvSpPr>
        <p:spPr>
          <a:xfrm>
            <a:off x="408974" y="2116281"/>
            <a:ext cx="11374053" cy="318933"/>
          </a:xfrm>
          <a:prstGeom prst="rect">
            <a:avLst/>
          </a:prstGeom>
        </p:spPr>
        <p:txBody>
          <a:bodyPr wrap="square" lIns="0" tIns="0" rIns="0" bIns="0" rtlCol="0" anchor="t">
            <a:spAutoFit/>
          </a:bodyPr>
          <a:lstStyle/>
          <a:p>
            <a:pPr defTabSz="609630">
              <a:lnSpc>
                <a:spcPts val="2799"/>
              </a:lnSpc>
              <a:spcBef>
                <a:spcPct val="0"/>
              </a:spcBef>
            </a:pPr>
            <a:endParaRPr lang="en-GB"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0A2C618B-4F7A-D1B5-CA68-37596CF47511}"/>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sp>
        <p:nvSpPr>
          <p:cNvPr id="14" name="TextBox 13">
            <a:extLst>
              <a:ext uri="{FF2B5EF4-FFF2-40B4-BE49-F238E27FC236}">
                <a16:creationId xmlns:a16="http://schemas.microsoft.com/office/drawing/2014/main" id="{2535ABB9-0BA3-6674-927A-B67BDB80B0EF}"/>
              </a:ext>
            </a:extLst>
          </p:cNvPr>
          <p:cNvSpPr txBox="1"/>
          <p:nvPr/>
        </p:nvSpPr>
        <p:spPr>
          <a:xfrm>
            <a:off x="346001" y="1867838"/>
            <a:ext cx="11499998" cy="4402167"/>
          </a:xfrm>
          <a:prstGeom prst="rect">
            <a:avLst/>
          </a:prstGeom>
          <a:noFill/>
        </p:spPr>
        <p:txBody>
          <a:bodyPr wrap="square">
            <a:spAutoFit/>
          </a:bodyPr>
          <a:lstStyle/>
          <a:p>
            <a:pPr defTabSz="609630"/>
            <a:r>
              <a:rPr lang="en-GB" sz="1867" b="1" dirty="0">
                <a:solidFill>
                  <a:srgbClr val="4F81BD">
                    <a:lumMod val="50000"/>
                  </a:srgbClr>
                </a:solidFill>
                <a:latin typeface="Verdana" panose="020B0604030504040204" pitchFamily="34" charset="0"/>
                <a:ea typeface="Verdana" panose="020B0604030504040204" pitchFamily="34" charset="0"/>
              </a:rPr>
              <a:t>Governance and partnership structures:</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Feedback loops into Partnership Forums, boards and strategic meetings.</a:t>
            </a:r>
          </a:p>
          <a:p>
            <a:pPr defTabSz="609630"/>
            <a:endParaRPr lang="en-GB" sz="1867" dirty="0">
              <a:solidFill>
                <a:srgbClr val="4F81BD">
                  <a:lumMod val="50000"/>
                </a:srgbClr>
              </a:solidFill>
              <a:latin typeface="Verdana" panose="020B0604030504040204" pitchFamily="34" charset="0"/>
              <a:ea typeface="Verdana" panose="020B0604030504040204" pitchFamily="34" charset="0"/>
            </a:endParaRPr>
          </a:p>
          <a:p>
            <a:pPr defTabSz="609630"/>
            <a:r>
              <a:rPr lang="en-GB" sz="1867" b="1" dirty="0">
                <a:solidFill>
                  <a:srgbClr val="4F81BD">
                    <a:lumMod val="50000"/>
                  </a:srgbClr>
                </a:solidFill>
                <a:latin typeface="Verdana" panose="020B0604030504040204" pitchFamily="34" charset="0"/>
                <a:ea typeface="Verdana" panose="020B0604030504040204" pitchFamily="34" charset="0"/>
              </a:rPr>
              <a:t>Multi‑agency safeguarding processes:</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Children’s views informing MASH/MARU decision‑making.</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Voice of the child brought into Strategy Meetings, Child Protection Conferences, MARAC and MAPPA.</a:t>
            </a:r>
          </a:p>
          <a:p>
            <a:pPr defTabSz="609630"/>
            <a:endParaRPr lang="en-GB" sz="1867" dirty="0">
              <a:solidFill>
                <a:srgbClr val="4F81BD">
                  <a:lumMod val="50000"/>
                </a:srgbClr>
              </a:solidFill>
              <a:latin typeface="Verdana" panose="020B0604030504040204" pitchFamily="34" charset="0"/>
              <a:ea typeface="Verdana" panose="020B0604030504040204" pitchFamily="34" charset="0"/>
            </a:endParaRPr>
          </a:p>
          <a:p>
            <a:pPr defTabSz="609630"/>
            <a:r>
              <a:rPr lang="en-GB" sz="1867" b="1" dirty="0">
                <a:solidFill>
                  <a:srgbClr val="4F81BD">
                    <a:lumMod val="50000"/>
                  </a:srgbClr>
                </a:solidFill>
                <a:latin typeface="Verdana" panose="020B0604030504040204" pitchFamily="34" charset="0"/>
                <a:ea typeface="Verdana" panose="020B0604030504040204" pitchFamily="34" charset="0"/>
              </a:rPr>
              <a:t>Practice development processes:</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Ongoing improvement of PPN processes through CPD and practitioner/user feedback</a:t>
            </a:r>
          </a:p>
          <a:p>
            <a:pPr defTabSz="609630"/>
            <a:endParaRPr lang="en-GB" sz="1867" b="1" dirty="0">
              <a:solidFill>
                <a:srgbClr val="4F81BD">
                  <a:lumMod val="50000"/>
                </a:srgbClr>
              </a:solidFill>
              <a:latin typeface="Verdana" panose="020B0604030504040204" pitchFamily="34" charset="0"/>
              <a:ea typeface="Verdana" panose="020B0604030504040204" pitchFamily="34" charset="0"/>
            </a:endParaRPr>
          </a:p>
          <a:p>
            <a:pPr defTabSz="609630"/>
            <a:r>
              <a:rPr lang="en-GB" sz="1867" b="1" dirty="0">
                <a:solidFill>
                  <a:srgbClr val="4F81BD">
                    <a:lumMod val="50000"/>
                  </a:srgbClr>
                </a:solidFill>
                <a:latin typeface="Verdana" panose="020B0604030504040204" pitchFamily="34" charset="0"/>
                <a:ea typeface="Verdana" panose="020B0604030504040204" pitchFamily="34" charset="0"/>
              </a:rPr>
              <a:t>Quality assurance evidence:</a:t>
            </a:r>
            <a:r>
              <a:rPr lang="en-GB" sz="1867" dirty="0">
                <a:solidFill>
                  <a:srgbClr val="4F81BD">
                    <a:lumMod val="50000"/>
                  </a:srgbClr>
                </a:solidFill>
                <a:latin typeface="Verdana" panose="020B0604030504040204" pitchFamily="34" charset="0"/>
                <a:ea typeface="Verdana" panose="020B0604030504040204" pitchFamily="34" charset="0"/>
              </a:rPr>
              <a:t> </a:t>
            </a:r>
          </a:p>
          <a:p>
            <a:pPr defTabSz="609630"/>
            <a:r>
              <a:rPr lang="en-GB" sz="1867" dirty="0">
                <a:solidFill>
                  <a:srgbClr val="4F81BD">
                    <a:lumMod val="50000"/>
                  </a:srgbClr>
                </a:solidFill>
                <a:latin typeface="Verdana" panose="020B0604030504040204" pitchFamily="34" charset="0"/>
                <a:ea typeface="Verdana" panose="020B0604030504040204" pitchFamily="34" charset="0"/>
              </a:rPr>
              <a:t>QAPM audits (Cornwall Council, C&amp;FS, TFF - Jan 2026) highlighting practitioners adapting their approach to ensure children’s views are captured and considered, even when engagement is difficult.</a:t>
            </a:r>
          </a:p>
        </p:txBody>
      </p:sp>
      <p:pic>
        <p:nvPicPr>
          <p:cNvPr id="6" name="Picture 5" descr="A purple circle with black text&#10;&#10;AI-generated content may be incorrect.">
            <a:extLst>
              <a:ext uri="{FF2B5EF4-FFF2-40B4-BE49-F238E27FC236}">
                <a16:creationId xmlns:a16="http://schemas.microsoft.com/office/drawing/2014/main" id="{67C8C33E-268D-0F73-23A1-2F8961B661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64486" y="596800"/>
            <a:ext cx="2187362" cy="2375755"/>
          </a:xfrm>
          <a:prstGeom prst="rect">
            <a:avLst/>
          </a:prstGeom>
        </p:spPr>
      </p:pic>
    </p:spTree>
    <p:extLst>
      <p:ext uri="{BB962C8B-B14F-4D97-AF65-F5344CB8AC3E}">
        <p14:creationId xmlns:p14="http://schemas.microsoft.com/office/powerpoint/2010/main" val="1588453933"/>
      </p:ext>
    </p:extLst>
  </p:cSld>
  <p:clrMapOvr>
    <a:masterClrMapping/>
  </p:clrMapOvr>
  <mc:AlternateContent xmlns:mc="http://schemas.openxmlformats.org/markup-compatibility/2006" xmlns:p14="http://schemas.microsoft.com/office/powerpoint/2010/main">
    <mc:Choice Requires="p14">
      <p:transition spd="slow" p14:dur="2000" advTm="76550"/>
    </mc:Choice>
    <mc:Fallback xmlns="">
      <p:transition spd="slow" advTm="7655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04991F8D-9E6B-BCB3-BE1E-83BFE0BBEF8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F4233AB-98ED-59A8-3465-98CEF423B4D8}"/>
              </a:ext>
            </a:extLst>
          </p:cNvPr>
          <p:cNvSpPr txBox="1"/>
          <p:nvPr/>
        </p:nvSpPr>
        <p:spPr>
          <a:xfrm>
            <a:off x="408974" y="283818"/>
            <a:ext cx="8932931" cy="1108060"/>
          </a:xfrm>
          <a:prstGeom prst="rect">
            <a:avLst/>
          </a:prstGeom>
        </p:spPr>
        <p:txBody>
          <a:bodyPr wrap="square"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Your Examples </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BFDB16B3-9167-8E44-F5FD-E6A4C96382EA}"/>
              </a:ext>
            </a:extLst>
          </p:cNvPr>
          <p:cNvSpPr txBox="1"/>
          <p:nvPr/>
        </p:nvSpPr>
        <p:spPr>
          <a:xfrm>
            <a:off x="408974" y="2116281"/>
            <a:ext cx="11374053" cy="318933"/>
          </a:xfrm>
          <a:prstGeom prst="rect">
            <a:avLst/>
          </a:prstGeom>
        </p:spPr>
        <p:txBody>
          <a:bodyPr wrap="square" lIns="0" tIns="0" rIns="0" bIns="0" rtlCol="0" anchor="t">
            <a:spAutoFit/>
          </a:bodyPr>
          <a:lstStyle/>
          <a:p>
            <a:pPr defTabSz="609630">
              <a:lnSpc>
                <a:spcPts val="2799"/>
              </a:lnSpc>
              <a:spcBef>
                <a:spcPct val="0"/>
              </a:spcBef>
            </a:pPr>
            <a:endParaRPr lang="en-GB" sz="1866" dirty="0">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ED6D34D2-1893-9B03-0A4C-EE9FCA0A05BB}"/>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sp>
        <p:nvSpPr>
          <p:cNvPr id="14" name="TextBox 13">
            <a:extLst>
              <a:ext uri="{FF2B5EF4-FFF2-40B4-BE49-F238E27FC236}">
                <a16:creationId xmlns:a16="http://schemas.microsoft.com/office/drawing/2014/main" id="{C126BA36-03B7-5A24-3246-C9383E507E11}"/>
              </a:ext>
            </a:extLst>
          </p:cNvPr>
          <p:cNvSpPr txBox="1"/>
          <p:nvPr/>
        </p:nvSpPr>
        <p:spPr>
          <a:xfrm>
            <a:off x="346001" y="1937081"/>
            <a:ext cx="11499998" cy="4833439"/>
          </a:xfrm>
          <a:prstGeom prst="rect">
            <a:avLst/>
          </a:prstGeom>
          <a:noFill/>
        </p:spPr>
        <p:txBody>
          <a:bodyPr wrap="square">
            <a:spAutoFit/>
          </a:bodyPr>
          <a:lstStyle/>
          <a:p>
            <a:pPr defTabSz="609630"/>
            <a:r>
              <a:rPr lang="en-GB" sz="1467" dirty="0">
                <a:solidFill>
                  <a:srgbClr val="4F81BD">
                    <a:lumMod val="50000"/>
                  </a:srgbClr>
                </a:solidFill>
                <a:latin typeface="Verdana" panose="020B0604030504040204" pitchFamily="34" charset="0"/>
                <a:ea typeface="Verdana" panose="020B0604030504040204" pitchFamily="34" charset="0"/>
              </a:rPr>
              <a:t>Audit and review findings: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 Case audits showing improved risk assessment and earlier identification of harm when voice of the child is captured.</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 Learning from Local Child Safeguarding Practice Reviews (LCSPR), Rapid Reviews and Learning from Experience reviews.</a:t>
            </a:r>
          </a:p>
          <a:p>
            <a:pPr defTabSz="609630"/>
            <a:endParaRPr lang="en-GB" sz="1467" dirty="0">
              <a:solidFill>
                <a:srgbClr val="4F81BD">
                  <a:lumMod val="50000"/>
                </a:srgbClr>
              </a:solidFill>
              <a:latin typeface="Verdana" panose="020B0604030504040204" pitchFamily="34" charset="0"/>
              <a:ea typeface="Verdana" panose="020B0604030504040204" pitchFamily="34" charset="0"/>
            </a:endParaRPr>
          </a:p>
          <a:p>
            <a:pPr defTabSz="609630"/>
            <a:r>
              <a:rPr lang="en-GB" sz="1467" dirty="0">
                <a:solidFill>
                  <a:srgbClr val="4F81BD">
                    <a:lumMod val="50000"/>
                  </a:srgbClr>
                </a:solidFill>
                <a:latin typeface="Verdana" panose="020B0604030504040204" pitchFamily="34" charset="0"/>
                <a:ea typeface="Verdana" panose="020B0604030504040204" pitchFamily="34" charset="0"/>
              </a:rPr>
              <a:t>Inspection evidence: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 HMICFRS inspection findings recognising effective child centred and voice informed policing practice.</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Research evidence: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 ABE research demonstrating that children provide more accurate and reliable accounts when they feel listened to, reducing re traumatisation.</a:t>
            </a:r>
          </a:p>
          <a:p>
            <a:pPr defTabSz="609630"/>
            <a:endParaRPr lang="en-GB" sz="1467" dirty="0">
              <a:solidFill>
                <a:srgbClr val="4F81BD">
                  <a:lumMod val="50000"/>
                </a:srgbClr>
              </a:solidFill>
              <a:latin typeface="Verdana" panose="020B0604030504040204" pitchFamily="34" charset="0"/>
              <a:ea typeface="Verdana" panose="020B0604030504040204" pitchFamily="34" charset="0"/>
            </a:endParaRPr>
          </a:p>
          <a:p>
            <a:pPr defTabSz="609630"/>
            <a:r>
              <a:rPr lang="en-GB" sz="1467" dirty="0">
                <a:solidFill>
                  <a:srgbClr val="4F81BD">
                    <a:lumMod val="50000"/>
                  </a:srgbClr>
                </a:solidFill>
                <a:latin typeface="Verdana" panose="020B0604030504040204" pitchFamily="34" charset="0"/>
                <a:ea typeface="Verdana" panose="020B0604030504040204" pitchFamily="34" charset="0"/>
              </a:rPr>
              <a:t>Performance and outcome data: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Repeat incident and missing data showing improved engagement and reduced disengagement where children feel heard.</a:t>
            </a:r>
          </a:p>
          <a:p>
            <a:pPr defTabSz="609630"/>
            <a:endParaRPr lang="en-GB" sz="1467" dirty="0">
              <a:solidFill>
                <a:srgbClr val="4F81BD">
                  <a:lumMod val="50000"/>
                </a:srgbClr>
              </a:solidFill>
              <a:latin typeface="Verdana" panose="020B0604030504040204" pitchFamily="34" charset="0"/>
              <a:ea typeface="Verdana" panose="020B0604030504040204" pitchFamily="34" charset="0"/>
            </a:endParaRPr>
          </a:p>
          <a:p>
            <a:pPr defTabSz="609630"/>
            <a:r>
              <a:rPr lang="en-GB" sz="1467" dirty="0">
                <a:solidFill>
                  <a:srgbClr val="4F81BD">
                    <a:lumMod val="50000"/>
                  </a:srgbClr>
                </a:solidFill>
                <a:latin typeface="Verdana" panose="020B0604030504040204" pitchFamily="34" charset="0"/>
                <a:ea typeface="Verdana" panose="020B0604030504040204" pitchFamily="34" charset="0"/>
              </a:rPr>
              <a:t>Feedback mechanisms: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Victim satisfaction surveys, complaints data and youth engagement feedback evidencing impact.</a:t>
            </a:r>
          </a:p>
          <a:p>
            <a:pPr defTabSz="609630"/>
            <a:endParaRPr lang="en-GB" sz="1467" dirty="0">
              <a:solidFill>
                <a:srgbClr val="4F81BD">
                  <a:lumMod val="50000"/>
                </a:srgbClr>
              </a:solidFill>
              <a:latin typeface="Verdana" panose="020B0604030504040204" pitchFamily="34" charset="0"/>
              <a:ea typeface="Verdana" panose="020B0604030504040204" pitchFamily="34" charset="0"/>
            </a:endParaRPr>
          </a:p>
          <a:p>
            <a:pPr defTabSz="609630"/>
            <a:r>
              <a:rPr lang="en-GB" sz="1467" dirty="0">
                <a:solidFill>
                  <a:srgbClr val="4F81BD">
                    <a:lumMod val="50000"/>
                  </a:srgbClr>
                </a:solidFill>
                <a:latin typeface="Verdana" panose="020B0604030504040204" pitchFamily="34" charset="0"/>
                <a:ea typeface="Verdana" panose="020B0604030504040204" pitchFamily="34" charset="0"/>
              </a:rPr>
              <a:t>Practice examples: </a:t>
            </a:r>
          </a:p>
          <a:p>
            <a:pPr defTabSz="609630"/>
            <a:r>
              <a:rPr lang="en-GB" sz="1467" dirty="0">
                <a:solidFill>
                  <a:srgbClr val="4F81BD">
                    <a:lumMod val="50000"/>
                  </a:srgbClr>
                </a:solidFill>
                <a:latin typeface="Verdana" panose="020B0604030504040204" pitchFamily="34" charset="0"/>
                <a:ea typeface="Verdana" panose="020B0604030504040204" pitchFamily="34" charset="0"/>
              </a:rPr>
              <a:t>Child centred justice approaches (e.g. conditional caution clinics) with feedback loops informing trauma based responses and interventions.</a:t>
            </a:r>
          </a:p>
        </p:txBody>
      </p:sp>
      <p:pic>
        <p:nvPicPr>
          <p:cNvPr id="5" name="Picture 4" descr="A green circle with blue text&#10;&#10;AI-generated content may be incorrect.">
            <a:extLst>
              <a:ext uri="{FF2B5EF4-FFF2-40B4-BE49-F238E27FC236}">
                <a16:creationId xmlns:a16="http://schemas.microsoft.com/office/drawing/2014/main" id="{3B632D65-92C4-4260-9F8D-18DEC7B6BF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40686" y="424544"/>
            <a:ext cx="2069945" cy="2197195"/>
          </a:xfrm>
          <a:prstGeom prst="rect">
            <a:avLst/>
          </a:prstGeom>
        </p:spPr>
      </p:pic>
    </p:spTree>
    <p:extLst>
      <p:ext uri="{BB962C8B-B14F-4D97-AF65-F5344CB8AC3E}">
        <p14:creationId xmlns:p14="http://schemas.microsoft.com/office/powerpoint/2010/main" val="3218390851"/>
      </p:ext>
    </p:extLst>
  </p:cSld>
  <p:clrMapOvr>
    <a:masterClrMapping/>
  </p:clrMapOvr>
  <mc:AlternateContent xmlns:mc="http://schemas.openxmlformats.org/markup-compatibility/2006" xmlns:p14="http://schemas.microsoft.com/office/powerpoint/2010/main">
    <mc:Choice Requires="p14">
      <p:transition spd="slow" p14:dur="2000" advTm="82671"/>
    </mc:Choice>
    <mc:Fallback xmlns="">
      <p:transition spd="slow" advTm="82671"/>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27DA6139-5156-25D1-61CA-861552EFC37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6C89AF5-29CF-317A-02D0-D9271EB1CFD4}"/>
              </a:ext>
            </a:extLst>
          </p:cNvPr>
          <p:cNvSpPr txBox="1"/>
          <p:nvPr/>
        </p:nvSpPr>
        <p:spPr>
          <a:xfrm>
            <a:off x="408974" y="283818"/>
            <a:ext cx="11374053" cy="2133918"/>
          </a:xfrm>
          <a:prstGeom prst="rect">
            <a:avLst/>
          </a:prstGeom>
        </p:spPr>
        <p:txBody>
          <a:bodyPr wrap="square" lIns="0" tIns="0" rIns="0" bIns="0" rtlCol="0" anchor="t">
            <a:spAutoFit/>
          </a:bodyPr>
          <a:lstStyle/>
          <a:p>
            <a:pPr defTabSz="609630">
              <a:lnSpc>
                <a:spcPts val="6400"/>
              </a:lnSpc>
              <a:spcBef>
                <a:spcPct val="0"/>
              </a:spcBef>
            </a:pPr>
            <a:r>
              <a:rPr lang="fr-FR" sz="32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OSCP Participation &amp; Engagement Impact Evaluation &amp; </a:t>
            </a:r>
            <a:r>
              <a:rPr lang="fr-FR" sz="3200" b="1" dirty="0" err="1">
                <a:solidFill>
                  <a:srgbClr val="4F81BD">
                    <a:lumMod val="50000"/>
                  </a:srgbClr>
                </a:solidFill>
                <a:latin typeface="Verdana" panose="020B0604030504040204" pitchFamily="34" charset="0"/>
                <a:ea typeface="Verdana" panose="020B0604030504040204" pitchFamily="34" charset="0"/>
                <a:cs typeface="Open Sans Bold"/>
                <a:sym typeface="Open Sans Bold"/>
              </a:rPr>
              <a:t>Reporting</a:t>
            </a:r>
            <a:endParaRPr lang="en-US" sz="3200"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3200"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4" name="Freeform 4">
            <a:extLst>
              <a:ext uri="{FF2B5EF4-FFF2-40B4-BE49-F238E27FC236}">
                <a16:creationId xmlns:a16="http://schemas.microsoft.com/office/drawing/2014/main" id="{50C51CB0-9CCB-B623-845D-F154CCC6AE7E}"/>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sp>
        <p:nvSpPr>
          <p:cNvPr id="7" name="Rectangle 1">
            <a:extLst>
              <a:ext uri="{FF2B5EF4-FFF2-40B4-BE49-F238E27FC236}">
                <a16:creationId xmlns:a16="http://schemas.microsoft.com/office/drawing/2014/main" id="{61E62DA4-0FA7-4A51-AF42-B361E217E453}"/>
              </a:ext>
            </a:extLst>
          </p:cNvPr>
          <p:cNvSpPr>
            <a:spLocks noChangeArrowheads="1"/>
          </p:cNvSpPr>
          <p:nvPr/>
        </p:nvSpPr>
        <p:spPr bwMode="auto">
          <a:xfrm>
            <a:off x="1139826" y="1856730"/>
            <a:ext cx="123175" cy="35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eaLnBrk="0" fontAlgn="base" hangingPunct="0">
              <a:spcBef>
                <a:spcPct val="0"/>
              </a:spcBef>
              <a:spcAft>
                <a:spcPct val="0"/>
              </a:spcAft>
            </a:pPr>
            <a:endParaRPr lang="en-GB" altLang="en-US" sz="733" dirty="0">
              <a:solidFill>
                <a:prstClr val="black"/>
              </a:solidFill>
              <a:latin typeface="Verdana" panose="020B0604030504040204" pitchFamily="34" charset="0"/>
              <a:cs typeface="Times New Roman" panose="02020603050405020304" pitchFamily="18" charset="0"/>
            </a:endParaRPr>
          </a:p>
          <a:p>
            <a:pPr defTabSz="609630" eaLnBrk="0" fontAlgn="base" hangingPunct="0">
              <a:spcBef>
                <a:spcPct val="0"/>
              </a:spcBef>
              <a:spcAft>
                <a:spcPct val="0"/>
              </a:spcAft>
            </a:pPr>
            <a:endParaRPr lang="en-GB" altLang="en-US" sz="1200" dirty="0">
              <a:solidFill>
                <a:prstClr val="black"/>
              </a:solidFill>
              <a:latin typeface="Arial" panose="020B0604020202020204" pitchFamily="34" charset="0"/>
            </a:endParaRPr>
          </a:p>
        </p:txBody>
      </p:sp>
      <p:graphicFrame>
        <p:nvGraphicFramePr>
          <p:cNvPr id="8" name="Table 7">
            <a:extLst>
              <a:ext uri="{FF2B5EF4-FFF2-40B4-BE49-F238E27FC236}">
                <a16:creationId xmlns:a16="http://schemas.microsoft.com/office/drawing/2014/main" id="{247664FB-28A3-34A7-303B-74102CC96FB7}"/>
              </a:ext>
            </a:extLst>
          </p:cNvPr>
          <p:cNvGraphicFramePr>
            <a:graphicFrameLocks noGrp="1"/>
          </p:cNvGraphicFramePr>
          <p:nvPr/>
        </p:nvGraphicFramePr>
        <p:xfrm>
          <a:off x="566058" y="2036234"/>
          <a:ext cx="10305021" cy="4411653"/>
        </p:xfrm>
        <a:graphic>
          <a:graphicData uri="http://schemas.openxmlformats.org/drawingml/2006/table">
            <a:tbl>
              <a:tblPr firstRow="1" firstCol="1" bandRow="1">
                <a:tableStyleId>{5C22544A-7EE6-4342-B048-85BDC9FD1C3A}</a:tableStyleId>
              </a:tblPr>
              <a:tblGrid>
                <a:gridCol w="2752273">
                  <a:extLst>
                    <a:ext uri="{9D8B030D-6E8A-4147-A177-3AD203B41FA5}">
                      <a16:colId xmlns:a16="http://schemas.microsoft.com/office/drawing/2014/main" val="2454945712"/>
                    </a:ext>
                  </a:extLst>
                </a:gridCol>
                <a:gridCol w="2732842">
                  <a:extLst>
                    <a:ext uri="{9D8B030D-6E8A-4147-A177-3AD203B41FA5}">
                      <a16:colId xmlns:a16="http://schemas.microsoft.com/office/drawing/2014/main" val="3545712323"/>
                    </a:ext>
                  </a:extLst>
                </a:gridCol>
                <a:gridCol w="2588828">
                  <a:extLst>
                    <a:ext uri="{9D8B030D-6E8A-4147-A177-3AD203B41FA5}">
                      <a16:colId xmlns:a16="http://schemas.microsoft.com/office/drawing/2014/main" val="4021749338"/>
                    </a:ext>
                  </a:extLst>
                </a:gridCol>
                <a:gridCol w="2231079">
                  <a:extLst>
                    <a:ext uri="{9D8B030D-6E8A-4147-A177-3AD203B41FA5}">
                      <a16:colId xmlns:a16="http://schemas.microsoft.com/office/drawing/2014/main" val="2739426798"/>
                    </a:ext>
                  </a:extLst>
                </a:gridCol>
              </a:tblGrid>
              <a:tr h="581829">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Quarter</a:t>
                      </a:r>
                      <a:endParaRPr lang="en-GB" sz="190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dirty="0">
                          <a:solidFill>
                            <a:schemeClr val="accent1">
                              <a:lumMod val="50000"/>
                            </a:schemeClr>
                          </a:solidFill>
                          <a:effectLst/>
                          <a:highlight>
                            <a:srgbClr val="FFFF00"/>
                          </a:highlight>
                          <a:latin typeface="Verdana" panose="020B0604030504040204" pitchFamily="34" charset="0"/>
                          <a:ea typeface="Verdana" panose="020B0604030504040204" pitchFamily="34" charset="0"/>
                        </a:rPr>
                        <a:t>Request Feedback</a:t>
                      </a:r>
                      <a:endParaRPr lang="en-GB" sz="1900" kern="100" dirty="0">
                        <a:solidFill>
                          <a:schemeClr val="accent1">
                            <a:lumMod val="50000"/>
                          </a:schemeClr>
                        </a:solidFill>
                        <a:effectLst/>
                        <a:highlight>
                          <a:srgbClr val="FFFF00"/>
                        </a:highligh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Feedback Deadline</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Report Due</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extLst>
                  <a:ext uri="{0D108BD9-81ED-4DB2-BD59-A6C34878D82A}">
                    <a16:rowId xmlns:a16="http://schemas.microsoft.com/office/drawing/2014/main" val="2060980091"/>
                  </a:ext>
                </a:extLst>
              </a:tr>
              <a:tr h="957456">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Q1: </a:t>
                      </a:r>
                      <a:r>
                        <a:rPr lang="en-GB" sz="1900" b="0" kern="100" dirty="0">
                          <a:solidFill>
                            <a:schemeClr val="accent1">
                              <a:lumMod val="50000"/>
                            </a:schemeClr>
                          </a:solidFill>
                          <a:effectLst/>
                          <a:latin typeface="Verdana" panose="020B0604030504040204" pitchFamily="34" charset="0"/>
                          <a:ea typeface="Verdana" panose="020B0604030504040204" pitchFamily="34" charset="0"/>
                        </a:rPr>
                        <a:t>April 1 - June 30, 2026</a:t>
                      </a:r>
                      <a:endParaRPr lang="en-GB" sz="19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30</a:t>
                      </a:r>
                      <a:r>
                        <a:rPr lang="en-GB" sz="1900" kern="100" baseline="30000">
                          <a:solidFill>
                            <a:schemeClr val="accent1">
                              <a:lumMod val="50000"/>
                            </a:schemeClr>
                          </a:solidFill>
                          <a:effectLst/>
                          <a:highlight>
                            <a:srgbClr val="FFFF00"/>
                          </a:highlight>
                          <a:latin typeface="Verdana" panose="020B0604030504040204" pitchFamily="34" charset="0"/>
                          <a:ea typeface="Verdana" panose="020B0604030504040204" pitchFamily="34" charset="0"/>
                        </a:rPr>
                        <a:t>th</a:t>
                      </a: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 June </a:t>
                      </a:r>
                      <a:endPar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17</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th</a:t>
                      </a:r>
                      <a:r>
                        <a:rPr lang="en-GB" sz="1900" kern="100">
                          <a:solidFill>
                            <a:schemeClr val="accent1">
                              <a:lumMod val="50000"/>
                            </a:schemeClr>
                          </a:solidFill>
                          <a:effectLst/>
                          <a:latin typeface="Verdana" panose="020B0604030504040204" pitchFamily="34" charset="0"/>
                          <a:ea typeface="Verdana" panose="020B0604030504040204" pitchFamily="34" charset="0"/>
                        </a:rPr>
                        <a:t> July</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3</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rd</a:t>
                      </a:r>
                      <a:r>
                        <a:rPr lang="en-GB" sz="1900" kern="100">
                          <a:solidFill>
                            <a:schemeClr val="accent1">
                              <a:lumMod val="50000"/>
                            </a:schemeClr>
                          </a:solidFill>
                          <a:effectLst/>
                          <a:latin typeface="Verdana" panose="020B0604030504040204" pitchFamily="34" charset="0"/>
                          <a:ea typeface="Verdana" panose="020B0604030504040204" pitchFamily="34" charset="0"/>
                        </a:rPr>
                        <a:t> August</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extLst>
                  <a:ext uri="{0D108BD9-81ED-4DB2-BD59-A6C34878D82A}">
                    <a16:rowId xmlns:a16="http://schemas.microsoft.com/office/drawing/2014/main" val="4114363872"/>
                  </a:ext>
                </a:extLst>
              </a:tr>
              <a:tr h="957456">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Q2: </a:t>
                      </a:r>
                      <a:r>
                        <a:rPr lang="en-GB" sz="1900" b="0" kern="100" dirty="0">
                          <a:solidFill>
                            <a:schemeClr val="accent1">
                              <a:lumMod val="50000"/>
                            </a:schemeClr>
                          </a:solidFill>
                          <a:effectLst/>
                          <a:latin typeface="Verdana" panose="020B0604030504040204" pitchFamily="34" charset="0"/>
                          <a:ea typeface="Verdana" panose="020B0604030504040204" pitchFamily="34" charset="0"/>
                        </a:rPr>
                        <a:t>July 1 - September 30, 2026</a:t>
                      </a:r>
                      <a:endParaRPr lang="en-GB" sz="19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5</a:t>
                      </a:r>
                      <a:r>
                        <a:rPr lang="en-GB" sz="1900" kern="100" baseline="30000">
                          <a:solidFill>
                            <a:schemeClr val="accent1">
                              <a:lumMod val="50000"/>
                            </a:schemeClr>
                          </a:solidFill>
                          <a:effectLst/>
                          <a:highlight>
                            <a:srgbClr val="FFFF00"/>
                          </a:highlight>
                          <a:latin typeface="Verdana" panose="020B0604030504040204" pitchFamily="34" charset="0"/>
                          <a:ea typeface="Verdana" panose="020B0604030504040204" pitchFamily="34" charset="0"/>
                        </a:rPr>
                        <a:t>th</a:t>
                      </a: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 October</a:t>
                      </a:r>
                      <a:endPar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16</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th</a:t>
                      </a:r>
                      <a:r>
                        <a:rPr lang="en-GB" sz="1900" kern="100">
                          <a:solidFill>
                            <a:schemeClr val="accent1">
                              <a:lumMod val="50000"/>
                            </a:schemeClr>
                          </a:solidFill>
                          <a:effectLst/>
                          <a:latin typeface="Verdana" panose="020B0604030504040204" pitchFamily="34" charset="0"/>
                          <a:ea typeface="Verdana" panose="020B0604030504040204" pitchFamily="34" charset="0"/>
                        </a:rPr>
                        <a:t> October</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2</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nd</a:t>
                      </a:r>
                      <a:r>
                        <a:rPr lang="en-GB" sz="1900" kern="100">
                          <a:solidFill>
                            <a:schemeClr val="accent1">
                              <a:lumMod val="50000"/>
                            </a:schemeClr>
                          </a:solidFill>
                          <a:effectLst/>
                          <a:latin typeface="Verdana" panose="020B0604030504040204" pitchFamily="34" charset="0"/>
                          <a:ea typeface="Verdana" panose="020B0604030504040204" pitchFamily="34" charset="0"/>
                        </a:rPr>
                        <a:t> November</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extLst>
                  <a:ext uri="{0D108BD9-81ED-4DB2-BD59-A6C34878D82A}">
                    <a16:rowId xmlns:a16="http://schemas.microsoft.com/office/drawing/2014/main" val="3284923235"/>
                  </a:ext>
                </a:extLst>
              </a:tr>
              <a:tr h="957456">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Q3: </a:t>
                      </a:r>
                      <a:r>
                        <a:rPr lang="en-GB" sz="1900" b="0" kern="100" dirty="0">
                          <a:solidFill>
                            <a:schemeClr val="accent1">
                              <a:lumMod val="50000"/>
                            </a:schemeClr>
                          </a:solidFill>
                          <a:effectLst/>
                          <a:latin typeface="Verdana" panose="020B0604030504040204" pitchFamily="34" charset="0"/>
                          <a:ea typeface="Verdana" panose="020B0604030504040204" pitchFamily="34" charset="0"/>
                        </a:rPr>
                        <a:t>October 1 - December 31, 2026</a:t>
                      </a:r>
                      <a:endParaRPr lang="en-GB" sz="19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11</a:t>
                      </a:r>
                      <a:r>
                        <a:rPr lang="en-GB" sz="1900" kern="100" baseline="30000">
                          <a:solidFill>
                            <a:schemeClr val="accent1">
                              <a:lumMod val="50000"/>
                            </a:schemeClr>
                          </a:solidFill>
                          <a:effectLst/>
                          <a:highlight>
                            <a:srgbClr val="FFFF00"/>
                          </a:highlight>
                          <a:latin typeface="Verdana" panose="020B0604030504040204" pitchFamily="34" charset="0"/>
                          <a:ea typeface="Verdana" panose="020B0604030504040204" pitchFamily="34" charset="0"/>
                        </a:rPr>
                        <a:t>th</a:t>
                      </a:r>
                      <a:r>
                        <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rPr>
                        <a:t> January 2027</a:t>
                      </a:r>
                      <a:endParaRPr lang="en-GB" sz="1900" kern="100">
                        <a:solidFill>
                          <a:schemeClr val="accent1">
                            <a:lumMod val="50000"/>
                          </a:schemeClr>
                        </a:solidFill>
                        <a:effectLst/>
                        <a:highlight>
                          <a:srgbClr val="FFFF00"/>
                        </a:highligh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22</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nd</a:t>
                      </a:r>
                      <a:r>
                        <a:rPr lang="en-GB" sz="1900" kern="100">
                          <a:solidFill>
                            <a:schemeClr val="accent1">
                              <a:lumMod val="50000"/>
                            </a:schemeClr>
                          </a:solidFill>
                          <a:effectLst/>
                          <a:latin typeface="Verdana" panose="020B0604030504040204" pitchFamily="34" charset="0"/>
                          <a:ea typeface="Verdana" panose="020B0604030504040204" pitchFamily="34" charset="0"/>
                        </a:rPr>
                        <a:t> January</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1</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st</a:t>
                      </a:r>
                      <a:r>
                        <a:rPr lang="en-GB" sz="1900" kern="100">
                          <a:solidFill>
                            <a:schemeClr val="accent1">
                              <a:lumMod val="50000"/>
                            </a:schemeClr>
                          </a:solidFill>
                          <a:effectLst/>
                          <a:latin typeface="Verdana" panose="020B0604030504040204" pitchFamily="34" charset="0"/>
                          <a:ea typeface="Verdana" panose="020B0604030504040204" pitchFamily="34" charset="0"/>
                        </a:rPr>
                        <a:t> February</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extLst>
                  <a:ext uri="{0D108BD9-81ED-4DB2-BD59-A6C34878D82A}">
                    <a16:rowId xmlns:a16="http://schemas.microsoft.com/office/drawing/2014/main" val="1752638951"/>
                  </a:ext>
                </a:extLst>
              </a:tr>
              <a:tr h="957456">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Q4: </a:t>
                      </a:r>
                      <a:r>
                        <a:rPr lang="en-GB" sz="1900" b="0" kern="100" dirty="0">
                          <a:solidFill>
                            <a:schemeClr val="accent1">
                              <a:lumMod val="50000"/>
                            </a:schemeClr>
                          </a:solidFill>
                          <a:effectLst/>
                          <a:latin typeface="Verdana" panose="020B0604030504040204" pitchFamily="34" charset="0"/>
                          <a:ea typeface="Verdana" panose="020B0604030504040204" pitchFamily="34" charset="0"/>
                        </a:rPr>
                        <a:t>January 1 - March 31, 2027</a:t>
                      </a:r>
                      <a:endParaRPr lang="en-GB" sz="1900" b="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dirty="0">
                          <a:solidFill>
                            <a:schemeClr val="accent1">
                              <a:lumMod val="50000"/>
                            </a:schemeClr>
                          </a:solidFill>
                          <a:effectLst/>
                          <a:highlight>
                            <a:srgbClr val="FFFF00"/>
                          </a:highlight>
                          <a:latin typeface="Verdana" panose="020B0604030504040204" pitchFamily="34" charset="0"/>
                          <a:ea typeface="Verdana" panose="020B0604030504040204" pitchFamily="34" charset="0"/>
                        </a:rPr>
                        <a:t>5</a:t>
                      </a:r>
                      <a:r>
                        <a:rPr lang="en-GB" sz="1900" kern="100" baseline="30000" dirty="0">
                          <a:solidFill>
                            <a:schemeClr val="accent1">
                              <a:lumMod val="50000"/>
                            </a:schemeClr>
                          </a:solidFill>
                          <a:effectLst/>
                          <a:highlight>
                            <a:srgbClr val="FFFF00"/>
                          </a:highlight>
                          <a:latin typeface="Verdana" panose="020B0604030504040204" pitchFamily="34" charset="0"/>
                          <a:ea typeface="Verdana" panose="020B0604030504040204" pitchFamily="34" charset="0"/>
                        </a:rPr>
                        <a:t>th</a:t>
                      </a:r>
                      <a:r>
                        <a:rPr lang="en-GB" sz="1900" kern="100" dirty="0">
                          <a:solidFill>
                            <a:schemeClr val="accent1">
                              <a:lumMod val="50000"/>
                            </a:schemeClr>
                          </a:solidFill>
                          <a:effectLst/>
                          <a:highlight>
                            <a:srgbClr val="FFFF00"/>
                          </a:highlight>
                          <a:latin typeface="Verdana" panose="020B0604030504040204" pitchFamily="34" charset="0"/>
                          <a:ea typeface="Verdana" panose="020B0604030504040204" pitchFamily="34" charset="0"/>
                        </a:rPr>
                        <a:t> April</a:t>
                      </a:r>
                      <a:endParaRPr lang="en-GB" sz="1900" kern="100" dirty="0">
                        <a:solidFill>
                          <a:schemeClr val="accent1">
                            <a:lumMod val="50000"/>
                          </a:schemeClr>
                        </a:solidFill>
                        <a:effectLst/>
                        <a:highlight>
                          <a:srgbClr val="FFFF00"/>
                        </a:highligh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a:solidFill>
                            <a:schemeClr val="accent1">
                              <a:lumMod val="50000"/>
                            </a:schemeClr>
                          </a:solidFill>
                          <a:effectLst/>
                          <a:latin typeface="Verdana" panose="020B0604030504040204" pitchFamily="34" charset="0"/>
                          <a:ea typeface="Verdana" panose="020B0604030504040204" pitchFamily="34" charset="0"/>
                        </a:rPr>
                        <a:t>23</a:t>
                      </a:r>
                      <a:r>
                        <a:rPr lang="en-GB" sz="1900" kern="100" baseline="30000">
                          <a:solidFill>
                            <a:schemeClr val="accent1">
                              <a:lumMod val="50000"/>
                            </a:schemeClr>
                          </a:solidFill>
                          <a:effectLst/>
                          <a:latin typeface="Verdana" panose="020B0604030504040204" pitchFamily="34" charset="0"/>
                          <a:ea typeface="Verdana" panose="020B0604030504040204" pitchFamily="34" charset="0"/>
                        </a:rPr>
                        <a:t>rd</a:t>
                      </a:r>
                      <a:r>
                        <a:rPr lang="en-GB" sz="1900" kern="100">
                          <a:solidFill>
                            <a:schemeClr val="accent1">
                              <a:lumMod val="50000"/>
                            </a:schemeClr>
                          </a:solidFill>
                          <a:effectLst/>
                          <a:latin typeface="Verdana" panose="020B0604030504040204" pitchFamily="34" charset="0"/>
                          <a:ea typeface="Verdana" panose="020B0604030504040204" pitchFamily="34" charset="0"/>
                        </a:rPr>
                        <a:t> April</a:t>
                      </a:r>
                      <a:endParaRPr lang="en-GB" sz="1900" kern="10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tc>
                  <a:txBody>
                    <a:bodyPr/>
                    <a:lstStyle/>
                    <a:p>
                      <a:pPr>
                        <a:lnSpc>
                          <a:spcPct val="107000"/>
                        </a:lnSpc>
                        <a:spcAft>
                          <a:spcPts val="800"/>
                        </a:spcAft>
                        <a:buNone/>
                      </a:pPr>
                      <a:r>
                        <a:rPr lang="en-GB" sz="1900" kern="100" dirty="0">
                          <a:solidFill>
                            <a:schemeClr val="accent1">
                              <a:lumMod val="50000"/>
                            </a:schemeClr>
                          </a:solidFill>
                          <a:effectLst/>
                          <a:latin typeface="Verdana" panose="020B0604030504040204" pitchFamily="34" charset="0"/>
                          <a:ea typeface="Verdana" panose="020B0604030504040204" pitchFamily="34" charset="0"/>
                        </a:rPr>
                        <a:t>26</a:t>
                      </a:r>
                      <a:r>
                        <a:rPr lang="en-GB" sz="1900" kern="100" baseline="30000" dirty="0">
                          <a:solidFill>
                            <a:schemeClr val="accent1">
                              <a:lumMod val="50000"/>
                            </a:schemeClr>
                          </a:solidFill>
                          <a:effectLst/>
                          <a:latin typeface="Verdana" panose="020B0604030504040204" pitchFamily="34" charset="0"/>
                          <a:ea typeface="Verdana" panose="020B0604030504040204" pitchFamily="34" charset="0"/>
                        </a:rPr>
                        <a:t>th</a:t>
                      </a:r>
                      <a:r>
                        <a:rPr lang="en-GB" sz="1900" kern="100" dirty="0">
                          <a:solidFill>
                            <a:schemeClr val="accent1">
                              <a:lumMod val="50000"/>
                            </a:schemeClr>
                          </a:solidFill>
                          <a:effectLst/>
                          <a:latin typeface="Verdana" panose="020B0604030504040204" pitchFamily="34" charset="0"/>
                          <a:ea typeface="Verdana" panose="020B0604030504040204" pitchFamily="34" charset="0"/>
                        </a:rPr>
                        <a:t> April</a:t>
                      </a:r>
                      <a:endParaRPr lang="en-GB" sz="190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endParaRPr>
                    </a:p>
                  </a:txBody>
                  <a:tcPr marL="45720" marR="45720" marT="0" marB="0">
                    <a:solidFill>
                      <a:schemeClr val="accent5">
                        <a:lumMod val="20000"/>
                        <a:lumOff val="80000"/>
                      </a:schemeClr>
                    </a:solidFill>
                  </a:tcPr>
                </a:tc>
                <a:extLst>
                  <a:ext uri="{0D108BD9-81ED-4DB2-BD59-A6C34878D82A}">
                    <a16:rowId xmlns:a16="http://schemas.microsoft.com/office/drawing/2014/main" val="3120527891"/>
                  </a:ext>
                </a:extLst>
              </a:tr>
            </a:tbl>
          </a:graphicData>
        </a:graphic>
      </p:graphicFrame>
    </p:spTree>
    <p:extLst>
      <p:ext uri="{BB962C8B-B14F-4D97-AF65-F5344CB8AC3E}">
        <p14:creationId xmlns:p14="http://schemas.microsoft.com/office/powerpoint/2010/main" val="2967348848"/>
      </p:ext>
    </p:extLst>
  </p:cSld>
  <p:clrMapOvr>
    <a:masterClrMapping/>
  </p:clrMapOvr>
  <mc:AlternateContent xmlns:mc="http://schemas.openxmlformats.org/markup-compatibility/2006" xmlns:p14="http://schemas.microsoft.com/office/powerpoint/2010/main">
    <mc:Choice Requires="p14">
      <p:transition spd="slow" p14:dur="2000" advTm="82671"/>
    </mc:Choice>
    <mc:Fallback xmlns="">
      <p:transition spd="slow" advTm="82671"/>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3A90F22C-9F04-F1B2-40AE-37CC8591910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FBEC518-22CE-03DC-5FF8-6479318D335D}"/>
              </a:ext>
            </a:extLst>
          </p:cNvPr>
          <p:cNvSpPr txBox="1"/>
          <p:nvPr/>
        </p:nvSpPr>
        <p:spPr>
          <a:xfrm>
            <a:off x="408974" y="283818"/>
            <a:ext cx="11374053" cy="1521379"/>
          </a:xfrm>
          <a:prstGeom prst="rect">
            <a:avLst/>
          </a:prstGeom>
        </p:spPr>
        <p:txBody>
          <a:bodyPr wrap="square" lIns="0" tIns="0" rIns="0" bIns="0" rtlCol="0" anchor="t">
            <a:spAutoFit/>
          </a:bodyPr>
          <a:lstStyle/>
          <a:p>
            <a:pPr defTabSz="609630">
              <a:lnSpc>
                <a:spcPts val="6400"/>
              </a:lnSpc>
              <a:spcBef>
                <a:spcPct val="0"/>
              </a:spcBef>
            </a:pPr>
            <a:r>
              <a:rPr lang="en-GB" sz="32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Regular themed updates with key / headline messages</a:t>
            </a:r>
            <a:endParaRPr lang="en-GB" sz="3200"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4" name="Freeform 4">
            <a:extLst>
              <a:ext uri="{FF2B5EF4-FFF2-40B4-BE49-F238E27FC236}">
                <a16:creationId xmlns:a16="http://schemas.microsoft.com/office/drawing/2014/main" id="{A05963E8-DACD-45A6-8ACE-E9CDE66662E8}"/>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3">
              <a:alphaModFix amt="20000"/>
            </a:blip>
            <a:stretch>
              <a:fillRect/>
            </a:stretch>
          </a:blipFill>
        </p:spPr>
        <p:txBody>
          <a:bodyPr/>
          <a:lstStyle/>
          <a:p>
            <a:pPr defTabSz="609630"/>
            <a:endParaRPr lang="en-GB" sz="1200">
              <a:solidFill>
                <a:prstClr val="black"/>
              </a:solidFill>
              <a:latin typeface="Calibri"/>
            </a:endParaRPr>
          </a:p>
        </p:txBody>
      </p:sp>
      <p:sp>
        <p:nvSpPr>
          <p:cNvPr id="7" name="Rectangle 1">
            <a:extLst>
              <a:ext uri="{FF2B5EF4-FFF2-40B4-BE49-F238E27FC236}">
                <a16:creationId xmlns:a16="http://schemas.microsoft.com/office/drawing/2014/main" id="{31B41949-DB43-547E-F84F-A80168A8FB59}"/>
              </a:ext>
            </a:extLst>
          </p:cNvPr>
          <p:cNvSpPr>
            <a:spLocks noChangeArrowheads="1"/>
          </p:cNvSpPr>
          <p:nvPr/>
        </p:nvSpPr>
        <p:spPr bwMode="auto">
          <a:xfrm>
            <a:off x="1139826" y="1856730"/>
            <a:ext cx="123175" cy="35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eaLnBrk="0" fontAlgn="base" hangingPunct="0">
              <a:spcBef>
                <a:spcPct val="0"/>
              </a:spcBef>
              <a:spcAft>
                <a:spcPct val="0"/>
              </a:spcAft>
            </a:pPr>
            <a:endParaRPr lang="en-GB" altLang="en-US" sz="733" dirty="0">
              <a:solidFill>
                <a:prstClr val="black"/>
              </a:solidFill>
              <a:latin typeface="Verdana" panose="020B0604030504040204" pitchFamily="34" charset="0"/>
              <a:cs typeface="Times New Roman" panose="02020603050405020304" pitchFamily="18" charset="0"/>
            </a:endParaRPr>
          </a:p>
          <a:p>
            <a:pPr defTabSz="609630" eaLnBrk="0" fontAlgn="base" hangingPunct="0">
              <a:spcBef>
                <a:spcPct val="0"/>
              </a:spcBef>
              <a:spcAft>
                <a:spcPct val="0"/>
              </a:spcAft>
            </a:pPr>
            <a:endParaRPr lang="en-GB" altLang="en-US" sz="1200" dirty="0">
              <a:solidFill>
                <a:prstClr val="black"/>
              </a:solidFill>
              <a:latin typeface="Arial" panose="020B0604020202020204" pitchFamily="34" charset="0"/>
            </a:endParaRPr>
          </a:p>
        </p:txBody>
      </p:sp>
      <p:sp>
        <p:nvSpPr>
          <p:cNvPr id="5" name="TextBox 4">
            <a:extLst>
              <a:ext uri="{FF2B5EF4-FFF2-40B4-BE49-F238E27FC236}">
                <a16:creationId xmlns:a16="http://schemas.microsoft.com/office/drawing/2014/main" id="{41C86BCD-7959-23CA-59ED-F852032A3ECF}"/>
              </a:ext>
            </a:extLst>
          </p:cNvPr>
          <p:cNvSpPr txBox="1"/>
          <p:nvPr/>
        </p:nvSpPr>
        <p:spPr>
          <a:xfrm>
            <a:off x="293915" y="2029677"/>
            <a:ext cx="10666425" cy="4359335"/>
          </a:xfrm>
          <a:prstGeom prst="rect">
            <a:avLst/>
          </a:prstGeom>
          <a:noFill/>
        </p:spPr>
        <p:txBody>
          <a:bodyPr wrap="square">
            <a:spAutoFit/>
          </a:bodyPr>
          <a:lstStyle/>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OSCP Participation &amp; Engagement Activity</a:t>
            </a:r>
          </a:p>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C&amp;YP voice in planned themed events e.g. learning lessons workshops, evident in strategies, policies and other new documents </a:t>
            </a:r>
          </a:p>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Pledge use from across the Partnership - 1/4ly report template</a:t>
            </a:r>
          </a:p>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Bitesize updates from network meeting &amp; other examples of good practice </a:t>
            </a:r>
          </a:p>
          <a:p>
            <a:pPr marL="304815" indent="-304815" defTabSz="609630">
              <a:buFont typeface="Courier New" panose="02070309020205020404" pitchFamily="49" charset="0"/>
              <a:buChar char="o"/>
            </a:pPr>
            <a:r>
              <a:rPr lang="en-GB" sz="2133" u="sng"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Webpage</a:t>
            </a: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 engagement statistics </a:t>
            </a:r>
          </a:p>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Newsletter stats (to demonstrate reach to professionals)</a:t>
            </a:r>
          </a:p>
          <a:p>
            <a:pPr marL="304815" indent="-304815" defTabSz="609630">
              <a:buFont typeface="Courier New" panose="02070309020205020404" pitchFamily="49" charset="0"/>
              <a:buChar char="o"/>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Monitoring of impact on practice / difference made to the child’s living experience </a:t>
            </a:r>
          </a:p>
          <a:p>
            <a:pPr marL="914446" lvl="2" indent="-304815" defTabSz="609630">
              <a:buFont typeface="Wingdings" panose="05000000000000000000" pitchFamily="2" charset="2"/>
              <a:buChar char="Ø"/>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Child’s Voice and Domestic Abuse Toolkit for Professionals </a:t>
            </a:r>
          </a:p>
          <a:p>
            <a:pPr marL="914446" lvl="2" indent="-304815" defTabSz="609630">
              <a:buFont typeface="Wingdings" panose="05000000000000000000" pitchFamily="2" charset="2"/>
              <a:buChar char="Ø"/>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Monitoring of Babies Voice Resources </a:t>
            </a:r>
          </a:p>
          <a:p>
            <a:pPr marL="914446" lvl="2" indent="-304815" defTabSz="609630">
              <a:buFont typeface="Wingdings" panose="05000000000000000000" pitchFamily="2" charset="2"/>
              <a:buChar char="Ø"/>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Monitoring of CE The Signs Practice Guide</a:t>
            </a:r>
          </a:p>
          <a:p>
            <a:pPr marL="914446" lvl="2" indent="-304815" defTabSz="609630">
              <a:spcAft>
                <a:spcPts val="533"/>
              </a:spcAft>
              <a:buFont typeface="Wingdings" panose="05000000000000000000" pitchFamily="2" charset="2"/>
              <a:buChar char="Ø"/>
            </a:pPr>
            <a:r>
              <a:rPr lang="en-GB" sz="2133" kern="100" dirty="0">
                <a:solidFill>
                  <a:srgbClr val="4F81BD">
                    <a:lumMod val="50000"/>
                  </a:srgbClr>
                </a:solidFill>
                <a:latin typeface="Verdana" panose="020B0604030504040204" pitchFamily="34" charset="0"/>
                <a:ea typeface="Aptos" panose="020B0004020202020204" pitchFamily="34" charset="0"/>
                <a:cs typeface="Times New Roman" panose="02020603050405020304" pitchFamily="18" charset="0"/>
              </a:rPr>
              <a:t>Cultural Capability Practice Guidance </a:t>
            </a:r>
          </a:p>
        </p:txBody>
      </p:sp>
    </p:spTree>
    <p:extLst>
      <p:ext uri="{BB962C8B-B14F-4D97-AF65-F5344CB8AC3E}">
        <p14:creationId xmlns:p14="http://schemas.microsoft.com/office/powerpoint/2010/main" val="3801251084"/>
      </p:ext>
    </p:extLst>
  </p:cSld>
  <p:clrMapOvr>
    <a:masterClrMapping/>
  </p:clrMapOvr>
  <mc:AlternateContent xmlns:mc="http://schemas.openxmlformats.org/markup-compatibility/2006" xmlns:p14="http://schemas.microsoft.com/office/powerpoint/2010/main">
    <mc:Choice Requires="p14">
      <p:transition spd="slow" p14:dur="2000" advTm="82671"/>
    </mc:Choice>
    <mc:Fallback xmlns="">
      <p:transition spd="slow" advTm="8267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95A6C-0BFB-4801-0ED0-A08CCE7036DA}"/>
              </a:ext>
            </a:extLst>
          </p:cNvPr>
          <p:cNvSpPr>
            <a:spLocks noGrp="1"/>
          </p:cNvSpPr>
          <p:nvPr>
            <p:ph type="title"/>
          </p:nvPr>
        </p:nvSpPr>
        <p:spPr>
          <a:xfrm>
            <a:off x="5210016" y="957435"/>
            <a:ext cx="6400800" cy="885847"/>
          </a:xfrm>
        </p:spPr>
        <p:txBody>
          <a:bodyPr anchor="b">
            <a:normAutofit/>
          </a:bodyPr>
          <a:lstStyle/>
          <a:p>
            <a:r>
              <a:rPr lang="en-US"/>
              <a:t>The Digital Space as the Primary Risk Environment</a:t>
            </a:r>
          </a:p>
        </p:txBody>
      </p:sp>
      <p:pic>
        <p:nvPicPr>
          <p:cNvPr id="8" name="Content Placeholder 7" descr="Woman using hologram app on his phone for finding employee.">
            <a:extLst>
              <a:ext uri="{FF2B5EF4-FFF2-40B4-BE49-F238E27FC236}">
                <a16:creationId xmlns:a16="http://schemas.microsoft.com/office/drawing/2014/main" id="{ABB515CB-61DE-4817-9C91-85A38DFEC459}"/>
              </a:ext>
            </a:extLst>
          </p:cNvPr>
          <p:cNvPicPr>
            <a:picLocks noGrp="1" noChangeAspect="1"/>
          </p:cNvPicPr>
          <p:nvPr>
            <p:ph type="pic" sz="quarter" idx="15"/>
          </p:nvPr>
        </p:nvPicPr>
        <p:blipFill>
          <a:blip r:embed="rId3"/>
          <a:srcRect l="23858" r="30414" b="-1"/>
          <a:stretch>
            <a:fillRect/>
          </a:stretch>
        </p:blipFill>
        <p:spPr>
          <a:xfrm>
            <a:off x="2" y="10"/>
            <a:ext cx="4698090" cy="6857991"/>
          </a:xfrm>
        </p:spPr>
      </p:pic>
      <p:sp>
        <p:nvSpPr>
          <p:cNvPr id="3" name="Date Placeholder 2">
            <a:extLst>
              <a:ext uri="{FF2B5EF4-FFF2-40B4-BE49-F238E27FC236}">
                <a16:creationId xmlns:a16="http://schemas.microsoft.com/office/drawing/2014/main" id="{D8ECB738-0C3F-A9DD-4D7C-76963DC100F7}"/>
              </a:ext>
            </a:extLst>
          </p:cNvPr>
          <p:cNvSpPr>
            <a:spLocks noGrp="1"/>
          </p:cNvSpPr>
          <p:nvPr>
            <p:ph type="dt" sz="half" idx="16"/>
          </p:nvPr>
        </p:nvSpPr>
        <p:spPr>
          <a:xfrm>
            <a:off x="5213149" y="212239"/>
            <a:ext cx="2208276" cy="365760"/>
          </a:xfrm>
        </p:spPr>
        <p:txBody>
          <a:bodyPr anchor="ctr">
            <a:normAutofit/>
          </a:bodyPr>
          <a:lstStyle/>
          <a:p>
            <a:pPr>
              <a:spcAft>
                <a:spcPts val="600"/>
              </a:spcAft>
            </a:pPr>
            <a:fld id="{7B01CFC0-D171-4F9D-A610-2F47C1080058}" type="datetime1">
              <a:rPr lang="en-US" smtClean="0"/>
              <a:pPr>
                <a:spcAft>
                  <a:spcPts val="600"/>
                </a:spcAft>
              </a:pPr>
              <a:t>5/11/2026</a:t>
            </a:fld>
            <a:endParaRPr lang="en-US"/>
          </a:p>
        </p:txBody>
      </p:sp>
      <p:sp>
        <p:nvSpPr>
          <p:cNvPr id="4" name="Footer Placeholder 3">
            <a:extLst>
              <a:ext uri="{FF2B5EF4-FFF2-40B4-BE49-F238E27FC236}">
                <a16:creationId xmlns:a16="http://schemas.microsoft.com/office/drawing/2014/main" id="{49C01AA0-5559-CDAF-1AE7-2820CCB8953C}"/>
              </a:ext>
            </a:extLst>
          </p:cNvPr>
          <p:cNvSpPr>
            <a:spLocks noGrp="1"/>
          </p:cNvSpPr>
          <p:nvPr>
            <p:ph type="ftr" sz="quarter" idx="17"/>
          </p:nvPr>
        </p:nvSpPr>
        <p:spPr>
          <a:xfrm>
            <a:off x="7619999" y="210114"/>
            <a:ext cx="2297151" cy="365760"/>
          </a:xfrm>
        </p:spPr>
        <p:txBody>
          <a:bodyPr anchor="ctr">
            <a:normAutofit/>
          </a:bodyPr>
          <a:lstStyle/>
          <a:p>
            <a:pPr>
              <a:spcAft>
                <a:spcPts val="600"/>
              </a:spcAft>
            </a:pPr>
            <a:r>
              <a:rPr lang="en-US"/>
              <a:t>Sample Footer Text</a:t>
            </a:r>
          </a:p>
        </p:txBody>
      </p:sp>
      <p:sp>
        <p:nvSpPr>
          <p:cNvPr id="5" name="Slide Number Placeholder 4">
            <a:extLst>
              <a:ext uri="{FF2B5EF4-FFF2-40B4-BE49-F238E27FC236}">
                <a16:creationId xmlns:a16="http://schemas.microsoft.com/office/drawing/2014/main" id="{5519F9B3-6928-8E83-1374-A038C0CA8C60}"/>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5</a:t>
            </a:fld>
            <a:endParaRPr lang="en-US"/>
          </a:p>
        </p:txBody>
      </p:sp>
      <p:sp>
        <p:nvSpPr>
          <p:cNvPr id="7" name="Content Placeholder 6">
            <a:extLst>
              <a:ext uri="{FF2B5EF4-FFF2-40B4-BE49-F238E27FC236}">
                <a16:creationId xmlns:a16="http://schemas.microsoft.com/office/drawing/2014/main" id="{94CB44A4-C0C6-D9B5-ED06-7F5FCD1FAC3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indent="0">
              <a:spcBef>
                <a:spcPts val="2500"/>
              </a:spcBef>
              <a:buFont typeface="Arial" panose="020B0604020202020204" pitchFamily="34" charset="0"/>
              <a:buNone/>
            </a:pPr>
            <a:r>
              <a:rPr lang="en-US" sz="1300" b="1"/>
              <a:t>Digital Space as Primary Environment</a:t>
            </a:r>
          </a:p>
          <a:p>
            <a:pPr marL="0" lvl="1" indent="0">
              <a:buFont typeface="Arial" panose="020B0604020202020204" pitchFamily="34" charset="0"/>
              <a:buNone/>
            </a:pPr>
            <a:r>
              <a:rPr lang="en-US" sz="1300"/>
              <a:t>Children mainly encounter conflict information through digital platforms like TikTok and Instagram, making the digital space their primary information source.</a:t>
            </a:r>
          </a:p>
          <a:p>
            <a:pPr marL="0" indent="0">
              <a:spcBef>
                <a:spcPts val="2500"/>
              </a:spcBef>
              <a:buFont typeface="Arial" panose="020B0604020202020204" pitchFamily="34" charset="0"/>
              <a:buNone/>
            </a:pPr>
            <a:r>
              <a:rPr lang="en-US" sz="1300" b="1"/>
              <a:t>Influence of Short-Form Videos</a:t>
            </a:r>
          </a:p>
          <a:p>
            <a:pPr marL="0" lvl="1" indent="0">
              <a:buFont typeface="Arial" panose="020B0604020202020204" pitchFamily="34" charset="0"/>
              <a:buNone/>
            </a:pPr>
            <a:r>
              <a:rPr lang="en-US" sz="1300"/>
              <a:t>Short-form videos emphasize emotional and simplified messaging, often overshadowing balanced explanations, influencing young viewers deeply.</a:t>
            </a:r>
          </a:p>
          <a:p>
            <a:pPr marL="0" indent="0">
              <a:spcBef>
                <a:spcPts val="2500"/>
              </a:spcBef>
              <a:buFont typeface="Arial" panose="020B0604020202020204" pitchFamily="34" charset="0"/>
              <a:buNone/>
            </a:pPr>
            <a:r>
              <a:rPr lang="en-US" sz="1300" b="1"/>
              <a:t>Algorithm-Driven Content Exposure</a:t>
            </a:r>
          </a:p>
          <a:p>
            <a:pPr marL="0" lvl="1" indent="0">
              <a:buFont typeface="Arial" panose="020B0604020202020204" pitchFamily="34" charset="0"/>
              <a:buNone/>
            </a:pPr>
            <a:r>
              <a:rPr lang="en-US" sz="1300"/>
              <a:t>Algorithms maximize engagement by directing users quickly towards extreme or distressing conflict content, accelerating exposure to harmful narratives.</a:t>
            </a:r>
          </a:p>
          <a:p>
            <a:pPr marL="0" indent="0">
              <a:spcBef>
                <a:spcPts val="2500"/>
              </a:spcBef>
              <a:buFont typeface="Arial" panose="020B0604020202020204" pitchFamily="34" charset="0"/>
              <a:buNone/>
            </a:pPr>
            <a:r>
              <a:rPr lang="en-US" sz="1300" b="1"/>
              <a:t>Safeguarding Challenges and Responses</a:t>
            </a:r>
          </a:p>
          <a:p>
            <a:pPr marL="0" lvl="1" indent="0">
              <a:buFont typeface="Arial" panose="020B0604020202020204" pitchFamily="34" charset="0"/>
              <a:buNone/>
            </a:pPr>
            <a:r>
              <a:rPr lang="en-US" sz="1300"/>
              <a:t>Effective filtering, staff awareness, and digital literacy education are crucial to address emotional impact and protect vulnerable youth online.</a:t>
            </a:r>
          </a:p>
        </p:txBody>
      </p:sp>
    </p:spTree>
    <p:extLst>
      <p:ext uri="{BB962C8B-B14F-4D97-AF65-F5344CB8AC3E}">
        <p14:creationId xmlns:p14="http://schemas.microsoft.com/office/powerpoint/2010/main" val="17952723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a:extLst>
            <a:ext uri="{FF2B5EF4-FFF2-40B4-BE49-F238E27FC236}">
              <a16:creationId xmlns:a16="http://schemas.microsoft.com/office/drawing/2014/main" id="{258B3EAA-E9D2-C87E-6E40-2BCBC38E623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613FB87-090B-7D05-82D4-57AD94F9FC2C}"/>
              </a:ext>
            </a:extLst>
          </p:cNvPr>
          <p:cNvSpPr txBox="1"/>
          <p:nvPr/>
        </p:nvSpPr>
        <p:spPr>
          <a:xfrm>
            <a:off x="408974" y="283819"/>
            <a:ext cx="9389924" cy="6074099"/>
          </a:xfrm>
          <a:prstGeom prst="rect">
            <a:avLst/>
          </a:prstGeom>
        </p:spPr>
        <p:txBody>
          <a:bodyPr lIns="0" tIns="0" rIns="0" bIns="0" rtlCol="0" anchor="t">
            <a:spAutoFit/>
          </a:bodyPr>
          <a:lstStyle/>
          <a:p>
            <a:pPr defTabSz="609630">
              <a:lnSpc>
                <a:spcPts val="6400"/>
              </a:lnSpc>
              <a:spcBef>
                <a:spcPct val="0"/>
              </a:spcBef>
            </a:pPr>
            <a:r>
              <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OSCP Participation &amp; Engagement Webpage</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r>
              <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Access the Participation Framework and a summary of all resources and toolkits developed to date here:</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r>
              <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hlinkClick r:id="rId3"/>
              </a:rPr>
              <a:t>https://ciossafeguarding.org.uk/scp/p/practice/participation-engagement</a:t>
            </a:r>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r>
              <a:rPr lang="en-GB" sz="24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Home / Professionals / Practice / </a:t>
            </a:r>
          </a:p>
          <a:p>
            <a:pPr defTabSz="609630"/>
            <a:r>
              <a:rPr lang="en-GB" sz="2400" b="1" dirty="0">
                <a:solidFill>
                  <a:srgbClr val="4F81BD">
                    <a:lumMod val="50000"/>
                  </a:srgbClr>
                </a:solidFill>
                <a:latin typeface="Verdana" panose="020B0604030504040204" pitchFamily="34" charset="0"/>
                <a:ea typeface="Verdana" panose="020B0604030504040204" pitchFamily="34" charset="0"/>
                <a:cs typeface="Open Sans Bold"/>
                <a:sym typeface="Open Sans Bold"/>
              </a:rPr>
              <a:t>Participation &amp; Engagement</a:t>
            </a: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endParaRPr lang="en-GB" sz="1867"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a:p>
            <a:pPr defTabSz="609630">
              <a:lnSpc>
                <a:spcPts val="6400"/>
              </a:lnSpc>
              <a:spcBef>
                <a:spcPct val="0"/>
              </a:spcBef>
            </a:pPr>
            <a:endParaRPr lang="en-US" sz="5334" b="1" dirty="0">
              <a:solidFill>
                <a:srgbClr val="4F81BD">
                  <a:lumMod val="50000"/>
                </a:srgbClr>
              </a:solidFill>
              <a:latin typeface="Verdana" panose="020B0604030504040204" pitchFamily="34" charset="0"/>
              <a:ea typeface="Verdana" panose="020B0604030504040204" pitchFamily="34" charset="0"/>
              <a:cs typeface="Open Sans Bold"/>
              <a:sym typeface="Open Sans Bold"/>
            </a:endParaRPr>
          </a:p>
        </p:txBody>
      </p:sp>
      <p:sp>
        <p:nvSpPr>
          <p:cNvPr id="3" name="TextBox 3">
            <a:extLst>
              <a:ext uri="{FF2B5EF4-FFF2-40B4-BE49-F238E27FC236}">
                <a16:creationId xmlns:a16="http://schemas.microsoft.com/office/drawing/2014/main" id="{CD5A78C9-C126-C689-07A5-DEE36695F85C}"/>
              </a:ext>
            </a:extLst>
          </p:cNvPr>
          <p:cNvSpPr txBox="1"/>
          <p:nvPr/>
        </p:nvSpPr>
        <p:spPr>
          <a:xfrm>
            <a:off x="1399575" y="2704110"/>
            <a:ext cx="9392851" cy="318933"/>
          </a:xfrm>
          <a:prstGeom prst="rect">
            <a:avLst/>
          </a:prstGeom>
        </p:spPr>
        <p:txBody>
          <a:bodyPr lIns="0" tIns="0" rIns="0" bIns="0" rtlCol="0" anchor="t">
            <a:spAutoFit/>
          </a:bodyPr>
          <a:lstStyle/>
          <a:p>
            <a:pPr defTabSz="609630">
              <a:lnSpc>
                <a:spcPts val="2799"/>
              </a:lnSpc>
              <a:spcBef>
                <a:spcPct val="0"/>
              </a:spcBef>
            </a:pPr>
            <a:endParaRPr lang="en-GB" sz="1866">
              <a:solidFill>
                <a:srgbClr val="4F81BD">
                  <a:lumMod val="50000"/>
                </a:srgbClr>
              </a:solidFill>
              <a:latin typeface="Verdana" panose="020B0604030504040204" pitchFamily="34" charset="0"/>
              <a:ea typeface="Verdana" panose="020B0604030504040204" pitchFamily="34" charset="0"/>
              <a:cs typeface="Open Sans"/>
              <a:sym typeface="Open Sans"/>
            </a:endParaRPr>
          </a:p>
        </p:txBody>
      </p:sp>
      <p:sp>
        <p:nvSpPr>
          <p:cNvPr id="4" name="Freeform 4">
            <a:extLst>
              <a:ext uri="{FF2B5EF4-FFF2-40B4-BE49-F238E27FC236}">
                <a16:creationId xmlns:a16="http://schemas.microsoft.com/office/drawing/2014/main" id="{6546E2C0-23C9-BC86-6AD9-8A30528B8DFD}"/>
              </a:ext>
            </a:extLst>
          </p:cNvPr>
          <p:cNvSpPr/>
          <p:nvPr/>
        </p:nvSpPr>
        <p:spPr>
          <a:xfrm>
            <a:off x="10960340" y="562634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4">
              <a:alphaModFix amt="20000"/>
            </a:blip>
            <a:stretch>
              <a:fillRect/>
            </a:stretch>
          </a:blipFill>
        </p:spPr>
        <p:txBody>
          <a:bodyPr/>
          <a:lstStyle/>
          <a:p>
            <a:pPr defTabSz="609630"/>
            <a:endParaRPr lang="en-GB" sz="1200">
              <a:solidFill>
                <a:prstClr val="black"/>
              </a:solidFill>
              <a:latin typeface="Calibri"/>
            </a:endParaRPr>
          </a:p>
        </p:txBody>
      </p:sp>
    </p:spTree>
    <p:extLst>
      <p:ext uri="{BB962C8B-B14F-4D97-AF65-F5344CB8AC3E}">
        <p14:creationId xmlns:p14="http://schemas.microsoft.com/office/powerpoint/2010/main" val="2555078739"/>
      </p:ext>
    </p:extLst>
  </p:cSld>
  <p:clrMapOvr>
    <a:masterClrMapping/>
  </p:clrMapOvr>
  <mc:AlternateContent xmlns:mc="http://schemas.openxmlformats.org/markup-compatibility/2006" xmlns:p14="http://schemas.microsoft.com/office/powerpoint/2010/main">
    <mc:Choice Requires="p14">
      <p:transition spd="slow" p14:dur="2000" advTm="25682"/>
    </mc:Choice>
    <mc:Fallback xmlns="">
      <p:transition spd="slow" advTm="25682"/>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08F857-D000-F311-8A7B-7D9ADD312473}"/>
              </a:ext>
            </a:extLst>
          </p:cNvPr>
          <p:cNvSpPr txBox="1"/>
          <p:nvPr/>
        </p:nvSpPr>
        <p:spPr>
          <a:xfrm>
            <a:off x="206829" y="185057"/>
            <a:ext cx="9492342" cy="1610762"/>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mn-ea"/>
                <a:cs typeface="+mn-cs"/>
                <a:hlinkClick r:id="rId3"/>
              </a:rPr>
              <a:t>Working together to safeguard children 2026: a guide to multi-agency working to help, protect and promote the welfare of children</a:t>
            </a: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867"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D0F3E34A-33F4-EB5A-0355-69F6CCB5D3F5}"/>
              </a:ext>
            </a:extLst>
          </p:cNvPr>
          <p:cNvSpPr txBox="1"/>
          <p:nvPr/>
        </p:nvSpPr>
        <p:spPr>
          <a:xfrm>
            <a:off x="5889171" y="5693229"/>
            <a:ext cx="6139543" cy="46166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reeform 2">
            <a:extLst>
              <a:ext uri="{FF2B5EF4-FFF2-40B4-BE49-F238E27FC236}">
                <a16:creationId xmlns:a16="http://schemas.microsoft.com/office/drawing/2014/main" id="{2C35FA64-6C62-3D5C-357E-9CE8374ED40C}"/>
              </a:ext>
            </a:extLst>
          </p:cNvPr>
          <p:cNvSpPr/>
          <p:nvPr/>
        </p:nvSpPr>
        <p:spPr>
          <a:xfrm>
            <a:off x="10873255" y="0"/>
            <a:ext cx="1231660" cy="1231660"/>
          </a:xfrm>
          <a:custGeom>
            <a:avLst/>
            <a:gdLst/>
            <a:ahLst/>
            <a:cxnLst/>
            <a:rect l="l" t="t" r="r" b="b"/>
            <a:pathLst>
              <a:path w="1847490" h="1847490">
                <a:moveTo>
                  <a:pt x="0" y="0"/>
                </a:moveTo>
                <a:lnTo>
                  <a:pt x="1847490" y="0"/>
                </a:lnTo>
                <a:lnTo>
                  <a:pt x="1847490" y="1847490"/>
                </a:lnTo>
                <a:lnTo>
                  <a:pt x="0" y="1847490"/>
                </a:lnTo>
                <a:lnTo>
                  <a:pt x="0" y="0"/>
                </a:lnTo>
                <a:close/>
              </a:path>
            </a:pathLst>
          </a:custGeom>
          <a:blipFill>
            <a:blip r:embed="rId4"/>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582618D7-BB27-E5E1-8D0B-BE1EA32835F5}"/>
              </a:ext>
            </a:extLst>
          </p:cNvPr>
          <p:cNvSpPr txBox="1"/>
          <p:nvPr/>
        </p:nvSpPr>
        <p:spPr>
          <a:xfrm>
            <a:off x="315686" y="1066868"/>
            <a:ext cx="10733314" cy="6463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Chapter 1: a shared responsibility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Reinforced expectations on leaders to create inclusive, anti‑discriminatory cultures and that practitioners are expected to challenge racism and discrimination.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Strengthened guidance on certain types of harm such as: abusive behaviour in intimate relationships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coercive control and more hidden harms such as child sexual abuse (CSA) and teenage relationship abuse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prstClr val="black"/>
                </a:solidFill>
                <a:effectLst/>
                <a:uLnTx/>
                <a:uFillTx/>
                <a:latin typeface="Calibri"/>
                <a:ea typeface="+mn-ea"/>
                <a:cs typeface="+mn-cs"/>
              </a:rPr>
              <a:t>Chapter 2: multi-agency safeguarding arrangements (MASA)</a:t>
            </a:r>
            <a:endParaRPr kumimoji="0" lang="en-GB" sz="18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MASA responsibilities include children who are looked after. Detail on accountability structures and how safeguarding partners are inspected.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Clearer expectations on analysing information to identify disproportionality and racism and strengthened requirements for data sharing.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prstClr val="black"/>
                </a:solidFill>
                <a:effectLst/>
                <a:uLnTx/>
                <a:uFillTx/>
                <a:latin typeface="Calibri"/>
                <a:ea typeface="+mn-ea"/>
                <a:cs typeface="+mn-cs"/>
              </a:rPr>
              <a:t>Annual reports must evidence their impact on children and families</a:t>
            </a:r>
            <a:r>
              <a:rPr kumimoji="0" lang="en-GB"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Chapter 3: providing help, support and protection</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Family help combines targeted early help and section 17 support to create a more seamless offer for families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Additional content covers domestic abuse, child sexual abuse, infants abuse and honour or faith or belief‑based abuse, with strengthened child sexual abuse procedures and the use of family group decision‑making.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This section reinforces that children may face multiple harms simultaneously</a:t>
            </a:r>
            <a:r>
              <a:rPr kumimoji="0" lang="en-GB"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We have strengthened guidance to emphasise that safeguarding and child protection apply to all children, and any assessments and planning should link to existing family help plans or care planning where appropriate.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5880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F29D72-2625-C869-D38B-332C7478E847}"/>
              </a:ext>
            </a:extLst>
          </p:cNvPr>
          <p:cNvSpPr txBox="1"/>
          <p:nvPr/>
        </p:nvSpPr>
        <p:spPr>
          <a:xfrm>
            <a:off x="772886" y="261258"/>
            <a:ext cx="9318172" cy="67403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Chapter 4: organisational responsibilities</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Clarifies the vulnerability of looked after children in certain settings and reinforces the link between care planning and child protection planning.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Emphasised the local authority’s duty to ensure support and protection through the care plan and highlighted risks such as sexual exploitation.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prstClr val="black"/>
                </a:solidFill>
                <a:effectLst/>
                <a:uLnTx/>
                <a:uFillTx/>
                <a:latin typeface="Calibri"/>
                <a:ea typeface="+mn-ea"/>
                <a:cs typeface="+mn-cs"/>
              </a:rPr>
              <a:t>Chapter 5: learning from serious child safeguarding incidents</a:t>
            </a:r>
            <a:endParaRPr kumimoji="0" lang="en-GB" sz="18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Strengthened to ensure safeguarding partners better understand </a:t>
            </a:r>
            <a:r>
              <a:rPr kumimoji="0" lang="en-GB" sz="1800" b="1" i="1" u="none" strike="noStrike" kern="1200" cap="none" spc="0" normalizeH="0" baseline="0" noProof="0" dirty="0">
                <a:ln>
                  <a:noFill/>
                </a:ln>
                <a:solidFill>
                  <a:prstClr val="black"/>
                </a:solidFill>
                <a:effectLst/>
                <a:uLnTx/>
                <a:uFillTx/>
                <a:latin typeface="Calibri"/>
                <a:ea typeface="+mn-ea"/>
                <a:cs typeface="+mn-cs"/>
              </a:rPr>
              <a:t>how and when to make timely, accurate and comprehensive notifications </a:t>
            </a:r>
            <a:r>
              <a:rPr kumimoji="0" lang="en-GB" sz="1800" b="0" i="1" u="none" strike="noStrike" kern="1200" cap="none" spc="0" normalizeH="0" baseline="0" noProof="0" dirty="0">
                <a:ln>
                  <a:noFill/>
                </a:ln>
                <a:solidFill>
                  <a:prstClr val="black"/>
                </a:solidFill>
                <a:effectLst/>
                <a:uLnTx/>
                <a:uFillTx/>
                <a:latin typeface="Calibri"/>
                <a:ea typeface="+mn-ea"/>
                <a:cs typeface="+mn-cs"/>
              </a:rPr>
              <a:t>and engage in the learning process. Notifications are to be submitted </a:t>
            </a:r>
            <a:r>
              <a:rPr kumimoji="0" lang="en-GB" sz="1800" b="1" i="1" u="none" strike="noStrike" kern="1200" cap="none" spc="0" normalizeH="0" baseline="0" noProof="0" dirty="0">
                <a:ln>
                  <a:noFill/>
                </a:ln>
                <a:solidFill>
                  <a:prstClr val="black"/>
                </a:solidFill>
                <a:effectLst/>
                <a:uLnTx/>
                <a:uFillTx/>
                <a:latin typeface="Calibri"/>
                <a:ea typeface="+mn-ea"/>
                <a:cs typeface="+mn-cs"/>
              </a:rPr>
              <a:t>within five working days </a:t>
            </a:r>
            <a:r>
              <a:rPr kumimoji="0" lang="en-GB" sz="1800" b="0" i="1" u="none" strike="noStrike" kern="1200" cap="none" spc="0" normalizeH="0" baseline="0" noProof="0" dirty="0">
                <a:ln>
                  <a:noFill/>
                </a:ln>
                <a:solidFill>
                  <a:prstClr val="black"/>
                </a:solidFill>
                <a:effectLst/>
                <a:uLnTx/>
                <a:uFillTx/>
                <a:latin typeface="Calibri"/>
                <a:ea typeface="+mn-ea"/>
                <a:cs typeface="+mn-cs"/>
              </a:rPr>
              <a:t>of safeguarding partners becoming aware of the incident</a:t>
            </a:r>
            <a:r>
              <a:rPr kumimoji="0" lang="en-GB"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Notifications to be made  even if the names of child victims are not yet known &amp; all children should be included and the </a:t>
            </a:r>
            <a:r>
              <a:rPr kumimoji="0" lang="en-GB" sz="1800" b="1" i="1" u="none" strike="noStrike" kern="1200" cap="none" spc="0" normalizeH="0" baseline="0" noProof="0" dirty="0">
                <a:ln>
                  <a:noFill/>
                </a:ln>
                <a:solidFill>
                  <a:prstClr val="black"/>
                </a:solidFill>
                <a:effectLst/>
                <a:uLnTx/>
                <a:uFillTx/>
                <a:latin typeface="Calibri"/>
                <a:ea typeface="+mn-ea"/>
                <a:cs typeface="+mn-cs"/>
              </a:rPr>
              <a:t>wider context </a:t>
            </a:r>
            <a:r>
              <a:rPr kumimoji="0" lang="en-GB" sz="1800" b="0" i="1" u="none" strike="noStrike" kern="1200" cap="none" spc="0" normalizeH="0" baseline="0" noProof="0" dirty="0">
                <a:ln>
                  <a:noFill/>
                </a:ln>
                <a:solidFill>
                  <a:prstClr val="black"/>
                </a:solidFill>
                <a:effectLst/>
                <a:uLnTx/>
                <a:uFillTx/>
                <a:latin typeface="Calibri"/>
                <a:ea typeface="+mn-ea"/>
                <a:cs typeface="+mn-cs"/>
              </a:rPr>
              <a:t>considered.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How to notify the death of a care leaver up to the age of 24 and adults aged 18 or over where harm, abuse or neglect occurred in childhood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Revisions confirm that </a:t>
            </a:r>
            <a:r>
              <a:rPr kumimoji="0" lang="en-GB" sz="1800" b="1" i="1" u="none" strike="noStrike" kern="1200" cap="none" spc="0" normalizeH="0" baseline="0" noProof="0" dirty="0">
                <a:ln>
                  <a:noFill/>
                </a:ln>
                <a:solidFill>
                  <a:prstClr val="black"/>
                </a:solidFill>
                <a:effectLst/>
                <a:uLnTx/>
                <a:uFillTx/>
                <a:latin typeface="Calibri"/>
                <a:ea typeface="+mn-ea"/>
                <a:cs typeface="+mn-cs"/>
              </a:rPr>
              <a:t>only the </a:t>
            </a:r>
            <a:r>
              <a:rPr kumimoji="0" lang="en-GB" sz="1800" b="1" i="1" u="sng" strike="noStrike" kern="1200" cap="none" spc="0" normalizeH="0" baseline="0" noProof="0" dirty="0">
                <a:ln>
                  <a:noFill/>
                </a:ln>
                <a:solidFill>
                  <a:prstClr val="black"/>
                </a:solidFill>
                <a:effectLst/>
                <a:uLnTx/>
                <a:uFillTx/>
                <a:latin typeface="Calibri"/>
                <a:ea typeface="+mn-ea"/>
                <a:cs typeface="+mn-cs"/>
                <a:hlinkClick r:id="rId2"/>
              </a:rPr>
              <a:t>Child Safeguarding Practice Review Panel</a:t>
            </a:r>
            <a:r>
              <a:rPr kumimoji="0" lang="en-GB" sz="1800" b="1" i="1" u="none" strike="noStrike" kern="1200" cap="none" spc="0" normalizeH="0" baseline="0" noProof="0" dirty="0">
                <a:ln>
                  <a:noFill/>
                </a:ln>
                <a:solidFill>
                  <a:prstClr val="black"/>
                </a:solidFill>
                <a:effectLst/>
                <a:uLnTx/>
                <a:uFillTx/>
                <a:latin typeface="Calibri"/>
                <a:ea typeface="+mn-ea"/>
                <a:cs typeface="+mn-cs"/>
              </a:rPr>
              <a:t> decides on National Reviews </a:t>
            </a:r>
            <a:r>
              <a:rPr kumimoji="0" lang="en-GB" sz="1800" b="0" i="1" u="none" strike="noStrike" kern="1200" cap="none" spc="0" normalizeH="0" baseline="0" noProof="0" dirty="0">
                <a:ln>
                  <a:noFill/>
                </a:ln>
                <a:solidFill>
                  <a:prstClr val="black"/>
                </a:solidFill>
                <a:effectLst/>
                <a:uLnTx/>
                <a:uFillTx/>
                <a:latin typeface="Calibri"/>
                <a:ea typeface="+mn-ea"/>
                <a:cs typeface="+mn-cs"/>
              </a:rPr>
              <a:t>and </a:t>
            </a:r>
            <a:r>
              <a:rPr kumimoji="0" lang="en-GB" sz="1800" b="1" i="1" u="none" strike="noStrike" kern="1200" cap="none" spc="0" normalizeH="0" baseline="0" noProof="0" dirty="0">
                <a:ln>
                  <a:noFill/>
                </a:ln>
                <a:solidFill>
                  <a:prstClr val="black"/>
                </a:solidFill>
                <a:effectLst/>
                <a:uLnTx/>
                <a:uFillTx/>
                <a:latin typeface="Calibri"/>
                <a:ea typeface="+mn-ea"/>
                <a:cs typeface="+mn-cs"/>
              </a:rPr>
              <a:t>outlines the sequence from serious incident notification (SIN) to rapid review to local child safeguarding practice review</a:t>
            </a:r>
            <a:r>
              <a:rPr kumimoji="0" lang="en-GB" sz="1800" b="0" i="1"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a:ea typeface="+mn-ea"/>
                <a:cs typeface="+mn-cs"/>
              </a:rPr>
              <a:t>Sets expectations for learning from incidents that do not meet notification criteria and that rapid reviews may be shared with government in exceptional cases.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prstClr val="black"/>
                </a:solidFill>
                <a:effectLst/>
                <a:uLnTx/>
                <a:uFillTx/>
                <a:latin typeface="Calibri"/>
                <a:ea typeface="+mn-ea"/>
                <a:cs typeface="+mn-cs"/>
              </a:rPr>
              <a:t>The rapid review timeline has been updated to require submission within 15 working days of the SIN.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1438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3F1D63-38CF-8A08-CC60-307F923FCB30}"/>
              </a:ext>
            </a:extLst>
          </p:cNvPr>
          <p:cNvSpPr txBox="1"/>
          <p:nvPr/>
        </p:nvSpPr>
        <p:spPr>
          <a:xfrm>
            <a:off x="326571" y="576944"/>
            <a:ext cx="10210800" cy="6463308"/>
          </a:xfrm>
          <a:prstGeom prst="rect">
            <a:avLst/>
          </a:prstGeom>
          <a:noFill/>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2"/>
              </a:rPr>
              <a:t>Protecting all Vulnerable Babies better </a:t>
            </a:r>
            <a:r>
              <a:rPr kumimoji="0" lang="en-GB" sz="1800" b="0" i="0" u="none" strike="noStrike" kern="1200" cap="none" spc="0" normalizeH="0" baseline="0" noProof="0" dirty="0">
                <a:ln>
                  <a:noFill/>
                </a:ln>
                <a:solidFill>
                  <a:prstClr val="black"/>
                </a:solidFill>
                <a:effectLst/>
                <a:uLnTx/>
                <a:uFillTx/>
                <a:latin typeface="Calibri"/>
                <a:ea typeface="+mn-ea"/>
                <a:cs typeface="+mn-cs"/>
              </a:rPr>
              <a:t>– Learning from National reviews – Autumn Conference </a:t>
            </a: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Local Protocols and Procedures  </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3"/>
              </a:rPr>
              <a:t>Bruising &amp; Injury protocol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4"/>
              </a:rPr>
              <a:t>Continuum of Need</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5"/>
              </a:rPr>
              <a:t>OSCP_Children’s Restraint Reduction Guidance</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6"/>
              </a:rPr>
              <a:t>Resolving Professional Difference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Local Strategies</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7"/>
              </a:rPr>
              <a:t>Neglect Strategy 2020-2023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Practice Guidance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8"/>
              </a:rPr>
              <a:t>Safeguarding &amp; Intersectionality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9"/>
              </a:rPr>
              <a:t>Mental Health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hlinkClick r:id="rId9"/>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New Training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10"/>
              </a:rPr>
              <a:t>Online Safety – June 18</a:t>
            </a:r>
            <a:r>
              <a:rPr kumimoji="0" lang="en-GB" sz="1800" b="0" i="0" u="none" strike="noStrike" kern="1200" cap="none" spc="0" normalizeH="0" baseline="30000" noProof="0" dirty="0">
                <a:ln>
                  <a:noFill/>
                </a:ln>
                <a:solidFill>
                  <a:prstClr val="black"/>
                </a:solidFill>
                <a:effectLst/>
                <a:uLnTx/>
                <a:uFillTx/>
                <a:latin typeface="Calibri"/>
                <a:ea typeface="+mn-ea"/>
                <a:cs typeface="+mn-cs"/>
                <a:hlinkClick r:id="rId10"/>
              </a:rPr>
              <a:t>th</a:t>
            </a: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10"/>
              </a:rPr>
              <a:t>  Truro or Liskeard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11"/>
              </a:rPr>
              <a:t> Whole Family Approach to Safeguarding: Multi-Agency Safeguarding Children and Adults</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FF"/>
              </a:solidFill>
              <a:effectLst/>
              <a:uLnTx/>
              <a:uFillTx/>
              <a:latin typeface="Calibri"/>
              <a:ea typeface="+mn-ea"/>
              <a:cs typeface="+mn-cs"/>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New Groups</a:t>
            </a:r>
            <a:endParaRPr kumimoji="0" lang="en-GB" sz="1800" b="1" i="0" u="none" strike="noStrike" kern="1200" cap="none" spc="0" normalizeH="0" baseline="0" noProof="0" dirty="0">
              <a:ln>
                <a:noFill/>
              </a:ln>
              <a:solidFill>
                <a:prstClr val="black"/>
              </a:solidFill>
              <a:effectLst/>
              <a:uLnTx/>
              <a:uFillTx/>
              <a:latin typeface="Calibri"/>
              <a:ea typeface="+mn-ea"/>
              <a:cs typeface="+mn-cs"/>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Quality Assurance &amp; Listening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Tri-Partnership Chairs Board</a:t>
            </a:r>
            <a:endParaRPr kumimoji="0" lang="en-GB" sz="1800" b="0" i="0" u="none" strike="noStrike" kern="1200" cap="none" spc="0" normalizeH="0" baseline="0" noProof="0" dirty="0">
              <a:ln>
                <a:noFill/>
              </a:ln>
              <a:solidFill>
                <a:prstClr val="black"/>
              </a:solidFill>
              <a:effectLst/>
              <a:uLnTx/>
              <a:uFillTx/>
              <a:latin typeface="Calibri"/>
              <a:ea typeface="+mn-ea"/>
              <a:cs typeface="+mn-cs"/>
              <a:hlinkClick r:id="rId9">
                <a:extLst>
                  <a:ext uri="{A12FA001-AC4F-418D-AE19-62706E023703}">
                    <ahyp:hlinkClr xmlns:ahyp="http://schemas.microsoft.com/office/drawing/2018/hyperlinkcolor" val="tx"/>
                  </a:ext>
                </a:extLst>
              </a:hlinkClick>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55DEE6BB-5B09-7DE0-42E5-09BBB7E8FC76}"/>
              </a:ext>
            </a:extLst>
          </p:cNvPr>
          <p:cNvSpPr txBox="1"/>
          <p:nvPr/>
        </p:nvSpPr>
        <p:spPr>
          <a:xfrm>
            <a:off x="576942" y="75418"/>
            <a:ext cx="33963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a:ea typeface="+mn-ea"/>
                <a:cs typeface="+mn-cs"/>
              </a:rPr>
              <a:t>OSCP Updates </a:t>
            </a:r>
          </a:p>
        </p:txBody>
      </p:sp>
    </p:spTree>
    <p:extLst>
      <p:ext uri="{BB962C8B-B14F-4D97-AF65-F5344CB8AC3E}">
        <p14:creationId xmlns:p14="http://schemas.microsoft.com/office/powerpoint/2010/main" val="3419986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2ED410-F609-CE55-BA0C-4660F76C12E1}"/>
              </a:ext>
            </a:extLst>
          </p:cNvPr>
          <p:cNvSpPr>
            <a:spLocks noGrp="1"/>
          </p:cNvSpPr>
          <p:nvPr>
            <p:ph type="title"/>
          </p:nvPr>
        </p:nvSpPr>
        <p:spPr/>
        <p:txBody>
          <a:bodyPr/>
          <a:lstStyle/>
          <a:p>
            <a:r>
              <a:rPr lang="en-US"/>
              <a:t>Misinformation, Vulnerability, and Prevent Risks</a:t>
            </a:r>
          </a:p>
        </p:txBody>
      </p:sp>
      <p:sp>
        <p:nvSpPr>
          <p:cNvPr id="5" name="Date Placeholder 4">
            <a:extLst>
              <a:ext uri="{FF2B5EF4-FFF2-40B4-BE49-F238E27FC236}">
                <a16:creationId xmlns:a16="http://schemas.microsoft.com/office/drawing/2014/main" id="{BFFE10B8-1F59-058E-DC84-674DA4A8D548}"/>
              </a:ext>
            </a:extLst>
          </p:cNvPr>
          <p:cNvSpPr>
            <a:spLocks noGrp="1"/>
          </p:cNvSpPr>
          <p:nvPr>
            <p:ph type="dt" sz="half" idx="14"/>
          </p:nvPr>
        </p:nvSpPr>
        <p:spPr/>
        <p:txBody>
          <a:bodyPr/>
          <a:lstStyle/>
          <a:p>
            <a:fld id="{7DA2CEDE-2AB4-4FB8-9551-E0AA4222B1A3}" type="datetime1">
              <a:rPr lang="en-US" smtClean="0"/>
              <a:t>5/11/2026</a:t>
            </a:fld>
            <a:endParaRPr lang="en-US"/>
          </a:p>
        </p:txBody>
      </p:sp>
      <p:sp>
        <p:nvSpPr>
          <p:cNvPr id="6" name="Footer Placeholder 5">
            <a:extLst>
              <a:ext uri="{FF2B5EF4-FFF2-40B4-BE49-F238E27FC236}">
                <a16:creationId xmlns:a16="http://schemas.microsoft.com/office/drawing/2014/main" id="{FE66A966-0D46-9A4D-AAA1-073B71D383AD}"/>
              </a:ext>
            </a:extLst>
          </p:cNvPr>
          <p:cNvSpPr>
            <a:spLocks noGrp="1"/>
          </p:cNvSpPr>
          <p:nvPr>
            <p:ph type="ftr" sz="quarter" idx="15"/>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5DE9FCC-A79F-28D1-6607-5CF917C42287}"/>
              </a:ext>
            </a:extLst>
          </p:cNvPr>
          <p:cNvSpPr>
            <a:spLocks noGrp="1"/>
          </p:cNvSpPr>
          <p:nvPr>
            <p:ph type="sldNum" sz="quarter" idx="16"/>
          </p:nvPr>
        </p:nvSpPr>
        <p:spPr/>
        <p:txBody>
          <a:bodyPr/>
          <a:lstStyle/>
          <a:p>
            <a:fld id="{5E0677F5-4A8A-4BF1-96BE-3BAE8FBAFE2E}" type="slidenum">
              <a:rPr lang="en-US" smtClean="0"/>
              <a:pPr/>
              <a:t>6</a:t>
            </a:fld>
            <a:endParaRPr lang="en-US"/>
          </a:p>
        </p:txBody>
      </p:sp>
    </p:spTree>
    <p:extLst>
      <p:ext uri="{BB962C8B-B14F-4D97-AF65-F5344CB8AC3E}">
        <p14:creationId xmlns:p14="http://schemas.microsoft.com/office/powerpoint/2010/main" val="1277143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42BD2-191F-8A9C-83AC-C662B76B2A02}"/>
              </a:ext>
            </a:extLst>
          </p:cNvPr>
          <p:cNvSpPr>
            <a:spLocks noGrp="1"/>
          </p:cNvSpPr>
          <p:nvPr>
            <p:ph type="title"/>
          </p:nvPr>
        </p:nvSpPr>
        <p:spPr/>
        <p:txBody>
          <a:bodyPr/>
          <a:lstStyle/>
          <a:p>
            <a:r>
              <a:rPr lang="en-US"/>
              <a:t>Misinformation, Disinformation, and Narrative Harm</a:t>
            </a:r>
          </a:p>
        </p:txBody>
      </p:sp>
      <p:sp>
        <p:nvSpPr>
          <p:cNvPr id="3" name="Date Placeholder 2">
            <a:extLst>
              <a:ext uri="{FF2B5EF4-FFF2-40B4-BE49-F238E27FC236}">
                <a16:creationId xmlns:a16="http://schemas.microsoft.com/office/drawing/2014/main" id="{FA8123B9-5DCE-4FF1-E22E-5E9054018948}"/>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E9CA5685-A9A2-B2F8-7708-062EA0677CE8}"/>
              </a:ext>
            </a:extLst>
          </p:cNvPr>
          <p:cNvSpPr>
            <a:spLocks noGrp="1"/>
          </p:cNvSpPr>
          <p:nvPr>
            <p:ph type="ftr" sz="quarter" idx="16"/>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7B53ADC-9864-AD69-29F4-466201FF13D8}"/>
              </a:ext>
            </a:extLst>
          </p:cNvPr>
          <p:cNvSpPr>
            <a:spLocks noGrp="1"/>
          </p:cNvSpPr>
          <p:nvPr>
            <p:ph type="sldNum" sz="quarter" idx="17"/>
          </p:nvPr>
        </p:nvSpPr>
        <p:spPr/>
        <p:txBody>
          <a:bodyPr/>
          <a:lstStyle/>
          <a:p>
            <a:fld id="{5E0677F5-4A8A-4BF1-96BE-3BAE8FBAFE2E}" type="slidenum">
              <a:rPr lang="en-US" smtClean="0"/>
              <a:t>7</a:t>
            </a:fld>
            <a:endParaRPr lang="en-US"/>
          </a:p>
        </p:txBody>
      </p:sp>
      <p:pic>
        <p:nvPicPr>
          <p:cNvPr id="8" name="Content Placeholder 7" descr="young Asian male Checking Social Media">
            <a:extLst>
              <a:ext uri="{FF2B5EF4-FFF2-40B4-BE49-F238E27FC236}">
                <a16:creationId xmlns:a16="http://schemas.microsoft.com/office/drawing/2014/main" id="{D06E0B94-2CED-4202-A2A0-26C27E41FAAC}"/>
              </a:ext>
            </a:extLst>
          </p:cNvPr>
          <p:cNvPicPr>
            <a:picLocks noGrp="1" noChangeAspect="1"/>
          </p:cNvPicPr>
          <p:nvPr>
            <p:ph sz="quarter" idx="18"/>
          </p:nvPr>
        </p:nvPicPr>
        <p:blipFill>
          <a:blip r:embed="rId3"/>
          <a:stretch>
            <a:fillRect/>
          </a:stretch>
        </p:blipFill>
        <p:spPr>
          <a:xfrm>
            <a:off x="301625" y="2405977"/>
            <a:ext cx="5165725" cy="3387484"/>
          </a:xfrm>
          <a:prstGeom prst="rect">
            <a:avLst/>
          </a:prstGeom>
        </p:spPr>
      </p:pic>
      <p:sp>
        <p:nvSpPr>
          <p:cNvPr id="7" name="Content Placeholder 6">
            <a:extLst>
              <a:ext uri="{FF2B5EF4-FFF2-40B4-BE49-F238E27FC236}">
                <a16:creationId xmlns:a16="http://schemas.microsoft.com/office/drawing/2014/main" id="{F82C6B6F-6576-E0CD-0626-32D3518C6423}"/>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lstStyle/>
          <a:p>
            <a:pPr>
              <a:buFont typeface="Arial" panose="020B0604020202020204" pitchFamily="34" charset="0"/>
              <a:buChar char="•"/>
            </a:pPr>
            <a:r>
              <a:rPr lang="en-US"/>
              <a:t>Nature of Misinformation</a:t>
            </a:r>
          </a:p>
          <a:p>
            <a:pPr marL="742950" lvl="1" indent="-285750">
              <a:buFont typeface="Arial" panose="020B0604020202020204" pitchFamily="34" charset="0"/>
              <a:buChar char="•"/>
            </a:pPr>
            <a:r>
              <a:rPr lang="en-US"/>
              <a:t>Misinformation includes old videos, fabricated figures, and manipulated imagery used to provoke emotional responses.</a:t>
            </a:r>
          </a:p>
          <a:p>
            <a:pPr>
              <a:buFont typeface="Arial" panose="020B0604020202020204" pitchFamily="34" charset="0"/>
              <a:buChar char="•"/>
            </a:pPr>
            <a:r>
              <a:rPr lang="en-US"/>
              <a:t>Impact on Youth</a:t>
            </a:r>
          </a:p>
          <a:p>
            <a:pPr marL="742950" lvl="1" indent="-285750">
              <a:buFont typeface="Arial" panose="020B0604020202020204" pitchFamily="34" charset="0"/>
              <a:buChar char="•"/>
            </a:pPr>
            <a:r>
              <a:rPr lang="en-US"/>
              <a:t>Young people struggle to differentiate real from false content, leading to anxiety and hostility towards others.</a:t>
            </a:r>
          </a:p>
          <a:p>
            <a:pPr>
              <a:buFont typeface="Arial" panose="020B0604020202020204" pitchFamily="34" charset="0"/>
              <a:buChar char="•"/>
            </a:pPr>
            <a:r>
              <a:rPr lang="en-US"/>
              <a:t>Safeguarding Risks</a:t>
            </a:r>
          </a:p>
          <a:p>
            <a:pPr marL="742950" lvl="1" indent="-285750">
              <a:buFont typeface="Arial" panose="020B0604020202020204" pitchFamily="34" charset="0"/>
              <a:buChar char="•"/>
            </a:pPr>
            <a:r>
              <a:rPr lang="en-US"/>
              <a:t>Repeated exposure to false information normalises violence and damages trust in credible sources.</a:t>
            </a:r>
          </a:p>
          <a:p>
            <a:pPr>
              <a:buFont typeface="Arial" panose="020B0604020202020204" pitchFamily="34" charset="0"/>
              <a:buChar char="•"/>
            </a:pPr>
            <a:r>
              <a:rPr lang="en-US"/>
              <a:t>Preventive Measures</a:t>
            </a:r>
          </a:p>
          <a:p>
            <a:pPr marL="742950" lvl="1" indent="-285750">
              <a:buFont typeface="Arial" panose="020B0604020202020204" pitchFamily="34" charset="0"/>
              <a:buChar char="•"/>
            </a:pPr>
            <a:r>
              <a:rPr lang="en-US"/>
              <a:t>Critical thinking education and safe discussion spaces are essential to mitigate harm from misleading narratives.</a:t>
            </a:r>
          </a:p>
        </p:txBody>
      </p:sp>
    </p:spTree>
    <p:extLst>
      <p:ext uri="{BB962C8B-B14F-4D97-AF65-F5344CB8AC3E}">
        <p14:creationId xmlns:p14="http://schemas.microsoft.com/office/powerpoint/2010/main" val="2285517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478ED-ABFF-962B-6626-C9482298F5D4}"/>
              </a:ext>
            </a:extLst>
          </p:cNvPr>
          <p:cNvSpPr>
            <a:spLocks noGrp="1"/>
          </p:cNvSpPr>
          <p:nvPr>
            <p:ph type="title"/>
          </p:nvPr>
        </p:nvSpPr>
        <p:spPr/>
        <p:txBody>
          <a:bodyPr/>
          <a:lstStyle/>
          <a:p>
            <a:r>
              <a:rPr lang="en-US"/>
              <a:t>Prevent-Related Vulnerabilities and Pathways to Concern</a:t>
            </a:r>
          </a:p>
        </p:txBody>
      </p:sp>
      <p:sp>
        <p:nvSpPr>
          <p:cNvPr id="3" name="Date Placeholder 2">
            <a:extLst>
              <a:ext uri="{FF2B5EF4-FFF2-40B4-BE49-F238E27FC236}">
                <a16:creationId xmlns:a16="http://schemas.microsoft.com/office/drawing/2014/main" id="{1A27C436-AF38-D32C-E0E7-C48B8AC1E65F}"/>
              </a:ext>
            </a:extLst>
          </p:cNvPr>
          <p:cNvSpPr>
            <a:spLocks noGrp="1"/>
          </p:cNvSpPr>
          <p:nvPr>
            <p:ph type="dt" sz="half" idx="15"/>
          </p:nvPr>
        </p:nvSpPr>
        <p:spPr/>
        <p:txBody>
          <a:bodyPr/>
          <a:lstStyle/>
          <a:p>
            <a:fld id="{7B01CFC0-D171-4F9D-A610-2F47C1080058}" type="datetime1">
              <a:rPr lang="en-US" smtClean="0"/>
              <a:t>5/11/2026</a:t>
            </a:fld>
            <a:endParaRPr lang="en-US"/>
          </a:p>
        </p:txBody>
      </p:sp>
      <p:sp>
        <p:nvSpPr>
          <p:cNvPr id="4" name="Footer Placeholder 3">
            <a:extLst>
              <a:ext uri="{FF2B5EF4-FFF2-40B4-BE49-F238E27FC236}">
                <a16:creationId xmlns:a16="http://schemas.microsoft.com/office/drawing/2014/main" id="{5C45D09D-1339-78C9-0294-FEDDE2DFDF08}"/>
              </a:ext>
            </a:extLst>
          </p:cNvPr>
          <p:cNvSpPr>
            <a:spLocks noGrp="1"/>
          </p:cNvSpPr>
          <p:nvPr>
            <p:ph type="ftr" sz="quarter" idx="16"/>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A94776DA-9980-3C4E-D683-C11E3B29B2EF}"/>
              </a:ext>
            </a:extLst>
          </p:cNvPr>
          <p:cNvSpPr>
            <a:spLocks noGrp="1"/>
          </p:cNvSpPr>
          <p:nvPr>
            <p:ph type="sldNum" sz="quarter" idx="17"/>
          </p:nvPr>
        </p:nvSpPr>
        <p:spPr/>
        <p:txBody>
          <a:bodyPr/>
          <a:lstStyle/>
          <a:p>
            <a:fld id="{5E0677F5-4A8A-4BF1-96BE-3BAE8FBAFE2E}" type="slidenum">
              <a:rPr lang="en-US" smtClean="0"/>
              <a:t>8</a:t>
            </a:fld>
            <a:endParaRPr lang="en-US"/>
          </a:p>
        </p:txBody>
      </p:sp>
      <p:pic>
        <p:nvPicPr>
          <p:cNvPr id="8" name="Content Placeholder 7" descr="Multi colored cables or silicon tubes with mask alpha channel">
            <a:extLst>
              <a:ext uri="{FF2B5EF4-FFF2-40B4-BE49-F238E27FC236}">
                <a16:creationId xmlns:a16="http://schemas.microsoft.com/office/drawing/2014/main" id="{68B82E17-82C0-4049-AEBF-42BE3160C730}"/>
              </a:ext>
            </a:extLst>
          </p:cNvPr>
          <p:cNvPicPr>
            <a:picLocks noGrp="1" noChangeAspect="1"/>
          </p:cNvPicPr>
          <p:nvPr>
            <p:ph sz="quarter" idx="18"/>
          </p:nvPr>
        </p:nvPicPr>
        <p:blipFill>
          <a:blip r:embed="rId3"/>
          <a:stretch>
            <a:fillRect/>
          </a:stretch>
        </p:blipFill>
        <p:spPr>
          <a:xfrm>
            <a:off x="301625" y="2033933"/>
            <a:ext cx="5165725" cy="4131571"/>
          </a:xfrm>
          <a:prstGeom prst="rect">
            <a:avLst/>
          </a:prstGeom>
        </p:spPr>
      </p:pic>
      <p:sp>
        <p:nvSpPr>
          <p:cNvPr id="7" name="Content Placeholder 6">
            <a:extLst>
              <a:ext uri="{FF2B5EF4-FFF2-40B4-BE49-F238E27FC236}">
                <a16:creationId xmlns:a16="http://schemas.microsoft.com/office/drawing/2014/main" id="{55B4DAB9-2A40-DA88-785C-7374468F842D}"/>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lnSpcReduction="10000"/>
          </a:bodyPr>
          <a:lstStyle/>
          <a:p>
            <a:pPr>
              <a:buFont typeface="Arial" panose="020B0604020202020204" pitchFamily="34" charset="0"/>
              <a:buChar char="•"/>
            </a:pPr>
            <a:r>
              <a:rPr lang="en-US"/>
              <a:t>Pathways to Concern</a:t>
            </a:r>
          </a:p>
          <a:p>
            <a:pPr marL="742950" lvl="1" indent="-285750">
              <a:buFont typeface="Arial" panose="020B0604020202020204" pitchFamily="34" charset="0"/>
              <a:buChar char="•"/>
            </a:pPr>
            <a:r>
              <a:rPr lang="en-US"/>
              <a:t>Key pathways include grievance amplification, identity fusion, desensitisation, and rapid entry into extremist ecosystems.</a:t>
            </a:r>
          </a:p>
          <a:p>
            <a:pPr>
              <a:buFont typeface="Arial" panose="020B0604020202020204" pitchFamily="34" charset="0"/>
              <a:buChar char="•"/>
            </a:pPr>
            <a:r>
              <a:rPr lang="en-US"/>
              <a:t>Diverse Ideological Contexts</a:t>
            </a:r>
          </a:p>
          <a:p>
            <a:pPr marL="742950" lvl="1" indent="-285750">
              <a:buFont typeface="Arial" panose="020B0604020202020204" pitchFamily="34" charset="0"/>
              <a:buChar char="•"/>
            </a:pPr>
            <a:r>
              <a:rPr lang="en-US"/>
              <a:t>These pathways are not limited to one ideology but span Islamist, far-right, hybrid, and conspiracy narratives.</a:t>
            </a:r>
          </a:p>
          <a:p>
            <a:pPr>
              <a:buFont typeface="Arial" panose="020B0604020202020204" pitchFamily="34" charset="0"/>
              <a:buChar char="•"/>
            </a:pPr>
            <a:r>
              <a:rPr lang="en-US"/>
              <a:t>Indicators and Vulnerabilities</a:t>
            </a:r>
          </a:p>
          <a:p>
            <a:pPr marL="742950" lvl="1" indent="-285750">
              <a:buFont typeface="Arial" panose="020B0604020202020204" pitchFamily="34" charset="0"/>
              <a:buChar char="•"/>
            </a:pPr>
            <a:r>
              <a:rPr lang="en-US"/>
              <a:t>Indicators include emotional distress, fixation on conflict content, withdrawal, and online hostility; these are vulnerabilities, not terrorism signs.</a:t>
            </a:r>
          </a:p>
          <a:p>
            <a:pPr>
              <a:buFont typeface="Arial" panose="020B0604020202020204" pitchFamily="34" charset="0"/>
              <a:buChar char="•"/>
            </a:pPr>
            <a:r>
              <a:rPr lang="en-US"/>
              <a:t>Safeguarding and Support</a:t>
            </a:r>
          </a:p>
          <a:p>
            <a:pPr marL="742950" lvl="1" indent="-285750">
              <a:buFont typeface="Arial" panose="020B0604020202020204" pitchFamily="34" charset="0"/>
              <a:buChar char="•"/>
            </a:pPr>
            <a:r>
              <a:rPr lang="en-US"/>
              <a:t>Early support, professional discussion, and integrating safeguarding and mental health processes are crucial responses.</a:t>
            </a:r>
          </a:p>
        </p:txBody>
      </p:sp>
    </p:spTree>
    <p:extLst>
      <p:ext uri="{BB962C8B-B14F-4D97-AF65-F5344CB8AC3E}">
        <p14:creationId xmlns:p14="http://schemas.microsoft.com/office/powerpoint/2010/main" val="2797571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2E7205-AAD3-FECF-1E15-F9D435CAB8C3}"/>
              </a:ext>
            </a:extLst>
          </p:cNvPr>
          <p:cNvSpPr>
            <a:spLocks noGrp="1"/>
          </p:cNvSpPr>
          <p:nvPr>
            <p:ph type="title"/>
          </p:nvPr>
        </p:nvSpPr>
        <p:spPr>
          <a:xfrm>
            <a:off x="3018499" y="952500"/>
            <a:ext cx="8887299" cy="5636798"/>
          </a:xfrm>
        </p:spPr>
        <p:txBody>
          <a:bodyPr anchor="b">
            <a:normAutofit/>
          </a:bodyPr>
          <a:lstStyle/>
          <a:p>
            <a:r>
              <a:rPr lang="en-US"/>
              <a:t>Impact on Wellbeing and School Communities</a:t>
            </a:r>
          </a:p>
        </p:txBody>
      </p:sp>
      <p:sp>
        <p:nvSpPr>
          <p:cNvPr id="5" name="Date Placeholder 4">
            <a:extLst>
              <a:ext uri="{FF2B5EF4-FFF2-40B4-BE49-F238E27FC236}">
                <a16:creationId xmlns:a16="http://schemas.microsoft.com/office/drawing/2014/main" id="{19D976BE-91B2-B3D0-A585-F9DCDF29BC8E}"/>
              </a:ext>
            </a:extLst>
          </p:cNvPr>
          <p:cNvSpPr>
            <a:spLocks noGrp="1"/>
          </p:cNvSpPr>
          <p:nvPr>
            <p:ph type="dt" sz="half" idx="10"/>
          </p:nvPr>
        </p:nvSpPr>
        <p:spPr>
          <a:xfrm>
            <a:off x="301752" y="210114"/>
            <a:ext cx="1759288" cy="365760"/>
          </a:xfrm>
        </p:spPr>
        <p:txBody>
          <a:bodyPr anchor="ctr">
            <a:normAutofit/>
          </a:bodyPr>
          <a:lstStyle/>
          <a:p>
            <a:pPr>
              <a:spcAft>
                <a:spcPts val="600"/>
              </a:spcAft>
            </a:pPr>
            <a:fld id="{7DA2CEDE-2AB4-4FB8-9551-E0AA4222B1A3}" type="datetime1">
              <a:rPr lang="en-US" smtClean="0"/>
              <a:pPr>
                <a:spcAft>
                  <a:spcPts val="600"/>
                </a:spcAft>
              </a:pPr>
              <a:t>5/11/2026</a:t>
            </a:fld>
            <a:endParaRPr lang="en-US"/>
          </a:p>
        </p:txBody>
      </p:sp>
      <p:sp>
        <p:nvSpPr>
          <p:cNvPr id="6" name="Footer Placeholder 5">
            <a:extLst>
              <a:ext uri="{FF2B5EF4-FFF2-40B4-BE49-F238E27FC236}">
                <a16:creationId xmlns:a16="http://schemas.microsoft.com/office/drawing/2014/main" id="{0FC21A2C-BC66-E1A7-99E2-DCDBA3BD9CA3}"/>
              </a:ext>
            </a:extLst>
          </p:cNvPr>
          <p:cNvSpPr>
            <a:spLocks noGrp="1"/>
          </p:cNvSpPr>
          <p:nvPr>
            <p:ph type="ftr" sz="quarter" idx="11"/>
          </p:nvPr>
        </p:nvSpPr>
        <p:spPr>
          <a:xfrm>
            <a:off x="7622485" y="210114"/>
            <a:ext cx="2509284" cy="365760"/>
          </a:xfrm>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78CFD0A4-D7AF-4A4A-F578-E0BD11C38A09}"/>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9</a:t>
            </a:fld>
            <a:endParaRPr lang="en-US"/>
          </a:p>
        </p:txBody>
      </p:sp>
    </p:spTree>
    <p:extLst>
      <p:ext uri="{BB962C8B-B14F-4D97-AF65-F5344CB8AC3E}">
        <p14:creationId xmlns:p14="http://schemas.microsoft.com/office/powerpoint/2010/main" val="318192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_rels/theme3.xml.rels><?xml version="1.0" encoding="UTF-8" standalone="yes"?>
<Relationships xmlns="http://schemas.openxmlformats.org/package/2006/relationships"><Relationship Id="rId1" Type="http://schemas.openxmlformats.org/officeDocument/2006/relationships/image" Target="../media/image6.png"/></Relationships>
</file>

<file path=ppt/theme/theme1.xml><?xml version="1.0" encoding="utf-8"?>
<a:theme xmlns:a="http://schemas.openxmlformats.org/drawingml/2006/main" name="Dark gradient">
  <a:themeElements>
    <a:clrScheme name="dark gradient">
      <a:dk1>
        <a:sysClr val="windowText" lastClr="000000"/>
      </a:dk1>
      <a:lt1>
        <a:sysClr val="window" lastClr="FFFFFF"/>
      </a:lt1>
      <a:dk2>
        <a:srgbClr val="0B0C12"/>
      </a:dk2>
      <a:lt2>
        <a:srgbClr val="ECF0FB"/>
      </a:lt2>
      <a:accent1>
        <a:srgbClr val="4970FF"/>
      </a:accent1>
      <a:accent2>
        <a:srgbClr val="712ED5"/>
      </a:accent2>
      <a:accent3>
        <a:srgbClr val="00C4B6"/>
      </a:accent3>
      <a:accent4>
        <a:srgbClr val="3633D1"/>
      </a:accent4>
      <a:accent5>
        <a:srgbClr val="4AB1FE"/>
      </a:accent5>
      <a:accent6>
        <a:srgbClr val="9E2FD5"/>
      </a:accent6>
      <a:hlink>
        <a:srgbClr val="4970FF"/>
      </a:hlink>
      <a:folHlink>
        <a:srgbClr val="8E24FF"/>
      </a:folHlink>
    </a:clrScheme>
    <a:fontScheme name="Custom 53">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Gradient_wac_EF_v6" id="{47884C33-930F-4983-8A90-805F27C1336E}" vid="{C24D1BEE-D710-440D-8162-B32A89E9C683}"/>
    </a:ext>
  </a:extLst>
</a:theme>
</file>

<file path=ppt/theme/theme2.xml><?xml version="1.0" encoding="utf-8"?>
<a:theme xmlns:a="http://schemas.openxmlformats.org/drawingml/2006/main" name="1_Ppt00000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TP Presentation">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TP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TP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TP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TP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TP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TP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TP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TP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TP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TP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TP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TP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otham"/>
        <a:ea typeface="Gotham"/>
        <a:cs typeface="Gotham"/>
      </a:majorFont>
      <a:minorFont>
        <a:latin typeface="Gotham"/>
        <a:ea typeface="Gotham"/>
        <a:cs typeface="Gotha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Gotha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9E0F7E1-E4E6-4C10-B0C0-6E798D41A237}" vid="{FDEED520-E510-4FD6-8F25-313649C69D8E}"/>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224</TotalTime>
  <Words>7464</Words>
  <Application>Microsoft Office PowerPoint</Application>
  <PresentationFormat>Widescreen</PresentationFormat>
  <Paragraphs>602</Paragraphs>
  <Slides>53</Slides>
  <Notes>35</Notes>
  <HiddenSlides>0</HiddenSlides>
  <MMClips>1</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53</vt:i4>
      </vt:variant>
    </vt:vector>
  </HeadingPairs>
  <TitlesOfParts>
    <vt:vector size="72" baseType="lpstr">
      <vt:lpstr>Aptos</vt:lpstr>
      <vt:lpstr>Arial</vt:lpstr>
      <vt:lpstr>Arial Nova Light</vt:lpstr>
      <vt:lpstr>Calibri</vt:lpstr>
      <vt:lpstr>Courier New</vt:lpstr>
      <vt:lpstr>Gotham</vt:lpstr>
      <vt:lpstr>Helvetica Light</vt:lpstr>
      <vt:lpstr>Neue Haas Grotesk Text Pro</vt:lpstr>
      <vt:lpstr>Symbol</vt:lpstr>
      <vt:lpstr>Verdana</vt:lpstr>
      <vt:lpstr>Webdings</vt:lpstr>
      <vt:lpstr>Wingdings</vt:lpstr>
      <vt:lpstr>Dark gradient</vt:lpstr>
      <vt:lpstr>1_Ppt0000003</vt:lpstr>
      <vt:lpstr>White</vt:lpstr>
      <vt:lpstr>blank</vt:lpstr>
      <vt:lpstr>Office Theme</vt:lpstr>
      <vt:lpstr>1_Office Theme</vt:lpstr>
      <vt:lpstr>2_Office Theme</vt:lpstr>
      <vt:lpstr>Our Safeguarding Children Partnership   Prevent Briefing: Safeguarding Risks from Global Conflict and the Digital Space Today.   Steve Rowell Preventing Extremism &amp; Terrorism Lead  Cornwall &amp; Isles of Scilly</vt:lpstr>
      <vt:lpstr> Prevent Briefing for the Our Safeguarding Children Partnership</vt:lpstr>
      <vt:lpstr>Global Conflict and Its Relevance to Children</vt:lpstr>
      <vt:lpstr>Why the Middle East Conflict Matters for Schools and Services</vt:lpstr>
      <vt:lpstr>The Digital Space as the Primary Risk Environment</vt:lpstr>
      <vt:lpstr>Misinformation, Vulnerability, and Prevent Risks</vt:lpstr>
      <vt:lpstr>Misinformation, Disinformation, and Narrative Harm</vt:lpstr>
      <vt:lpstr>Prevent-Related Vulnerabilities and Pathways to Concern</vt:lpstr>
      <vt:lpstr>Impact on Wellbeing and School Communities</vt:lpstr>
      <vt:lpstr>Emotional and Mental Health Impact on Children and Young People</vt:lpstr>
      <vt:lpstr>Implications for School Culture and Peer Relationships</vt:lpstr>
      <vt:lpstr>Leadership Responsibilities and Recommendations</vt:lpstr>
      <vt:lpstr>Prevent as Safeguarding: Leadership and System Responsibilities</vt:lpstr>
      <vt:lpstr>Key Practical Recommendations and Conclusion</vt:lpstr>
      <vt:lpstr>Strategic Threat Briefing - Online Space </vt:lpstr>
      <vt:lpstr> Dangerous Social Media Platforms</vt:lpstr>
      <vt:lpstr>Channel Referrals Cornwall</vt:lpstr>
      <vt:lpstr>Cornwall &amp; IOS Prevent Handbook</vt:lpstr>
      <vt:lpstr>PowerPoint Presentation</vt:lpstr>
      <vt:lpstr>Children’s Services</vt:lpstr>
      <vt:lpstr>Hello!  </vt:lpstr>
      <vt:lpstr>Overview of Cornwall Partnership NHS Foundation Trust Children’s Services </vt:lpstr>
      <vt:lpstr>Celebrating Success Mental Health</vt:lpstr>
      <vt:lpstr>CAMHs waits reducing</vt:lpstr>
      <vt:lpstr>CAMHS Community and acute mental health teams are reducing admissions</vt:lpstr>
      <vt:lpstr>2026/27 Priorities MH Support Team in School Expansion</vt:lpstr>
      <vt:lpstr>MHST expansion – 2026/27</vt:lpstr>
      <vt:lpstr>2026/27 Priorities Reduce waits in community CAMHS</vt:lpstr>
      <vt:lpstr>Integrated Neighbourhood Teams</vt:lpstr>
      <vt:lpstr>INT &amp; Principles of Neighbourhood Commissioning</vt:lpstr>
      <vt:lpstr>INT roll out CYP</vt:lpstr>
      <vt:lpstr>Outcomes</vt:lpstr>
      <vt:lpstr>Any questions?</vt:lpstr>
      <vt:lpstr>Appendix</vt:lpstr>
      <vt:lpstr>Overview of CAMHS Community Services </vt:lpstr>
      <vt:lpstr>Service Structure &amp; Offer</vt:lpstr>
      <vt:lpstr>Referral &amp; Support Process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steve.rowell@cornwall.gov.uk</dc:creator>
  <cp:lastModifiedBy>Katy Ducker</cp:lastModifiedBy>
  <cp:revision>23</cp:revision>
  <dcterms:modified xsi:type="dcterms:W3CDTF">2026-05-11T08:04:55Z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ade86-969a-4cfc-8d70-99d1f0adeaba_Enabled">
    <vt:lpwstr>true</vt:lpwstr>
  </property>
  <property fmtid="{D5CDD505-2E9C-101B-9397-08002B2CF9AE}" pid="3" name="MSIP_Label_65bade86-969a-4cfc-8d70-99d1f0adeaba_SetDate">
    <vt:lpwstr>2026-05-07T15:01:32Z</vt:lpwstr>
  </property>
  <property fmtid="{D5CDD505-2E9C-101B-9397-08002B2CF9AE}" pid="4" name="MSIP_Label_65bade86-969a-4cfc-8d70-99d1f0adeaba_Method">
    <vt:lpwstr>Standard</vt:lpwstr>
  </property>
  <property fmtid="{D5CDD505-2E9C-101B-9397-08002B2CF9AE}" pid="5" name="MSIP_Label_65bade86-969a-4cfc-8d70-99d1f0adeaba_Name">
    <vt:lpwstr>65bade86-969a-4cfc-8d70-99d1f0adeaba</vt:lpwstr>
  </property>
  <property fmtid="{D5CDD505-2E9C-101B-9397-08002B2CF9AE}" pid="6" name="MSIP_Label_65bade86-969a-4cfc-8d70-99d1f0adeaba_SiteId">
    <vt:lpwstr>efaa16aa-d1de-4d58-ba2e-2833fdfdd29f</vt:lpwstr>
  </property>
  <property fmtid="{D5CDD505-2E9C-101B-9397-08002B2CF9AE}" pid="7" name="MSIP_Label_65bade86-969a-4cfc-8d70-99d1f0adeaba_ActionId">
    <vt:lpwstr>0d02c754-9ec1-4015-8900-ea72aabceb13</vt:lpwstr>
  </property>
  <property fmtid="{D5CDD505-2E9C-101B-9397-08002B2CF9AE}" pid="8" name="MSIP_Label_65bade86-969a-4cfc-8d70-99d1f0adeaba_ContentBits">
    <vt:lpwstr>0</vt:lpwstr>
  </property>
</Properties>
</file>