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53"/>
  </p:notesMasterIdLst>
  <p:sldIdLst>
    <p:sldId id="268" r:id="rId3"/>
    <p:sldId id="269" r:id="rId4"/>
    <p:sldId id="273" r:id="rId5"/>
    <p:sldId id="278" r:id="rId6"/>
    <p:sldId id="279" r:id="rId7"/>
    <p:sldId id="263" r:id="rId8"/>
    <p:sldId id="270" r:id="rId9"/>
    <p:sldId id="266" r:id="rId10"/>
    <p:sldId id="265" r:id="rId11"/>
    <p:sldId id="276" r:id="rId12"/>
    <p:sldId id="277" r:id="rId13"/>
    <p:sldId id="274" r:id="rId14"/>
    <p:sldId id="275" r:id="rId15"/>
    <p:sldId id="281" r:id="rId16"/>
    <p:sldId id="283" r:id="rId17"/>
    <p:sldId id="284" r:id="rId18"/>
    <p:sldId id="285" r:id="rId19"/>
    <p:sldId id="286" r:id="rId20"/>
    <p:sldId id="287" r:id="rId21"/>
    <p:sldId id="288" r:id="rId22"/>
    <p:sldId id="289" r:id="rId23"/>
    <p:sldId id="290" r:id="rId24"/>
    <p:sldId id="291" r:id="rId25"/>
    <p:sldId id="292" r:id="rId26"/>
    <p:sldId id="262" r:id="rId27"/>
    <p:sldId id="264" r:id="rId28"/>
    <p:sldId id="293" r:id="rId29"/>
    <p:sldId id="294" r:id="rId30"/>
    <p:sldId id="295" r:id="rId31"/>
    <p:sldId id="267" r:id="rId32"/>
    <p:sldId id="296" r:id="rId33"/>
    <p:sldId id="297" r:id="rId34"/>
    <p:sldId id="298" r:id="rId35"/>
    <p:sldId id="299" r:id="rId36"/>
    <p:sldId id="300" r:id="rId37"/>
    <p:sldId id="303" r:id="rId38"/>
    <p:sldId id="282" r:id="rId39"/>
    <p:sldId id="271" r:id="rId40"/>
    <p:sldId id="256" r:id="rId41"/>
    <p:sldId id="257" r:id="rId42"/>
    <p:sldId id="259" r:id="rId43"/>
    <p:sldId id="260" r:id="rId44"/>
    <p:sldId id="272" r:id="rId45"/>
    <p:sldId id="261" r:id="rId46"/>
    <p:sldId id="258" r:id="rId47"/>
    <p:sldId id="280" r:id="rId48"/>
    <p:sldId id="301" r:id="rId49"/>
    <p:sldId id="302" r:id="rId50"/>
    <p:sldId id="304" r:id="rId51"/>
    <p:sldId id="305"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986B40D-67F9-464C-B5A2-A9D487951BBB}" v="121" dt="2026-03-23T18:27:03.6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56" d="100"/>
          <a:sy n="56" d="100"/>
        </p:scale>
        <p:origin x="1296" y="2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notesMaster" Target="notesMasters/notesMaster1.xml"/><Relationship Id="rId58" Type="http://schemas.microsoft.com/office/2016/11/relationships/changesInfo" Target="changesInfos/changesInfo1.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microsoft.com/office/2015/10/relationships/revisionInfo" Target="revisionInfo.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ableStyles" Target="tableStyle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e Littledyke" userId="23d19c1219c4bccc" providerId="LiveId" clId="{F8B4DF74-D34B-46C3-93F3-EA0B8BC5B3F8}"/>
    <pc:docChg chg="modSld">
      <pc:chgData name="Kate Littledyke" userId="23d19c1219c4bccc" providerId="LiveId" clId="{F8B4DF74-D34B-46C3-93F3-EA0B8BC5B3F8}" dt="2026-03-24T08:30:54.571" v="0" actId="1076"/>
      <pc:docMkLst>
        <pc:docMk/>
      </pc:docMkLst>
      <pc:sldChg chg="modSp mod">
        <pc:chgData name="Kate Littledyke" userId="23d19c1219c4bccc" providerId="LiveId" clId="{F8B4DF74-D34B-46C3-93F3-EA0B8BC5B3F8}" dt="2026-03-24T08:30:54.571" v="0" actId="1076"/>
        <pc:sldMkLst>
          <pc:docMk/>
          <pc:sldMk cId="2829983832" sldId="268"/>
        </pc:sldMkLst>
        <pc:picChg chg="mod">
          <ac:chgData name="Kate Littledyke" userId="23d19c1219c4bccc" providerId="LiveId" clId="{F8B4DF74-D34B-46C3-93F3-EA0B8BC5B3F8}" dt="2026-03-24T08:30:54.571" v="0" actId="1076"/>
          <ac:picMkLst>
            <pc:docMk/>
            <pc:sldMk cId="2829983832" sldId="268"/>
            <ac:picMk id="3" creationId="{EC285893-B153-1F96-6B9A-33ED3A47915D}"/>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46B5FF-84A5-4253-A337-EEB435A4FC2F}" type="datetimeFigureOut">
              <a:rPr lang="en-GB" smtClean="0"/>
              <a:t>24/03/2026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662EBB-A858-4092-9A25-823D4B68ECED}" type="slidenum">
              <a:rPr lang="en-GB" smtClean="0"/>
              <a:t>‹#›</a:t>
            </a:fld>
            <a:endParaRPr lang="en-GB"/>
          </a:p>
        </p:txBody>
      </p:sp>
    </p:spTree>
    <p:extLst>
      <p:ext uri="{BB962C8B-B14F-4D97-AF65-F5344CB8AC3E}">
        <p14:creationId xmlns:p14="http://schemas.microsoft.com/office/powerpoint/2010/main" val="1528547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E662EBB-A858-4092-9A25-823D4B68ECED}" type="slidenum">
              <a:rPr lang="en-GB" smtClean="0"/>
              <a:t>4</a:t>
            </a:fld>
            <a:endParaRPr lang="en-GB"/>
          </a:p>
        </p:txBody>
      </p:sp>
    </p:spTree>
    <p:extLst>
      <p:ext uri="{BB962C8B-B14F-4D97-AF65-F5344CB8AC3E}">
        <p14:creationId xmlns:p14="http://schemas.microsoft.com/office/powerpoint/2010/main" val="41956910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E662EBB-A858-4092-9A25-823D4B68ECED}" type="slidenum">
              <a:rPr lang="en-GB" smtClean="0"/>
              <a:t>12</a:t>
            </a:fld>
            <a:endParaRPr lang="en-GB"/>
          </a:p>
        </p:txBody>
      </p:sp>
    </p:spTree>
    <p:extLst>
      <p:ext uri="{BB962C8B-B14F-4D97-AF65-F5344CB8AC3E}">
        <p14:creationId xmlns:p14="http://schemas.microsoft.com/office/powerpoint/2010/main" val="27652098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E662EBB-A858-4092-9A25-823D4B68ECED}" type="slidenum">
              <a:rPr lang="en-GB" smtClean="0"/>
              <a:t>40</a:t>
            </a:fld>
            <a:endParaRPr lang="en-GB"/>
          </a:p>
        </p:txBody>
      </p:sp>
    </p:spTree>
    <p:extLst>
      <p:ext uri="{BB962C8B-B14F-4D97-AF65-F5344CB8AC3E}">
        <p14:creationId xmlns:p14="http://schemas.microsoft.com/office/powerpoint/2010/main" val="69895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E662EBB-A858-4092-9A25-823D4B68ECED}" type="slidenum">
              <a:rPr lang="en-GB" smtClean="0"/>
              <a:t>42</a:t>
            </a:fld>
            <a:endParaRPr lang="en-GB"/>
          </a:p>
        </p:txBody>
      </p:sp>
    </p:spTree>
    <p:extLst>
      <p:ext uri="{BB962C8B-B14F-4D97-AF65-F5344CB8AC3E}">
        <p14:creationId xmlns:p14="http://schemas.microsoft.com/office/powerpoint/2010/main" val="3496272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EF448-1C38-520A-5EC1-03FF78A7D07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0A7418D-F98C-F3B1-52BB-39AC50F2CC2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73B2727-1083-74E8-EDC6-81B0149DEB1C}"/>
              </a:ext>
            </a:extLst>
          </p:cNvPr>
          <p:cNvSpPr>
            <a:spLocks noGrp="1"/>
          </p:cNvSpPr>
          <p:nvPr>
            <p:ph type="dt" sz="half" idx="10"/>
          </p:nvPr>
        </p:nvSpPr>
        <p:spPr/>
        <p:txBody>
          <a:bodyPr/>
          <a:lstStyle/>
          <a:p>
            <a:fld id="{68D3B68E-6B7E-4485-A87E-094C734DDF5A}" type="datetimeFigureOut">
              <a:rPr lang="en-GB" smtClean="0"/>
              <a:t>24/03/2026</a:t>
            </a:fld>
            <a:endParaRPr lang="en-GB"/>
          </a:p>
        </p:txBody>
      </p:sp>
      <p:sp>
        <p:nvSpPr>
          <p:cNvPr id="5" name="Footer Placeholder 4">
            <a:extLst>
              <a:ext uri="{FF2B5EF4-FFF2-40B4-BE49-F238E27FC236}">
                <a16:creationId xmlns:a16="http://schemas.microsoft.com/office/drawing/2014/main" id="{5D404399-3298-1323-CBA0-823A575A10B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5CC3C14-18F0-F5EA-CE54-CEEC84C9E272}"/>
              </a:ext>
            </a:extLst>
          </p:cNvPr>
          <p:cNvSpPr>
            <a:spLocks noGrp="1"/>
          </p:cNvSpPr>
          <p:nvPr>
            <p:ph type="sldNum" sz="quarter" idx="12"/>
          </p:nvPr>
        </p:nvSpPr>
        <p:spPr/>
        <p:txBody>
          <a:bodyPr/>
          <a:lstStyle/>
          <a:p>
            <a:fld id="{E3306218-D8DB-4170-976B-2BF789600147}" type="slidenum">
              <a:rPr lang="en-GB" smtClean="0"/>
              <a:t>‹#›</a:t>
            </a:fld>
            <a:endParaRPr lang="en-GB"/>
          </a:p>
        </p:txBody>
      </p:sp>
    </p:spTree>
    <p:extLst>
      <p:ext uri="{BB962C8B-B14F-4D97-AF65-F5344CB8AC3E}">
        <p14:creationId xmlns:p14="http://schemas.microsoft.com/office/powerpoint/2010/main" val="4336712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A8B2A3-BB74-B149-E511-29EE838466E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D511703-1B10-FF42-D408-AAE8ECB26F8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145135A-2588-719E-F9CD-F46BCF056E92}"/>
              </a:ext>
            </a:extLst>
          </p:cNvPr>
          <p:cNvSpPr>
            <a:spLocks noGrp="1"/>
          </p:cNvSpPr>
          <p:nvPr>
            <p:ph type="dt" sz="half" idx="10"/>
          </p:nvPr>
        </p:nvSpPr>
        <p:spPr/>
        <p:txBody>
          <a:bodyPr/>
          <a:lstStyle/>
          <a:p>
            <a:fld id="{68D3B68E-6B7E-4485-A87E-094C734DDF5A}" type="datetimeFigureOut">
              <a:rPr lang="en-GB" smtClean="0"/>
              <a:t>24/03/2026</a:t>
            </a:fld>
            <a:endParaRPr lang="en-GB"/>
          </a:p>
        </p:txBody>
      </p:sp>
      <p:sp>
        <p:nvSpPr>
          <p:cNvPr id="5" name="Footer Placeholder 4">
            <a:extLst>
              <a:ext uri="{FF2B5EF4-FFF2-40B4-BE49-F238E27FC236}">
                <a16:creationId xmlns:a16="http://schemas.microsoft.com/office/drawing/2014/main" id="{A4371E0B-170F-0B7B-11A0-B62A4E0ACF6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F492C80-CDD1-D80D-A2D6-F0583D84CBB8}"/>
              </a:ext>
            </a:extLst>
          </p:cNvPr>
          <p:cNvSpPr>
            <a:spLocks noGrp="1"/>
          </p:cNvSpPr>
          <p:nvPr>
            <p:ph type="sldNum" sz="quarter" idx="12"/>
          </p:nvPr>
        </p:nvSpPr>
        <p:spPr/>
        <p:txBody>
          <a:bodyPr/>
          <a:lstStyle/>
          <a:p>
            <a:fld id="{E3306218-D8DB-4170-976B-2BF789600147}" type="slidenum">
              <a:rPr lang="en-GB" smtClean="0"/>
              <a:t>‹#›</a:t>
            </a:fld>
            <a:endParaRPr lang="en-GB"/>
          </a:p>
        </p:txBody>
      </p:sp>
    </p:spTree>
    <p:extLst>
      <p:ext uri="{BB962C8B-B14F-4D97-AF65-F5344CB8AC3E}">
        <p14:creationId xmlns:p14="http://schemas.microsoft.com/office/powerpoint/2010/main" val="6319728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73148A0-CCBB-F3C7-E314-6B75B2E0A3D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0F62CEF-6C0C-DD1E-40D8-705C3928869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7B5841D-114F-2C19-4C95-C0E2FEEB85C0}"/>
              </a:ext>
            </a:extLst>
          </p:cNvPr>
          <p:cNvSpPr>
            <a:spLocks noGrp="1"/>
          </p:cNvSpPr>
          <p:nvPr>
            <p:ph type="dt" sz="half" idx="10"/>
          </p:nvPr>
        </p:nvSpPr>
        <p:spPr/>
        <p:txBody>
          <a:bodyPr/>
          <a:lstStyle/>
          <a:p>
            <a:fld id="{68D3B68E-6B7E-4485-A87E-094C734DDF5A}" type="datetimeFigureOut">
              <a:rPr lang="en-GB" smtClean="0"/>
              <a:t>24/03/2026</a:t>
            </a:fld>
            <a:endParaRPr lang="en-GB"/>
          </a:p>
        </p:txBody>
      </p:sp>
      <p:sp>
        <p:nvSpPr>
          <p:cNvPr id="5" name="Footer Placeholder 4">
            <a:extLst>
              <a:ext uri="{FF2B5EF4-FFF2-40B4-BE49-F238E27FC236}">
                <a16:creationId xmlns:a16="http://schemas.microsoft.com/office/drawing/2014/main" id="{F2096A27-0073-5554-4F8D-5CE40E95BE0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F202BFE-F403-C2C7-E583-0A25D9626CA5}"/>
              </a:ext>
            </a:extLst>
          </p:cNvPr>
          <p:cNvSpPr>
            <a:spLocks noGrp="1"/>
          </p:cNvSpPr>
          <p:nvPr>
            <p:ph type="sldNum" sz="quarter" idx="12"/>
          </p:nvPr>
        </p:nvSpPr>
        <p:spPr/>
        <p:txBody>
          <a:bodyPr/>
          <a:lstStyle/>
          <a:p>
            <a:fld id="{E3306218-D8DB-4170-976B-2BF789600147}" type="slidenum">
              <a:rPr lang="en-GB" smtClean="0"/>
              <a:t>‹#›</a:t>
            </a:fld>
            <a:endParaRPr lang="en-GB"/>
          </a:p>
        </p:txBody>
      </p:sp>
    </p:spTree>
    <p:extLst>
      <p:ext uri="{BB962C8B-B14F-4D97-AF65-F5344CB8AC3E}">
        <p14:creationId xmlns:p14="http://schemas.microsoft.com/office/powerpoint/2010/main" val="1893670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943985-8266-EC9F-A38A-786CD3496D1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F928AC32-9EB1-079F-0CBF-C04B303F04E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3B5BC27-C292-269E-0320-DB8A09B4999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253C67-EDC5-477E-8130-FCE49535515B}" type="datetimeFigureOut">
              <a:rPr kumimoji="0" lang="en-GB"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24/03/2026</a:t>
            </a:fld>
            <a:endParaRPr kumimoji="0" lang="en-GB"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Footer Placeholder 4">
            <a:extLst>
              <a:ext uri="{FF2B5EF4-FFF2-40B4-BE49-F238E27FC236}">
                <a16:creationId xmlns:a16="http://schemas.microsoft.com/office/drawing/2014/main" id="{C94F9B43-C828-0215-4246-98EA38CD024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Slide Number Placeholder 5">
            <a:extLst>
              <a:ext uri="{FF2B5EF4-FFF2-40B4-BE49-F238E27FC236}">
                <a16:creationId xmlns:a16="http://schemas.microsoft.com/office/drawing/2014/main" id="{A3361B5C-669A-B2C1-9AC4-CA198C4827A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58A9AB-5A52-4377-B360-CD1D3089C1A3}" type="slidenum">
              <a:rPr kumimoji="0" lang="en-GB"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865766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CD37199-A3E6-7D8D-6172-5C370EC66AC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0253C67-EDC5-477E-8130-FCE49535515B}" type="datetimeFigureOut">
              <a:rPr kumimoji="0" lang="en-GB"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24/03/2026</a:t>
            </a:fld>
            <a:endParaRPr kumimoji="0" lang="en-GB"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3" name="Footer Placeholder 2">
            <a:extLst>
              <a:ext uri="{FF2B5EF4-FFF2-40B4-BE49-F238E27FC236}">
                <a16:creationId xmlns:a16="http://schemas.microsoft.com/office/drawing/2014/main" id="{0CB26EF9-8FD5-D0CA-7226-6940DC7194A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4" name="Slide Number Placeholder 3">
            <a:extLst>
              <a:ext uri="{FF2B5EF4-FFF2-40B4-BE49-F238E27FC236}">
                <a16:creationId xmlns:a16="http://schemas.microsoft.com/office/drawing/2014/main" id="{CBC9AF9B-7305-5330-C4BF-2558AC3864A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58A9AB-5A52-4377-B360-CD1D3089C1A3}" type="slidenum">
              <a:rPr kumimoji="0" lang="en-GB"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658718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344B4-1E47-9A90-52A9-275AD88E2F0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13E6872-174B-BB8B-25F0-A52046E364C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1723001-1F3F-CAB0-641C-A792B48160C3}"/>
              </a:ext>
            </a:extLst>
          </p:cNvPr>
          <p:cNvSpPr>
            <a:spLocks noGrp="1"/>
          </p:cNvSpPr>
          <p:nvPr>
            <p:ph type="dt" sz="half" idx="10"/>
          </p:nvPr>
        </p:nvSpPr>
        <p:spPr/>
        <p:txBody>
          <a:bodyPr/>
          <a:lstStyle/>
          <a:p>
            <a:fld id="{68D3B68E-6B7E-4485-A87E-094C734DDF5A}" type="datetimeFigureOut">
              <a:rPr lang="en-GB" smtClean="0"/>
              <a:t>24/03/2026</a:t>
            </a:fld>
            <a:endParaRPr lang="en-GB"/>
          </a:p>
        </p:txBody>
      </p:sp>
      <p:sp>
        <p:nvSpPr>
          <p:cNvPr id="5" name="Footer Placeholder 4">
            <a:extLst>
              <a:ext uri="{FF2B5EF4-FFF2-40B4-BE49-F238E27FC236}">
                <a16:creationId xmlns:a16="http://schemas.microsoft.com/office/drawing/2014/main" id="{F6B2443B-AA5F-8BA3-69E8-38BF85019BC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189F9DD-157B-E1B8-15C9-49B81E784F1C}"/>
              </a:ext>
            </a:extLst>
          </p:cNvPr>
          <p:cNvSpPr>
            <a:spLocks noGrp="1"/>
          </p:cNvSpPr>
          <p:nvPr>
            <p:ph type="sldNum" sz="quarter" idx="12"/>
          </p:nvPr>
        </p:nvSpPr>
        <p:spPr/>
        <p:txBody>
          <a:bodyPr/>
          <a:lstStyle/>
          <a:p>
            <a:fld id="{E3306218-D8DB-4170-976B-2BF789600147}" type="slidenum">
              <a:rPr lang="en-GB" smtClean="0"/>
              <a:t>‹#›</a:t>
            </a:fld>
            <a:endParaRPr lang="en-GB"/>
          </a:p>
        </p:txBody>
      </p:sp>
    </p:spTree>
    <p:extLst>
      <p:ext uri="{BB962C8B-B14F-4D97-AF65-F5344CB8AC3E}">
        <p14:creationId xmlns:p14="http://schemas.microsoft.com/office/powerpoint/2010/main" val="31760192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96A61-B2D1-95C0-FBD0-AB0BC84A1F7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C9119AD1-4BE0-E865-3E85-EBDB2122A0C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FF6F412-6A6A-65EC-8769-CF35D7CD552D}"/>
              </a:ext>
            </a:extLst>
          </p:cNvPr>
          <p:cNvSpPr>
            <a:spLocks noGrp="1"/>
          </p:cNvSpPr>
          <p:nvPr>
            <p:ph type="dt" sz="half" idx="10"/>
          </p:nvPr>
        </p:nvSpPr>
        <p:spPr/>
        <p:txBody>
          <a:bodyPr/>
          <a:lstStyle/>
          <a:p>
            <a:fld id="{68D3B68E-6B7E-4485-A87E-094C734DDF5A}" type="datetimeFigureOut">
              <a:rPr lang="en-GB" smtClean="0"/>
              <a:t>24/03/2026</a:t>
            </a:fld>
            <a:endParaRPr lang="en-GB"/>
          </a:p>
        </p:txBody>
      </p:sp>
      <p:sp>
        <p:nvSpPr>
          <p:cNvPr id="5" name="Footer Placeholder 4">
            <a:extLst>
              <a:ext uri="{FF2B5EF4-FFF2-40B4-BE49-F238E27FC236}">
                <a16:creationId xmlns:a16="http://schemas.microsoft.com/office/drawing/2014/main" id="{BD01EBD1-D05B-70E4-4B4C-1082A6DC9DD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A2428A1-FE33-EDE1-0D6C-C9302AC6D7B8}"/>
              </a:ext>
            </a:extLst>
          </p:cNvPr>
          <p:cNvSpPr>
            <a:spLocks noGrp="1"/>
          </p:cNvSpPr>
          <p:nvPr>
            <p:ph type="sldNum" sz="quarter" idx="12"/>
          </p:nvPr>
        </p:nvSpPr>
        <p:spPr/>
        <p:txBody>
          <a:bodyPr/>
          <a:lstStyle/>
          <a:p>
            <a:fld id="{E3306218-D8DB-4170-976B-2BF789600147}" type="slidenum">
              <a:rPr lang="en-GB" smtClean="0"/>
              <a:t>‹#›</a:t>
            </a:fld>
            <a:endParaRPr lang="en-GB"/>
          </a:p>
        </p:txBody>
      </p:sp>
    </p:spTree>
    <p:extLst>
      <p:ext uri="{BB962C8B-B14F-4D97-AF65-F5344CB8AC3E}">
        <p14:creationId xmlns:p14="http://schemas.microsoft.com/office/powerpoint/2010/main" val="27556656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9274E-6BE3-C98B-04D0-C14623BE3B9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375C53D-1EB8-50C9-0EF3-9A9D4E332E9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16B5105-259E-0521-D751-CB3BC7D0A1E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3FFEA04-BC17-327F-E886-8D4201D4D7DC}"/>
              </a:ext>
            </a:extLst>
          </p:cNvPr>
          <p:cNvSpPr>
            <a:spLocks noGrp="1"/>
          </p:cNvSpPr>
          <p:nvPr>
            <p:ph type="dt" sz="half" idx="10"/>
          </p:nvPr>
        </p:nvSpPr>
        <p:spPr/>
        <p:txBody>
          <a:bodyPr/>
          <a:lstStyle/>
          <a:p>
            <a:fld id="{68D3B68E-6B7E-4485-A87E-094C734DDF5A}" type="datetimeFigureOut">
              <a:rPr lang="en-GB" smtClean="0"/>
              <a:t>24/03/2026</a:t>
            </a:fld>
            <a:endParaRPr lang="en-GB"/>
          </a:p>
        </p:txBody>
      </p:sp>
      <p:sp>
        <p:nvSpPr>
          <p:cNvPr id="6" name="Footer Placeholder 5">
            <a:extLst>
              <a:ext uri="{FF2B5EF4-FFF2-40B4-BE49-F238E27FC236}">
                <a16:creationId xmlns:a16="http://schemas.microsoft.com/office/drawing/2014/main" id="{B57A8A43-B9E9-4DA8-1F8A-99EB98AA61A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93872CA-C9EE-E707-256E-44C5EEF0AE27}"/>
              </a:ext>
            </a:extLst>
          </p:cNvPr>
          <p:cNvSpPr>
            <a:spLocks noGrp="1"/>
          </p:cNvSpPr>
          <p:nvPr>
            <p:ph type="sldNum" sz="quarter" idx="12"/>
          </p:nvPr>
        </p:nvSpPr>
        <p:spPr/>
        <p:txBody>
          <a:bodyPr/>
          <a:lstStyle/>
          <a:p>
            <a:fld id="{E3306218-D8DB-4170-976B-2BF789600147}" type="slidenum">
              <a:rPr lang="en-GB" smtClean="0"/>
              <a:t>‹#›</a:t>
            </a:fld>
            <a:endParaRPr lang="en-GB"/>
          </a:p>
        </p:txBody>
      </p:sp>
    </p:spTree>
    <p:extLst>
      <p:ext uri="{BB962C8B-B14F-4D97-AF65-F5344CB8AC3E}">
        <p14:creationId xmlns:p14="http://schemas.microsoft.com/office/powerpoint/2010/main" val="618514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A11C9D-FF2B-B045-A5A0-21221AA614B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26AE326-4401-BD5D-DC3C-E50DBDC8DC8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21DC9E8-7010-1FE7-18DF-6698A2109A8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D4132E3-E629-C742-BD74-74610CFB04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6731580-3337-A2EE-360D-DD0F911B0AC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367EB84-01D9-FBA2-F765-B14130F411BC}"/>
              </a:ext>
            </a:extLst>
          </p:cNvPr>
          <p:cNvSpPr>
            <a:spLocks noGrp="1"/>
          </p:cNvSpPr>
          <p:nvPr>
            <p:ph type="dt" sz="half" idx="10"/>
          </p:nvPr>
        </p:nvSpPr>
        <p:spPr/>
        <p:txBody>
          <a:bodyPr/>
          <a:lstStyle/>
          <a:p>
            <a:fld id="{68D3B68E-6B7E-4485-A87E-094C734DDF5A}" type="datetimeFigureOut">
              <a:rPr lang="en-GB" smtClean="0"/>
              <a:t>24/03/2026</a:t>
            </a:fld>
            <a:endParaRPr lang="en-GB"/>
          </a:p>
        </p:txBody>
      </p:sp>
      <p:sp>
        <p:nvSpPr>
          <p:cNvPr id="8" name="Footer Placeholder 7">
            <a:extLst>
              <a:ext uri="{FF2B5EF4-FFF2-40B4-BE49-F238E27FC236}">
                <a16:creationId xmlns:a16="http://schemas.microsoft.com/office/drawing/2014/main" id="{BA6D09F8-FC34-82FF-030B-437B911DC66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3409EFE-4548-595B-C5C8-19421FBEAA7D}"/>
              </a:ext>
            </a:extLst>
          </p:cNvPr>
          <p:cNvSpPr>
            <a:spLocks noGrp="1"/>
          </p:cNvSpPr>
          <p:nvPr>
            <p:ph type="sldNum" sz="quarter" idx="12"/>
          </p:nvPr>
        </p:nvSpPr>
        <p:spPr/>
        <p:txBody>
          <a:bodyPr/>
          <a:lstStyle/>
          <a:p>
            <a:fld id="{E3306218-D8DB-4170-976B-2BF789600147}" type="slidenum">
              <a:rPr lang="en-GB" smtClean="0"/>
              <a:t>‹#›</a:t>
            </a:fld>
            <a:endParaRPr lang="en-GB"/>
          </a:p>
        </p:txBody>
      </p:sp>
    </p:spTree>
    <p:extLst>
      <p:ext uri="{BB962C8B-B14F-4D97-AF65-F5344CB8AC3E}">
        <p14:creationId xmlns:p14="http://schemas.microsoft.com/office/powerpoint/2010/main" val="18560179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485C47-0E3F-7CFA-D491-DF83E5CF64B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017BAAA-C52E-94F8-5677-A18CA46BB367}"/>
              </a:ext>
            </a:extLst>
          </p:cNvPr>
          <p:cNvSpPr>
            <a:spLocks noGrp="1"/>
          </p:cNvSpPr>
          <p:nvPr>
            <p:ph type="dt" sz="half" idx="10"/>
          </p:nvPr>
        </p:nvSpPr>
        <p:spPr/>
        <p:txBody>
          <a:bodyPr/>
          <a:lstStyle/>
          <a:p>
            <a:fld id="{68D3B68E-6B7E-4485-A87E-094C734DDF5A}" type="datetimeFigureOut">
              <a:rPr lang="en-GB" smtClean="0"/>
              <a:t>24/03/2026</a:t>
            </a:fld>
            <a:endParaRPr lang="en-GB"/>
          </a:p>
        </p:txBody>
      </p:sp>
      <p:sp>
        <p:nvSpPr>
          <p:cNvPr id="4" name="Footer Placeholder 3">
            <a:extLst>
              <a:ext uri="{FF2B5EF4-FFF2-40B4-BE49-F238E27FC236}">
                <a16:creationId xmlns:a16="http://schemas.microsoft.com/office/drawing/2014/main" id="{DDEA1AE3-6398-2ED4-74B1-52F53B6503C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39033EB-130F-DF01-C2A0-887013E882AA}"/>
              </a:ext>
            </a:extLst>
          </p:cNvPr>
          <p:cNvSpPr>
            <a:spLocks noGrp="1"/>
          </p:cNvSpPr>
          <p:nvPr>
            <p:ph type="sldNum" sz="quarter" idx="12"/>
          </p:nvPr>
        </p:nvSpPr>
        <p:spPr/>
        <p:txBody>
          <a:bodyPr/>
          <a:lstStyle/>
          <a:p>
            <a:fld id="{E3306218-D8DB-4170-976B-2BF789600147}" type="slidenum">
              <a:rPr lang="en-GB" smtClean="0"/>
              <a:t>‹#›</a:t>
            </a:fld>
            <a:endParaRPr lang="en-GB"/>
          </a:p>
        </p:txBody>
      </p:sp>
    </p:spTree>
    <p:extLst>
      <p:ext uri="{BB962C8B-B14F-4D97-AF65-F5344CB8AC3E}">
        <p14:creationId xmlns:p14="http://schemas.microsoft.com/office/powerpoint/2010/main" val="9404708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C7B9BFD-6AFE-A934-07BD-0046759F5F28}"/>
              </a:ext>
            </a:extLst>
          </p:cNvPr>
          <p:cNvSpPr>
            <a:spLocks noGrp="1"/>
          </p:cNvSpPr>
          <p:nvPr>
            <p:ph type="dt" sz="half" idx="10"/>
          </p:nvPr>
        </p:nvSpPr>
        <p:spPr/>
        <p:txBody>
          <a:bodyPr/>
          <a:lstStyle/>
          <a:p>
            <a:fld id="{68D3B68E-6B7E-4485-A87E-094C734DDF5A}" type="datetimeFigureOut">
              <a:rPr lang="en-GB" smtClean="0"/>
              <a:t>24/03/2026</a:t>
            </a:fld>
            <a:endParaRPr lang="en-GB"/>
          </a:p>
        </p:txBody>
      </p:sp>
      <p:sp>
        <p:nvSpPr>
          <p:cNvPr id="3" name="Footer Placeholder 2">
            <a:extLst>
              <a:ext uri="{FF2B5EF4-FFF2-40B4-BE49-F238E27FC236}">
                <a16:creationId xmlns:a16="http://schemas.microsoft.com/office/drawing/2014/main" id="{54C1A227-E9ED-FFF1-2962-22A846C5071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08736BB-F691-A69D-A89D-94932661E731}"/>
              </a:ext>
            </a:extLst>
          </p:cNvPr>
          <p:cNvSpPr>
            <a:spLocks noGrp="1"/>
          </p:cNvSpPr>
          <p:nvPr>
            <p:ph type="sldNum" sz="quarter" idx="12"/>
          </p:nvPr>
        </p:nvSpPr>
        <p:spPr/>
        <p:txBody>
          <a:bodyPr/>
          <a:lstStyle/>
          <a:p>
            <a:fld id="{E3306218-D8DB-4170-976B-2BF789600147}" type="slidenum">
              <a:rPr lang="en-GB" smtClean="0"/>
              <a:t>‹#›</a:t>
            </a:fld>
            <a:endParaRPr lang="en-GB"/>
          </a:p>
        </p:txBody>
      </p:sp>
    </p:spTree>
    <p:extLst>
      <p:ext uri="{BB962C8B-B14F-4D97-AF65-F5344CB8AC3E}">
        <p14:creationId xmlns:p14="http://schemas.microsoft.com/office/powerpoint/2010/main" val="10310410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B82B2C-8DC0-043F-0A92-9D027CE4590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FFC2AE9-E538-E15D-1FDD-91EC940A5D9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69D4DED-981D-79AB-78AA-01C5BE39BD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FB07CC8-D306-7036-B27C-F8AD1C4A4931}"/>
              </a:ext>
            </a:extLst>
          </p:cNvPr>
          <p:cNvSpPr>
            <a:spLocks noGrp="1"/>
          </p:cNvSpPr>
          <p:nvPr>
            <p:ph type="dt" sz="half" idx="10"/>
          </p:nvPr>
        </p:nvSpPr>
        <p:spPr/>
        <p:txBody>
          <a:bodyPr/>
          <a:lstStyle/>
          <a:p>
            <a:fld id="{68D3B68E-6B7E-4485-A87E-094C734DDF5A}" type="datetimeFigureOut">
              <a:rPr lang="en-GB" smtClean="0"/>
              <a:t>24/03/2026</a:t>
            </a:fld>
            <a:endParaRPr lang="en-GB"/>
          </a:p>
        </p:txBody>
      </p:sp>
      <p:sp>
        <p:nvSpPr>
          <p:cNvPr id="6" name="Footer Placeholder 5">
            <a:extLst>
              <a:ext uri="{FF2B5EF4-FFF2-40B4-BE49-F238E27FC236}">
                <a16:creationId xmlns:a16="http://schemas.microsoft.com/office/drawing/2014/main" id="{D026801C-40BD-417F-6D7C-3B5528BD057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C478FDD-3BC9-5548-0C5F-1A923F067E0F}"/>
              </a:ext>
            </a:extLst>
          </p:cNvPr>
          <p:cNvSpPr>
            <a:spLocks noGrp="1"/>
          </p:cNvSpPr>
          <p:nvPr>
            <p:ph type="sldNum" sz="quarter" idx="12"/>
          </p:nvPr>
        </p:nvSpPr>
        <p:spPr/>
        <p:txBody>
          <a:bodyPr/>
          <a:lstStyle/>
          <a:p>
            <a:fld id="{E3306218-D8DB-4170-976B-2BF789600147}" type="slidenum">
              <a:rPr lang="en-GB" smtClean="0"/>
              <a:t>‹#›</a:t>
            </a:fld>
            <a:endParaRPr lang="en-GB"/>
          </a:p>
        </p:txBody>
      </p:sp>
    </p:spTree>
    <p:extLst>
      <p:ext uri="{BB962C8B-B14F-4D97-AF65-F5344CB8AC3E}">
        <p14:creationId xmlns:p14="http://schemas.microsoft.com/office/powerpoint/2010/main" val="34113878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3EE82A-3CA7-EEBD-BCA2-7CFE1DD4647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F9E166D-A46E-DC23-36E6-A291272A55D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9298361-59B2-6286-E4FD-41CCA6AEC1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B9C5616-465C-BD98-9178-38416929E23A}"/>
              </a:ext>
            </a:extLst>
          </p:cNvPr>
          <p:cNvSpPr>
            <a:spLocks noGrp="1"/>
          </p:cNvSpPr>
          <p:nvPr>
            <p:ph type="dt" sz="half" idx="10"/>
          </p:nvPr>
        </p:nvSpPr>
        <p:spPr/>
        <p:txBody>
          <a:bodyPr/>
          <a:lstStyle/>
          <a:p>
            <a:fld id="{68D3B68E-6B7E-4485-A87E-094C734DDF5A}" type="datetimeFigureOut">
              <a:rPr lang="en-GB" smtClean="0"/>
              <a:t>24/03/2026</a:t>
            </a:fld>
            <a:endParaRPr lang="en-GB"/>
          </a:p>
        </p:txBody>
      </p:sp>
      <p:sp>
        <p:nvSpPr>
          <p:cNvPr id="6" name="Footer Placeholder 5">
            <a:extLst>
              <a:ext uri="{FF2B5EF4-FFF2-40B4-BE49-F238E27FC236}">
                <a16:creationId xmlns:a16="http://schemas.microsoft.com/office/drawing/2014/main" id="{CEA31020-90DB-E680-4763-3AA61078F4E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DCA80A1-7515-4108-AC18-C6923C11AC2B}"/>
              </a:ext>
            </a:extLst>
          </p:cNvPr>
          <p:cNvSpPr>
            <a:spLocks noGrp="1"/>
          </p:cNvSpPr>
          <p:nvPr>
            <p:ph type="sldNum" sz="quarter" idx="12"/>
          </p:nvPr>
        </p:nvSpPr>
        <p:spPr/>
        <p:txBody>
          <a:bodyPr/>
          <a:lstStyle/>
          <a:p>
            <a:fld id="{E3306218-D8DB-4170-976B-2BF789600147}" type="slidenum">
              <a:rPr lang="en-GB" smtClean="0"/>
              <a:t>‹#›</a:t>
            </a:fld>
            <a:endParaRPr lang="en-GB"/>
          </a:p>
        </p:txBody>
      </p:sp>
    </p:spTree>
    <p:extLst>
      <p:ext uri="{BB962C8B-B14F-4D97-AF65-F5344CB8AC3E}">
        <p14:creationId xmlns:p14="http://schemas.microsoft.com/office/powerpoint/2010/main" val="11811647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7325CE0-9DD3-5CF1-45AF-2DE21FE2ECF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9E1D8E8-2921-693B-56AF-87D002AEE45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DCF99C2-0E41-D3E0-9150-9BE374DE8B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8D3B68E-6B7E-4485-A87E-094C734DDF5A}" type="datetimeFigureOut">
              <a:rPr lang="en-GB" smtClean="0"/>
              <a:t>24/03/2026</a:t>
            </a:fld>
            <a:endParaRPr lang="en-GB"/>
          </a:p>
        </p:txBody>
      </p:sp>
      <p:sp>
        <p:nvSpPr>
          <p:cNvPr id="5" name="Footer Placeholder 4">
            <a:extLst>
              <a:ext uri="{FF2B5EF4-FFF2-40B4-BE49-F238E27FC236}">
                <a16:creationId xmlns:a16="http://schemas.microsoft.com/office/drawing/2014/main" id="{EDE740CF-1B63-F123-0267-49EF4862D3F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3B730858-283C-1D23-E30E-AA8BCEF0708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3306218-D8DB-4170-976B-2BF789600147}" type="slidenum">
              <a:rPr lang="en-GB" smtClean="0"/>
              <a:t>‹#›</a:t>
            </a:fld>
            <a:endParaRPr lang="en-GB"/>
          </a:p>
        </p:txBody>
      </p:sp>
    </p:spTree>
    <p:extLst>
      <p:ext uri="{BB962C8B-B14F-4D97-AF65-F5344CB8AC3E}">
        <p14:creationId xmlns:p14="http://schemas.microsoft.com/office/powerpoint/2010/main" val="28278447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0F2AB5D-F8B4-7C5A-8E26-62F99483007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63F45E8-A983-651E-D0E8-E4D7600130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F39490A-2345-91AC-DCE6-1E08B10929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0253C67-EDC5-477E-8130-FCE49535515B}" type="datetimeFigureOut">
              <a:rPr lang="en-GB" smtClean="0"/>
              <a:t>24/03/2026</a:t>
            </a:fld>
            <a:endParaRPr lang="en-GB"/>
          </a:p>
        </p:txBody>
      </p:sp>
      <p:sp>
        <p:nvSpPr>
          <p:cNvPr id="5" name="Footer Placeholder 4">
            <a:extLst>
              <a:ext uri="{FF2B5EF4-FFF2-40B4-BE49-F238E27FC236}">
                <a16:creationId xmlns:a16="http://schemas.microsoft.com/office/drawing/2014/main" id="{BC02B776-C65E-73AB-E41D-FA6F8D23C65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4AFBF09D-372F-A062-8856-43954409D1A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A58A9AB-5A52-4377-B360-CD1D3089C1A3}" type="slidenum">
              <a:rPr lang="en-GB" smtClean="0"/>
              <a:t>‹#›</a:t>
            </a:fld>
            <a:endParaRPr lang="en-GB"/>
          </a:p>
        </p:txBody>
      </p:sp>
    </p:spTree>
    <p:extLst>
      <p:ext uri="{BB962C8B-B14F-4D97-AF65-F5344CB8AC3E}">
        <p14:creationId xmlns:p14="http://schemas.microsoft.com/office/powerpoint/2010/main" val="3509416812"/>
      </p:ext>
    </p:extLst>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www.sensiblesenco.org.uk/" TargetMode="Externa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13.xml"/><Relationship Id="rId6" Type="http://schemas.openxmlformats.org/officeDocument/2006/relationships/image" Target="../media/image24.png"/><Relationship Id="rId5" Type="http://schemas.microsoft.com/office/2007/relationships/hdphoto" Target="../media/hdphoto1.wdp"/><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3.xml"/><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32.jpeg"/><Relationship Id="rId7" Type="http://schemas.openxmlformats.org/officeDocument/2006/relationships/image" Target="../media/image24.png"/><Relationship Id="rId2" Type="http://schemas.openxmlformats.org/officeDocument/2006/relationships/image" Target="../media/image31.jpeg"/><Relationship Id="rId1" Type="http://schemas.openxmlformats.org/officeDocument/2006/relationships/slideLayout" Target="../slideLayouts/slideLayout13.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jpe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6.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37.gif"/><Relationship Id="rId2" Type="http://schemas.openxmlformats.org/officeDocument/2006/relationships/image" Target="../media/image24.png"/><Relationship Id="rId1" Type="http://schemas.openxmlformats.org/officeDocument/2006/relationships/slideLayout" Target="../slideLayouts/slideLayout13.xml"/><Relationship Id="rId4" Type="http://schemas.openxmlformats.org/officeDocument/2006/relationships/image" Target="../media/image38.jpeg"/></Relationships>
</file>

<file path=ppt/slides/_rels/slide2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40.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3.xml"/><Relationship Id="rId6" Type="http://schemas.openxmlformats.org/officeDocument/2006/relationships/image" Target="../media/image24.png"/><Relationship Id="rId5" Type="http://schemas.openxmlformats.org/officeDocument/2006/relationships/image" Target="../media/image45.png"/><Relationship Id="rId4" Type="http://schemas.openxmlformats.org/officeDocument/2006/relationships/image" Target="../media/image44.png"/></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46.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47.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48.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49.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13.xml"/><Relationship Id="rId6" Type="http://schemas.openxmlformats.org/officeDocument/2006/relationships/image" Target="../media/image24.png"/><Relationship Id="rId5" Type="http://schemas.openxmlformats.org/officeDocument/2006/relationships/image" Target="../media/image54.png"/><Relationship Id="rId4" Type="http://schemas.openxmlformats.org/officeDocument/2006/relationships/image" Target="../media/image53.jpeg"/></Relationships>
</file>

<file path=ppt/slides/_rels/slide3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13.xml"/><Relationship Id="rId4" Type="http://schemas.openxmlformats.org/officeDocument/2006/relationships/image" Target="../media/image24.png"/></Relationships>
</file>

<file path=ppt/slides/_rels/slide3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jpeg"/><Relationship Id="rId1" Type="http://schemas.openxmlformats.org/officeDocument/2006/relationships/slideLayout" Target="../slideLayouts/slideLayout12.xml"/><Relationship Id="rId5" Type="http://schemas.openxmlformats.org/officeDocument/2006/relationships/image" Target="../media/image24.png"/><Relationship Id="rId4" Type="http://schemas.openxmlformats.org/officeDocument/2006/relationships/image" Target="../media/image59.png"/></Relationships>
</file>

<file path=ppt/slides/_rels/slide3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60.pn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63.svg"/><Relationship Id="rId7" Type="http://schemas.openxmlformats.org/officeDocument/2006/relationships/image" Target="../media/image67.sv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66.svg"/><Relationship Id="rId5" Type="http://schemas.openxmlformats.org/officeDocument/2006/relationships/image" Target="../media/image65.svg"/><Relationship Id="rId4" Type="http://schemas.openxmlformats.org/officeDocument/2006/relationships/image" Target="../media/image64.svg"/></Relationships>
</file>

<file path=ppt/slides/_rels/slide41.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15.svg"/><Relationship Id="rId1" Type="http://schemas.openxmlformats.org/officeDocument/2006/relationships/slideLayout" Target="../slideLayouts/slideLayout7.xml"/><Relationship Id="rId4" Type="http://schemas.openxmlformats.org/officeDocument/2006/relationships/image" Target="../media/image69.svg"/></Relationships>
</file>

<file path=ppt/slides/_rels/slide42.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72.svg"/><Relationship Id="rId4" Type="http://schemas.openxmlformats.org/officeDocument/2006/relationships/image" Target="../media/image71.svg"/></Relationships>
</file>

<file path=ppt/slides/_rels/slide43.xml.rels><?xml version="1.0" encoding="UTF-8" standalone="yes"?>
<Relationships xmlns="http://schemas.openxmlformats.org/package/2006/relationships"><Relationship Id="rId3" Type="http://schemas.openxmlformats.org/officeDocument/2006/relationships/image" Target="../media/image74.svg"/><Relationship Id="rId2" Type="http://schemas.openxmlformats.org/officeDocument/2006/relationships/image" Target="../media/image73.svg"/><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44.xml.rels><?xml version="1.0" encoding="UTF-8" standalone="yes"?>
<Relationships xmlns="http://schemas.openxmlformats.org/package/2006/relationships"><Relationship Id="rId3" Type="http://schemas.openxmlformats.org/officeDocument/2006/relationships/image" Target="../media/image76.svg"/><Relationship Id="rId2" Type="http://schemas.openxmlformats.org/officeDocument/2006/relationships/image" Target="../media/image75.svg"/><Relationship Id="rId1" Type="http://schemas.openxmlformats.org/officeDocument/2006/relationships/slideLayout" Target="../slideLayouts/slideLayout7.xml"/><Relationship Id="rId4" Type="http://schemas.openxmlformats.org/officeDocument/2006/relationships/image" Target="../media/image77.svg"/></Relationships>
</file>

<file path=ppt/slides/_rels/slide45.xml.rels><?xml version="1.0" encoding="UTF-8" standalone="yes"?>
<Relationships xmlns="http://schemas.openxmlformats.org/package/2006/relationships"><Relationship Id="rId2" Type="http://schemas.openxmlformats.org/officeDocument/2006/relationships/image" Target="../media/image78.sv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81.svg"/><Relationship Id="rId2" Type="http://schemas.openxmlformats.org/officeDocument/2006/relationships/image" Target="../media/image80.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7.xml"/><Relationship Id="rId4" Type="http://schemas.openxmlformats.org/officeDocument/2006/relationships/image" Target="../media/image84.svg"/></Relationships>
</file>

<file path=ppt/slides/_rels/slide49.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image" Target="../media/image8.svg"/><Relationship Id="rId1" Type="http://schemas.openxmlformats.org/officeDocument/2006/relationships/slideLayout" Target="../slideLayouts/slideLayout7.xml"/><Relationship Id="rId6" Type="http://schemas.openxmlformats.org/officeDocument/2006/relationships/image" Target="../media/image12.svg"/><Relationship Id="rId5" Type="http://schemas.openxmlformats.org/officeDocument/2006/relationships/image" Target="../media/image11.svg"/><Relationship Id="rId4" Type="http://schemas.openxmlformats.org/officeDocument/2006/relationships/image" Target="../media/image10.svg"/></Relationships>
</file>

<file path=ppt/slides/_rels/slide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sv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sv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hyperlink" Target="https://www.gov.uk/government/publications/education-inspection-framework/education-inspection-framework-for-use-from-november-2025"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C285893-B153-1F96-6B9A-33ED3A47915D}"/>
              </a:ext>
            </a:extLst>
          </p:cNvPr>
          <p:cNvPicPr>
            <a:picLocks noChangeAspect="1"/>
          </p:cNvPicPr>
          <p:nvPr/>
        </p:nvPicPr>
        <p:blipFill>
          <a:blip r:embed="rId2"/>
          <a:stretch>
            <a:fillRect/>
          </a:stretch>
        </p:blipFill>
        <p:spPr>
          <a:xfrm>
            <a:off x="385783" y="1062287"/>
            <a:ext cx="11420433" cy="5610909"/>
          </a:xfrm>
          <a:prstGeom prst="rect">
            <a:avLst/>
          </a:prstGeom>
        </p:spPr>
      </p:pic>
      <p:sp>
        <p:nvSpPr>
          <p:cNvPr id="4" name="TextBox 3">
            <a:extLst>
              <a:ext uri="{FF2B5EF4-FFF2-40B4-BE49-F238E27FC236}">
                <a16:creationId xmlns:a16="http://schemas.microsoft.com/office/drawing/2014/main" id="{82664831-041D-AFC2-12EB-A45B3A8C509B}"/>
              </a:ext>
            </a:extLst>
          </p:cNvPr>
          <p:cNvSpPr txBox="1"/>
          <p:nvPr/>
        </p:nvSpPr>
        <p:spPr>
          <a:xfrm>
            <a:off x="207034" y="241540"/>
            <a:ext cx="11800936" cy="1077218"/>
          </a:xfrm>
          <a:prstGeom prst="rect">
            <a:avLst/>
          </a:prstGeom>
          <a:noFill/>
        </p:spPr>
        <p:txBody>
          <a:bodyPr wrap="square" rtlCol="0">
            <a:spAutoFit/>
          </a:bodyPr>
          <a:lstStyle/>
          <a:p>
            <a:pPr algn="ctr"/>
            <a:r>
              <a:rPr lang="en-GB" sz="3200" b="1" dirty="0">
                <a:solidFill>
                  <a:srgbClr val="00B0F0"/>
                </a:solidFill>
              </a:rPr>
              <a:t>Every Child Achieving and Thriving</a:t>
            </a:r>
          </a:p>
          <a:p>
            <a:pPr algn="ctr"/>
            <a:r>
              <a:rPr lang="en-GB" sz="3200" dirty="0"/>
              <a:t>CASH Spring SENDCo Conference 2026</a:t>
            </a:r>
          </a:p>
        </p:txBody>
      </p:sp>
      <p:pic>
        <p:nvPicPr>
          <p:cNvPr id="5" name="Picture 4">
            <a:extLst>
              <a:ext uri="{FF2B5EF4-FFF2-40B4-BE49-F238E27FC236}">
                <a16:creationId xmlns:a16="http://schemas.microsoft.com/office/drawing/2014/main" id="{D25C1375-1EE0-2A9E-BFA6-15F44B858DCD}"/>
              </a:ext>
            </a:extLst>
          </p:cNvPr>
          <p:cNvPicPr>
            <a:picLocks noChangeAspect="1"/>
          </p:cNvPicPr>
          <p:nvPr/>
        </p:nvPicPr>
        <p:blipFill>
          <a:blip r:embed="rId3"/>
          <a:stretch>
            <a:fillRect/>
          </a:stretch>
        </p:blipFill>
        <p:spPr>
          <a:xfrm>
            <a:off x="0" y="184804"/>
            <a:ext cx="2347082" cy="829374"/>
          </a:xfrm>
          <a:prstGeom prst="rect">
            <a:avLst/>
          </a:prstGeom>
        </p:spPr>
      </p:pic>
      <p:pic>
        <p:nvPicPr>
          <p:cNvPr id="6" name="Picture 5">
            <a:extLst>
              <a:ext uri="{FF2B5EF4-FFF2-40B4-BE49-F238E27FC236}">
                <a16:creationId xmlns:a16="http://schemas.microsoft.com/office/drawing/2014/main" id="{FD43EFBD-934D-EAEB-F3EB-D06AC5A7C97E}"/>
              </a:ext>
            </a:extLst>
          </p:cNvPr>
          <p:cNvPicPr>
            <a:picLocks noChangeAspect="1"/>
          </p:cNvPicPr>
          <p:nvPr/>
        </p:nvPicPr>
        <p:blipFill>
          <a:blip r:embed="rId4"/>
          <a:stretch>
            <a:fillRect/>
          </a:stretch>
        </p:blipFill>
        <p:spPr>
          <a:xfrm>
            <a:off x="0" y="1070914"/>
            <a:ext cx="2347082" cy="1648120"/>
          </a:xfrm>
          <a:prstGeom prst="rect">
            <a:avLst/>
          </a:prstGeom>
        </p:spPr>
      </p:pic>
    </p:spTree>
    <p:extLst>
      <p:ext uri="{BB962C8B-B14F-4D97-AF65-F5344CB8AC3E}">
        <p14:creationId xmlns:p14="http://schemas.microsoft.com/office/powerpoint/2010/main" val="28299838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FB19C214-9FE9-889C-1BDF-908ADDF3731B}"/>
              </a:ext>
            </a:extLst>
          </p:cNvPr>
          <p:cNvPicPr>
            <a:picLocks noChangeAspect="1"/>
          </p:cNvPicPr>
          <p:nvPr/>
        </p:nvPicPr>
        <p:blipFill>
          <a:blip r:embed="rId2"/>
          <a:srcRect b="15746"/>
          <a:stretch>
            <a:fillRect/>
          </a:stretch>
        </p:blipFill>
        <p:spPr>
          <a:xfrm>
            <a:off x="20" y="1282"/>
            <a:ext cx="12191980" cy="6856718"/>
          </a:xfrm>
          <a:prstGeom prst="rect">
            <a:avLst/>
          </a:prstGeom>
        </p:spPr>
      </p:pic>
    </p:spTree>
    <p:extLst>
      <p:ext uri="{BB962C8B-B14F-4D97-AF65-F5344CB8AC3E}">
        <p14:creationId xmlns:p14="http://schemas.microsoft.com/office/powerpoint/2010/main" val="35082157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C8DDA8AE-E93E-26ED-B12C-AAB766956F51}"/>
              </a:ext>
            </a:extLst>
          </p:cNvPr>
          <p:cNvPicPr>
            <a:picLocks noChangeAspect="1"/>
          </p:cNvPicPr>
          <p:nvPr/>
        </p:nvPicPr>
        <p:blipFill>
          <a:blip r:embed="rId2"/>
          <a:srcRect r="7093" b="-1"/>
          <a:stretch>
            <a:fillRect/>
          </a:stretch>
        </p:blipFill>
        <p:spPr>
          <a:xfrm>
            <a:off x="20" y="1282"/>
            <a:ext cx="12191980" cy="6856718"/>
          </a:xfrm>
          <a:prstGeom prst="rect">
            <a:avLst/>
          </a:prstGeom>
        </p:spPr>
      </p:pic>
    </p:spTree>
    <p:extLst>
      <p:ext uri="{BB962C8B-B14F-4D97-AF65-F5344CB8AC3E}">
        <p14:creationId xmlns:p14="http://schemas.microsoft.com/office/powerpoint/2010/main" val="605203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329FCDD-F0C9-E19B-3430-0EA4F9F797E9}"/>
              </a:ext>
            </a:extLst>
          </p:cNvPr>
          <p:cNvPicPr>
            <a:picLocks noChangeAspect="1"/>
          </p:cNvPicPr>
          <p:nvPr/>
        </p:nvPicPr>
        <p:blipFill>
          <a:blip r:embed="rId3"/>
          <a:stretch>
            <a:fillRect/>
          </a:stretch>
        </p:blipFill>
        <p:spPr>
          <a:xfrm>
            <a:off x="353832" y="638355"/>
            <a:ext cx="11715089" cy="5693433"/>
          </a:xfrm>
          <a:prstGeom prst="rect">
            <a:avLst/>
          </a:prstGeom>
        </p:spPr>
      </p:pic>
    </p:spTree>
    <p:extLst>
      <p:ext uri="{BB962C8B-B14F-4D97-AF65-F5344CB8AC3E}">
        <p14:creationId xmlns:p14="http://schemas.microsoft.com/office/powerpoint/2010/main" val="1314368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24A58866-C886-6CFB-2D79-DC23150220BE}"/>
              </a:ext>
            </a:extLst>
          </p:cNvPr>
          <p:cNvPicPr>
            <a:picLocks noChangeAspect="1"/>
          </p:cNvPicPr>
          <p:nvPr/>
        </p:nvPicPr>
        <p:blipFill>
          <a:blip r:embed="rId2"/>
          <a:srcRect t="5480"/>
          <a:stretch>
            <a:fillRect/>
          </a:stretch>
        </p:blipFill>
        <p:spPr>
          <a:xfrm>
            <a:off x="20" y="1282"/>
            <a:ext cx="12191980" cy="6856718"/>
          </a:xfrm>
          <a:prstGeom prst="rect">
            <a:avLst/>
          </a:prstGeom>
        </p:spPr>
      </p:pic>
    </p:spTree>
    <p:extLst>
      <p:ext uri="{BB962C8B-B14F-4D97-AF65-F5344CB8AC3E}">
        <p14:creationId xmlns:p14="http://schemas.microsoft.com/office/powerpoint/2010/main" val="35350109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5C577A3-6CE7-956B-3743-BD7984A7EEA0}"/>
              </a:ext>
            </a:extLst>
          </p:cNvPr>
          <p:cNvSpPr txBox="1"/>
          <p:nvPr/>
        </p:nvSpPr>
        <p:spPr>
          <a:xfrm>
            <a:off x="207034" y="276045"/>
            <a:ext cx="10800272" cy="646331"/>
          </a:xfrm>
          <a:prstGeom prst="rect">
            <a:avLst/>
          </a:prstGeom>
          <a:noFill/>
        </p:spPr>
        <p:txBody>
          <a:bodyPr wrap="square" rtlCol="0">
            <a:spAutoFit/>
          </a:bodyPr>
          <a:lstStyle/>
          <a:p>
            <a:r>
              <a:rPr lang="en-GB" dirty="0">
                <a:hlinkClick r:id="rId2"/>
              </a:rPr>
              <a:t>www.sensiblesenco.org.uk</a:t>
            </a:r>
            <a:endParaRPr lang="en-GB" dirty="0"/>
          </a:p>
          <a:p>
            <a:endParaRPr lang="en-GB" dirty="0"/>
          </a:p>
        </p:txBody>
      </p:sp>
      <p:pic>
        <p:nvPicPr>
          <p:cNvPr id="4" name="Picture 3">
            <a:extLst>
              <a:ext uri="{FF2B5EF4-FFF2-40B4-BE49-F238E27FC236}">
                <a16:creationId xmlns:a16="http://schemas.microsoft.com/office/drawing/2014/main" id="{537606D1-5FF3-45A5-AC69-9F7864FE57F1}"/>
              </a:ext>
            </a:extLst>
          </p:cNvPr>
          <p:cNvPicPr>
            <a:picLocks noChangeAspect="1"/>
          </p:cNvPicPr>
          <p:nvPr/>
        </p:nvPicPr>
        <p:blipFill>
          <a:blip r:embed="rId3"/>
          <a:stretch>
            <a:fillRect/>
          </a:stretch>
        </p:blipFill>
        <p:spPr>
          <a:xfrm>
            <a:off x="0" y="567798"/>
            <a:ext cx="12192000" cy="5722404"/>
          </a:xfrm>
          <a:prstGeom prst="rect">
            <a:avLst/>
          </a:prstGeom>
        </p:spPr>
      </p:pic>
    </p:spTree>
    <p:extLst>
      <p:ext uri="{BB962C8B-B14F-4D97-AF65-F5344CB8AC3E}">
        <p14:creationId xmlns:p14="http://schemas.microsoft.com/office/powerpoint/2010/main" val="37325858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2F0CF-4DF7-E83C-3D3E-DFEC0EBC62C3}"/>
              </a:ext>
            </a:extLst>
          </p:cNvPr>
          <p:cNvSpPr>
            <a:spLocks noGrp="1"/>
          </p:cNvSpPr>
          <p:nvPr>
            <p:ph type="ctrTitle"/>
          </p:nvPr>
        </p:nvSpPr>
        <p:spPr>
          <a:xfrm>
            <a:off x="1309991" y="2776065"/>
            <a:ext cx="9144000" cy="2387600"/>
          </a:xfrm>
        </p:spPr>
        <p:txBody>
          <a:bodyPr>
            <a:normAutofit fontScale="90000"/>
          </a:bodyPr>
          <a:lstStyle/>
          <a:p>
            <a:r>
              <a:rPr lang="en-GB" dirty="0"/>
              <a:t>SENCO</a:t>
            </a:r>
            <a:br>
              <a:rPr lang="en-GB" dirty="0"/>
            </a:br>
            <a:r>
              <a:rPr lang="en-GB" dirty="0"/>
              <a:t>Hayley Gardner </a:t>
            </a:r>
            <a:br>
              <a:rPr lang="en-GB" dirty="0"/>
            </a:br>
            <a:r>
              <a:rPr lang="en-GB" dirty="0"/>
              <a:t>Looe Community Academy</a:t>
            </a:r>
            <a:br>
              <a:rPr lang="en-GB" dirty="0"/>
            </a:br>
            <a:r>
              <a:rPr lang="en-GB" dirty="0"/>
              <a:t>OFSTED experience </a:t>
            </a:r>
            <a:br>
              <a:rPr lang="en-GB" dirty="0"/>
            </a:br>
            <a:r>
              <a:rPr lang="en-GB" dirty="0"/>
              <a:t>February 2026</a:t>
            </a:r>
          </a:p>
        </p:txBody>
      </p:sp>
      <p:pic>
        <p:nvPicPr>
          <p:cNvPr id="1026" name="Picture 2" descr="Looe Community Academy - Home">
            <a:extLst>
              <a:ext uri="{FF2B5EF4-FFF2-40B4-BE49-F238E27FC236}">
                <a16:creationId xmlns:a16="http://schemas.microsoft.com/office/drawing/2014/main" id="{A14FDCAD-2279-DA92-2FD9-A13380074432}"/>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06334" y="180864"/>
            <a:ext cx="1190625" cy="1647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53731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Freeform: Shape 15">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8" name="Isosceles Triangle 17">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3" name="Picture 2">
            <a:extLst>
              <a:ext uri="{FF2B5EF4-FFF2-40B4-BE49-F238E27FC236}">
                <a16:creationId xmlns:a16="http://schemas.microsoft.com/office/drawing/2014/main" id="{4139D7FB-8C11-AE69-F759-BA2D3CB11CD1}"/>
              </a:ext>
            </a:extLst>
          </p:cNvPr>
          <p:cNvPicPr>
            <a:picLocks noChangeAspect="1"/>
          </p:cNvPicPr>
          <p:nvPr/>
        </p:nvPicPr>
        <p:blipFill>
          <a:blip r:embed="rId2"/>
          <a:stretch>
            <a:fillRect/>
          </a:stretch>
        </p:blipFill>
        <p:spPr>
          <a:xfrm>
            <a:off x="643467" y="1411562"/>
            <a:ext cx="10905066" cy="4034875"/>
          </a:xfrm>
          <a:prstGeom prst="rect">
            <a:avLst/>
          </a:prstGeom>
          <a:ln>
            <a:noFill/>
          </a:ln>
        </p:spPr>
      </p:pic>
      <p:sp>
        <p:nvSpPr>
          <p:cNvPr id="20" name="Isosceles Triangle 19">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 name="Rectangle 3">
            <a:extLst>
              <a:ext uri="{FF2B5EF4-FFF2-40B4-BE49-F238E27FC236}">
                <a16:creationId xmlns:a16="http://schemas.microsoft.com/office/drawing/2014/main" id="{636918C4-BA0F-8F37-BF23-9A614500D721}"/>
              </a:ext>
            </a:extLst>
          </p:cNvPr>
          <p:cNvSpPr/>
          <p:nvPr/>
        </p:nvSpPr>
        <p:spPr>
          <a:xfrm>
            <a:off x="1842660" y="278753"/>
            <a:ext cx="8506689"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12700" cmpd="sng">
                  <a:solidFill>
                    <a:srgbClr val="0F9ED5"/>
                  </a:solidFill>
                  <a:prstDash val="solid"/>
                </a:ln>
                <a:gradFill>
                  <a:gsLst>
                    <a:gs pos="0">
                      <a:srgbClr val="0F9ED5"/>
                    </a:gs>
                    <a:gs pos="4000">
                      <a:srgbClr val="0F9ED5">
                        <a:lumMod val="60000"/>
                        <a:lumOff val="40000"/>
                      </a:srgbClr>
                    </a:gs>
                    <a:gs pos="87000">
                      <a:srgbClr val="0F9ED5">
                        <a:lumMod val="20000"/>
                        <a:lumOff val="80000"/>
                      </a:srgbClr>
                    </a:gs>
                  </a:gsLst>
                  <a:lin ang="5400000"/>
                </a:gradFill>
                <a:effectLst/>
                <a:uLnTx/>
                <a:uFillTx/>
                <a:latin typeface="Aptos" panose="02110004020202020204"/>
                <a:ea typeface="+mn-ea"/>
                <a:cs typeface="+mn-cs"/>
              </a:rPr>
              <a:t>New Head since April 2025</a:t>
            </a:r>
          </a:p>
        </p:txBody>
      </p:sp>
      <p:sp>
        <p:nvSpPr>
          <p:cNvPr id="5" name="Rectangle 4">
            <a:extLst>
              <a:ext uri="{FF2B5EF4-FFF2-40B4-BE49-F238E27FC236}">
                <a16:creationId xmlns:a16="http://schemas.microsoft.com/office/drawing/2014/main" id="{466A2437-645C-8D97-BBD6-0A5E865AD32C}"/>
              </a:ext>
            </a:extLst>
          </p:cNvPr>
          <p:cNvSpPr/>
          <p:nvPr/>
        </p:nvSpPr>
        <p:spPr>
          <a:xfrm>
            <a:off x="3892799" y="5529813"/>
            <a:ext cx="4625753"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12700" cmpd="sng">
                  <a:solidFill>
                    <a:srgbClr val="0F9ED5"/>
                  </a:solidFill>
                  <a:prstDash val="solid"/>
                </a:ln>
                <a:gradFill>
                  <a:gsLst>
                    <a:gs pos="0">
                      <a:srgbClr val="0F9ED5"/>
                    </a:gs>
                    <a:gs pos="4000">
                      <a:srgbClr val="0F9ED5">
                        <a:lumMod val="60000"/>
                        <a:lumOff val="40000"/>
                      </a:srgbClr>
                    </a:gs>
                    <a:gs pos="87000">
                      <a:srgbClr val="0F9ED5">
                        <a:lumMod val="20000"/>
                        <a:lumOff val="80000"/>
                      </a:srgbClr>
                    </a:gs>
                  </a:gsLst>
                  <a:lin ang="5400000"/>
                </a:gradFill>
                <a:effectLst/>
                <a:uLnTx/>
                <a:uFillTx/>
                <a:latin typeface="Aptos" panose="02110004020202020204"/>
                <a:ea typeface="+mn-ea"/>
                <a:cs typeface="+mn-cs"/>
              </a:rPr>
              <a:t>New SLT Team</a:t>
            </a:r>
          </a:p>
        </p:txBody>
      </p:sp>
      <p:pic>
        <p:nvPicPr>
          <p:cNvPr id="6" name="Picture 2" descr="Looe Community Academy - Home">
            <a:extLst>
              <a:ext uri="{FF2B5EF4-FFF2-40B4-BE49-F238E27FC236}">
                <a16:creationId xmlns:a16="http://schemas.microsoft.com/office/drawing/2014/main" id="{216B6A50-14FB-5745-1C8C-A60407898F59}"/>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06334" y="180864"/>
            <a:ext cx="1190625" cy="1647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03996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useBgFill="1">
        <p:nvSpPr>
          <p:cNvPr id="2072" name="Rectangle 2071">
            <a:extLst>
              <a:ext uri="{FF2B5EF4-FFF2-40B4-BE49-F238E27FC236}">
                <a16:creationId xmlns:a16="http://schemas.microsoft.com/office/drawing/2014/main" id="{533BF18B-C8A1-400D-BBBD-6103EC90FE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Rectangle 1">
            <a:extLst>
              <a:ext uri="{FF2B5EF4-FFF2-40B4-BE49-F238E27FC236}">
                <a16:creationId xmlns:a16="http://schemas.microsoft.com/office/drawing/2014/main" id="{1EB5566D-CA9A-3D64-FBB3-5433C4F64FA5}"/>
              </a:ext>
            </a:extLst>
          </p:cNvPr>
          <p:cNvSpPr/>
          <p:nvPr/>
        </p:nvSpPr>
        <p:spPr>
          <a:xfrm>
            <a:off x="9267909" y="2023110"/>
            <a:ext cx="2469624" cy="2846070"/>
          </a:xfrm>
          <a:prstGeom prst="rect">
            <a:avLst/>
          </a:prstGeom>
        </p:spPr>
        <p:txBody>
          <a:bodyPr vert="horz" lIns="91440" tIns="45720" rIns="91440" bIns="45720" rtlCol="0" anchor="ctr">
            <a:normAutofit lnSpcReduction="10000"/>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3700" b="0" i="0" u="none" strike="noStrike" kern="1200" cap="none" spc="0" normalizeH="0" baseline="0" noProof="0" dirty="0">
                <a:ln w="0"/>
                <a:solidFill>
                  <a:prstClr val="black"/>
                </a:solidFill>
                <a:effectLst>
                  <a:outerShdw blurRad="38100" dist="25400" dir="5400000" algn="ctr" rotWithShape="0">
                    <a:srgbClr val="6E747A">
                      <a:alpha val="43000"/>
                    </a:srgbClr>
                  </a:outerShdw>
                </a:effectLst>
                <a:uLnTx/>
                <a:uFillTx/>
                <a:latin typeface="Aptos Display" panose="02110004020202020204"/>
                <a:ea typeface="+mn-ea"/>
                <a:cs typeface="+mn-cs"/>
              </a:rPr>
              <a:t>Context</a:t>
            </a:r>
          </a:p>
          <a:p>
            <a:pPr marL="0" marR="0" lvl="0" indent="0" algn="l" defTabSz="914400" rtl="0" eaLnBrk="1" fontAlgn="auto" latinLnBrk="0" hangingPunct="1">
              <a:lnSpc>
                <a:spcPct val="90000"/>
              </a:lnSpc>
              <a:spcBef>
                <a:spcPct val="0"/>
              </a:spcBef>
              <a:spcAft>
                <a:spcPts val="600"/>
              </a:spcAft>
              <a:buClrTx/>
              <a:buSzTx/>
              <a:buFontTx/>
              <a:buNone/>
              <a:tabLst/>
              <a:defRPr/>
            </a:pPr>
            <a:endParaRPr kumimoji="0" lang="en-US" sz="3700" b="0" i="0" u="none" strike="noStrike" kern="1200" cap="none" spc="0" normalizeH="0" baseline="0" noProof="0" dirty="0">
              <a:ln w="0"/>
              <a:solidFill>
                <a:prstClr val="black"/>
              </a:solidFill>
              <a:effectLst>
                <a:outerShdw blurRad="38100" dist="25400" dir="5400000" algn="ctr" rotWithShape="0">
                  <a:srgbClr val="6E747A">
                    <a:alpha val="43000"/>
                  </a:srgbClr>
                </a:outerShdw>
              </a:effectLst>
              <a:uLnTx/>
              <a:uFillTx/>
              <a:latin typeface="Aptos Display" panose="02110004020202020204"/>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1600" b="0" i="0" u="none" strike="noStrike" kern="1200" cap="none" spc="0" normalizeH="0" baseline="0" noProof="0" dirty="0">
                <a:ln w="0"/>
                <a:solidFill>
                  <a:prstClr val="black"/>
                </a:solidFill>
                <a:effectLst>
                  <a:outerShdw blurRad="38100" dist="25400" dir="5400000" algn="ctr" rotWithShape="0">
                    <a:srgbClr val="6E747A">
                      <a:alpha val="43000"/>
                    </a:srgbClr>
                  </a:outerShdw>
                </a:effectLst>
                <a:uLnTx/>
                <a:uFillTx/>
                <a:latin typeface="Aptos Display" panose="02110004020202020204"/>
                <a:ea typeface="+mn-ea"/>
                <a:cs typeface="+mn-cs"/>
              </a:rPr>
              <a:t>Small Secondary school</a:t>
            </a: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1600" b="0" i="0" u="none" strike="noStrike" kern="1200" cap="none" spc="0" normalizeH="0" baseline="0" noProof="0" dirty="0">
                <a:ln w="0"/>
                <a:solidFill>
                  <a:prstClr val="black"/>
                </a:solidFill>
                <a:effectLst>
                  <a:outerShdw blurRad="38100" dist="25400" dir="5400000" algn="ctr" rotWithShape="0">
                    <a:srgbClr val="6E747A">
                      <a:alpha val="43000"/>
                    </a:srgbClr>
                  </a:outerShdw>
                </a:effectLst>
                <a:uLnTx/>
                <a:uFillTx/>
                <a:latin typeface="Aptos Display" panose="02110004020202020204"/>
                <a:ea typeface="+mn-ea"/>
                <a:cs typeface="+mn-cs"/>
              </a:rPr>
              <a:t>Data is never wrong</a:t>
            </a: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1600" b="0" i="0" u="none" strike="noStrike" kern="1200" cap="none" spc="0" normalizeH="0" baseline="0" noProof="0" dirty="0">
                <a:ln w="0"/>
                <a:solidFill>
                  <a:prstClr val="black"/>
                </a:solidFill>
                <a:effectLst>
                  <a:outerShdw blurRad="38100" dist="25400" dir="5400000" algn="ctr" rotWithShape="0">
                    <a:srgbClr val="6E747A">
                      <a:alpha val="43000"/>
                    </a:srgbClr>
                  </a:outerShdw>
                </a:effectLst>
                <a:uLnTx/>
                <a:uFillTx/>
                <a:latin typeface="Aptos Display" panose="02110004020202020204"/>
                <a:ea typeface="+mn-ea"/>
                <a:cs typeface="+mn-cs"/>
              </a:rPr>
              <a:t>Attendance</a:t>
            </a: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1600" b="0" i="0" u="none" strike="noStrike" kern="1200" cap="none" spc="0" normalizeH="0" baseline="0" noProof="0" dirty="0">
                <a:ln w="0"/>
                <a:solidFill>
                  <a:prstClr val="black"/>
                </a:solidFill>
                <a:effectLst>
                  <a:outerShdw blurRad="38100" dist="25400" dir="5400000" algn="ctr" rotWithShape="0">
                    <a:srgbClr val="6E747A">
                      <a:alpha val="43000"/>
                    </a:srgbClr>
                  </a:outerShdw>
                </a:effectLst>
                <a:uLnTx/>
                <a:uFillTx/>
                <a:latin typeface="Aptos Display" panose="02110004020202020204"/>
                <a:ea typeface="+mn-ea"/>
                <a:cs typeface="+mn-cs"/>
              </a:rPr>
              <a:t>Staffing</a:t>
            </a: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1600" b="0" i="0" u="none" strike="noStrike" kern="1200" cap="none" spc="0" normalizeH="0" baseline="0" noProof="0" dirty="0">
                <a:ln w="0"/>
                <a:solidFill>
                  <a:prstClr val="black"/>
                </a:solidFill>
                <a:effectLst>
                  <a:outerShdw blurRad="38100" dist="25400" dir="5400000" algn="ctr" rotWithShape="0">
                    <a:srgbClr val="6E747A">
                      <a:alpha val="43000"/>
                    </a:srgbClr>
                  </a:outerShdw>
                </a:effectLst>
                <a:uLnTx/>
                <a:uFillTx/>
                <a:latin typeface="Aptos Display" panose="02110004020202020204"/>
                <a:ea typeface="+mn-ea"/>
                <a:cs typeface="+mn-cs"/>
              </a:rPr>
              <a:t>SEND</a:t>
            </a: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1600" b="0" i="0" u="none" strike="noStrike" kern="1200" cap="none" spc="0" normalizeH="0" baseline="0" noProof="0" dirty="0" err="1">
                <a:ln w="0"/>
                <a:solidFill>
                  <a:prstClr val="black"/>
                </a:solidFill>
                <a:effectLst>
                  <a:outerShdw blurRad="38100" dist="25400" dir="5400000" algn="ctr" rotWithShape="0">
                    <a:srgbClr val="6E747A">
                      <a:alpha val="43000"/>
                    </a:srgbClr>
                  </a:outerShdw>
                </a:effectLst>
                <a:uLnTx/>
                <a:uFillTx/>
                <a:latin typeface="Aptos Display" panose="02110004020202020204"/>
                <a:ea typeface="+mn-ea"/>
                <a:cs typeface="+mn-cs"/>
              </a:rPr>
              <a:t>Behaviour</a:t>
            </a:r>
            <a:r>
              <a:rPr kumimoji="0" lang="en-US" sz="1600" b="0" i="0" u="none" strike="noStrike" kern="1200" cap="none" spc="0" normalizeH="0" baseline="0" noProof="0" dirty="0">
                <a:ln w="0"/>
                <a:solidFill>
                  <a:prstClr val="black"/>
                </a:solidFill>
                <a:effectLst>
                  <a:outerShdw blurRad="38100" dist="25400" dir="5400000" algn="ctr" rotWithShape="0">
                    <a:srgbClr val="6E747A">
                      <a:alpha val="43000"/>
                    </a:srgbClr>
                  </a:outerShdw>
                </a:effectLst>
                <a:uLnTx/>
                <a:uFillTx/>
                <a:latin typeface="Aptos Display" panose="02110004020202020204"/>
                <a:ea typeface="+mn-ea"/>
                <a:cs typeface="+mn-cs"/>
              </a:rPr>
              <a:t> </a:t>
            </a:r>
          </a:p>
        </p:txBody>
      </p:sp>
      <p:sp>
        <p:nvSpPr>
          <p:cNvPr id="2074" name="Rectangle 2073">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433973" y="-827233"/>
            <a:ext cx="1715478" cy="858342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76" name="Rectangle 2075">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2085" y="664308"/>
            <a:ext cx="8082632" cy="560034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4" name="Picture 3">
            <a:extLst>
              <a:ext uri="{FF2B5EF4-FFF2-40B4-BE49-F238E27FC236}">
                <a16:creationId xmlns:a16="http://schemas.microsoft.com/office/drawing/2014/main" id="{40BACD9E-AD90-40D8-EB59-76F72169269E}"/>
              </a:ext>
            </a:extLst>
          </p:cNvPr>
          <p:cNvPicPr>
            <a:picLocks noChangeAspect="1"/>
          </p:cNvPicPr>
          <p:nvPr/>
        </p:nvPicPr>
        <p:blipFill>
          <a:blip r:embed="rId2"/>
          <a:srcRect r="-2" b="31527"/>
          <a:stretch>
            <a:fillRect/>
          </a:stretch>
        </p:blipFill>
        <p:spPr>
          <a:xfrm>
            <a:off x="545231" y="858525"/>
            <a:ext cx="3719192" cy="5211906"/>
          </a:xfrm>
          <a:prstGeom prst="rect">
            <a:avLst/>
          </a:prstGeom>
        </p:spPr>
      </p:pic>
      <p:pic>
        <p:nvPicPr>
          <p:cNvPr id="2052" name="Picture 4" descr="Looe Holiday Guide &amp; Full Visitor info ...">
            <a:extLst>
              <a:ext uri="{FF2B5EF4-FFF2-40B4-BE49-F238E27FC236}">
                <a16:creationId xmlns:a16="http://schemas.microsoft.com/office/drawing/2014/main" id="{9067E4BC-55FB-E52D-7D4F-2CC40D54B6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9214" r="24929"/>
          <a:stretch>
            <a:fillRect/>
          </a:stretch>
        </p:blipFill>
        <p:spPr bwMode="auto">
          <a:xfrm>
            <a:off x="4457706" y="858524"/>
            <a:ext cx="3685032" cy="2505456"/>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19,600+ Road To Success Icon Stock Illustrations, Royalty-Free Vector  Graphics &amp; Clip Art - iStock">
            <a:extLst>
              <a:ext uri="{FF2B5EF4-FFF2-40B4-BE49-F238E27FC236}">
                <a16:creationId xmlns:a16="http://schemas.microsoft.com/office/drawing/2014/main" id="{19884E16-9C87-DE76-D381-2339A7977CBB}"/>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colorTemperature colorTemp="4700"/>
                    </a14:imgEffect>
                  </a14:imgLayer>
                </a14:imgProps>
              </a:ext>
              <a:ext uri="{28A0092B-C50C-407E-A947-70E740481C1C}">
                <a14:useLocalDpi xmlns:a14="http://schemas.microsoft.com/office/drawing/2010/main" val="0"/>
              </a:ext>
            </a:extLst>
          </a:blip>
          <a:srcRect l="5869" r="1" b="1"/>
          <a:stretch>
            <a:fillRect/>
          </a:stretch>
        </p:blipFill>
        <p:spPr bwMode="auto">
          <a:xfrm>
            <a:off x="4457712" y="3564974"/>
            <a:ext cx="3685031" cy="2505456"/>
          </a:xfrm>
          <a:prstGeom prst="rect">
            <a:avLst/>
          </a:prstGeom>
          <a:noFill/>
          <a:extLst>
            <a:ext uri="{909E8E84-426E-40DD-AFC4-6F175D3DCCD1}">
              <a14:hiddenFill xmlns:a14="http://schemas.microsoft.com/office/drawing/2010/main">
                <a:solidFill>
                  <a:srgbClr val="FFFFFF"/>
                </a:solidFill>
              </a14:hiddenFill>
            </a:ext>
          </a:extLst>
        </p:spPr>
      </p:pic>
      <p:sp>
        <p:nvSpPr>
          <p:cNvPr id="2078" name="Rectangle 2077">
            <a:extLst>
              <a:ext uri="{FF2B5EF4-FFF2-40B4-BE49-F238E27FC236}">
                <a16:creationId xmlns:a16="http://schemas.microsoft.com/office/drawing/2014/main" id="{90F533E9-6690-41A8-A372-4C6C622D0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950447" y="3392097"/>
            <a:ext cx="1719072"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5" name="Picture 2" descr="Looe Community Academy - Home">
            <a:extLst>
              <a:ext uri="{FF2B5EF4-FFF2-40B4-BE49-F238E27FC236}">
                <a16:creationId xmlns:a16="http://schemas.microsoft.com/office/drawing/2014/main" id="{6A4672AE-55E5-49DA-BEE2-BB8B477459A2}"/>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06334" y="180864"/>
            <a:ext cx="1190625" cy="1647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43571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A4DB4DC-73A5-2624-FF45-EC5A5B4286E7}"/>
              </a:ext>
            </a:extLst>
          </p:cNvPr>
          <p:cNvPicPr>
            <a:picLocks noChangeAspect="1"/>
          </p:cNvPicPr>
          <p:nvPr/>
        </p:nvPicPr>
        <p:blipFill>
          <a:blip r:embed="rId2"/>
          <a:stretch>
            <a:fillRect/>
          </a:stretch>
        </p:blipFill>
        <p:spPr>
          <a:xfrm>
            <a:off x="647571" y="1239384"/>
            <a:ext cx="2972058" cy="31397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a:extLst>
              <a:ext uri="{FF2B5EF4-FFF2-40B4-BE49-F238E27FC236}">
                <a16:creationId xmlns:a16="http://schemas.microsoft.com/office/drawing/2014/main" id="{17DDDE55-FDD8-AED0-BFCD-6D238A6B59CC}"/>
              </a:ext>
            </a:extLst>
          </p:cNvPr>
          <p:cNvPicPr>
            <a:picLocks noChangeAspect="1"/>
          </p:cNvPicPr>
          <p:nvPr/>
        </p:nvPicPr>
        <p:blipFill>
          <a:blip r:embed="rId3"/>
          <a:stretch>
            <a:fillRect/>
          </a:stretch>
        </p:blipFill>
        <p:spPr>
          <a:xfrm>
            <a:off x="452112" y="724711"/>
            <a:ext cx="10165405" cy="600361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Rectangle 5">
            <a:extLst>
              <a:ext uri="{FF2B5EF4-FFF2-40B4-BE49-F238E27FC236}">
                <a16:creationId xmlns:a16="http://schemas.microsoft.com/office/drawing/2014/main" id="{7E433A7A-32A6-CC62-A62E-784EF09A95FD}"/>
              </a:ext>
            </a:extLst>
          </p:cNvPr>
          <p:cNvSpPr/>
          <p:nvPr/>
        </p:nvSpPr>
        <p:spPr>
          <a:xfrm>
            <a:off x="2628543" y="0"/>
            <a:ext cx="5492016"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12700" cmpd="sng">
                  <a:solidFill>
                    <a:srgbClr val="0F9ED5"/>
                  </a:solidFill>
                  <a:prstDash val="solid"/>
                </a:ln>
                <a:gradFill>
                  <a:gsLst>
                    <a:gs pos="0">
                      <a:srgbClr val="0F9ED5"/>
                    </a:gs>
                    <a:gs pos="4000">
                      <a:srgbClr val="0F9ED5">
                        <a:lumMod val="60000"/>
                        <a:lumOff val="40000"/>
                      </a:srgbClr>
                    </a:gs>
                    <a:gs pos="87000">
                      <a:srgbClr val="0F9ED5">
                        <a:lumMod val="20000"/>
                        <a:lumOff val="80000"/>
                      </a:srgbClr>
                    </a:gs>
                  </a:gsLst>
                  <a:lin ang="5400000"/>
                </a:gradFill>
                <a:effectLst/>
                <a:uLnTx/>
                <a:uFillTx/>
                <a:latin typeface="Aptos" panose="02110004020202020204"/>
                <a:ea typeface="+mn-ea"/>
                <a:cs typeface="+mn-cs"/>
              </a:rPr>
              <a:t>Summary sheets</a:t>
            </a:r>
          </a:p>
        </p:txBody>
      </p:sp>
      <p:pic>
        <p:nvPicPr>
          <p:cNvPr id="7" name="Picture 2" descr="Looe Community Academy - Home">
            <a:extLst>
              <a:ext uri="{FF2B5EF4-FFF2-40B4-BE49-F238E27FC236}">
                <a16:creationId xmlns:a16="http://schemas.microsoft.com/office/drawing/2014/main" id="{3B3EF82B-2B84-3108-A96B-B9003EED027C}"/>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06334" y="180864"/>
            <a:ext cx="1190625" cy="1647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0571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3087" name="Rectangle 3086">
            <a:extLst>
              <a:ext uri="{FF2B5EF4-FFF2-40B4-BE49-F238E27FC236}">
                <a16:creationId xmlns:a16="http://schemas.microsoft.com/office/drawing/2014/main" id="{0EFD753D-6A49-46DD-9E82-AA6E2C62B4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89" name="Rectangle 3088">
            <a:extLst>
              <a:ext uri="{FF2B5EF4-FFF2-40B4-BE49-F238E27FC236}">
                <a16:creationId xmlns:a16="http://schemas.microsoft.com/office/drawing/2014/main" id="{138A5824-1F4A-4EE7-BC13-5BB48FC080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0044" y="321732"/>
            <a:ext cx="4568741" cy="6192603"/>
          </a:xfrm>
          <a:prstGeom prst="rect">
            <a:avLst/>
          </a:prstGeom>
          <a:solidFill>
            <a:srgbClr val="3336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076" name="Picture 4" descr="Lined/Gridded Original Mini Whiteboards ...">
            <a:extLst>
              <a:ext uri="{FF2B5EF4-FFF2-40B4-BE49-F238E27FC236}">
                <a16:creationId xmlns:a16="http://schemas.microsoft.com/office/drawing/2014/main" id="{07A40155-82DD-8CA0-A7C0-2BBC9F4742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0973" r="-4" b="-4"/>
          <a:stretch>
            <a:fillRect/>
          </a:stretch>
        </p:blipFill>
        <p:spPr bwMode="auto">
          <a:xfrm>
            <a:off x="4968250" y="325905"/>
            <a:ext cx="2249424" cy="200261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4EEEA7DE-EB36-F681-354D-6998D7013F40}"/>
              </a:ext>
            </a:extLst>
          </p:cNvPr>
          <p:cNvSpPr txBox="1"/>
          <p:nvPr/>
        </p:nvSpPr>
        <p:spPr>
          <a:xfrm>
            <a:off x="471948" y="2419956"/>
            <a:ext cx="3934238" cy="3731462"/>
          </a:xfrm>
          <a:prstGeom prst="rect">
            <a:avLst/>
          </a:prstGeom>
        </p:spPr>
        <p:txBody>
          <a:bodyPr vert="horz" lIns="91440" tIns="45720" rIns="91440" bIns="45720" rtlCol="0" anchor="t">
            <a:normAutofit/>
          </a:bodyPr>
          <a:lstStyle/>
          <a:p>
            <a:pPr marL="0" marR="0" lvl="0" indent="-228600" algn="l" defTabSz="914400" rtl="0" eaLnBrk="1" fontAlgn="auto" latinLnBrk="0" hangingPunct="1">
              <a:lnSpc>
                <a:spcPct val="15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FFFFFF"/>
                </a:solidFill>
                <a:effectLst/>
                <a:uLnTx/>
                <a:uFillTx/>
                <a:latin typeface="Aptos" panose="02110004020202020204"/>
                <a:ea typeface="+mn-ea"/>
                <a:cs typeface="+mn-cs"/>
              </a:rPr>
              <a:t>Paul also prepared the following</a:t>
            </a: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FFFFFF"/>
                </a:solidFill>
                <a:effectLst/>
                <a:uLnTx/>
                <a:uFillTx/>
                <a:latin typeface="Aptos" panose="02110004020202020204"/>
                <a:ea typeface="+mn-ea"/>
                <a:cs typeface="+mn-cs"/>
              </a:rPr>
              <a:t>White boards for his table for staff ready for the call</a:t>
            </a: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FFFFFF"/>
                </a:solidFill>
                <a:effectLst/>
                <a:uLnTx/>
                <a:uFillTx/>
                <a:latin typeface="Aptos" panose="02110004020202020204"/>
                <a:ea typeface="+mn-ea"/>
                <a:cs typeface="+mn-cs"/>
              </a:rPr>
              <a:t>White board with ALL information he needed in front of him</a:t>
            </a: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FFFFFF"/>
                </a:solidFill>
                <a:effectLst/>
                <a:uLnTx/>
                <a:uFillTx/>
                <a:latin typeface="Aptos" panose="02110004020202020204"/>
                <a:ea typeface="+mn-ea"/>
                <a:cs typeface="+mn-cs"/>
              </a:rPr>
              <a:t>Registers were printed off before – PP, LAC, CIC, YC, SEND, EHCP </a:t>
            </a:r>
            <a:r>
              <a:rPr kumimoji="0" lang="en-US" sz="1400" b="0" i="0" u="none" strike="noStrike" kern="1200" cap="none" spc="0" normalizeH="0" baseline="0" noProof="0" dirty="0" err="1">
                <a:ln>
                  <a:noFill/>
                </a:ln>
                <a:solidFill>
                  <a:srgbClr val="FFFFFF"/>
                </a:solidFill>
                <a:effectLst/>
                <a:uLnTx/>
                <a:uFillTx/>
                <a:latin typeface="Aptos" panose="02110004020202020204"/>
                <a:ea typeface="+mn-ea"/>
                <a:cs typeface="+mn-cs"/>
              </a:rPr>
              <a:t>etc</a:t>
            </a:r>
            <a:r>
              <a:rPr kumimoji="0" lang="en-US" sz="1400" b="0" i="0" u="none" strike="noStrike" kern="1200" cap="none" spc="0" normalizeH="0" baseline="0" noProof="0" dirty="0">
                <a:ln>
                  <a:noFill/>
                </a:ln>
                <a:solidFill>
                  <a:srgbClr val="FFFFFF"/>
                </a:solidFill>
                <a:effectLst/>
                <a:uLnTx/>
                <a:uFillTx/>
                <a:latin typeface="Aptos" panose="02110004020202020204"/>
                <a:ea typeface="+mn-ea"/>
                <a:cs typeface="+mn-cs"/>
              </a:rPr>
              <a:t> </a:t>
            </a: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FFFFFF"/>
                </a:solidFill>
                <a:effectLst/>
                <a:uLnTx/>
                <a:uFillTx/>
                <a:latin typeface="Aptos" panose="02110004020202020204"/>
                <a:ea typeface="+mn-ea"/>
                <a:cs typeface="+mn-cs"/>
              </a:rPr>
              <a:t>Improvement Plan</a:t>
            </a: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400" b="1" i="0" u="sng" strike="noStrike" kern="1200" cap="none" spc="0" normalizeH="0" baseline="0" noProof="0" dirty="0">
                <a:ln>
                  <a:noFill/>
                </a:ln>
                <a:solidFill>
                  <a:srgbClr val="FFFFFF"/>
                </a:solidFill>
                <a:effectLst/>
                <a:uLnTx/>
                <a:uFillTx/>
                <a:latin typeface="Aptos" panose="02110004020202020204"/>
                <a:ea typeface="+mn-ea"/>
                <a:cs typeface="+mn-cs"/>
              </a:rPr>
              <a:t>OFSTED Toolkit/internal folder</a:t>
            </a:r>
          </a:p>
        </p:txBody>
      </p:sp>
      <p:pic>
        <p:nvPicPr>
          <p:cNvPr id="3074" name="Picture 2" descr="Dry-erase // Whiteboard Archives - Roam">
            <a:extLst>
              <a:ext uri="{FF2B5EF4-FFF2-40B4-BE49-F238E27FC236}">
                <a16:creationId xmlns:a16="http://schemas.microsoft.com/office/drawing/2014/main" id="{2CED1CDF-F6E1-AF9D-8BDD-335F99807B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5254" r="-2" b="-2"/>
          <a:stretch>
            <a:fillRect/>
          </a:stretch>
        </p:blipFill>
        <p:spPr bwMode="auto">
          <a:xfrm>
            <a:off x="4968251" y="2419956"/>
            <a:ext cx="2249424" cy="2002611"/>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Ofsted inspections - stuck, secure or ...">
            <a:extLst>
              <a:ext uri="{FF2B5EF4-FFF2-40B4-BE49-F238E27FC236}">
                <a16:creationId xmlns:a16="http://schemas.microsoft.com/office/drawing/2014/main" id="{C2367CF0-4700-9067-3360-B18A5913D3C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200" r="1727" b="1"/>
          <a:stretch>
            <a:fillRect/>
          </a:stretch>
        </p:blipFill>
        <p:spPr bwMode="auto">
          <a:xfrm>
            <a:off x="7295203" y="325904"/>
            <a:ext cx="4570677" cy="306556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CA424124-0F45-F91A-FAF1-EB625CFB0270}"/>
              </a:ext>
            </a:extLst>
          </p:cNvPr>
          <p:cNvPicPr>
            <a:picLocks noChangeAspect="1"/>
          </p:cNvPicPr>
          <p:nvPr/>
        </p:nvPicPr>
        <p:blipFill>
          <a:blip r:embed="rId5"/>
          <a:srcRect l="16655" r="47681"/>
          <a:stretch>
            <a:fillRect/>
          </a:stretch>
        </p:blipFill>
        <p:spPr>
          <a:xfrm>
            <a:off x="4976656" y="4511800"/>
            <a:ext cx="2249424" cy="2002536"/>
          </a:xfrm>
          <a:prstGeom prst="rect">
            <a:avLst/>
          </a:prstGeom>
        </p:spPr>
      </p:pic>
      <p:pic>
        <p:nvPicPr>
          <p:cNvPr id="3080" name="Picture 8" descr="Provision Map Guidance Document">
            <a:extLst>
              <a:ext uri="{FF2B5EF4-FFF2-40B4-BE49-F238E27FC236}">
                <a16:creationId xmlns:a16="http://schemas.microsoft.com/office/drawing/2014/main" id="{0CD20F7A-5922-9A53-9BC2-86151415B93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2137" r="5746" b="-2"/>
          <a:stretch>
            <a:fillRect/>
          </a:stretch>
        </p:blipFill>
        <p:spPr bwMode="auto">
          <a:xfrm>
            <a:off x="7295203" y="3474720"/>
            <a:ext cx="4570677" cy="305348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Looe Community Academy - Home">
            <a:extLst>
              <a:ext uri="{FF2B5EF4-FFF2-40B4-BE49-F238E27FC236}">
                <a16:creationId xmlns:a16="http://schemas.microsoft.com/office/drawing/2014/main" id="{F4D7428D-82B7-F83F-9825-295B4A87196F}"/>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06334" y="180864"/>
            <a:ext cx="1190625" cy="1647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265"/>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5E020D0-030D-3A61-EC1D-12D6F14DB7D4}"/>
              </a:ext>
            </a:extLst>
          </p:cNvPr>
          <p:cNvPicPr>
            <a:picLocks noChangeAspect="1"/>
          </p:cNvPicPr>
          <p:nvPr/>
        </p:nvPicPr>
        <p:blipFill>
          <a:blip r:embed="rId2"/>
          <a:stretch>
            <a:fillRect/>
          </a:stretch>
        </p:blipFill>
        <p:spPr>
          <a:xfrm>
            <a:off x="0" y="0"/>
            <a:ext cx="4572000" cy="6858000"/>
          </a:xfrm>
          <a:prstGeom prst="rect">
            <a:avLst/>
          </a:prstGeom>
        </p:spPr>
      </p:pic>
      <p:sp>
        <p:nvSpPr>
          <p:cNvPr id="3" name="TextBox 2">
            <a:extLst>
              <a:ext uri="{FF2B5EF4-FFF2-40B4-BE49-F238E27FC236}">
                <a16:creationId xmlns:a16="http://schemas.microsoft.com/office/drawing/2014/main" id="{999BB299-83F2-8376-0E1F-94C6A9A38753}"/>
              </a:ext>
            </a:extLst>
          </p:cNvPr>
          <p:cNvSpPr txBox="1"/>
          <p:nvPr/>
        </p:nvSpPr>
        <p:spPr>
          <a:xfrm>
            <a:off x="5102524" y="1105958"/>
            <a:ext cx="6098874" cy="4154984"/>
          </a:xfrm>
          <a:prstGeom prst="rect">
            <a:avLst/>
          </a:prstGeom>
          <a:solidFill>
            <a:schemeClr val="accent4">
              <a:lumMod val="20000"/>
              <a:lumOff val="80000"/>
            </a:schemeClr>
          </a:solidFill>
        </p:spPr>
        <p:txBody>
          <a:bodyPr wrap="square">
            <a:spAutoFit/>
          </a:bodyPr>
          <a:lstStyle/>
          <a:p>
            <a:r>
              <a:rPr lang="en-US" sz="2400" dirty="0"/>
              <a:t>The new Ofsted inspection framework significantly impacts Special Educational Needs Coordinators (SENCOs) by elevating SEND from a "part of the story" to a central, standalone "Inclusion" grade</a:t>
            </a:r>
            <a:r>
              <a:rPr lang="en-US" sz="2400" b="0" i="0" dirty="0">
                <a:solidFill>
                  <a:srgbClr val="0A0A0A"/>
                </a:solidFill>
                <a:effectLst/>
                <a:latin typeface="Google Sans"/>
              </a:rPr>
              <a:t>. </a:t>
            </a:r>
          </a:p>
          <a:p>
            <a:endParaRPr lang="en-US" sz="2400" dirty="0">
              <a:solidFill>
                <a:srgbClr val="0A0A0A"/>
              </a:solidFill>
              <a:latin typeface="Google Sans"/>
            </a:endParaRPr>
          </a:p>
          <a:p>
            <a:r>
              <a:rPr lang="en-US" sz="2400" b="0" i="0" dirty="0">
                <a:solidFill>
                  <a:srgbClr val="0A0A0A"/>
                </a:solidFill>
                <a:effectLst/>
                <a:latin typeface="Google Sans"/>
              </a:rPr>
              <a:t>SENCOs will face increased scrutiny on early identification, the graduated approach (assess, plan, do, review), and how well the curriculum is adapted for learners with SEND, with a focus on "lived experience" rather than just policies.</a:t>
            </a:r>
            <a:endParaRPr lang="en-GB" sz="2400" dirty="0"/>
          </a:p>
        </p:txBody>
      </p:sp>
    </p:spTree>
    <p:extLst>
      <p:ext uri="{BB962C8B-B14F-4D97-AF65-F5344CB8AC3E}">
        <p14:creationId xmlns:p14="http://schemas.microsoft.com/office/powerpoint/2010/main" val="41804739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Digital Clock Time 930 Time Illustration Stock Illustration 2356704755 |  Shutterstock">
            <a:extLst>
              <a:ext uri="{FF2B5EF4-FFF2-40B4-BE49-F238E27FC236}">
                <a16:creationId xmlns:a16="http://schemas.microsoft.com/office/drawing/2014/main" id="{E365182D-DB9A-E339-05DC-394A05329880}"/>
              </a:ext>
            </a:extLst>
          </p:cNvPr>
          <p:cNvPicPr>
            <a:picLocks noChangeAspect="1" noChangeArrowheads="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b="18959"/>
          <a:stretch>
            <a:fillRect/>
          </a:stretch>
        </p:blipFill>
        <p:spPr bwMode="auto">
          <a:xfrm>
            <a:off x="3676650" y="1049984"/>
            <a:ext cx="4543425" cy="396969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Looe Community Academy - Home">
            <a:extLst>
              <a:ext uri="{FF2B5EF4-FFF2-40B4-BE49-F238E27FC236}">
                <a16:creationId xmlns:a16="http://schemas.microsoft.com/office/drawing/2014/main" id="{923EB6F2-CF94-251F-C9DA-E791DBC9AFD5}"/>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06334" y="180864"/>
            <a:ext cx="1190625" cy="164782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7EC3FFA-A1BF-38A4-FBB4-A3CB4F084B04}"/>
              </a:ext>
            </a:extLst>
          </p:cNvPr>
          <p:cNvSpPr txBox="1"/>
          <p:nvPr/>
        </p:nvSpPr>
        <p:spPr>
          <a:xfrm>
            <a:off x="4254482" y="4577060"/>
            <a:ext cx="4168834" cy="175432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They asked if school wanted to go ahead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They will be calling at 11.30am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I was in a meeting, and everyone was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Trying to find me.</a:t>
            </a:r>
          </a:p>
        </p:txBody>
      </p:sp>
    </p:spTree>
    <p:extLst>
      <p:ext uri="{BB962C8B-B14F-4D97-AF65-F5344CB8AC3E}">
        <p14:creationId xmlns:p14="http://schemas.microsoft.com/office/powerpoint/2010/main" val="18303889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Looe Community Academy - Home">
            <a:extLst>
              <a:ext uri="{FF2B5EF4-FFF2-40B4-BE49-F238E27FC236}">
                <a16:creationId xmlns:a16="http://schemas.microsoft.com/office/drawing/2014/main" id="{210E17C3-EB29-96EF-4B35-4537FD1B2A56}"/>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06334" y="180864"/>
            <a:ext cx="1190625" cy="1647825"/>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a:extLst>
              <a:ext uri="{FF2B5EF4-FFF2-40B4-BE49-F238E27FC236}">
                <a16:creationId xmlns:a16="http://schemas.microsoft.com/office/drawing/2014/main" id="{7E987BBE-A1C7-74BB-78A5-1425A7556B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7867" y="876300"/>
            <a:ext cx="9076266" cy="5105400"/>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Ofsted: Monday notification call will ...">
            <a:extLst>
              <a:ext uri="{FF2B5EF4-FFF2-40B4-BE49-F238E27FC236}">
                <a16:creationId xmlns:a16="http://schemas.microsoft.com/office/drawing/2014/main" id="{3FF07E3D-1637-4CBA-6368-8D00B40884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86238" y="2307431"/>
            <a:ext cx="4146407" cy="224313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96141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2D12BF-E60A-93CB-ED8A-63CD470344B0}"/>
            </a:ext>
          </a:extLst>
        </p:cNvPr>
        <p:cNvGrpSpPr/>
        <p:nvPr/>
      </p:nvGrpSpPr>
      <p:grpSpPr>
        <a:xfrm>
          <a:off x="0" y="0"/>
          <a:ext cx="0" cy="0"/>
          <a:chOff x="0" y="0"/>
          <a:chExt cx="0" cy="0"/>
        </a:xfrm>
      </p:grpSpPr>
      <p:pic>
        <p:nvPicPr>
          <p:cNvPr id="7174" name="Picture 6" descr="Looe beach">
            <a:extLst>
              <a:ext uri="{FF2B5EF4-FFF2-40B4-BE49-F238E27FC236}">
                <a16:creationId xmlns:a16="http://schemas.microsoft.com/office/drawing/2014/main" id="{0F43ABCF-4B42-A9F8-B26D-C52FF4F0F8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995" r="3241"/>
          <a:stretch>
            <a:fillRect/>
          </a:stretch>
        </p:blipFill>
        <p:spPr bwMode="auto">
          <a:xfrm>
            <a:off x="1"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34B6D292-443E-766C-40B0-860278CCAB3E}"/>
              </a:ext>
            </a:extLst>
          </p:cNvPr>
          <p:cNvSpPr/>
          <p:nvPr/>
        </p:nvSpPr>
        <p:spPr>
          <a:xfrm>
            <a:off x="7531610" y="2434201"/>
            <a:ext cx="3822189" cy="3742762"/>
          </a:xfrm>
          <a:prstGeom prst="rect">
            <a:avLst/>
          </a:prstGeom>
        </p:spPr>
        <p:txBody>
          <a:bodyPr vert="horz" lIns="91440" tIns="45720" rIns="91440" bIns="45720" rtlCol="0">
            <a:normAutofit/>
          </a:bodyPr>
          <a:lstStyle/>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9600" b="1" i="0" u="none" strike="noStrike" kern="1200" cap="none" spc="0" normalizeH="0" baseline="0" noProof="0" dirty="0">
                <a:ln w="12700" cmpd="sng">
                  <a:solidFill>
                    <a:srgbClr val="0F9ED5"/>
                  </a:solidFill>
                  <a:prstDash val="solid"/>
                </a:ln>
                <a:solidFill>
                  <a:prstClr val="black"/>
                </a:solidFill>
                <a:effectLst/>
                <a:uLnTx/>
                <a:uFillTx/>
                <a:latin typeface="Aptos" panose="02110004020202020204"/>
                <a:ea typeface="+mn-ea"/>
                <a:cs typeface="+mn-cs"/>
              </a:rPr>
              <a:t>Day 1</a:t>
            </a:r>
          </a:p>
        </p:txBody>
      </p:sp>
    </p:spTree>
    <p:extLst>
      <p:ext uri="{BB962C8B-B14F-4D97-AF65-F5344CB8AC3E}">
        <p14:creationId xmlns:p14="http://schemas.microsoft.com/office/powerpoint/2010/main" val="39405865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671A6D9-CA0E-FED9-9F89-745CAB5CEC2D}"/>
              </a:ext>
            </a:extLst>
          </p:cNvPr>
          <p:cNvPicPr>
            <a:picLocks noChangeAspect="1"/>
          </p:cNvPicPr>
          <p:nvPr/>
        </p:nvPicPr>
        <p:blipFill>
          <a:blip r:embed="rId2"/>
          <a:stretch>
            <a:fillRect/>
          </a:stretch>
        </p:blipFill>
        <p:spPr>
          <a:xfrm>
            <a:off x="995680" y="-163838"/>
            <a:ext cx="9570720" cy="6741937"/>
          </a:xfrm>
          <a:prstGeom prst="rect">
            <a:avLst/>
          </a:prstGeom>
        </p:spPr>
      </p:pic>
      <p:sp>
        <p:nvSpPr>
          <p:cNvPr id="4" name="Rectangle: Rounded Corners 3">
            <a:extLst>
              <a:ext uri="{FF2B5EF4-FFF2-40B4-BE49-F238E27FC236}">
                <a16:creationId xmlns:a16="http://schemas.microsoft.com/office/drawing/2014/main" id="{E14C513A-B4B4-53C6-7A77-B028D3F9EC04}"/>
              </a:ext>
            </a:extLst>
          </p:cNvPr>
          <p:cNvSpPr/>
          <p:nvPr/>
        </p:nvSpPr>
        <p:spPr>
          <a:xfrm>
            <a:off x="5583677" y="568960"/>
            <a:ext cx="4982723" cy="6172308"/>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1. </a:t>
            </a:r>
            <a:r>
              <a:rPr kumimoji="0" lang="en-GB" sz="1600" b="0" i="0" u="none" strike="noStrike" kern="1200" cap="none" spc="0" normalizeH="0" baseline="0" noProof="0" dirty="0">
                <a:ln>
                  <a:noFill/>
                </a:ln>
                <a:solidFill>
                  <a:prstClr val="black"/>
                </a:solidFill>
                <a:effectLst/>
                <a:uLnTx/>
                <a:uFillTx/>
                <a:latin typeface="Aptos" panose="02110004020202020204"/>
                <a:ea typeface="+mn-ea"/>
                <a:cs typeface="+mn-cs"/>
              </a:rPr>
              <a:t>Met with Sophie and she selected 6 students and 3 back up students.</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ptos" panose="02110004020202020204"/>
                <a:ea typeface="+mn-ea"/>
                <a:cs typeface="+mn-cs"/>
              </a:rPr>
              <a:t>All students were in who she selected.</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ptos" panose="02110004020202020204"/>
                <a:ea typeface="+mn-ea"/>
                <a:cs typeface="+mn-cs"/>
              </a:rPr>
              <a:t>2. I printed out the selected students' passports.</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ptos" panose="02110004020202020204"/>
                <a:ea typeface="+mn-ea"/>
                <a:cs typeface="+mn-cs"/>
              </a:rPr>
              <a:t>3. We went to their lessons to see if the passport were being followed.</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ptos" panose="02110004020202020204"/>
                <a:ea typeface="+mn-ea"/>
                <a:cs typeface="+mn-cs"/>
              </a:rPr>
              <a:t>4. We discussed </a:t>
            </a:r>
            <a:r>
              <a:rPr kumimoji="0" lang="en-GB" sz="1600" b="1" i="0" u="sng" strike="noStrike" kern="1200" cap="none" spc="0" normalizeH="0" baseline="0" noProof="0" dirty="0">
                <a:ln>
                  <a:noFill/>
                </a:ln>
                <a:solidFill>
                  <a:prstClr val="black"/>
                </a:solidFill>
                <a:effectLst/>
                <a:uLnTx/>
                <a:uFillTx/>
                <a:latin typeface="Aptos" panose="02110004020202020204"/>
                <a:ea typeface="+mn-ea"/>
                <a:cs typeface="+mn-cs"/>
              </a:rPr>
              <a:t>seating plans </a:t>
            </a:r>
            <a:r>
              <a:rPr kumimoji="0" lang="en-GB" sz="1600" b="0" i="0" u="none" strike="noStrike" kern="1200" cap="none" spc="0" normalizeH="0" baseline="0" noProof="0" dirty="0">
                <a:ln>
                  <a:noFill/>
                </a:ln>
                <a:solidFill>
                  <a:prstClr val="black"/>
                </a:solidFill>
                <a:effectLst/>
                <a:uLnTx/>
                <a:uFillTx/>
                <a:latin typeface="Aptos" panose="02110004020202020204"/>
                <a:ea typeface="+mn-ea"/>
                <a:cs typeface="+mn-cs"/>
              </a:rPr>
              <a:t>– annotations and adaptive teaching strategies and </a:t>
            </a:r>
            <a:r>
              <a:rPr kumimoji="0" lang="en-GB" sz="1600" b="1" i="0" u="sng" strike="noStrike" kern="1200" cap="none" spc="0" normalizeH="0" baseline="0" noProof="0" dirty="0">
                <a:ln>
                  <a:noFill/>
                </a:ln>
                <a:solidFill>
                  <a:prstClr val="black"/>
                </a:solidFill>
                <a:effectLst/>
                <a:uLnTx/>
                <a:uFillTx/>
                <a:latin typeface="Aptos" panose="02110004020202020204"/>
                <a:ea typeface="+mn-ea"/>
                <a:cs typeface="+mn-cs"/>
              </a:rPr>
              <a:t>summary sheets.</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ptos" panose="02110004020202020204"/>
                <a:ea typeface="+mn-ea"/>
                <a:cs typeface="+mn-cs"/>
              </a:rPr>
              <a:t>5. She sat down next to students and looked through their books and spoke to them.</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ptos" panose="02110004020202020204"/>
                <a:ea typeface="+mn-ea"/>
                <a:cs typeface="+mn-cs"/>
              </a:rPr>
              <a:t>6. I explained backgrounds of the students and could produce reasons for their choices in the lessons.</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ptos" panose="02110004020202020204"/>
                <a:ea typeface="+mn-ea"/>
                <a:cs typeface="+mn-cs"/>
              </a:rPr>
              <a:t>7. We knew ALL our students and could explain each case study. We could JUSTIFY everything.</a:t>
            </a:r>
          </a:p>
        </p:txBody>
      </p:sp>
      <p:sp>
        <p:nvSpPr>
          <p:cNvPr id="5" name="Rectangle: Rounded Corners 4">
            <a:extLst>
              <a:ext uri="{FF2B5EF4-FFF2-40B4-BE49-F238E27FC236}">
                <a16:creationId xmlns:a16="http://schemas.microsoft.com/office/drawing/2014/main" id="{9BE01E8A-355D-7DEB-8C28-E454481E9E6B}"/>
              </a:ext>
            </a:extLst>
          </p:cNvPr>
          <p:cNvSpPr/>
          <p:nvPr/>
        </p:nvSpPr>
        <p:spPr>
          <a:xfrm>
            <a:off x="5583677" y="568960"/>
            <a:ext cx="4982723" cy="6172308"/>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I showed Sophie the whole school and followed student passports.</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READ WRITE INC </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Handwriting </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Curriculum support basis</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These were another focus after following students.</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6" name="Picture 2" descr="Looe Community Academy - Home">
            <a:extLst>
              <a:ext uri="{FF2B5EF4-FFF2-40B4-BE49-F238E27FC236}">
                <a16:creationId xmlns:a16="http://schemas.microsoft.com/office/drawing/2014/main" id="{45347334-DB05-3F8C-A6E4-D7E9AB1F7ADF}"/>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06334" y="180864"/>
            <a:ext cx="1190625" cy="1647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5597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817A81-F93F-DE99-AA3A-837C86CFD1F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B918D8E-2DD3-EC74-063D-BF3D2DEF809A}"/>
              </a:ext>
            </a:extLst>
          </p:cNvPr>
          <p:cNvSpPr/>
          <p:nvPr/>
        </p:nvSpPr>
        <p:spPr>
          <a:xfrm>
            <a:off x="3903478" y="2967335"/>
            <a:ext cx="4385048"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ptos" panose="02110004020202020204"/>
                <a:ea typeface="+mn-ea"/>
                <a:cs typeface="+mn-cs"/>
              </a:rPr>
              <a:t>Hotspots RAG</a:t>
            </a:r>
          </a:p>
        </p:txBody>
      </p:sp>
      <p:pic>
        <p:nvPicPr>
          <p:cNvPr id="5" name="Picture 2" descr="Looe Community Academy - Home">
            <a:extLst>
              <a:ext uri="{FF2B5EF4-FFF2-40B4-BE49-F238E27FC236}">
                <a16:creationId xmlns:a16="http://schemas.microsoft.com/office/drawing/2014/main" id="{653A27A1-1438-2CFB-A3E4-6CD5285EF19C}"/>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06334" y="180864"/>
            <a:ext cx="1190625" cy="164782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8A7109CF-E3D8-A209-12EB-3EE928585593}"/>
              </a:ext>
            </a:extLst>
          </p:cNvPr>
          <p:cNvPicPr>
            <a:picLocks noChangeAspect="1"/>
          </p:cNvPicPr>
          <p:nvPr/>
        </p:nvPicPr>
        <p:blipFill>
          <a:blip r:embed="rId3"/>
          <a:stretch>
            <a:fillRect/>
          </a:stretch>
        </p:blipFill>
        <p:spPr>
          <a:xfrm>
            <a:off x="2944857" y="1440007"/>
            <a:ext cx="6302286" cy="3977985"/>
          </a:xfrm>
          <a:prstGeom prst="rect">
            <a:avLst/>
          </a:prstGeom>
        </p:spPr>
      </p:pic>
    </p:spTree>
    <p:extLst>
      <p:ext uri="{BB962C8B-B14F-4D97-AF65-F5344CB8AC3E}">
        <p14:creationId xmlns:p14="http://schemas.microsoft.com/office/powerpoint/2010/main" val="7961840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9E226-8B87-2580-C943-26B15B20427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1FE2864-00C5-CF19-C660-1D51E602D741}"/>
              </a:ext>
            </a:extLst>
          </p:cNvPr>
          <p:cNvPicPr>
            <a:picLocks noChangeAspect="1"/>
          </p:cNvPicPr>
          <p:nvPr/>
        </p:nvPicPr>
        <p:blipFill>
          <a:blip r:embed="rId2"/>
          <a:srcRect t="34840"/>
          <a:stretch>
            <a:fillRect/>
          </a:stretch>
        </p:blipFill>
        <p:spPr>
          <a:xfrm>
            <a:off x="1912257" y="487680"/>
            <a:ext cx="8367485" cy="30786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a:extLst>
              <a:ext uri="{FF2B5EF4-FFF2-40B4-BE49-F238E27FC236}">
                <a16:creationId xmlns:a16="http://schemas.microsoft.com/office/drawing/2014/main" id="{5E52ED26-5943-4804-8669-4AF1FD6DF2D8}"/>
              </a:ext>
            </a:extLst>
          </p:cNvPr>
          <p:cNvPicPr>
            <a:picLocks noChangeAspect="1"/>
          </p:cNvPicPr>
          <p:nvPr/>
        </p:nvPicPr>
        <p:blipFill>
          <a:blip r:embed="rId3"/>
          <a:stretch>
            <a:fillRect/>
          </a:stretch>
        </p:blipFill>
        <p:spPr>
          <a:xfrm>
            <a:off x="1912257" y="487680"/>
            <a:ext cx="7186283" cy="40618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Rectangle 5">
            <a:extLst>
              <a:ext uri="{FF2B5EF4-FFF2-40B4-BE49-F238E27FC236}">
                <a16:creationId xmlns:a16="http://schemas.microsoft.com/office/drawing/2014/main" id="{5594C9BF-9E28-4911-3B12-C283071406B9}"/>
              </a:ext>
            </a:extLst>
          </p:cNvPr>
          <p:cNvSpPr/>
          <p:nvPr/>
        </p:nvSpPr>
        <p:spPr>
          <a:xfrm>
            <a:off x="3585160" y="2432226"/>
            <a:ext cx="396240" cy="1524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8" name="Picture 7">
            <a:extLst>
              <a:ext uri="{FF2B5EF4-FFF2-40B4-BE49-F238E27FC236}">
                <a16:creationId xmlns:a16="http://schemas.microsoft.com/office/drawing/2014/main" id="{0AD03000-BF8F-2CB3-4D1C-35CC56934ADF}"/>
              </a:ext>
            </a:extLst>
          </p:cNvPr>
          <p:cNvPicPr>
            <a:picLocks noChangeAspect="1"/>
          </p:cNvPicPr>
          <p:nvPr/>
        </p:nvPicPr>
        <p:blipFill>
          <a:blip r:embed="rId4"/>
          <a:stretch>
            <a:fillRect/>
          </a:stretch>
        </p:blipFill>
        <p:spPr>
          <a:xfrm>
            <a:off x="1622672" y="891575"/>
            <a:ext cx="8657070" cy="365791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Picture 9">
            <a:extLst>
              <a:ext uri="{FF2B5EF4-FFF2-40B4-BE49-F238E27FC236}">
                <a16:creationId xmlns:a16="http://schemas.microsoft.com/office/drawing/2014/main" id="{6DF64731-7360-9E35-C8AF-04D21F12009C}"/>
              </a:ext>
            </a:extLst>
          </p:cNvPr>
          <p:cNvPicPr>
            <a:picLocks noChangeAspect="1"/>
          </p:cNvPicPr>
          <p:nvPr/>
        </p:nvPicPr>
        <p:blipFill>
          <a:blip r:embed="rId5"/>
          <a:stretch>
            <a:fillRect/>
          </a:stretch>
        </p:blipFill>
        <p:spPr>
          <a:xfrm>
            <a:off x="1622672" y="1479946"/>
            <a:ext cx="8657070" cy="30786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Picture 2" descr="Looe Community Academy - Home">
            <a:extLst>
              <a:ext uri="{FF2B5EF4-FFF2-40B4-BE49-F238E27FC236}">
                <a16:creationId xmlns:a16="http://schemas.microsoft.com/office/drawing/2014/main" id="{7F832EAF-07E6-D7EF-1797-D5E7909B5948}"/>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06334" y="180864"/>
            <a:ext cx="1190625" cy="1647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969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4E20EA-6A7B-3AB5-D9BF-034D81FEC2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7288B4-EEFB-73E8-CF4D-089099869CBE}"/>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148EE8FE-5659-32F4-0850-0165567B60F5}"/>
              </a:ext>
            </a:extLst>
          </p:cNvPr>
          <p:cNvSpPr>
            <a:spLocks noGrp="1"/>
          </p:cNvSpPr>
          <p:nvPr>
            <p:ph type="subTitle" idx="1"/>
          </p:nvPr>
        </p:nvSpPr>
        <p:spPr/>
        <p:txBody>
          <a:bodyPr/>
          <a:lstStyle/>
          <a:p>
            <a:endParaRPr lang="en-GB"/>
          </a:p>
        </p:txBody>
      </p:sp>
      <p:pic>
        <p:nvPicPr>
          <p:cNvPr id="5" name="Picture 4">
            <a:extLst>
              <a:ext uri="{FF2B5EF4-FFF2-40B4-BE49-F238E27FC236}">
                <a16:creationId xmlns:a16="http://schemas.microsoft.com/office/drawing/2014/main" id="{DDEBFBD7-4E8F-41F8-D8CA-56162C0D77C1}"/>
              </a:ext>
            </a:extLst>
          </p:cNvPr>
          <p:cNvPicPr>
            <a:picLocks noChangeAspect="1"/>
          </p:cNvPicPr>
          <p:nvPr/>
        </p:nvPicPr>
        <p:blipFill>
          <a:blip r:embed="rId2"/>
          <a:stretch>
            <a:fillRect/>
          </a:stretch>
        </p:blipFill>
        <p:spPr>
          <a:xfrm>
            <a:off x="782320" y="154011"/>
            <a:ext cx="9591040" cy="6549978"/>
          </a:xfrm>
          <a:prstGeom prst="rect">
            <a:avLst/>
          </a:prstGeom>
        </p:spPr>
      </p:pic>
      <p:pic>
        <p:nvPicPr>
          <p:cNvPr id="6" name="Picture 2" descr="Looe Community Academy - Home">
            <a:extLst>
              <a:ext uri="{FF2B5EF4-FFF2-40B4-BE49-F238E27FC236}">
                <a16:creationId xmlns:a16="http://schemas.microsoft.com/office/drawing/2014/main" id="{5F64753D-DACC-EEC2-C0FD-2697A2E7E217}"/>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06334" y="180864"/>
            <a:ext cx="1190625" cy="1647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55132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E78C5-7085-1D5D-8FB2-5ECFF50EA88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F233D36-92CA-F4A1-D1C0-C3ECF12C1111}"/>
              </a:ext>
            </a:extLst>
          </p:cNvPr>
          <p:cNvPicPr>
            <a:picLocks noChangeAspect="1"/>
          </p:cNvPicPr>
          <p:nvPr/>
        </p:nvPicPr>
        <p:blipFill>
          <a:blip r:embed="rId2"/>
          <a:stretch>
            <a:fillRect/>
          </a:stretch>
        </p:blipFill>
        <p:spPr>
          <a:xfrm>
            <a:off x="1853206" y="1107440"/>
            <a:ext cx="8799825" cy="4056505"/>
          </a:xfrm>
          <a:prstGeom prst="rect">
            <a:avLst/>
          </a:prstGeom>
        </p:spPr>
      </p:pic>
      <p:pic>
        <p:nvPicPr>
          <p:cNvPr id="4" name="Picture 2" descr="Looe Community Academy - Home">
            <a:extLst>
              <a:ext uri="{FF2B5EF4-FFF2-40B4-BE49-F238E27FC236}">
                <a16:creationId xmlns:a16="http://schemas.microsoft.com/office/drawing/2014/main" id="{7685206C-BA16-9847-AA91-FF463C93D64E}"/>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06334" y="180864"/>
            <a:ext cx="1190625" cy="1647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71843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79" name="Rectangle 717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174" name="Picture 6" descr="Looe beach">
            <a:extLst>
              <a:ext uri="{FF2B5EF4-FFF2-40B4-BE49-F238E27FC236}">
                <a16:creationId xmlns:a16="http://schemas.microsoft.com/office/drawing/2014/main" id="{E21B86D1-6EEC-571C-12E9-254F05091A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995" r="3241"/>
          <a:stretch>
            <a:fillRect/>
          </a:stretch>
        </p:blipFill>
        <p:spPr bwMode="auto">
          <a:xfrm>
            <a:off x="1"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7181" name="Rectangle 718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Rectangle 1">
            <a:extLst>
              <a:ext uri="{FF2B5EF4-FFF2-40B4-BE49-F238E27FC236}">
                <a16:creationId xmlns:a16="http://schemas.microsoft.com/office/drawing/2014/main" id="{19AA50A5-6FF7-25DA-E4AA-7EF5A86A2E9F}"/>
              </a:ext>
            </a:extLst>
          </p:cNvPr>
          <p:cNvSpPr/>
          <p:nvPr/>
        </p:nvSpPr>
        <p:spPr>
          <a:xfrm>
            <a:off x="7531610" y="2434201"/>
            <a:ext cx="3822189" cy="3742762"/>
          </a:xfrm>
          <a:prstGeom prst="rect">
            <a:avLst/>
          </a:prstGeom>
        </p:spPr>
        <p:txBody>
          <a:bodyPr vert="horz" lIns="91440" tIns="45720" rIns="91440" bIns="45720" rtlCol="0">
            <a:normAutofit/>
          </a:bodyPr>
          <a:lstStyle/>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9600" b="1" i="0" u="none" strike="noStrike" kern="1200" cap="none" spc="0" normalizeH="0" baseline="0" noProof="0" dirty="0">
                <a:ln w="12700" cmpd="sng">
                  <a:solidFill>
                    <a:srgbClr val="0F9ED5"/>
                  </a:solidFill>
                  <a:prstDash val="solid"/>
                </a:ln>
                <a:solidFill>
                  <a:prstClr val="black"/>
                </a:solidFill>
                <a:effectLst/>
                <a:uLnTx/>
                <a:uFillTx/>
                <a:latin typeface="Aptos" panose="02110004020202020204"/>
                <a:ea typeface="+mn-ea"/>
                <a:cs typeface="+mn-cs"/>
              </a:rPr>
              <a:t>Day 2</a:t>
            </a:r>
          </a:p>
        </p:txBody>
      </p:sp>
    </p:spTree>
    <p:extLst>
      <p:ext uri="{BB962C8B-B14F-4D97-AF65-F5344CB8AC3E}">
        <p14:creationId xmlns:p14="http://schemas.microsoft.com/office/powerpoint/2010/main" val="1380729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E4D10D-239E-8A15-5EBA-1FEDF4DB06D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6F7FD6A-4C2F-02E6-5014-F989A9ACFC9C}"/>
              </a:ext>
            </a:extLst>
          </p:cNvPr>
          <p:cNvPicPr>
            <a:picLocks noChangeAspect="1"/>
          </p:cNvPicPr>
          <p:nvPr/>
        </p:nvPicPr>
        <p:blipFill>
          <a:blip r:embed="rId2"/>
          <a:stretch>
            <a:fillRect/>
          </a:stretch>
        </p:blipFill>
        <p:spPr>
          <a:xfrm>
            <a:off x="1672123" y="314309"/>
            <a:ext cx="8847754" cy="5833377"/>
          </a:xfrm>
          <a:prstGeom prst="rect">
            <a:avLst/>
          </a:prstGeom>
        </p:spPr>
      </p:pic>
      <p:pic>
        <p:nvPicPr>
          <p:cNvPr id="4" name="Picture 2" descr="Looe Community Academy - Home">
            <a:extLst>
              <a:ext uri="{FF2B5EF4-FFF2-40B4-BE49-F238E27FC236}">
                <a16:creationId xmlns:a16="http://schemas.microsoft.com/office/drawing/2014/main" id="{83C2FDD7-1CF6-2E8F-DDA3-803B4F733E96}"/>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06334" y="180864"/>
            <a:ext cx="1190625" cy="1647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80305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AD5BA625-50F6-71ED-3FC2-CEF2BCA5F148}"/>
              </a:ext>
            </a:extLst>
          </p:cNvPr>
          <p:cNvPicPr>
            <a:picLocks noChangeAspect="1"/>
          </p:cNvPicPr>
          <p:nvPr/>
        </p:nvPicPr>
        <p:blipFill>
          <a:blip r:embed="rId2"/>
          <a:srcRect r="2648" b="-1"/>
          <a:stretch>
            <a:fillRect/>
          </a:stretch>
        </p:blipFill>
        <p:spPr>
          <a:xfrm>
            <a:off x="20" y="1282"/>
            <a:ext cx="12191980" cy="6856718"/>
          </a:xfrm>
          <a:prstGeom prst="rect">
            <a:avLst/>
          </a:prstGeom>
        </p:spPr>
      </p:pic>
    </p:spTree>
    <p:extLst>
      <p:ext uri="{BB962C8B-B14F-4D97-AF65-F5344CB8AC3E}">
        <p14:creationId xmlns:p14="http://schemas.microsoft.com/office/powerpoint/2010/main" val="23228299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AAE070-5B47-AE30-BAD8-4E4410BF3A0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9C51ACB-585C-7B17-B677-8A9A7A85F41B}"/>
              </a:ext>
            </a:extLst>
          </p:cNvPr>
          <p:cNvPicPr>
            <a:picLocks noChangeAspect="1"/>
          </p:cNvPicPr>
          <p:nvPr/>
        </p:nvPicPr>
        <p:blipFill>
          <a:blip r:embed="rId2"/>
          <a:stretch>
            <a:fillRect/>
          </a:stretch>
        </p:blipFill>
        <p:spPr>
          <a:xfrm>
            <a:off x="1742741" y="564893"/>
            <a:ext cx="8706518" cy="5728213"/>
          </a:xfrm>
          <a:prstGeom prst="rect">
            <a:avLst/>
          </a:prstGeom>
        </p:spPr>
      </p:pic>
      <p:pic>
        <p:nvPicPr>
          <p:cNvPr id="4" name="Picture 2" descr="Looe Community Academy - Home">
            <a:extLst>
              <a:ext uri="{FF2B5EF4-FFF2-40B4-BE49-F238E27FC236}">
                <a16:creationId xmlns:a16="http://schemas.microsoft.com/office/drawing/2014/main" id="{234824B4-2D2E-D41B-F386-284C793F2437}"/>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06334" y="180864"/>
            <a:ext cx="1190625" cy="1647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71221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136D699-D72B-DAFC-1E3A-87D62E2186B8}"/>
              </a:ext>
            </a:extLst>
          </p:cNvPr>
          <p:cNvPicPr>
            <a:picLocks noChangeAspect="1"/>
          </p:cNvPicPr>
          <p:nvPr/>
        </p:nvPicPr>
        <p:blipFill>
          <a:blip r:embed="rId2"/>
          <a:stretch>
            <a:fillRect/>
          </a:stretch>
        </p:blipFill>
        <p:spPr>
          <a:xfrm>
            <a:off x="964113" y="1998921"/>
            <a:ext cx="10721917" cy="2641471"/>
          </a:xfrm>
          <a:prstGeom prst="rect">
            <a:avLst/>
          </a:prstGeom>
        </p:spPr>
      </p:pic>
    </p:spTree>
    <p:extLst>
      <p:ext uri="{BB962C8B-B14F-4D97-AF65-F5344CB8AC3E}">
        <p14:creationId xmlns:p14="http://schemas.microsoft.com/office/powerpoint/2010/main" val="36259461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49A2642-2A1B-6993-B396-047F56373BB6}"/>
              </a:ext>
            </a:extLst>
          </p:cNvPr>
          <p:cNvPicPr>
            <a:picLocks noChangeAspect="1"/>
          </p:cNvPicPr>
          <p:nvPr/>
        </p:nvPicPr>
        <p:blipFill>
          <a:blip r:embed="rId2"/>
          <a:stretch>
            <a:fillRect/>
          </a:stretch>
        </p:blipFill>
        <p:spPr>
          <a:xfrm>
            <a:off x="435297" y="1000604"/>
            <a:ext cx="7216765" cy="3596952"/>
          </a:xfrm>
          <a:prstGeom prst="rect">
            <a:avLst/>
          </a:prstGeom>
        </p:spPr>
      </p:pic>
      <p:sp>
        <p:nvSpPr>
          <p:cNvPr id="4" name="Rectangle 3">
            <a:extLst>
              <a:ext uri="{FF2B5EF4-FFF2-40B4-BE49-F238E27FC236}">
                <a16:creationId xmlns:a16="http://schemas.microsoft.com/office/drawing/2014/main" id="{CF5E6042-3ECE-DED9-3F8A-61FC1C01735D}"/>
              </a:ext>
            </a:extLst>
          </p:cNvPr>
          <p:cNvSpPr/>
          <p:nvPr/>
        </p:nvSpPr>
        <p:spPr>
          <a:xfrm>
            <a:off x="272500" y="157023"/>
            <a:ext cx="4214359"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ptos" panose="02110004020202020204"/>
                <a:ea typeface="+mn-ea"/>
                <a:cs typeface="+mn-cs"/>
              </a:rPr>
              <a:t>TEACHMEETs</a:t>
            </a:r>
          </a:p>
        </p:txBody>
      </p:sp>
      <p:sp>
        <p:nvSpPr>
          <p:cNvPr id="5" name="Rectangle 4">
            <a:extLst>
              <a:ext uri="{FF2B5EF4-FFF2-40B4-BE49-F238E27FC236}">
                <a16:creationId xmlns:a16="http://schemas.microsoft.com/office/drawing/2014/main" id="{6496B97B-E357-C669-0373-B91F7BC1C5CC}"/>
              </a:ext>
            </a:extLst>
          </p:cNvPr>
          <p:cNvSpPr/>
          <p:nvPr/>
        </p:nvSpPr>
        <p:spPr>
          <a:xfrm>
            <a:off x="5094206" y="77274"/>
            <a:ext cx="6984156"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ptos" panose="02110004020202020204"/>
                <a:ea typeface="+mn-ea"/>
                <a:cs typeface="+mn-cs"/>
              </a:rPr>
              <a:t>Focus on Interventions</a:t>
            </a:r>
          </a:p>
        </p:txBody>
      </p:sp>
      <p:pic>
        <p:nvPicPr>
          <p:cNvPr id="4098" name="Picture 2" descr="RWI - Read Write Inc. | - William Reynolds">
            <a:extLst>
              <a:ext uri="{FF2B5EF4-FFF2-40B4-BE49-F238E27FC236}">
                <a16:creationId xmlns:a16="http://schemas.microsoft.com/office/drawing/2014/main" id="{EEEC32A4-6317-D877-F83C-5DE72EF588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18128" y="1047189"/>
            <a:ext cx="3838575" cy="1190625"/>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Satchel One – Apps on Google Play">
            <a:extLst>
              <a:ext uri="{FF2B5EF4-FFF2-40B4-BE49-F238E27FC236}">
                <a16:creationId xmlns:a16="http://schemas.microsoft.com/office/drawing/2014/main" id="{B0221027-FE22-3579-87F8-FD35670BE7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5297" y="4714875"/>
            <a:ext cx="214312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Sparx - YouTube">
            <a:extLst>
              <a:ext uri="{FF2B5EF4-FFF2-40B4-BE49-F238E27FC236}">
                <a16:creationId xmlns:a16="http://schemas.microsoft.com/office/drawing/2014/main" id="{FA5FB92B-4058-B50C-EA1C-E8631B6ED14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65852" y="2556510"/>
            <a:ext cx="214312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Looe Community Academy - Home">
            <a:extLst>
              <a:ext uri="{FF2B5EF4-FFF2-40B4-BE49-F238E27FC236}">
                <a16:creationId xmlns:a16="http://schemas.microsoft.com/office/drawing/2014/main" id="{16EC8294-88B6-2214-CC68-38BE6EF0DEDA}"/>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06334" y="180864"/>
            <a:ext cx="1190625" cy="164782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B887531-5D14-5E65-9E27-D6E77D2DA73F}"/>
              </a:ext>
            </a:extLst>
          </p:cNvPr>
          <p:cNvSpPr txBox="1"/>
          <p:nvPr/>
        </p:nvSpPr>
        <p:spPr>
          <a:xfrm>
            <a:off x="2749106" y="4644141"/>
            <a:ext cx="9247853" cy="1754326"/>
          </a:xfrm>
          <a:prstGeom prst="rect">
            <a:avLst/>
          </a:prstGeom>
          <a:noFill/>
        </p:spPr>
        <p:txBody>
          <a:bodyPr wrap="non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Impact of interventions</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Reading ages 7,8,9,10 RAG and triangulated with English books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How are you going to use Reading ages to improve the curriculum through adaptive teaching</a:t>
            </a:r>
          </a:p>
        </p:txBody>
      </p:sp>
    </p:spTree>
    <p:extLst>
      <p:ext uri="{BB962C8B-B14F-4D97-AF65-F5344CB8AC3E}">
        <p14:creationId xmlns:p14="http://schemas.microsoft.com/office/powerpoint/2010/main" val="16831312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657EAA-EC71-9B90-3C3F-255505E956D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585B72A-E785-B0C2-8C44-D3F2938722E7}"/>
              </a:ext>
            </a:extLst>
          </p:cNvPr>
          <p:cNvPicPr>
            <a:picLocks noChangeAspect="1"/>
          </p:cNvPicPr>
          <p:nvPr/>
        </p:nvPicPr>
        <p:blipFill>
          <a:blip r:embed="rId2"/>
          <a:stretch>
            <a:fillRect/>
          </a:stretch>
        </p:blipFill>
        <p:spPr>
          <a:xfrm>
            <a:off x="305516" y="774299"/>
            <a:ext cx="5966977" cy="2438611"/>
          </a:xfrm>
          <a:prstGeom prst="rect">
            <a:avLst/>
          </a:prstGeom>
        </p:spPr>
      </p:pic>
      <p:pic>
        <p:nvPicPr>
          <p:cNvPr id="5" name="Picture 4">
            <a:extLst>
              <a:ext uri="{FF2B5EF4-FFF2-40B4-BE49-F238E27FC236}">
                <a16:creationId xmlns:a16="http://schemas.microsoft.com/office/drawing/2014/main" id="{8C58F24E-A33A-246E-B445-061ECF454504}"/>
              </a:ext>
            </a:extLst>
          </p:cNvPr>
          <p:cNvPicPr>
            <a:picLocks noChangeAspect="1"/>
          </p:cNvPicPr>
          <p:nvPr/>
        </p:nvPicPr>
        <p:blipFill>
          <a:blip r:embed="rId3"/>
          <a:stretch>
            <a:fillRect/>
          </a:stretch>
        </p:blipFill>
        <p:spPr>
          <a:xfrm>
            <a:off x="6430781" y="774299"/>
            <a:ext cx="5761219" cy="4656223"/>
          </a:xfrm>
          <a:prstGeom prst="rect">
            <a:avLst/>
          </a:prstGeom>
        </p:spPr>
      </p:pic>
      <p:sp>
        <p:nvSpPr>
          <p:cNvPr id="6" name="Rectangle 5">
            <a:extLst>
              <a:ext uri="{FF2B5EF4-FFF2-40B4-BE49-F238E27FC236}">
                <a16:creationId xmlns:a16="http://schemas.microsoft.com/office/drawing/2014/main" id="{CF350B96-632A-7EC2-0487-892EC86496D8}"/>
              </a:ext>
            </a:extLst>
          </p:cNvPr>
          <p:cNvSpPr/>
          <p:nvPr/>
        </p:nvSpPr>
        <p:spPr>
          <a:xfrm>
            <a:off x="406147" y="67381"/>
            <a:ext cx="11732691" cy="584775"/>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w="0"/>
                <a:solidFill>
                  <a:srgbClr val="156082"/>
                </a:solidFill>
                <a:effectLst>
                  <a:outerShdw blurRad="38100" dist="25400" dir="5400000" algn="ctr" rotWithShape="0">
                    <a:srgbClr val="6E747A">
                      <a:alpha val="43000"/>
                    </a:srgbClr>
                  </a:outerShdw>
                </a:effectLst>
                <a:uLnTx/>
                <a:uFillTx/>
                <a:latin typeface="Aptos" panose="02110004020202020204"/>
                <a:ea typeface="+mn-ea"/>
                <a:cs typeface="+mn-cs"/>
              </a:rPr>
              <a:t>Case studies on SEND students &amp; Attendance</a:t>
            </a:r>
          </a:p>
        </p:txBody>
      </p:sp>
      <p:pic>
        <p:nvPicPr>
          <p:cNvPr id="7" name="Picture 2" descr="Looe Community Academy - Home">
            <a:extLst>
              <a:ext uri="{FF2B5EF4-FFF2-40B4-BE49-F238E27FC236}">
                <a16:creationId xmlns:a16="http://schemas.microsoft.com/office/drawing/2014/main" id="{2BD6BA26-DE11-BF07-F658-87BC3EC5C098}"/>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06334" y="180864"/>
            <a:ext cx="1190625" cy="164782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904E4D2-AA14-5D2F-E6F4-EA6A7768F8B9}"/>
              </a:ext>
            </a:extLst>
          </p:cNvPr>
          <p:cNvSpPr txBox="1"/>
          <p:nvPr/>
        </p:nvSpPr>
        <p:spPr>
          <a:xfrm>
            <a:off x="99038" y="3753362"/>
            <a:ext cx="5996962" cy="1677160"/>
          </a:xfrm>
          <a:prstGeom prst="rect">
            <a:avLst/>
          </a:prstGeom>
          <a:noFill/>
        </p:spPr>
        <p:txBody>
          <a:bodyPr wrap="square" rtlCol="0">
            <a:spAutoFit/>
          </a:bodyPr>
          <a:lstStyle/>
          <a:p>
            <a:pPr marL="0" marR="0" lvl="0" indent="0" algn="l" defTabSz="914400" rtl="0" eaLnBrk="1" fontAlgn="auto" latinLnBrk="0" hangingPunct="1">
              <a:lnSpc>
                <a:spcPct val="2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SEND attendance is poor here and needed to show cases</a:t>
            </a: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Top 10 Cases studies and showed them the data and case studies</a:t>
            </a:r>
          </a:p>
        </p:txBody>
      </p:sp>
    </p:spTree>
    <p:extLst>
      <p:ext uri="{BB962C8B-B14F-4D97-AF65-F5344CB8AC3E}">
        <p14:creationId xmlns:p14="http://schemas.microsoft.com/office/powerpoint/2010/main" val="37312794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E6AF743-426B-8C26-4C36-2AA4A4CD5F52}"/>
            </a:ext>
          </a:extLst>
        </p:cNvPr>
        <p:cNvGrpSpPr/>
        <p:nvPr/>
      </p:nvGrpSpPr>
      <p:grpSpPr>
        <a:xfrm>
          <a:off x="0" y="0"/>
          <a:ext cx="0" cy="0"/>
          <a:chOff x="0" y="0"/>
          <a:chExt cx="0" cy="0"/>
        </a:xfrm>
      </p:grpSpPr>
      <p:sp useBgFill="1">
        <p:nvSpPr>
          <p:cNvPr id="5127" name="Rectangle 5126">
            <a:extLst>
              <a:ext uri="{FF2B5EF4-FFF2-40B4-BE49-F238E27FC236}">
                <a16:creationId xmlns:a16="http://schemas.microsoft.com/office/drawing/2014/main" id="{B5A8AFA4-5C32-4100-9C6D-839A47E15F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129" name="Rectangle 5128">
            <a:extLst>
              <a:ext uri="{FF2B5EF4-FFF2-40B4-BE49-F238E27FC236}">
                <a16:creationId xmlns:a16="http://schemas.microsoft.com/office/drawing/2014/main" id="{96B5F253-7949-47C2-9DBD-1570ECDA2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799" y="685800"/>
            <a:ext cx="5421703" cy="5486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9F6846B0-BC7A-D0D9-5A99-939B76168B0C}"/>
              </a:ext>
            </a:extLst>
          </p:cNvPr>
          <p:cNvSpPr>
            <a:spLocks noGrp="1"/>
          </p:cNvSpPr>
          <p:nvPr>
            <p:ph type="ctrTitle"/>
          </p:nvPr>
        </p:nvSpPr>
        <p:spPr>
          <a:xfrm>
            <a:off x="1668426" y="1254763"/>
            <a:ext cx="3444948" cy="2481729"/>
          </a:xfrm>
        </p:spPr>
        <p:txBody>
          <a:bodyPr anchor="b">
            <a:normAutofit/>
          </a:bodyPr>
          <a:lstStyle/>
          <a:p>
            <a:endParaRPr lang="en-GB" sz="3200">
              <a:solidFill>
                <a:srgbClr val="595959"/>
              </a:solidFill>
            </a:endParaRPr>
          </a:p>
        </p:txBody>
      </p:sp>
      <p:sp>
        <p:nvSpPr>
          <p:cNvPr id="3" name="Subtitle 2">
            <a:extLst>
              <a:ext uri="{FF2B5EF4-FFF2-40B4-BE49-F238E27FC236}">
                <a16:creationId xmlns:a16="http://schemas.microsoft.com/office/drawing/2014/main" id="{19261604-BB14-92BE-D1AF-73F5BC1AEE73}"/>
              </a:ext>
            </a:extLst>
          </p:cNvPr>
          <p:cNvSpPr>
            <a:spLocks noGrp="1"/>
          </p:cNvSpPr>
          <p:nvPr>
            <p:ph type="subTitle" idx="1"/>
          </p:nvPr>
        </p:nvSpPr>
        <p:spPr>
          <a:xfrm>
            <a:off x="1849179" y="4046453"/>
            <a:ext cx="3083442" cy="1785506"/>
          </a:xfrm>
        </p:spPr>
        <p:txBody>
          <a:bodyPr anchor="t">
            <a:normAutofit/>
          </a:bodyPr>
          <a:lstStyle/>
          <a:p>
            <a:endParaRPr lang="en-GB" sz="1400">
              <a:solidFill>
                <a:srgbClr val="595959"/>
              </a:solidFill>
            </a:endParaRPr>
          </a:p>
        </p:txBody>
      </p:sp>
      <p:pic>
        <p:nvPicPr>
          <p:cNvPr id="5122" name="Picture 2" descr="thoughtfully scaffolded checklists ...">
            <a:extLst>
              <a:ext uri="{FF2B5EF4-FFF2-40B4-BE49-F238E27FC236}">
                <a16:creationId xmlns:a16="http://schemas.microsoft.com/office/drawing/2014/main" id="{B59BA1C3-9A41-534B-1FF6-96FBF2F52AE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89" b="15407"/>
          <a:stretch>
            <a:fillRect/>
          </a:stretch>
        </p:blipFill>
        <p:spPr bwMode="auto">
          <a:xfrm>
            <a:off x="6107503" y="685799"/>
            <a:ext cx="5410200" cy="464111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C483299C-96BA-9031-CDC0-7D0963B8BE56}"/>
              </a:ext>
            </a:extLst>
          </p:cNvPr>
          <p:cNvPicPr>
            <a:picLocks noChangeAspect="1"/>
          </p:cNvPicPr>
          <p:nvPr/>
        </p:nvPicPr>
        <p:blipFill>
          <a:blip r:embed="rId3"/>
          <a:stretch>
            <a:fillRect/>
          </a:stretch>
        </p:blipFill>
        <p:spPr>
          <a:xfrm rot="20402881">
            <a:off x="235866" y="691004"/>
            <a:ext cx="4430281" cy="2161714"/>
          </a:xfrm>
          <a:prstGeom prst="rect">
            <a:avLst/>
          </a:prstGeom>
        </p:spPr>
      </p:pic>
      <p:pic>
        <p:nvPicPr>
          <p:cNvPr id="7" name="Picture 6">
            <a:extLst>
              <a:ext uri="{FF2B5EF4-FFF2-40B4-BE49-F238E27FC236}">
                <a16:creationId xmlns:a16="http://schemas.microsoft.com/office/drawing/2014/main" id="{67663D48-ADFA-51BF-0FB7-A4CDD3DC738D}"/>
              </a:ext>
            </a:extLst>
          </p:cNvPr>
          <p:cNvPicPr>
            <a:picLocks noChangeAspect="1"/>
          </p:cNvPicPr>
          <p:nvPr/>
        </p:nvPicPr>
        <p:blipFill>
          <a:blip r:embed="rId4"/>
          <a:stretch>
            <a:fillRect/>
          </a:stretch>
        </p:blipFill>
        <p:spPr>
          <a:xfrm rot="803111">
            <a:off x="421691" y="2711890"/>
            <a:ext cx="7429012" cy="2585457"/>
          </a:xfrm>
          <a:prstGeom prst="rect">
            <a:avLst/>
          </a:prstGeom>
        </p:spPr>
      </p:pic>
      <p:sp>
        <p:nvSpPr>
          <p:cNvPr id="8" name="Rectangle 7">
            <a:extLst>
              <a:ext uri="{FF2B5EF4-FFF2-40B4-BE49-F238E27FC236}">
                <a16:creationId xmlns:a16="http://schemas.microsoft.com/office/drawing/2014/main" id="{74726821-2305-DA94-EF99-AA6A65633D9C}"/>
              </a:ext>
            </a:extLst>
          </p:cNvPr>
          <p:cNvSpPr/>
          <p:nvPr/>
        </p:nvSpPr>
        <p:spPr>
          <a:xfrm>
            <a:off x="1467560" y="2967335"/>
            <a:ext cx="9256893" cy="923330"/>
          </a:xfrm>
          <a:prstGeom prst="rect">
            <a:avLst/>
          </a:prstGeom>
          <a:solidFill>
            <a:schemeClr val="accent5">
              <a:lumMod val="20000"/>
              <a:lumOff val="80000"/>
            </a:schemeClr>
          </a:solidFill>
          <a:ln>
            <a:solidFill>
              <a:schemeClr val="accent1"/>
            </a:solidFill>
          </a:ln>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w="0">
                  <a:solidFill>
                    <a:prstClr val="black"/>
                  </a:solidFill>
                </a:ln>
                <a:gradFill>
                  <a:gsLst>
                    <a:gs pos="0">
                      <a:srgbClr val="A02B93">
                        <a:lumMod val="50000"/>
                      </a:srgbClr>
                    </a:gs>
                    <a:gs pos="50000">
                      <a:srgbClr val="A02B93"/>
                    </a:gs>
                    <a:gs pos="100000">
                      <a:srgbClr val="A02B93">
                        <a:lumMod val="60000"/>
                        <a:lumOff val="40000"/>
                      </a:srgbClr>
                    </a:gs>
                  </a:gsLst>
                  <a:lin ang="5400000"/>
                </a:gradFill>
                <a:effectLst>
                  <a:reflection blurRad="6350" stA="53000" endA="300" endPos="35500" dir="5400000" sy="-90000" algn="bl" rotWithShape="0"/>
                </a:effectLst>
                <a:uLnTx/>
                <a:uFillTx/>
                <a:latin typeface="Aptos" panose="02110004020202020204"/>
                <a:ea typeface="+mn-ea"/>
                <a:cs typeface="+mn-cs"/>
              </a:rPr>
              <a:t>We had more control on Day 2 </a:t>
            </a:r>
          </a:p>
        </p:txBody>
      </p:sp>
      <p:pic>
        <p:nvPicPr>
          <p:cNvPr id="9" name="Picture 2" descr="Looe Community Academy - Home">
            <a:extLst>
              <a:ext uri="{FF2B5EF4-FFF2-40B4-BE49-F238E27FC236}">
                <a16:creationId xmlns:a16="http://schemas.microsoft.com/office/drawing/2014/main" id="{7F174560-2E5D-F273-5974-9621CC45E45A}"/>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06334" y="180864"/>
            <a:ext cx="1190625" cy="1647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16707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B410F7-46A1-BC53-0063-DCC295FB9309}"/>
            </a:ext>
          </a:extLst>
        </p:cNvPr>
        <p:cNvGrpSpPr/>
        <p:nvPr/>
      </p:nvGrpSpPr>
      <p:grpSpPr>
        <a:xfrm>
          <a:off x="0" y="0"/>
          <a:ext cx="0" cy="0"/>
          <a:chOff x="0" y="0"/>
          <a:chExt cx="0" cy="0"/>
        </a:xfrm>
      </p:grpSpPr>
      <p:pic>
        <p:nvPicPr>
          <p:cNvPr id="6146" name="Picture 2" descr="Pupil Voice | Furze Infant School">
            <a:extLst>
              <a:ext uri="{FF2B5EF4-FFF2-40B4-BE49-F238E27FC236}">
                <a16:creationId xmlns:a16="http://schemas.microsoft.com/office/drawing/2014/main" id="{399E63A9-3AC9-C2D0-E717-4AF6FBE0F5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0625" y="2386013"/>
            <a:ext cx="2190750" cy="208597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Looe Community Academy - Home">
            <a:extLst>
              <a:ext uri="{FF2B5EF4-FFF2-40B4-BE49-F238E27FC236}">
                <a16:creationId xmlns:a16="http://schemas.microsoft.com/office/drawing/2014/main" id="{C411F9B1-4AD0-A202-44AF-3792EFF65594}"/>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06334" y="180864"/>
            <a:ext cx="1190625" cy="164782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88E43DB-88D7-045E-4AD2-BD94467C34DB}"/>
              </a:ext>
            </a:extLst>
          </p:cNvPr>
          <p:cNvSpPr txBox="1"/>
          <p:nvPr/>
        </p:nvSpPr>
        <p:spPr>
          <a:xfrm>
            <a:off x="446240" y="1004776"/>
            <a:ext cx="4716484" cy="2233753"/>
          </a:xfrm>
          <a:prstGeom prst="rect">
            <a:avLst/>
          </a:prstGeom>
          <a:noFill/>
        </p:spPr>
        <p:txBody>
          <a:bodyPr wrap="none" rtlCol="0">
            <a:spAutoFit/>
          </a:bodyPr>
          <a:lstStyle/>
          <a:p>
            <a:pPr marL="0" marR="0" lvl="0" indent="0" algn="l" defTabSz="914400" rtl="0" eaLnBrk="1" fontAlgn="auto" latinLnBrk="0" hangingPunct="1">
              <a:lnSpc>
                <a:spcPct val="2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SEF was accurate</a:t>
            </a: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We were transparent with toolkit expectations</a:t>
            </a: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Highest expectations of everything.</a:t>
            </a:r>
          </a:p>
          <a:p>
            <a:pPr marL="0" marR="0" lvl="0" indent="0" algn="l" defTabSz="914400" rtl="0" eaLnBrk="1" fontAlgn="auto" latinLnBrk="0" hangingPunct="1">
              <a:lnSpc>
                <a:spcPct val="2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663253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680F1D3-7650-4307-A001-0163AD371D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09AD9A76-800F-FDDC-F6D8-B1AF67F22957}"/>
              </a:ext>
            </a:extLst>
          </p:cNvPr>
          <p:cNvPicPr>
            <a:picLocks noChangeAspect="1"/>
          </p:cNvPicPr>
          <p:nvPr/>
        </p:nvPicPr>
        <p:blipFill>
          <a:blip r:embed="rId2"/>
          <a:srcRect r="624" b="1"/>
          <a:stretch>
            <a:fillRect/>
          </a:stretch>
        </p:blipFill>
        <p:spPr>
          <a:xfrm>
            <a:off x="1695450" y="283941"/>
            <a:ext cx="8801100" cy="5955873"/>
          </a:xfrm>
          <a:custGeom>
            <a:avLst/>
            <a:gdLst/>
            <a:ahLst/>
            <a:cxnLst/>
            <a:rect l="l" t="t" r="r" b="b"/>
            <a:pathLst>
              <a:path w="8678780" h="5873097">
                <a:moveTo>
                  <a:pt x="1379513" y="25"/>
                </a:moveTo>
                <a:cubicBezTo>
                  <a:pt x="1399326" y="458"/>
                  <a:pt x="1419819" y="6516"/>
                  <a:pt x="1438386" y="8439"/>
                </a:cubicBezTo>
                <a:cubicBezTo>
                  <a:pt x="1848256" y="51517"/>
                  <a:pt x="2258124" y="98056"/>
                  <a:pt x="2668443" y="139209"/>
                </a:cubicBezTo>
                <a:cubicBezTo>
                  <a:pt x="3052045" y="177671"/>
                  <a:pt x="3438361" y="186516"/>
                  <a:pt x="3823773" y="206516"/>
                </a:cubicBezTo>
                <a:cubicBezTo>
                  <a:pt x="4290252" y="230748"/>
                  <a:pt x="4755825" y="264980"/>
                  <a:pt x="5219588" y="318825"/>
                </a:cubicBezTo>
                <a:cubicBezTo>
                  <a:pt x="5541595" y="356518"/>
                  <a:pt x="5866772" y="382670"/>
                  <a:pt x="6193307" y="352672"/>
                </a:cubicBezTo>
                <a:cubicBezTo>
                  <a:pt x="6209610" y="351131"/>
                  <a:pt x="6228180" y="346134"/>
                  <a:pt x="6241767" y="351131"/>
                </a:cubicBezTo>
                <a:cubicBezTo>
                  <a:pt x="6400280" y="407287"/>
                  <a:pt x="6573284" y="366901"/>
                  <a:pt x="6737683" y="402287"/>
                </a:cubicBezTo>
                <a:cubicBezTo>
                  <a:pt x="6695564" y="538826"/>
                  <a:pt x="6514862" y="527670"/>
                  <a:pt x="6412962" y="622288"/>
                </a:cubicBezTo>
                <a:cubicBezTo>
                  <a:pt x="6579172" y="659979"/>
                  <a:pt x="6728627" y="698057"/>
                  <a:pt x="6880346" y="726518"/>
                </a:cubicBezTo>
                <a:cubicBezTo>
                  <a:pt x="7041122" y="756519"/>
                  <a:pt x="7177442" y="837673"/>
                  <a:pt x="7334594" y="873826"/>
                </a:cubicBezTo>
                <a:cubicBezTo>
                  <a:pt x="7368112" y="881518"/>
                  <a:pt x="7408419" y="908442"/>
                  <a:pt x="7420192" y="934596"/>
                </a:cubicBezTo>
                <a:cubicBezTo>
                  <a:pt x="7458235" y="1019211"/>
                  <a:pt x="8217735" y="1256521"/>
                  <a:pt x="8128063" y="1331904"/>
                </a:cubicBezTo>
                <a:cubicBezTo>
                  <a:pt x="8090926" y="1363059"/>
                  <a:pt x="8042918" y="1385367"/>
                  <a:pt x="7992648" y="1416136"/>
                </a:cubicBezTo>
                <a:cubicBezTo>
                  <a:pt x="8068283" y="1474214"/>
                  <a:pt x="8153426" y="1499598"/>
                  <a:pt x="8244004" y="1516906"/>
                </a:cubicBezTo>
                <a:cubicBezTo>
                  <a:pt x="8271178" y="1522290"/>
                  <a:pt x="8297900" y="1533059"/>
                  <a:pt x="8300615" y="1559214"/>
                </a:cubicBezTo>
                <a:cubicBezTo>
                  <a:pt x="8303332" y="1586521"/>
                  <a:pt x="8275706" y="1597289"/>
                  <a:pt x="8252610" y="1609983"/>
                </a:cubicBezTo>
                <a:cubicBezTo>
                  <a:pt x="8220454" y="1627674"/>
                  <a:pt x="8189205" y="1643059"/>
                  <a:pt x="8148444" y="1645368"/>
                </a:cubicBezTo>
                <a:cubicBezTo>
                  <a:pt x="8081415" y="1648828"/>
                  <a:pt x="8049262" y="1698059"/>
                  <a:pt x="8010314" y="1734983"/>
                </a:cubicBezTo>
                <a:cubicBezTo>
                  <a:pt x="7988574" y="1755753"/>
                  <a:pt x="7977704" y="1797675"/>
                  <a:pt x="8015746" y="1804984"/>
                </a:cubicBezTo>
                <a:cubicBezTo>
                  <a:pt x="8107232" y="1822675"/>
                  <a:pt x="8099984" y="1873831"/>
                  <a:pt x="8097722" y="1931908"/>
                </a:cubicBezTo>
                <a:cubicBezTo>
                  <a:pt x="8094550" y="2003830"/>
                  <a:pt x="8040654" y="2036908"/>
                  <a:pt x="7974534" y="2064601"/>
                </a:cubicBezTo>
                <a:cubicBezTo>
                  <a:pt x="7951888" y="2074215"/>
                  <a:pt x="7919734" y="2073829"/>
                  <a:pt x="7911128" y="2103831"/>
                </a:cubicBezTo>
                <a:cubicBezTo>
                  <a:pt x="7948266" y="2132293"/>
                  <a:pt x="7993555" y="2109215"/>
                  <a:pt x="8033411" y="2117292"/>
                </a:cubicBezTo>
                <a:cubicBezTo>
                  <a:pt x="8066471" y="2123831"/>
                  <a:pt x="8121271" y="2120370"/>
                  <a:pt x="8075982" y="2172677"/>
                </a:cubicBezTo>
                <a:cubicBezTo>
                  <a:pt x="8062847" y="2187676"/>
                  <a:pt x="8078246" y="2199215"/>
                  <a:pt x="8095004" y="2200369"/>
                </a:cubicBezTo>
                <a:cubicBezTo>
                  <a:pt x="8229060" y="2212293"/>
                  <a:pt x="8167466" y="2318063"/>
                  <a:pt x="8210492" y="2373833"/>
                </a:cubicBezTo>
                <a:cubicBezTo>
                  <a:pt x="8222264" y="2389215"/>
                  <a:pt x="8209584" y="2415754"/>
                  <a:pt x="8191016" y="2422293"/>
                </a:cubicBezTo>
                <a:cubicBezTo>
                  <a:pt x="8072357" y="2465372"/>
                  <a:pt x="8056054" y="2568063"/>
                  <a:pt x="7998536" y="2656525"/>
                </a:cubicBezTo>
                <a:cubicBezTo>
                  <a:pt x="8061036" y="2691525"/>
                  <a:pt x="8135764" y="2699217"/>
                  <a:pt x="8203244" y="2721909"/>
                </a:cubicBezTo>
                <a:cubicBezTo>
                  <a:pt x="8273442" y="2745756"/>
                  <a:pt x="8273442" y="2763447"/>
                  <a:pt x="8215472" y="2832678"/>
                </a:cubicBezTo>
                <a:cubicBezTo>
                  <a:pt x="8366284" y="2847680"/>
                  <a:pt x="8366284" y="2847680"/>
                  <a:pt x="8319638" y="2956526"/>
                </a:cubicBezTo>
                <a:cubicBezTo>
                  <a:pt x="8445996" y="2966525"/>
                  <a:pt x="8529327" y="3018064"/>
                  <a:pt x="8548800" y="3130757"/>
                </a:cubicBezTo>
                <a:cubicBezTo>
                  <a:pt x="8558311" y="3185372"/>
                  <a:pt x="8615377" y="3211141"/>
                  <a:pt x="8678780" y="3247679"/>
                </a:cubicBezTo>
                <a:cubicBezTo>
                  <a:pt x="8599978" y="3283066"/>
                  <a:pt x="8546537" y="3356911"/>
                  <a:pt x="8454599" y="3278833"/>
                </a:cubicBezTo>
                <a:cubicBezTo>
                  <a:pt x="8421087" y="3250373"/>
                  <a:pt x="8424254" y="3286526"/>
                  <a:pt x="8419728" y="3296911"/>
                </a:cubicBezTo>
                <a:cubicBezTo>
                  <a:pt x="8408859" y="3322295"/>
                  <a:pt x="8431501" y="3339218"/>
                  <a:pt x="8446448" y="3358448"/>
                </a:cubicBezTo>
                <a:cubicBezTo>
                  <a:pt x="8460939" y="3377681"/>
                  <a:pt x="8478149" y="3398064"/>
                  <a:pt x="8482226" y="3419605"/>
                </a:cubicBezTo>
                <a:cubicBezTo>
                  <a:pt x="8484942" y="3434604"/>
                  <a:pt x="8471809" y="3456526"/>
                  <a:pt x="8457318" y="3467682"/>
                </a:cubicBezTo>
                <a:cubicBezTo>
                  <a:pt x="8381232" y="3526527"/>
                  <a:pt x="8426520" y="3658836"/>
                  <a:pt x="8282501" y="3675759"/>
                </a:cubicBezTo>
                <a:cubicBezTo>
                  <a:pt x="8217735" y="3683450"/>
                  <a:pt x="8186486" y="3731913"/>
                  <a:pt x="8138932" y="3758451"/>
                </a:cubicBezTo>
                <a:cubicBezTo>
                  <a:pt x="7973628" y="3851144"/>
                  <a:pt x="7863120" y="3970376"/>
                  <a:pt x="7811946" y="4134221"/>
                </a:cubicBezTo>
                <a:cubicBezTo>
                  <a:pt x="7797906" y="4179605"/>
                  <a:pt x="7744010" y="4216145"/>
                  <a:pt x="7709139" y="4256145"/>
                </a:cubicBezTo>
                <a:cubicBezTo>
                  <a:pt x="7725896" y="4285376"/>
                  <a:pt x="7817379" y="4222298"/>
                  <a:pt x="7785224" y="4299221"/>
                </a:cubicBezTo>
                <a:cubicBezTo>
                  <a:pt x="7760768" y="4356915"/>
                  <a:pt x="7698269" y="4392684"/>
                  <a:pt x="7639392" y="4426916"/>
                </a:cubicBezTo>
                <a:cubicBezTo>
                  <a:pt x="7572364" y="4465762"/>
                  <a:pt x="7498091" y="4496914"/>
                  <a:pt x="7467746" y="4568838"/>
                </a:cubicBezTo>
                <a:cubicBezTo>
                  <a:pt x="7461405" y="4584223"/>
                  <a:pt x="7441025" y="4600376"/>
                  <a:pt x="7422910" y="4606531"/>
                </a:cubicBezTo>
                <a:cubicBezTo>
                  <a:pt x="6478176" y="5872304"/>
                  <a:pt x="4152572" y="5880765"/>
                  <a:pt x="3884462" y="5871919"/>
                </a:cubicBezTo>
                <a:cubicBezTo>
                  <a:pt x="3559738" y="5860765"/>
                  <a:pt x="3252674" y="5782688"/>
                  <a:pt x="2951503" y="5685381"/>
                </a:cubicBezTo>
                <a:cubicBezTo>
                  <a:pt x="2824239" y="5644226"/>
                  <a:pt x="2706035" y="5585765"/>
                  <a:pt x="2582393" y="5540381"/>
                </a:cubicBezTo>
                <a:cubicBezTo>
                  <a:pt x="2411654" y="5477686"/>
                  <a:pt x="2279862" y="5358071"/>
                  <a:pt x="2109575" y="5307686"/>
                </a:cubicBezTo>
                <a:cubicBezTo>
                  <a:pt x="1934305" y="5255763"/>
                  <a:pt x="1784398" y="5160762"/>
                  <a:pt x="1604145" y="5120379"/>
                </a:cubicBezTo>
                <a:cubicBezTo>
                  <a:pt x="1509040" y="5098840"/>
                  <a:pt x="1417102" y="5059994"/>
                  <a:pt x="1432046" y="4948840"/>
                </a:cubicBezTo>
                <a:cubicBezTo>
                  <a:pt x="1436123" y="4917301"/>
                  <a:pt x="1411214" y="4891532"/>
                  <a:pt x="1371813" y="4900763"/>
                </a:cubicBezTo>
                <a:cubicBezTo>
                  <a:pt x="1296633" y="4918071"/>
                  <a:pt x="1262665" y="4872300"/>
                  <a:pt x="1220998" y="4838069"/>
                </a:cubicBezTo>
                <a:cubicBezTo>
                  <a:pt x="1146725" y="4777302"/>
                  <a:pt x="1076074" y="4712685"/>
                  <a:pt x="957869" y="4702684"/>
                </a:cubicBezTo>
                <a:cubicBezTo>
                  <a:pt x="980512" y="4654991"/>
                  <a:pt x="1019009" y="4661916"/>
                  <a:pt x="1054336" y="4671915"/>
                </a:cubicBezTo>
                <a:cubicBezTo>
                  <a:pt x="1147177" y="4698070"/>
                  <a:pt x="1239115" y="4727684"/>
                  <a:pt x="1331957" y="4753839"/>
                </a:cubicBezTo>
                <a:cubicBezTo>
                  <a:pt x="1392645" y="4770763"/>
                  <a:pt x="1452881" y="4794609"/>
                  <a:pt x="1533949" y="4775761"/>
                </a:cubicBezTo>
                <a:cubicBezTo>
                  <a:pt x="1464202" y="4679607"/>
                  <a:pt x="1345545" y="4662300"/>
                  <a:pt x="1249533" y="4632685"/>
                </a:cubicBezTo>
                <a:cubicBezTo>
                  <a:pt x="1129515" y="4595378"/>
                  <a:pt x="1058865" y="4524991"/>
                  <a:pt x="974172" y="4446530"/>
                </a:cubicBezTo>
                <a:cubicBezTo>
                  <a:pt x="1062487" y="4427683"/>
                  <a:pt x="1117287" y="4485377"/>
                  <a:pt x="1186579" y="4482299"/>
                </a:cubicBezTo>
                <a:cubicBezTo>
                  <a:pt x="1190203" y="4472300"/>
                  <a:pt x="1196544" y="4457684"/>
                  <a:pt x="1195637" y="4457299"/>
                </a:cubicBezTo>
                <a:cubicBezTo>
                  <a:pt x="1082415" y="4414222"/>
                  <a:pt x="1029426" y="4333453"/>
                  <a:pt x="1011761" y="4235759"/>
                </a:cubicBezTo>
                <a:cubicBezTo>
                  <a:pt x="1002706" y="4185376"/>
                  <a:pt x="961492" y="4169607"/>
                  <a:pt x="920731" y="4146528"/>
                </a:cubicBezTo>
                <a:cubicBezTo>
                  <a:pt x="778522" y="4064606"/>
                  <a:pt x="628163" y="3990375"/>
                  <a:pt x="511316" y="3877683"/>
                </a:cubicBezTo>
                <a:cubicBezTo>
                  <a:pt x="646279" y="3892682"/>
                  <a:pt x="754521" y="3966143"/>
                  <a:pt x="899898" y="3997682"/>
                </a:cubicBezTo>
                <a:cubicBezTo>
                  <a:pt x="784411" y="3873836"/>
                  <a:pt x="634956" y="3811144"/>
                  <a:pt x="498636" y="3736143"/>
                </a:cubicBezTo>
                <a:cubicBezTo>
                  <a:pt x="436588" y="3701912"/>
                  <a:pt x="379073" y="3658065"/>
                  <a:pt x="303890" y="3639604"/>
                </a:cubicBezTo>
                <a:cubicBezTo>
                  <a:pt x="277170" y="3633065"/>
                  <a:pt x="233240" y="3619219"/>
                  <a:pt x="254527" y="3582680"/>
                </a:cubicBezTo>
                <a:cubicBezTo>
                  <a:pt x="272641" y="3552297"/>
                  <a:pt x="308419" y="3561526"/>
                  <a:pt x="341028" y="3570373"/>
                </a:cubicBezTo>
                <a:cubicBezTo>
                  <a:pt x="419378" y="3592297"/>
                  <a:pt x="500446" y="3592682"/>
                  <a:pt x="606424" y="3592297"/>
                </a:cubicBezTo>
                <a:cubicBezTo>
                  <a:pt x="517657" y="3491912"/>
                  <a:pt x="355067" y="3521913"/>
                  <a:pt x="278984" y="3416526"/>
                </a:cubicBezTo>
                <a:cubicBezTo>
                  <a:pt x="374088" y="3398064"/>
                  <a:pt x="447458" y="3436142"/>
                  <a:pt x="524452" y="3443448"/>
                </a:cubicBezTo>
                <a:cubicBezTo>
                  <a:pt x="594195" y="3449987"/>
                  <a:pt x="611405" y="3432296"/>
                  <a:pt x="595102" y="3374218"/>
                </a:cubicBezTo>
                <a:cubicBezTo>
                  <a:pt x="569741" y="3283833"/>
                  <a:pt x="607782" y="3237678"/>
                  <a:pt x="709231" y="3262295"/>
                </a:cubicBezTo>
                <a:cubicBezTo>
                  <a:pt x="803432" y="3285372"/>
                  <a:pt x="813394" y="3251526"/>
                  <a:pt x="788033" y="3199987"/>
                </a:cubicBezTo>
                <a:cubicBezTo>
                  <a:pt x="751802" y="3124988"/>
                  <a:pt x="793015" y="3066910"/>
                  <a:pt x="821094" y="3003833"/>
                </a:cubicBezTo>
                <a:cubicBezTo>
                  <a:pt x="864120" y="2907680"/>
                  <a:pt x="846003" y="2860755"/>
                  <a:pt x="753161" y="2789218"/>
                </a:cubicBezTo>
                <a:cubicBezTo>
                  <a:pt x="701080" y="2749216"/>
                  <a:pt x="644921" y="2715371"/>
                  <a:pt x="569285" y="2680756"/>
                </a:cubicBezTo>
                <a:cubicBezTo>
                  <a:pt x="743651" y="2661909"/>
                  <a:pt x="560683" y="2598448"/>
                  <a:pt x="622275" y="2558832"/>
                </a:cubicBezTo>
                <a:cubicBezTo>
                  <a:pt x="745462" y="2542678"/>
                  <a:pt x="846003" y="2668833"/>
                  <a:pt x="1013576" y="2632679"/>
                </a:cubicBezTo>
                <a:cubicBezTo>
                  <a:pt x="806602" y="2523446"/>
                  <a:pt x="577892" y="2487677"/>
                  <a:pt x="427984" y="2342293"/>
                </a:cubicBezTo>
                <a:cubicBezTo>
                  <a:pt x="462405" y="2309216"/>
                  <a:pt x="496823" y="2339985"/>
                  <a:pt x="526263" y="2327678"/>
                </a:cubicBezTo>
                <a:cubicBezTo>
                  <a:pt x="525356" y="2319985"/>
                  <a:pt x="527622" y="2308446"/>
                  <a:pt x="522186" y="2304986"/>
                </a:cubicBezTo>
                <a:cubicBezTo>
                  <a:pt x="410323" y="2225754"/>
                  <a:pt x="408509" y="2223831"/>
                  <a:pt x="528526" y="2165368"/>
                </a:cubicBezTo>
                <a:cubicBezTo>
                  <a:pt x="570645" y="2144984"/>
                  <a:pt x="567023" y="2126906"/>
                  <a:pt x="544832" y="2101138"/>
                </a:cubicBezTo>
                <a:cubicBezTo>
                  <a:pt x="528978" y="2083061"/>
                  <a:pt x="509957" y="2066906"/>
                  <a:pt x="519016" y="2027291"/>
                </a:cubicBezTo>
                <a:cubicBezTo>
                  <a:pt x="584685" y="2078062"/>
                  <a:pt x="902162" y="2061522"/>
                  <a:pt x="958321" y="2056137"/>
                </a:cubicBezTo>
                <a:cubicBezTo>
                  <a:pt x="1021272" y="2050369"/>
                  <a:pt x="1083319" y="2025753"/>
                  <a:pt x="1149440" y="2039214"/>
                </a:cubicBezTo>
                <a:cubicBezTo>
                  <a:pt x="1202430" y="2049985"/>
                  <a:pt x="1447897" y="2154215"/>
                  <a:pt x="1482772" y="2034599"/>
                </a:cubicBezTo>
                <a:cubicBezTo>
                  <a:pt x="1484583" y="2028831"/>
                  <a:pt x="1583765" y="2042293"/>
                  <a:pt x="1637208" y="2048831"/>
                </a:cubicBezTo>
                <a:cubicBezTo>
                  <a:pt x="1684309" y="2054216"/>
                  <a:pt x="1737297" y="2078062"/>
                  <a:pt x="1768999" y="2030369"/>
                </a:cubicBezTo>
                <a:cubicBezTo>
                  <a:pt x="1787568" y="2002293"/>
                  <a:pt x="1711030" y="1948062"/>
                  <a:pt x="1642642" y="1943445"/>
                </a:cubicBezTo>
                <a:cubicBezTo>
                  <a:pt x="1583312" y="1939214"/>
                  <a:pt x="1521266" y="1933060"/>
                  <a:pt x="1464655" y="1944599"/>
                </a:cubicBezTo>
                <a:cubicBezTo>
                  <a:pt x="1394911" y="1958446"/>
                  <a:pt x="1357322" y="1936138"/>
                  <a:pt x="1337846" y="1888061"/>
                </a:cubicBezTo>
                <a:cubicBezTo>
                  <a:pt x="1316106" y="1834985"/>
                  <a:pt x="1274439" y="1810368"/>
                  <a:pt x="1216924" y="1785752"/>
                </a:cubicBezTo>
                <a:cubicBezTo>
                  <a:pt x="1077431" y="1726138"/>
                  <a:pt x="943377" y="1657291"/>
                  <a:pt x="790299" y="1622676"/>
                </a:cubicBezTo>
                <a:cubicBezTo>
                  <a:pt x="759953" y="1615751"/>
                  <a:pt x="726441" y="1606521"/>
                  <a:pt x="712401" y="1560751"/>
                </a:cubicBezTo>
                <a:cubicBezTo>
                  <a:pt x="1126798" y="1629213"/>
                  <a:pt x="1504511" y="1807676"/>
                  <a:pt x="1932039" y="1797291"/>
                </a:cubicBezTo>
                <a:cubicBezTo>
                  <a:pt x="1815195" y="1740752"/>
                  <a:pt x="1679780" y="1737675"/>
                  <a:pt x="1555234" y="1698059"/>
                </a:cubicBezTo>
                <a:cubicBezTo>
                  <a:pt x="1643549" y="1668444"/>
                  <a:pt x="1726428" y="1699213"/>
                  <a:pt x="1810212" y="1716137"/>
                </a:cubicBezTo>
                <a:cubicBezTo>
                  <a:pt x="1880410" y="1729982"/>
                  <a:pt x="1943817" y="1732290"/>
                  <a:pt x="1951515" y="1649598"/>
                </a:cubicBezTo>
                <a:cubicBezTo>
                  <a:pt x="1948798" y="1644214"/>
                  <a:pt x="1949249" y="1637291"/>
                  <a:pt x="1949704" y="1630753"/>
                </a:cubicBezTo>
                <a:cubicBezTo>
                  <a:pt x="1926152" y="1596522"/>
                  <a:pt x="1889468" y="1578830"/>
                  <a:pt x="1845990" y="1568828"/>
                </a:cubicBezTo>
                <a:cubicBezTo>
                  <a:pt x="1819722" y="1562674"/>
                  <a:pt x="1784851" y="1553443"/>
                  <a:pt x="1785302" y="1528829"/>
                </a:cubicBezTo>
                <a:cubicBezTo>
                  <a:pt x="1786662" y="1437674"/>
                  <a:pt x="1702878" y="1411136"/>
                  <a:pt x="1619092" y="1384597"/>
                </a:cubicBezTo>
                <a:cubicBezTo>
                  <a:pt x="1665740" y="1339213"/>
                  <a:pt x="1702423" y="1372674"/>
                  <a:pt x="1737750" y="1369214"/>
                </a:cubicBezTo>
                <a:cubicBezTo>
                  <a:pt x="1760848" y="1366906"/>
                  <a:pt x="1781679" y="1362675"/>
                  <a:pt x="1781679" y="1339213"/>
                </a:cubicBezTo>
                <a:cubicBezTo>
                  <a:pt x="1782132" y="1319597"/>
                  <a:pt x="1771262" y="1297288"/>
                  <a:pt x="1748620" y="1296905"/>
                </a:cubicBezTo>
                <a:cubicBezTo>
                  <a:pt x="1606863" y="1293442"/>
                  <a:pt x="1528513" y="1167288"/>
                  <a:pt x="1381324" y="1166904"/>
                </a:cubicBezTo>
                <a:cubicBezTo>
                  <a:pt x="1293462" y="1166904"/>
                  <a:pt x="1427065" y="1095751"/>
                  <a:pt x="1352792" y="1066135"/>
                </a:cubicBezTo>
                <a:cubicBezTo>
                  <a:pt x="1336486" y="1059596"/>
                  <a:pt x="1395363" y="1049597"/>
                  <a:pt x="1421631" y="1051135"/>
                </a:cubicBezTo>
                <a:cubicBezTo>
                  <a:pt x="1447445" y="1052673"/>
                  <a:pt x="1470543" y="1071519"/>
                  <a:pt x="1501793" y="1058058"/>
                </a:cubicBezTo>
                <a:cubicBezTo>
                  <a:pt x="1519003" y="1009981"/>
                  <a:pt x="1474621" y="992289"/>
                  <a:pt x="1437935" y="978826"/>
                </a:cubicBezTo>
                <a:cubicBezTo>
                  <a:pt x="1353244" y="947673"/>
                  <a:pt x="1270817" y="909981"/>
                  <a:pt x="1177975" y="898826"/>
                </a:cubicBezTo>
                <a:cubicBezTo>
                  <a:pt x="1144915" y="894980"/>
                  <a:pt x="1225528" y="843440"/>
                  <a:pt x="1241378" y="825366"/>
                </a:cubicBezTo>
                <a:cubicBezTo>
                  <a:pt x="867743" y="635366"/>
                  <a:pt x="418474" y="644980"/>
                  <a:pt x="0" y="491517"/>
                </a:cubicBezTo>
                <a:cubicBezTo>
                  <a:pt x="92391" y="461518"/>
                  <a:pt x="160326" y="483440"/>
                  <a:pt x="223277" y="488057"/>
                </a:cubicBezTo>
                <a:cubicBezTo>
                  <a:pt x="380429" y="499594"/>
                  <a:pt x="535773" y="523440"/>
                  <a:pt x="692473" y="537671"/>
                </a:cubicBezTo>
                <a:cubicBezTo>
                  <a:pt x="769465" y="544594"/>
                  <a:pt x="841022" y="570749"/>
                  <a:pt x="927071" y="529211"/>
                </a:cubicBezTo>
                <a:cubicBezTo>
                  <a:pt x="984589" y="501518"/>
                  <a:pt x="1076527" y="531517"/>
                  <a:pt x="1147177" y="556134"/>
                </a:cubicBezTo>
                <a:cubicBezTo>
                  <a:pt x="1205600" y="576517"/>
                  <a:pt x="1261306" y="581901"/>
                  <a:pt x="1338752" y="556134"/>
                </a:cubicBezTo>
                <a:cubicBezTo>
                  <a:pt x="1268554" y="540364"/>
                  <a:pt x="1214658" y="526519"/>
                  <a:pt x="1159406" y="516901"/>
                </a:cubicBezTo>
                <a:cubicBezTo>
                  <a:pt x="1115475" y="509211"/>
                  <a:pt x="1220094" y="478056"/>
                  <a:pt x="1273535" y="481902"/>
                </a:cubicBezTo>
                <a:cubicBezTo>
                  <a:pt x="1348263" y="487287"/>
                  <a:pt x="1306144" y="467287"/>
                  <a:pt x="1293462" y="439595"/>
                </a:cubicBezTo>
                <a:cubicBezTo>
                  <a:pt x="1279875" y="409979"/>
                  <a:pt x="1320183" y="400749"/>
                  <a:pt x="1345545" y="406900"/>
                </a:cubicBezTo>
                <a:cubicBezTo>
                  <a:pt x="1442916" y="431133"/>
                  <a:pt x="1539834" y="388441"/>
                  <a:pt x="1640379" y="423057"/>
                </a:cubicBezTo>
                <a:cubicBezTo>
                  <a:pt x="1615015" y="337670"/>
                  <a:pt x="1560215" y="300363"/>
                  <a:pt x="1445634" y="288439"/>
                </a:cubicBezTo>
                <a:cubicBezTo>
                  <a:pt x="1402608" y="283826"/>
                  <a:pt x="1357773" y="290748"/>
                  <a:pt x="1320636" y="266131"/>
                </a:cubicBezTo>
                <a:cubicBezTo>
                  <a:pt x="1299349" y="251902"/>
                  <a:pt x="1275346" y="234978"/>
                  <a:pt x="1292104" y="208824"/>
                </a:cubicBezTo>
                <a:cubicBezTo>
                  <a:pt x="1303877" y="190363"/>
                  <a:pt x="1329242" y="190363"/>
                  <a:pt x="1350074" y="196517"/>
                </a:cubicBezTo>
                <a:cubicBezTo>
                  <a:pt x="1443371" y="223826"/>
                  <a:pt x="1540741" y="233825"/>
                  <a:pt x="1638113" y="243826"/>
                </a:cubicBezTo>
                <a:cubicBezTo>
                  <a:pt x="1653059" y="245364"/>
                  <a:pt x="1669814" y="250365"/>
                  <a:pt x="1686573" y="224977"/>
                </a:cubicBezTo>
                <a:cubicBezTo>
                  <a:pt x="1504511" y="183824"/>
                  <a:pt x="1331505" y="125362"/>
                  <a:pt x="1144459" y="102670"/>
                </a:cubicBezTo>
                <a:cubicBezTo>
                  <a:pt x="1147177" y="91900"/>
                  <a:pt x="1149896" y="81131"/>
                  <a:pt x="1152614" y="70362"/>
                </a:cubicBezTo>
                <a:cubicBezTo>
                  <a:pt x="1298896" y="85746"/>
                  <a:pt x="1445182" y="101131"/>
                  <a:pt x="1629961" y="120363"/>
                </a:cubicBezTo>
                <a:cubicBezTo>
                  <a:pt x="1516284" y="59207"/>
                  <a:pt x="1408951" y="79594"/>
                  <a:pt x="1324712" y="25362"/>
                </a:cubicBezTo>
                <a:cubicBezTo>
                  <a:pt x="1340563" y="4786"/>
                  <a:pt x="1359698" y="-407"/>
                  <a:pt x="1379513" y="25"/>
                </a:cubicBezTo>
                <a:close/>
              </a:path>
            </a:pathLst>
          </a:custGeom>
        </p:spPr>
      </p:pic>
    </p:spTree>
    <p:extLst>
      <p:ext uri="{BB962C8B-B14F-4D97-AF65-F5344CB8AC3E}">
        <p14:creationId xmlns:p14="http://schemas.microsoft.com/office/powerpoint/2010/main" val="37677195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5A292AEA-2528-46C0-B426-95822B6141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8B7B198-E4DF-43CD-AD8C-1998843237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1" name="Freeform: Shape 10">
            <a:extLst>
              <a:ext uri="{FF2B5EF4-FFF2-40B4-BE49-F238E27FC236}">
                <a16:creationId xmlns:a16="http://schemas.microsoft.com/office/drawing/2014/main" id="{2BE67753-EA0E-4819-8D22-0B6600CF7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96934" y="3984"/>
            <a:ext cx="9376632" cy="6858000"/>
          </a:xfrm>
          <a:custGeom>
            <a:avLst/>
            <a:gdLst>
              <a:gd name="connsiteX0" fmla="*/ 1691615 w 9376632"/>
              <a:gd name="connsiteY0" fmla="*/ 0 h 6858000"/>
              <a:gd name="connsiteX1" fmla="*/ 7685017 w 9376632"/>
              <a:gd name="connsiteY1" fmla="*/ 0 h 6858000"/>
              <a:gd name="connsiteX2" fmla="*/ 7840634 w 9376632"/>
              <a:gd name="connsiteY2" fmla="*/ 134799 h 6858000"/>
              <a:gd name="connsiteX3" fmla="*/ 9376632 w 9376632"/>
              <a:gd name="connsiteY3" fmla="*/ 3605175 h 6858000"/>
              <a:gd name="connsiteX4" fmla="*/ 8158692 w 9376632"/>
              <a:gd name="connsiteY4" fmla="*/ 6757493 h 6858000"/>
              <a:gd name="connsiteX5" fmla="*/ 8062868 w 9376632"/>
              <a:gd name="connsiteY5" fmla="*/ 6858000 h 6858000"/>
              <a:gd name="connsiteX6" fmla="*/ 1313765 w 9376632"/>
              <a:gd name="connsiteY6" fmla="*/ 6858000 h 6858000"/>
              <a:gd name="connsiteX7" fmla="*/ 1217940 w 9376632"/>
              <a:gd name="connsiteY7" fmla="*/ 6757493 h 6858000"/>
              <a:gd name="connsiteX8" fmla="*/ 0 w 9376632"/>
              <a:gd name="connsiteY8" fmla="*/ 3605175 h 6858000"/>
              <a:gd name="connsiteX9" fmla="*/ 1535999 w 9376632"/>
              <a:gd name="connsiteY9" fmla="*/ 13479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76632" h="6858000">
                <a:moveTo>
                  <a:pt x="1691615" y="0"/>
                </a:moveTo>
                <a:lnTo>
                  <a:pt x="7685017" y="0"/>
                </a:lnTo>
                <a:lnTo>
                  <a:pt x="7840634" y="134799"/>
                </a:lnTo>
                <a:cubicBezTo>
                  <a:pt x="8784230" y="992423"/>
                  <a:pt x="9376632" y="2229618"/>
                  <a:pt x="9376632" y="3605175"/>
                </a:cubicBezTo>
                <a:cubicBezTo>
                  <a:pt x="9376632" y="4818903"/>
                  <a:pt x="8915419" y="5924908"/>
                  <a:pt x="8158692" y="6757493"/>
                </a:cubicBezTo>
                <a:lnTo>
                  <a:pt x="8062868" y="6858000"/>
                </a:lnTo>
                <a:lnTo>
                  <a:pt x="1313765" y="6858000"/>
                </a:lnTo>
                <a:lnTo>
                  <a:pt x="1217940" y="6757493"/>
                </a:lnTo>
                <a:cubicBezTo>
                  <a:pt x="461213" y="5924908"/>
                  <a:pt x="0" y="4818903"/>
                  <a:pt x="0" y="3605175"/>
                </a:cubicBezTo>
                <a:cubicBezTo>
                  <a:pt x="0" y="2229618"/>
                  <a:pt x="592403" y="992423"/>
                  <a:pt x="1535999" y="134799"/>
                </a:cubicBezTo>
                <a:close/>
              </a:path>
            </a:pathLst>
          </a:cu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D76D63AC-0421-45EC-B383-E79A61A78C6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6937"/>
            <a:chExt cx="9772765" cy="6858000"/>
          </a:xfrm>
          <a:solidFill>
            <a:schemeClr val="bg1">
              <a:alpha val="30000"/>
            </a:schemeClr>
          </a:solidFill>
        </p:grpSpPr>
        <p:sp>
          <p:nvSpPr>
            <p:cNvPr id="14" name="Freeform: Shape 13">
              <a:extLst>
                <a:ext uri="{FF2B5EF4-FFF2-40B4-BE49-F238E27FC236}">
                  <a16:creationId xmlns:a16="http://schemas.microsoft.com/office/drawing/2014/main" id="{B997A32E-7032-4107-9C8B-99DB59EDD5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6937"/>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Shape 14">
              <a:extLst>
                <a:ext uri="{FF2B5EF4-FFF2-40B4-BE49-F238E27FC236}">
                  <a16:creationId xmlns:a16="http://schemas.microsoft.com/office/drawing/2014/main" id="{943BB27F-1470-42CA-91FF-D94BC691C8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6937"/>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E997B002-17FD-47B3-A06A-76802FE15C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6937"/>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E401EA35-9D2E-43B7-860F-EBB8A6C3E0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6937"/>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Shape 17">
              <a:extLst>
                <a:ext uri="{FF2B5EF4-FFF2-40B4-BE49-F238E27FC236}">
                  <a16:creationId xmlns:a16="http://schemas.microsoft.com/office/drawing/2014/main" id="{F8C44827-3D81-4FF9-B4A5-5650D1B20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6937"/>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id="{F613D97F-F6DF-4D32-AD91-209A80E7A2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6937"/>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Shape 19">
              <a:extLst>
                <a:ext uri="{FF2B5EF4-FFF2-40B4-BE49-F238E27FC236}">
                  <a16:creationId xmlns:a16="http://schemas.microsoft.com/office/drawing/2014/main" id="{82B0ED5C-927D-4C5F-8F27-1B403820B9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6937"/>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grpSp>
      <p:sp>
        <p:nvSpPr>
          <p:cNvPr id="2" name="TextBox 1">
            <a:extLst>
              <a:ext uri="{FF2B5EF4-FFF2-40B4-BE49-F238E27FC236}">
                <a16:creationId xmlns:a16="http://schemas.microsoft.com/office/drawing/2014/main" id="{37B4A18D-BC9C-3C53-7C89-BFE5DEF9EDED}"/>
              </a:ext>
            </a:extLst>
          </p:cNvPr>
          <p:cNvSpPr txBox="1"/>
          <p:nvPr/>
        </p:nvSpPr>
        <p:spPr>
          <a:xfrm>
            <a:off x="3502731" y="1542402"/>
            <a:ext cx="5186842" cy="2387918"/>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5200" kern="1200" dirty="0">
                <a:solidFill>
                  <a:schemeClr val="tx2"/>
                </a:solidFill>
                <a:latin typeface="+mj-lt"/>
                <a:ea typeface="+mj-ea"/>
                <a:cs typeface="+mj-cs"/>
              </a:rPr>
              <a:t>Questions?</a:t>
            </a:r>
          </a:p>
        </p:txBody>
      </p:sp>
      <p:grpSp>
        <p:nvGrpSpPr>
          <p:cNvPr id="22" name="Group 21">
            <a:extLst>
              <a:ext uri="{FF2B5EF4-FFF2-40B4-BE49-F238E27FC236}">
                <a16:creationId xmlns:a16="http://schemas.microsoft.com/office/drawing/2014/main" id="{87F87F1B-42BA-4AC7-A4E2-41544DDB2C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4155"/>
            <a:ext cx="2514948" cy="2174333"/>
            <a:chOff x="-305" y="-4155"/>
            <a:chExt cx="2514948" cy="2174333"/>
          </a:xfrm>
        </p:grpSpPr>
        <p:sp>
          <p:nvSpPr>
            <p:cNvPr id="23" name="Freeform: Shape 22">
              <a:extLst>
                <a:ext uri="{FF2B5EF4-FFF2-40B4-BE49-F238E27FC236}">
                  <a16:creationId xmlns:a16="http://schemas.microsoft.com/office/drawing/2014/main" id="{68B53067-4E48-4E71-A6A9-A8CAABAFBF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06D1A0D3-4BB8-41D9-9CE7-2884C83F44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81E20F06-3B09-4B89-A36B-AB8BFBCCA5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6" name="Freeform: Shape 25">
              <a:extLst>
                <a:ext uri="{FF2B5EF4-FFF2-40B4-BE49-F238E27FC236}">
                  <a16:creationId xmlns:a16="http://schemas.microsoft.com/office/drawing/2014/main" id="{DAE6C3D7-7D5B-4926-877D-45F117BB6B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8" name="Group 27">
            <a:extLst>
              <a:ext uri="{FF2B5EF4-FFF2-40B4-BE49-F238E27FC236}">
                <a16:creationId xmlns:a16="http://schemas.microsoft.com/office/drawing/2014/main" id="{967346A5-7569-4F15-AB5D-BE3DADF192C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685727" y="4683666"/>
            <a:ext cx="2514948" cy="2174333"/>
            <a:chOff x="-305" y="-4155"/>
            <a:chExt cx="2514948" cy="2174333"/>
          </a:xfrm>
        </p:grpSpPr>
        <p:sp>
          <p:nvSpPr>
            <p:cNvPr id="29" name="Freeform: Shape 28">
              <a:extLst>
                <a:ext uri="{FF2B5EF4-FFF2-40B4-BE49-F238E27FC236}">
                  <a16:creationId xmlns:a16="http://schemas.microsoft.com/office/drawing/2014/main" id="{E1951533-A568-4765-AB1F-F71D9AFDEA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A7214F52-4F3F-4C96-A62E-F1401D6C04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023146A1-291C-4FA0-AB5B-EB04D42398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32" name="Freeform: Shape 31">
              <a:extLst>
                <a:ext uri="{FF2B5EF4-FFF2-40B4-BE49-F238E27FC236}">
                  <a16:creationId xmlns:a16="http://schemas.microsoft.com/office/drawing/2014/main" id="{62977932-2B03-4899-8306-5002CEE68E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0071135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a:extLst>
              <a:ext uri="{FF2B5EF4-FFF2-40B4-BE49-F238E27FC236}">
                <a16:creationId xmlns:a16="http://schemas.microsoft.com/office/drawing/2014/main" id="{418F7C58-B8DF-3722-8E2A-024ED2470DAA}"/>
              </a:ext>
            </a:extLst>
          </p:cNvPr>
          <p:cNvPicPr>
            <a:picLocks noChangeAspect="1"/>
          </p:cNvPicPr>
          <p:nvPr/>
        </p:nvPicPr>
        <p:blipFill>
          <a:blip r:embed="rId2"/>
          <a:stretch>
            <a:fillRect/>
          </a:stretch>
        </p:blipFill>
        <p:spPr>
          <a:xfrm>
            <a:off x="152400" y="152400"/>
            <a:ext cx="12192000" cy="6858000"/>
          </a:xfrm>
          <a:prstGeom prst="rect">
            <a:avLst/>
          </a:prstGeom>
        </p:spPr>
      </p:pic>
      <p:sp>
        <p:nvSpPr>
          <p:cNvPr id="6" name="TextBox 5">
            <a:extLst>
              <a:ext uri="{FF2B5EF4-FFF2-40B4-BE49-F238E27FC236}">
                <a16:creationId xmlns:a16="http://schemas.microsoft.com/office/drawing/2014/main" id="{2D478508-B13F-7AE7-0AEE-465A4EA0FD1A}"/>
              </a:ext>
            </a:extLst>
          </p:cNvPr>
          <p:cNvSpPr txBox="1"/>
          <p:nvPr/>
        </p:nvSpPr>
        <p:spPr>
          <a:xfrm>
            <a:off x="152400" y="310551"/>
            <a:ext cx="2228491" cy="769441"/>
          </a:xfrm>
          <a:prstGeom prst="rect">
            <a:avLst/>
          </a:prstGeom>
          <a:noFill/>
        </p:spPr>
        <p:txBody>
          <a:bodyPr wrap="square" rtlCol="0">
            <a:spAutoFit/>
          </a:bodyPr>
          <a:lstStyle/>
          <a:p>
            <a:r>
              <a:rPr lang="en-GB" sz="4400" b="1" dirty="0">
                <a:solidFill>
                  <a:srgbClr val="002060"/>
                </a:solidFill>
              </a:rPr>
              <a:t>2026</a:t>
            </a:r>
          </a:p>
        </p:txBody>
      </p:sp>
    </p:spTree>
    <p:extLst>
      <p:ext uri="{BB962C8B-B14F-4D97-AF65-F5344CB8AC3E}">
        <p14:creationId xmlns:p14="http://schemas.microsoft.com/office/powerpoint/2010/main" val="18620367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5AC3E90-A172-6A73-6129-7C704E730C8B}"/>
              </a:ext>
            </a:extLst>
          </p:cNvPr>
          <p:cNvSpPr txBox="1"/>
          <p:nvPr/>
        </p:nvSpPr>
        <p:spPr>
          <a:xfrm>
            <a:off x="764875" y="982176"/>
            <a:ext cx="10662249" cy="4893647"/>
          </a:xfrm>
          <a:prstGeom prst="rect">
            <a:avLst/>
          </a:prstGeom>
          <a:solidFill>
            <a:schemeClr val="accent4">
              <a:lumMod val="20000"/>
              <a:lumOff val="80000"/>
            </a:schemeClr>
          </a:solidFill>
        </p:spPr>
        <p:txBody>
          <a:bodyPr wrap="square">
            <a:spAutoFit/>
          </a:bodyPr>
          <a:lstStyle/>
          <a:p>
            <a:r>
              <a:rPr lang="en-US" sz="2400" dirty="0"/>
              <a:t>The Schools White Paper 2026, "Every Child Achieving and Thriving," significantly impacts SENDCos by shifting the system toward earlier, mainstreamed intervention, increasing accountability, and replacing "SEN Support" with statutory Individual Support Plans (ISPs). SENCOs will face higher workloads managing these digital plans, coordinating new "Experts at Hand" services, and leading school-based "Inclusion Strategies" from 2028-2029.</a:t>
            </a:r>
          </a:p>
          <a:p>
            <a:endParaRPr lang="en-US" sz="2400" dirty="0"/>
          </a:p>
          <a:p>
            <a:r>
              <a:rPr lang="en-US" sz="2400" dirty="0"/>
              <a:t>The Schools White Paper 2026, titled </a:t>
            </a:r>
            <a:r>
              <a:rPr lang="en-US" sz="2400" i="1" dirty="0"/>
              <a:t>Every Child Achieving and Thriving</a:t>
            </a:r>
            <a:r>
              <a:rPr lang="en-US" sz="2400" dirty="0"/>
              <a:t>, introduces significant reforms that shift Special Educational Needs Coordinators (SENDCos) into more strategic leadership roles while also increasing their administrative and operational responsibilities. While the proposals aim to improve early intervention and mainstream inclusion, they are expected to significantly impact SENDCo workload.</a:t>
            </a:r>
            <a:endParaRPr lang="en-GB" sz="2400" dirty="0"/>
          </a:p>
        </p:txBody>
      </p:sp>
    </p:spTree>
    <p:extLst>
      <p:ext uri="{BB962C8B-B14F-4D97-AF65-F5344CB8AC3E}">
        <p14:creationId xmlns:p14="http://schemas.microsoft.com/office/powerpoint/2010/main" val="36374760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49D16CF-8378-EEDB-A0A4-FBC68B1EDBF7}"/>
              </a:ext>
            </a:extLst>
          </p:cNvPr>
          <p:cNvPicPr>
            <a:picLocks noChangeAspect="1"/>
          </p:cNvPicPr>
          <p:nvPr/>
        </p:nvPicPr>
        <p:blipFill>
          <a:blip r:embed="rId3"/>
          <a:stretch>
            <a:fillRect/>
          </a:stretch>
        </p:blipFill>
        <p:spPr>
          <a:xfrm>
            <a:off x="51793" y="1121435"/>
            <a:ext cx="12156960" cy="4589252"/>
          </a:xfrm>
          <a:prstGeom prst="rect">
            <a:avLst/>
          </a:prstGeom>
        </p:spPr>
      </p:pic>
    </p:spTree>
    <p:extLst>
      <p:ext uri="{BB962C8B-B14F-4D97-AF65-F5344CB8AC3E}">
        <p14:creationId xmlns:p14="http://schemas.microsoft.com/office/powerpoint/2010/main" val="35486294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C032413-8352-6236-1DEC-F0BFB0FA703A}"/>
              </a:ext>
            </a:extLst>
          </p:cNvPr>
          <p:cNvSpPr txBox="1"/>
          <p:nvPr/>
        </p:nvSpPr>
        <p:spPr>
          <a:xfrm>
            <a:off x="1414732" y="410600"/>
            <a:ext cx="10489720" cy="6001643"/>
          </a:xfrm>
          <a:prstGeom prst="rect">
            <a:avLst/>
          </a:prstGeom>
          <a:solidFill>
            <a:schemeClr val="accent4">
              <a:lumMod val="20000"/>
              <a:lumOff val="80000"/>
            </a:schemeClr>
          </a:solidFill>
        </p:spPr>
        <p:txBody>
          <a:bodyPr wrap="square">
            <a:spAutoFit/>
          </a:bodyPr>
          <a:lstStyle/>
          <a:p>
            <a:r>
              <a:rPr lang="en-US" sz="2400" dirty="0"/>
              <a:t>Key impacts on SENDCos include:</a:t>
            </a:r>
          </a:p>
          <a:p>
            <a:endParaRPr lang="en-US" sz="2400" dirty="0"/>
          </a:p>
          <a:p>
            <a:pPr marL="342900" indent="-342900">
              <a:buFont typeface="Arial" panose="020B0604020202020204" pitchFamily="34" charset="0"/>
              <a:buChar char="•"/>
            </a:pPr>
            <a:r>
              <a:rPr lang="en-US" sz="2400" dirty="0"/>
              <a:t>Individual Support Plans (ISPs): Mandatory, digital plans for every child with SEND to be developed, replacing the current, non-statutory SEN Support framework.</a:t>
            </a:r>
          </a:p>
          <a:p>
            <a:pPr marL="342900" indent="-342900">
              <a:buFont typeface="Arial" panose="020B0604020202020204" pitchFamily="34" charset="0"/>
              <a:buChar char="•"/>
            </a:pPr>
            <a:r>
              <a:rPr lang="en-US" sz="2400" dirty="0"/>
              <a:t>Strategic Leadership Shift: Increased responsibility to manage "Targeted" and "Targeted Plus" support layers in-house before requiring EHCP assessment, creating a new "gatekeeper" role for accessing formal services.</a:t>
            </a:r>
          </a:p>
          <a:p>
            <a:pPr marL="342900" indent="-342900">
              <a:buFont typeface="Arial" panose="020B0604020202020204" pitchFamily="34" charset="0"/>
              <a:buChar char="•"/>
            </a:pPr>
            <a:r>
              <a:rPr lang="en-US" sz="2400" dirty="0"/>
              <a:t>Increased Workload: Need for intensified documentation, regular reviews of ISPs, increased family consultation, and managing new "Inclusion Strategies" (replacing SEND Information Reports).</a:t>
            </a:r>
          </a:p>
          <a:p>
            <a:pPr marL="342900" indent="-342900">
              <a:buFont typeface="Arial" panose="020B0604020202020204" pitchFamily="34" charset="0"/>
              <a:buChar char="•"/>
            </a:pPr>
            <a:r>
              <a:rPr lang="en-US" sz="2400" dirty="0"/>
              <a:t>New Accountability Metrics: Ofsted will inspect SEND inclusion separately, placing higher scrutiny on the SENCO’s strategic decisions and the efficacy of the school’s "Inclusion Strategy".</a:t>
            </a:r>
          </a:p>
          <a:p>
            <a:pPr marL="342900" indent="-342900">
              <a:buFont typeface="Arial" panose="020B0604020202020204" pitchFamily="34" charset="0"/>
              <a:buChar char="•"/>
            </a:pPr>
            <a:r>
              <a:rPr lang="en-US" sz="2400" dirty="0"/>
              <a:t>"Experts at Hand": Coordination with new, rapid-access local experts (educational psychologists, speech therapists) in "school clusters"</a:t>
            </a:r>
            <a:endParaRPr lang="en-GB" sz="2400" dirty="0"/>
          </a:p>
        </p:txBody>
      </p:sp>
      <p:pic>
        <p:nvPicPr>
          <p:cNvPr id="5" name="Graphic 4" descr="Fingerprint with solid fill">
            <a:extLst>
              <a:ext uri="{FF2B5EF4-FFF2-40B4-BE49-F238E27FC236}">
                <a16:creationId xmlns:a16="http://schemas.microsoft.com/office/drawing/2014/main" id="{3E9B7D01-F28D-7BD9-39D6-6B8BCB5878E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93298" y="1125748"/>
            <a:ext cx="914400" cy="914400"/>
          </a:xfrm>
          <a:prstGeom prst="rect">
            <a:avLst/>
          </a:prstGeom>
        </p:spPr>
      </p:pic>
      <p:pic>
        <p:nvPicPr>
          <p:cNvPr id="7" name="Graphic 6" descr="Steering Wheel with solid fill">
            <a:extLst>
              <a:ext uri="{FF2B5EF4-FFF2-40B4-BE49-F238E27FC236}">
                <a16:creationId xmlns:a16="http://schemas.microsoft.com/office/drawing/2014/main" id="{750BBB5A-0367-3CD7-614D-F3B5725B9A1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93298" y="2272734"/>
            <a:ext cx="914400" cy="914400"/>
          </a:xfrm>
          <a:prstGeom prst="rect">
            <a:avLst/>
          </a:prstGeom>
        </p:spPr>
      </p:pic>
      <p:pic>
        <p:nvPicPr>
          <p:cNvPr id="9" name="Graphic 8" descr="Spinning Plates with solid fill">
            <a:extLst>
              <a:ext uri="{FF2B5EF4-FFF2-40B4-BE49-F238E27FC236}">
                <a16:creationId xmlns:a16="http://schemas.microsoft.com/office/drawing/2014/main" id="{F19FE087-1BDF-8F45-551C-087625E97A4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93298" y="3429000"/>
            <a:ext cx="914400" cy="914400"/>
          </a:xfrm>
          <a:prstGeom prst="rect">
            <a:avLst/>
          </a:prstGeom>
        </p:spPr>
      </p:pic>
      <p:pic>
        <p:nvPicPr>
          <p:cNvPr id="11" name="Graphic 10" descr="Statistics outline">
            <a:extLst>
              <a:ext uri="{FF2B5EF4-FFF2-40B4-BE49-F238E27FC236}">
                <a16:creationId xmlns:a16="http://schemas.microsoft.com/office/drawing/2014/main" id="{31591911-9BFD-5B0A-237D-AA0D84869BC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93298" y="4585266"/>
            <a:ext cx="914400" cy="914400"/>
          </a:xfrm>
          <a:prstGeom prst="rect">
            <a:avLst/>
          </a:prstGeom>
        </p:spPr>
      </p:pic>
      <p:pic>
        <p:nvPicPr>
          <p:cNvPr id="13" name="Graphic 12" descr="Network with solid fill">
            <a:extLst>
              <a:ext uri="{FF2B5EF4-FFF2-40B4-BE49-F238E27FC236}">
                <a16:creationId xmlns:a16="http://schemas.microsoft.com/office/drawing/2014/main" id="{9F3004CC-C117-EB7F-9750-69CA7C68A6D9}"/>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87548" y="5409089"/>
            <a:ext cx="914400" cy="914400"/>
          </a:xfrm>
          <a:prstGeom prst="rect">
            <a:avLst/>
          </a:prstGeom>
        </p:spPr>
      </p:pic>
    </p:spTree>
    <p:extLst>
      <p:ext uri="{BB962C8B-B14F-4D97-AF65-F5344CB8AC3E}">
        <p14:creationId xmlns:p14="http://schemas.microsoft.com/office/powerpoint/2010/main" val="40690933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43DEB1D-815A-F8DD-B810-60882BAEBC37}"/>
              </a:ext>
            </a:extLst>
          </p:cNvPr>
          <p:cNvSpPr txBox="1"/>
          <p:nvPr/>
        </p:nvSpPr>
        <p:spPr>
          <a:xfrm>
            <a:off x="1777042" y="1380096"/>
            <a:ext cx="10110158" cy="4154984"/>
          </a:xfrm>
          <a:prstGeom prst="rect">
            <a:avLst/>
          </a:prstGeom>
          <a:solidFill>
            <a:schemeClr val="accent4">
              <a:lumMod val="20000"/>
              <a:lumOff val="80000"/>
            </a:schemeClr>
          </a:solidFill>
        </p:spPr>
        <p:txBody>
          <a:bodyPr wrap="square">
            <a:spAutoFit/>
          </a:bodyPr>
          <a:lstStyle/>
          <a:p>
            <a:r>
              <a:rPr lang="en-US" sz="2400" dirty="0"/>
              <a:t>Key Impacts on SENDCo Responsibilities</a:t>
            </a:r>
          </a:p>
          <a:p>
            <a:r>
              <a:rPr lang="en-US" sz="2400" dirty="0"/>
              <a:t>Strategic Leadership and Inclusion:</a:t>
            </a:r>
          </a:p>
          <a:p>
            <a:pPr marL="342900" indent="-342900">
              <a:buFont typeface="Arial" panose="020B0604020202020204" pitchFamily="34" charset="0"/>
              <a:buChar char="•"/>
            </a:pPr>
            <a:r>
              <a:rPr lang="en-US" sz="2400" dirty="0"/>
              <a:t>Inclusion Strategy: SENDCos will likely lead the creation of a new, mandatory annual Inclusion Strategy, replacing the current SEN Information Report.</a:t>
            </a:r>
          </a:p>
          <a:p>
            <a:pPr marL="342900" indent="-342900">
              <a:buFont typeface="Arial" panose="020B0604020202020204" pitchFamily="34" charset="0"/>
              <a:buChar char="•"/>
            </a:pPr>
            <a:r>
              <a:rPr lang="en-US" sz="2400" dirty="0"/>
              <a:t>Whole-School Training: There is a new expectation for SENDCos to design and oversee whole-school SEND training for all staff, supported by a national £200 million CPD package.</a:t>
            </a:r>
          </a:p>
          <a:p>
            <a:pPr marL="342900" indent="-342900">
              <a:buFont typeface="Arial" panose="020B0604020202020204" pitchFamily="34" charset="0"/>
              <a:buChar char="•"/>
            </a:pPr>
            <a:r>
              <a:rPr lang="en-US" sz="2400" dirty="0"/>
              <a:t>National Inclusion Standards: SENDCos will be responsible for ensuring their school's practice aligns with new, evidence-based National Inclusion Standards due by 2028.</a:t>
            </a:r>
            <a:endParaRPr lang="en-GB" sz="2400" dirty="0"/>
          </a:p>
        </p:txBody>
      </p:sp>
      <p:pic>
        <p:nvPicPr>
          <p:cNvPr id="5" name="Graphic 4" descr="Target with solid fill">
            <a:extLst>
              <a:ext uri="{FF2B5EF4-FFF2-40B4-BE49-F238E27FC236}">
                <a16:creationId xmlns:a16="http://schemas.microsoft.com/office/drawing/2014/main" id="{1A281F49-7CB5-B204-D0C1-E8731314B26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52732" y="2057400"/>
            <a:ext cx="914400" cy="914400"/>
          </a:xfrm>
          <a:prstGeom prst="rect">
            <a:avLst/>
          </a:prstGeom>
        </p:spPr>
      </p:pic>
      <p:pic>
        <p:nvPicPr>
          <p:cNvPr id="7" name="Graphic 6" descr="Whole pizza with solid fill">
            <a:extLst>
              <a:ext uri="{FF2B5EF4-FFF2-40B4-BE49-F238E27FC236}">
                <a16:creationId xmlns:a16="http://schemas.microsoft.com/office/drawing/2014/main" id="{437B8489-C128-4699-BC30-EDA0DDDEB84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57687" y="3265098"/>
            <a:ext cx="914400" cy="914400"/>
          </a:xfrm>
          <a:prstGeom prst="rect">
            <a:avLst/>
          </a:prstGeom>
        </p:spPr>
      </p:pic>
      <p:pic>
        <p:nvPicPr>
          <p:cNvPr id="9" name="Graphic 8" descr="Rollercoaster Up with solid fill">
            <a:extLst>
              <a:ext uri="{FF2B5EF4-FFF2-40B4-BE49-F238E27FC236}">
                <a16:creationId xmlns:a16="http://schemas.microsoft.com/office/drawing/2014/main" id="{F476800F-F995-68C9-3D5F-48816E5C47C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57687" y="4472796"/>
            <a:ext cx="914400" cy="914400"/>
          </a:xfrm>
          <a:prstGeom prst="rect">
            <a:avLst/>
          </a:prstGeom>
        </p:spPr>
      </p:pic>
    </p:spTree>
    <p:extLst>
      <p:ext uri="{BB962C8B-B14F-4D97-AF65-F5344CB8AC3E}">
        <p14:creationId xmlns:p14="http://schemas.microsoft.com/office/powerpoint/2010/main" val="36398814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E30ED44-2BE2-C333-2C51-674C7E5613E2}"/>
              </a:ext>
            </a:extLst>
          </p:cNvPr>
          <p:cNvSpPr txBox="1"/>
          <p:nvPr/>
        </p:nvSpPr>
        <p:spPr>
          <a:xfrm>
            <a:off x="1828800" y="826099"/>
            <a:ext cx="9816860" cy="5909310"/>
          </a:xfrm>
          <a:prstGeom prst="rect">
            <a:avLst/>
          </a:prstGeom>
          <a:solidFill>
            <a:schemeClr val="accent4">
              <a:lumMod val="20000"/>
              <a:lumOff val="80000"/>
            </a:schemeClr>
          </a:solidFill>
        </p:spPr>
        <p:txBody>
          <a:bodyPr wrap="square">
            <a:spAutoFit/>
          </a:bodyPr>
          <a:lstStyle/>
          <a:p>
            <a:r>
              <a:rPr lang="en-US" sz="2400" dirty="0"/>
              <a:t>Key Impacts on the SENDCo Role</a:t>
            </a:r>
          </a:p>
          <a:p>
            <a:pPr marL="342900" indent="-342900">
              <a:buFont typeface="Arial" panose="020B0604020202020204" pitchFamily="34" charset="0"/>
              <a:buChar char="•"/>
            </a:pPr>
            <a:r>
              <a:rPr lang="en-US" sz="2400" dirty="0"/>
              <a:t>Statutory Individual Support Plans (ISPs): SENDCos will be legally required to create and manage digital ISPs for every child with identified SEND, not just those with Education, Health and Care Plans (EHCPs). This replaces the previous SEN Support or SEN Information Reports with a more detailed, parent-friendly record of day-to-day adjustments.</a:t>
            </a:r>
          </a:p>
          <a:p>
            <a:pPr marL="342900" indent="-342900">
              <a:buFont typeface="Arial" panose="020B0604020202020204" pitchFamily="34" charset="0"/>
              <a:buChar char="•"/>
            </a:pPr>
            <a:r>
              <a:rPr lang="en-US" sz="2400" dirty="0"/>
              <a:t>A Four-Tiered Support System: The SENDCo will lead a new model consisting of Universal, Targeted, Targeted Plus, and Specialist layers. They must oversee how support is </a:t>
            </a:r>
            <a:r>
              <a:rPr lang="en-US" sz="2400" dirty="0" err="1"/>
              <a:t>organised</a:t>
            </a:r>
            <a:r>
              <a:rPr lang="en-US" sz="2400" dirty="0"/>
              <a:t> across these tiers and ensure that specialist resources (like therapists) are accessed earlier.</a:t>
            </a:r>
          </a:p>
          <a:p>
            <a:pPr marL="342900" indent="-342900">
              <a:buFont typeface="Arial" panose="020B0604020202020204" pitchFamily="34" charset="0"/>
              <a:buChar char="•"/>
            </a:pPr>
            <a:r>
              <a:rPr lang="en-US" sz="2400" dirty="0"/>
              <a:t>Inclusive Mainstream Leadership: There is a heightened expectation for SENDCos to design and quality-assure "quality first" inclusive teaching across the whole school, rather than focusing solely on the most complex cases.</a:t>
            </a:r>
          </a:p>
          <a:p>
            <a:endParaRPr lang="en-GB" dirty="0"/>
          </a:p>
        </p:txBody>
      </p:sp>
      <p:pic>
        <p:nvPicPr>
          <p:cNvPr id="5" name="Graphic 4" descr="Download with solid fill">
            <a:extLst>
              <a:ext uri="{FF2B5EF4-FFF2-40B4-BE49-F238E27FC236}">
                <a16:creationId xmlns:a16="http://schemas.microsoft.com/office/drawing/2014/main" id="{EA79D87E-017D-967B-EA84-88340BEDC1E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73502" y="1177505"/>
            <a:ext cx="914400" cy="914400"/>
          </a:xfrm>
          <a:prstGeom prst="rect">
            <a:avLst/>
          </a:prstGeom>
        </p:spPr>
      </p:pic>
      <p:pic>
        <p:nvPicPr>
          <p:cNvPr id="7" name="Graphic 6" descr="Four Leaf Clover with solid fill">
            <a:extLst>
              <a:ext uri="{FF2B5EF4-FFF2-40B4-BE49-F238E27FC236}">
                <a16:creationId xmlns:a16="http://schemas.microsoft.com/office/drawing/2014/main" id="{C60CD018-B00D-A50D-054B-52F67B759F8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73502" y="3429000"/>
            <a:ext cx="914400" cy="914400"/>
          </a:xfrm>
          <a:prstGeom prst="rect">
            <a:avLst/>
          </a:prstGeom>
        </p:spPr>
      </p:pic>
      <p:pic>
        <p:nvPicPr>
          <p:cNvPr id="9" name="Graphic 8" descr="Cheers with solid fill">
            <a:extLst>
              <a:ext uri="{FF2B5EF4-FFF2-40B4-BE49-F238E27FC236}">
                <a16:creationId xmlns:a16="http://schemas.microsoft.com/office/drawing/2014/main" id="{E64EC12F-7AFB-5D2C-4380-92391ED1C49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73502" y="5223295"/>
            <a:ext cx="914400" cy="914400"/>
          </a:xfrm>
          <a:prstGeom prst="rect">
            <a:avLst/>
          </a:prstGeom>
        </p:spPr>
      </p:pic>
    </p:spTree>
    <p:extLst>
      <p:ext uri="{BB962C8B-B14F-4D97-AF65-F5344CB8AC3E}">
        <p14:creationId xmlns:p14="http://schemas.microsoft.com/office/powerpoint/2010/main" val="10501416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2E46699-0414-C84E-FC73-4AEBA640FF8B}"/>
              </a:ext>
            </a:extLst>
          </p:cNvPr>
          <p:cNvSpPr txBox="1"/>
          <p:nvPr/>
        </p:nvSpPr>
        <p:spPr>
          <a:xfrm>
            <a:off x="2881223" y="586596"/>
            <a:ext cx="8712679" cy="5539978"/>
          </a:xfrm>
          <a:prstGeom prst="rect">
            <a:avLst/>
          </a:prstGeom>
          <a:solidFill>
            <a:schemeClr val="accent4">
              <a:lumMod val="20000"/>
              <a:lumOff val="80000"/>
            </a:schemeClr>
          </a:solidFill>
        </p:spPr>
        <p:txBody>
          <a:bodyPr wrap="square" rtlCol="0">
            <a:spAutoFit/>
          </a:bodyPr>
          <a:lstStyle/>
          <a:p>
            <a:r>
              <a:rPr lang="en-US" sz="2400" b="1" dirty="0"/>
              <a:t>Creation of 'Inclusion Strategies’:</a:t>
            </a:r>
            <a:r>
              <a:rPr lang="en-US" sz="2400" dirty="0"/>
              <a:t> </a:t>
            </a:r>
          </a:p>
          <a:p>
            <a:r>
              <a:rPr lang="en-US" sz="2400" dirty="0"/>
              <a:t>Schools must now publish an annual </a:t>
            </a:r>
            <a:r>
              <a:rPr lang="en-US" sz="2400" b="1" dirty="0"/>
              <a:t>Inclusion Strategy</a:t>
            </a:r>
            <a:r>
              <a:rPr lang="en-US" sz="2400" dirty="0"/>
              <a:t>. SENDCos will likely be responsible for drafting this document, which outlines how resources are deployed to benefit children with SEND.</a:t>
            </a:r>
          </a:p>
          <a:p>
            <a:r>
              <a:rPr lang="en-US" sz="2400" b="1" dirty="0"/>
              <a:t>Management of the 'Experts at Hand' Service:</a:t>
            </a:r>
            <a:r>
              <a:rPr lang="en-US" sz="2400" dirty="0"/>
              <a:t> A new £1.8bn fund will provide schools with faster access to educational psychologists and speech therapists. SENDCos will be responsible for coordinating this earlier involvement to reduce delays in support.</a:t>
            </a:r>
          </a:p>
          <a:p>
            <a:r>
              <a:rPr lang="en-US" sz="2400" b="1" dirty="0"/>
              <a:t>New Performance and Accountability Measures:</a:t>
            </a:r>
            <a:r>
              <a:rPr lang="en-US" sz="2400" dirty="0"/>
              <a:t> Inclusion will now be a </a:t>
            </a:r>
            <a:r>
              <a:rPr lang="en-US" sz="2400" b="1" dirty="0"/>
              <a:t>standalone Ofsted judgement</a:t>
            </a:r>
            <a:r>
              <a:rPr lang="en-US" sz="2400" dirty="0"/>
              <a:t>, meaning SENDCos must prepare for increased scrutiny on how well the school supports SEND progress separate from overall performance.</a:t>
            </a:r>
          </a:p>
          <a:p>
            <a:endParaRPr lang="en-GB" dirty="0"/>
          </a:p>
        </p:txBody>
      </p:sp>
      <p:pic>
        <p:nvPicPr>
          <p:cNvPr id="4" name="Graphic 3" descr="List with solid fill">
            <a:extLst>
              <a:ext uri="{FF2B5EF4-FFF2-40B4-BE49-F238E27FC236}">
                <a16:creationId xmlns:a16="http://schemas.microsoft.com/office/drawing/2014/main" id="{3DCBE783-C165-26D8-E602-270B1C37393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377351" y="970471"/>
            <a:ext cx="914400" cy="914400"/>
          </a:xfrm>
          <a:prstGeom prst="rect">
            <a:avLst/>
          </a:prstGeom>
        </p:spPr>
      </p:pic>
      <p:pic>
        <p:nvPicPr>
          <p:cNvPr id="6" name="Graphic 5" descr="Sort with solid fill">
            <a:extLst>
              <a:ext uri="{FF2B5EF4-FFF2-40B4-BE49-F238E27FC236}">
                <a16:creationId xmlns:a16="http://schemas.microsoft.com/office/drawing/2014/main" id="{B6DEC47C-0524-175C-D285-7934DDB7811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377351" y="2899385"/>
            <a:ext cx="914400" cy="914400"/>
          </a:xfrm>
          <a:prstGeom prst="rect">
            <a:avLst/>
          </a:prstGeom>
        </p:spPr>
      </p:pic>
      <p:pic>
        <p:nvPicPr>
          <p:cNvPr id="8" name="Graphic 7" descr="Magnifying glass with solid fill">
            <a:extLst>
              <a:ext uri="{FF2B5EF4-FFF2-40B4-BE49-F238E27FC236}">
                <a16:creationId xmlns:a16="http://schemas.microsoft.com/office/drawing/2014/main" id="{18F98ED9-119F-7295-6AFD-A67FA369741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377351" y="4742944"/>
            <a:ext cx="914400" cy="914400"/>
          </a:xfrm>
          <a:prstGeom prst="rect">
            <a:avLst/>
          </a:prstGeom>
        </p:spPr>
      </p:pic>
    </p:spTree>
    <p:extLst>
      <p:ext uri="{BB962C8B-B14F-4D97-AF65-F5344CB8AC3E}">
        <p14:creationId xmlns:p14="http://schemas.microsoft.com/office/powerpoint/2010/main" val="401815796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CBFE633-92EC-7901-206D-F86DE1065DFC}"/>
              </a:ext>
            </a:extLst>
          </p:cNvPr>
          <p:cNvSpPr txBox="1"/>
          <p:nvPr/>
        </p:nvSpPr>
        <p:spPr>
          <a:xfrm>
            <a:off x="2398143" y="1311562"/>
            <a:ext cx="9454551" cy="4524315"/>
          </a:xfrm>
          <a:prstGeom prst="rect">
            <a:avLst/>
          </a:prstGeom>
          <a:solidFill>
            <a:schemeClr val="accent4">
              <a:lumMod val="20000"/>
              <a:lumOff val="80000"/>
            </a:schemeClr>
          </a:solidFill>
        </p:spPr>
        <p:txBody>
          <a:bodyPr wrap="square">
            <a:spAutoFit/>
          </a:bodyPr>
          <a:lstStyle/>
          <a:p>
            <a:r>
              <a:rPr lang="en-US" sz="2400" dirty="0"/>
              <a:t>Dual-System Pressure: During the transition (expected to last until at least 2030), SENDCos must manage two legal frameworks simultaneously—the current EHCP system and the new ISP and tiered support expectations.</a:t>
            </a:r>
          </a:p>
          <a:p>
            <a:endParaRPr lang="en-US" sz="2400" dirty="0"/>
          </a:p>
          <a:p>
            <a:r>
              <a:rPr lang="en-US" sz="2400" dirty="0"/>
              <a:t>Gatekeeping and Bias: SENDCos may face increased pressure as "gatekeepers," tasked with managing limited resources and deciding which children meet the thresholds for higher tiers of support.</a:t>
            </a:r>
          </a:p>
          <a:p>
            <a:endParaRPr lang="en-US" sz="2400" dirty="0"/>
          </a:p>
          <a:p>
            <a:r>
              <a:rPr lang="en-US" sz="2400" dirty="0"/>
              <a:t>Staff Training Requirements: SENDCos will be expected to lead whole-school SEND training, as the white paper aims for every teacher to be a "teacher of SEND"</a:t>
            </a:r>
            <a:endParaRPr lang="en-GB" sz="2400" dirty="0"/>
          </a:p>
        </p:txBody>
      </p:sp>
      <p:pic>
        <p:nvPicPr>
          <p:cNvPr id="5" name="Graphic 4" descr="Route (Two Pins With A Path) with solid fill">
            <a:extLst>
              <a:ext uri="{FF2B5EF4-FFF2-40B4-BE49-F238E27FC236}">
                <a16:creationId xmlns:a16="http://schemas.microsoft.com/office/drawing/2014/main" id="{E3CF1D6C-4C2D-37BF-A64C-6BCB318FC91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08007" y="1505310"/>
            <a:ext cx="914400" cy="914400"/>
          </a:xfrm>
          <a:prstGeom prst="rect">
            <a:avLst/>
          </a:prstGeom>
        </p:spPr>
      </p:pic>
      <p:pic>
        <p:nvPicPr>
          <p:cNvPr id="7" name="Graphic 6" descr="Decision chart with solid fill">
            <a:extLst>
              <a:ext uri="{FF2B5EF4-FFF2-40B4-BE49-F238E27FC236}">
                <a16:creationId xmlns:a16="http://schemas.microsoft.com/office/drawing/2014/main" id="{4646359B-5627-DC65-7E2F-163F6224E4E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08007" y="3429000"/>
            <a:ext cx="914400" cy="914400"/>
          </a:xfrm>
          <a:prstGeom prst="rect">
            <a:avLst/>
          </a:prstGeom>
        </p:spPr>
      </p:pic>
      <p:pic>
        <p:nvPicPr>
          <p:cNvPr id="9" name="Graphic 8" descr="Teacher with solid fill">
            <a:extLst>
              <a:ext uri="{FF2B5EF4-FFF2-40B4-BE49-F238E27FC236}">
                <a16:creationId xmlns:a16="http://schemas.microsoft.com/office/drawing/2014/main" id="{6F81566A-0C74-3629-4048-7110C8B2551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46030" y="4921477"/>
            <a:ext cx="914400" cy="914400"/>
          </a:xfrm>
          <a:prstGeom prst="rect">
            <a:avLst/>
          </a:prstGeom>
        </p:spPr>
      </p:pic>
    </p:spTree>
    <p:extLst>
      <p:ext uri="{BB962C8B-B14F-4D97-AF65-F5344CB8AC3E}">
        <p14:creationId xmlns:p14="http://schemas.microsoft.com/office/powerpoint/2010/main" val="174674947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D77D32C-3448-C278-DFEA-D2AAB57F62C1}"/>
              </a:ext>
            </a:extLst>
          </p:cNvPr>
          <p:cNvSpPr>
            <a:spLocks noChangeArrowheads="1"/>
          </p:cNvSpPr>
          <p:nvPr/>
        </p:nvSpPr>
        <p:spPr bwMode="auto">
          <a:xfrm>
            <a:off x="3812875" y="1309329"/>
            <a:ext cx="7080149" cy="3600986"/>
          </a:xfrm>
          <a:prstGeom prst="rect">
            <a:avLst/>
          </a:prstGeom>
          <a:solidFill>
            <a:schemeClr val="accent4">
              <a:lumMod val="20000"/>
              <a:lumOff val="80000"/>
            </a:schemeClr>
          </a:solidFill>
          <a:ln>
            <a:noFill/>
          </a:ln>
          <a:effec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0A0A0A"/>
                </a:solidFill>
                <a:effectLst/>
                <a:latin typeface="Google Sans"/>
              </a:rPr>
              <a:t>Key Timelines:</a:t>
            </a:r>
            <a:endParaRPr kumimoji="0" lang="en-US" altLang="en-US"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dirty="0">
                <a:ln>
                  <a:noFill/>
                </a:ln>
                <a:solidFill>
                  <a:srgbClr val="0A0A0A"/>
                </a:solidFill>
                <a:effectLst/>
                <a:latin typeface="Google Sans"/>
              </a:rPr>
              <a:t>Present–2027:</a:t>
            </a:r>
            <a:r>
              <a:rPr kumimoji="0" lang="en-US" altLang="en-US" sz="2400" b="0" i="0" u="none" strike="noStrike" cap="none" normalizeH="0" baseline="0" dirty="0">
                <a:ln>
                  <a:noFill/>
                </a:ln>
                <a:solidFill>
                  <a:srgbClr val="0A0A0A"/>
                </a:solidFill>
                <a:effectLst/>
                <a:latin typeface="Google Sans"/>
              </a:rPr>
              <a:t> Planning and preparation, aligning to best practice.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dirty="0">
                <a:ln>
                  <a:noFill/>
                </a:ln>
                <a:solidFill>
                  <a:srgbClr val="0A0A0A"/>
                </a:solidFill>
                <a:effectLst/>
                <a:latin typeface="Google Sans"/>
              </a:rPr>
              <a:t>2028-2029:</a:t>
            </a:r>
            <a:r>
              <a:rPr kumimoji="0" lang="en-US" altLang="en-US" sz="2400" b="0" i="0" u="none" strike="noStrike" cap="none" normalizeH="0" baseline="0" dirty="0">
                <a:ln>
                  <a:noFill/>
                </a:ln>
                <a:solidFill>
                  <a:srgbClr val="0A0A0A"/>
                </a:solidFill>
                <a:effectLst/>
                <a:latin typeface="Google Sans"/>
              </a:rPr>
              <a:t> Full implementation of National Inclusion Standards.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dirty="0">
                <a:ln>
                  <a:noFill/>
                </a:ln>
                <a:solidFill>
                  <a:srgbClr val="0A0A0A"/>
                </a:solidFill>
                <a:effectLst/>
                <a:latin typeface="Google Sans"/>
              </a:rPr>
              <a:t>September 2029:</a:t>
            </a:r>
            <a:r>
              <a:rPr kumimoji="0" lang="en-US" altLang="en-US" sz="2400" b="0" i="0" u="none" strike="noStrike" cap="none" normalizeH="0" baseline="0" dirty="0">
                <a:ln>
                  <a:noFill/>
                </a:ln>
                <a:solidFill>
                  <a:srgbClr val="0A0A0A"/>
                </a:solidFill>
                <a:effectLst/>
                <a:latin typeface="Google Sans"/>
              </a:rPr>
              <a:t> Statutory Individual Support Plans (ISPs) become mandatory.</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dirty="0">
                <a:ln>
                  <a:noFill/>
                </a:ln>
                <a:solidFill>
                  <a:srgbClr val="0A0A0A"/>
                </a:solidFill>
                <a:effectLst/>
                <a:latin typeface="Google Sans"/>
              </a:rPr>
              <a:t>From 2030:</a:t>
            </a:r>
            <a:r>
              <a:rPr kumimoji="0" lang="en-US" altLang="en-US" sz="2400" b="0" i="0" u="none" strike="noStrike" cap="none" normalizeH="0" baseline="0" dirty="0">
                <a:ln>
                  <a:noFill/>
                </a:ln>
                <a:solidFill>
                  <a:srgbClr val="0A0A0A"/>
                </a:solidFill>
                <a:effectLst/>
                <a:latin typeface="Google Sans"/>
              </a:rPr>
              <a:t> Phased transition to new EHCP model during natural school transfers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4" name="Graphic 3" descr="Stopwatch 75% with solid fill">
            <a:extLst>
              <a:ext uri="{FF2B5EF4-FFF2-40B4-BE49-F238E27FC236}">
                <a16:creationId xmlns:a16="http://schemas.microsoft.com/office/drawing/2014/main" id="{9CBED361-750F-159E-DA18-8C36B3C2B96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843177" y="1309329"/>
            <a:ext cx="914400" cy="914400"/>
          </a:xfrm>
          <a:prstGeom prst="rect">
            <a:avLst/>
          </a:prstGeom>
        </p:spPr>
      </p:pic>
    </p:spTree>
    <p:extLst>
      <p:ext uri="{BB962C8B-B14F-4D97-AF65-F5344CB8AC3E}">
        <p14:creationId xmlns:p14="http://schemas.microsoft.com/office/powerpoint/2010/main" val="29733668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1DE9C8E6-7FF8-DC5C-0881-A6FD5EE3CDE7}"/>
              </a:ext>
            </a:extLst>
          </p:cNvPr>
          <p:cNvPicPr>
            <a:picLocks noChangeAspect="1"/>
          </p:cNvPicPr>
          <p:nvPr/>
        </p:nvPicPr>
        <p:blipFill>
          <a:blip r:embed="rId2"/>
          <a:srcRect t="5875"/>
          <a:stretch>
            <a:fillRect/>
          </a:stretch>
        </p:blipFill>
        <p:spPr>
          <a:xfrm>
            <a:off x="20" y="1282"/>
            <a:ext cx="12191980" cy="6856718"/>
          </a:xfrm>
          <a:prstGeom prst="rect">
            <a:avLst/>
          </a:prstGeom>
        </p:spPr>
      </p:pic>
    </p:spTree>
    <p:extLst>
      <p:ext uri="{BB962C8B-B14F-4D97-AF65-F5344CB8AC3E}">
        <p14:creationId xmlns:p14="http://schemas.microsoft.com/office/powerpoint/2010/main" val="269148005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BDAC5B6-20CE-447F-8BA1-F2274AC7A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1D22B31-BF8F-446B-9009-8A251FB177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custGeom>
            <a:avLst/>
            <a:gdLst>
              <a:gd name="connsiteX0" fmla="*/ 3094406 w 12192000"/>
              <a:gd name="connsiteY0" fmla="*/ 283966 h 6858000"/>
              <a:gd name="connsiteX1" fmla="*/ 3038833 w 12192000"/>
              <a:gd name="connsiteY1" fmla="*/ 309661 h 6858000"/>
              <a:gd name="connsiteX2" fmla="*/ 3348384 w 12192000"/>
              <a:gd name="connsiteY2" fmla="*/ 406000 h 6858000"/>
              <a:gd name="connsiteX3" fmla="*/ 2864309 w 12192000"/>
              <a:gd name="connsiteY3" fmla="*/ 355295 h 6858000"/>
              <a:gd name="connsiteX4" fmla="*/ 2856039 w 12192000"/>
              <a:gd name="connsiteY4" fmla="*/ 388058 h 6858000"/>
              <a:gd name="connsiteX5" fmla="*/ 3405794 w 12192000"/>
              <a:gd name="connsiteY5" fmla="*/ 512089 h 6858000"/>
              <a:gd name="connsiteX6" fmla="*/ 3356651 w 12192000"/>
              <a:gd name="connsiteY6" fmla="*/ 531204 h 6858000"/>
              <a:gd name="connsiteX7" fmla="*/ 3064552 w 12192000"/>
              <a:gd name="connsiteY7" fmla="*/ 483228 h 6858000"/>
              <a:gd name="connsiteX8" fmla="*/ 3005765 w 12192000"/>
              <a:gd name="connsiteY8" fmla="*/ 495708 h 6858000"/>
              <a:gd name="connsiteX9" fmla="*/ 3034700 w 12192000"/>
              <a:gd name="connsiteY9" fmla="*/ 553823 h 6858000"/>
              <a:gd name="connsiteX10" fmla="*/ 3161459 w 12192000"/>
              <a:gd name="connsiteY10" fmla="*/ 576445 h 6858000"/>
              <a:gd name="connsiteX11" fmla="*/ 3358949 w 12192000"/>
              <a:gd name="connsiteY11" fmla="*/ 712961 h 6858000"/>
              <a:gd name="connsiteX12" fmla="*/ 3059960 w 12192000"/>
              <a:gd name="connsiteY12" fmla="*/ 696576 h 6858000"/>
              <a:gd name="connsiteX13" fmla="*/ 3007143 w 12192000"/>
              <a:gd name="connsiteY13" fmla="*/ 729732 h 6858000"/>
              <a:gd name="connsiteX14" fmla="*/ 2986935 w 12192000"/>
              <a:gd name="connsiteY14" fmla="*/ 772635 h 6858000"/>
              <a:gd name="connsiteX15" fmla="*/ 2871197 w 12192000"/>
              <a:gd name="connsiteY15" fmla="*/ 808127 h 6858000"/>
              <a:gd name="connsiteX16" fmla="*/ 3053071 w 12192000"/>
              <a:gd name="connsiteY16" fmla="*/ 847913 h 6858000"/>
              <a:gd name="connsiteX17" fmla="*/ 2858796 w 12192000"/>
              <a:gd name="connsiteY17" fmla="*/ 847913 h 6858000"/>
              <a:gd name="connsiteX18" fmla="*/ 2635588 w 12192000"/>
              <a:gd name="connsiteY18" fmla="*/ 820611 h 6858000"/>
              <a:gd name="connsiteX19" fmla="*/ 2397683 w 12192000"/>
              <a:gd name="connsiteY19" fmla="*/ 829190 h 6858000"/>
              <a:gd name="connsiteX20" fmla="*/ 1921874 w 12192000"/>
              <a:gd name="connsiteY20" fmla="*/ 778877 h 6858000"/>
              <a:gd name="connsiteX21" fmla="*/ 1695450 w 12192000"/>
              <a:gd name="connsiteY21" fmla="*/ 782386 h 6858000"/>
              <a:gd name="connsiteX22" fmla="*/ 2954324 w 12192000"/>
              <a:gd name="connsiteY22" fmla="*/ 1120940 h 6858000"/>
              <a:gd name="connsiteX23" fmla="*/ 2890028 w 12192000"/>
              <a:gd name="connsiteY23" fmla="*/ 1195435 h 6858000"/>
              <a:gd name="connsiteX24" fmla="*/ 3153652 w 12192000"/>
              <a:gd name="connsiteY24" fmla="*/ 1276563 h 6858000"/>
              <a:gd name="connsiteX25" fmla="*/ 3218410 w 12192000"/>
              <a:gd name="connsiteY25" fmla="*/ 1356911 h 6858000"/>
              <a:gd name="connsiteX26" fmla="*/ 3137118 w 12192000"/>
              <a:gd name="connsiteY26" fmla="*/ 1349891 h 6858000"/>
              <a:gd name="connsiteX27" fmla="*/ 3067309 w 12192000"/>
              <a:gd name="connsiteY27" fmla="*/ 1365102 h 6858000"/>
              <a:gd name="connsiteX28" fmla="*/ 3096243 w 12192000"/>
              <a:gd name="connsiteY28" fmla="*/ 1467292 h 6858000"/>
              <a:gd name="connsiteX29" fmla="*/ 3468716 w 12192000"/>
              <a:gd name="connsiteY29" fmla="*/ 1599125 h 6858000"/>
              <a:gd name="connsiteX30" fmla="*/ 3502241 w 12192000"/>
              <a:gd name="connsiteY30" fmla="*/ 1642029 h 6858000"/>
              <a:gd name="connsiteX31" fmla="*/ 3457692 w 12192000"/>
              <a:gd name="connsiteY31" fmla="*/ 1672453 h 6858000"/>
              <a:gd name="connsiteX32" fmla="*/ 3337362 w 12192000"/>
              <a:gd name="connsiteY32" fmla="*/ 1688053 h 6858000"/>
              <a:gd name="connsiteX33" fmla="*/ 3505915 w 12192000"/>
              <a:gd name="connsiteY33" fmla="*/ 1834318 h 6858000"/>
              <a:gd name="connsiteX34" fmla="*/ 3567458 w 12192000"/>
              <a:gd name="connsiteY34" fmla="*/ 1874880 h 6858000"/>
              <a:gd name="connsiteX35" fmla="*/ 3672634 w 12192000"/>
              <a:gd name="connsiteY35" fmla="*/ 1937678 h 6858000"/>
              <a:gd name="connsiteX36" fmla="*/ 3674470 w 12192000"/>
              <a:gd name="connsiteY36" fmla="*/ 1956789 h 6858000"/>
              <a:gd name="connsiteX37" fmla="*/ 3531176 w 12192000"/>
              <a:gd name="connsiteY37" fmla="*/ 2024266 h 6858000"/>
              <a:gd name="connsiteX38" fmla="*/ 3272604 w 12192000"/>
              <a:gd name="connsiteY38" fmla="*/ 2005933 h 6858000"/>
              <a:gd name="connsiteX39" fmla="*/ 3654720 w 12192000"/>
              <a:gd name="connsiteY39" fmla="*/ 2106564 h 6858000"/>
              <a:gd name="connsiteX40" fmla="*/ 2417892 w 12192000"/>
              <a:gd name="connsiteY40" fmla="*/ 1866690 h 6858000"/>
              <a:gd name="connsiteX41" fmla="*/ 2496888 w 12192000"/>
              <a:gd name="connsiteY41" fmla="*/ 1929487 h 6858000"/>
              <a:gd name="connsiteX42" fmla="*/ 2929526 w 12192000"/>
              <a:gd name="connsiteY42" fmla="*/ 2094862 h 6858000"/>
              <a:gd name="connsiteX43" fmla="*/ 3052152 w 12192000"/>
              <a:gd name="connsiteY43" fmla="*/ 2198613 h 6858000"/>
              <a:gd name="connsiteX44" fmla="*/ 3180748 w 12192000"/>
              <a:gd name="connsiteY44" fmla="*/ 2255948 h 6858000"/>
              <a:gd name="connsiteX45" fmla="*/ 3361244 w 12192000"/>
              <a:gd name="connsiteY45" fmla="*/ 2254777 h 6858000"/>
              <a:gd name="connsiteX46" fmla="*/ 3489382 w 12192000"/>
              <a:gd name="connsiteY46" fmla="*/ 2342926 h 6858000"/>
              <a:gd name="connsiteX47" fmla="*/ 3355733 w 12192000"/>
              <a:gd name="connsiteY47" fmla="*/ 2361649 h 6858000"/>
              <a:gd name="connsiteX48" fmla="*/ 3199121 w 12192000"/>
              <a:gd name="connsiteY48" fmla="*/ 2347216 h 6858000"/>
              <a:gd name="connsiteX49" fmla="*/ 2861091 w 12192000"/>
              <a:gd name="connsiteY49" fmla="*/ 2351896 h 6858000"/>
              <a:gd name="connsiteX50" fmla="*/ 2667278 w 12192000"/>
              <a:gd name="connsiteY50" fmla="*/ 2369058 h 6858000"/>
              <a:gd name="connsiteX51" fmla="*/ 2221781 w 12192000"/>
              <a:gd name="connsiteY51" fmla="*/ 2339805 h 6858000"/>
              <a:gd name="connsiteX52" fmla="*/ 2247961 w 12192000"/>
              <a:gd name="connsiteY52" fmla="*/ 2414693 h 6858000"/>
              <a:gd name="connsiteX53" fmla="*/ 2231425 w 12192000"/>
              <a:gd name="connsiteY53" fmla="*/ 2479828 h 6858000"/>
              <a:gd name="connsiteX54" fmla="*/ 2224996 w 12192000"/>
              <a:gd name="connsiteY54" fmla="*/ 2621414 h 6858000"/>
              <a:gd name="connsiteX55" fmla="*/ 2229131 w 12192000"/>
              <a:gd name="connsiteY55" fmla="*/ 2644426 h 6858000"/>
              <a:gd name="connsiteX56" fmla="*/ 2129466 w 12192000"/>
              <a:gd name="connsiteY56" fmla="*/ 2659247 h 6858000"/>
              <a:gd name="connsiteX57" fmla="*/ 2723312 w 12192000"/>
              <a:gd name="connsiteY57" fmla="*/ 2953726 h 6858000"/>
              <a:gd name="connsiteX58" fmla="*/ 2326496 w 12192000"/>
              <a:gd name="connsiteY58" fmla="*/ 2878838 h 6858000"/>
              <a:gd name="connsiteX59" fmla="*/ 2272759 w 12192000"/>
              <a:gd name="connsiteY59" fmla="*/ 3002480 h 6858000"/>
              <a:gd name="connsiteX60" fmla="*/ 2459226 w 12192000"/>
              <a:gd name="connsiteY60" fmla="*/ 3112471 h 6858000"/>
              <a:gd name="connsiteX61" fmla="*/ 2528117 w 12192000"/>
              <a:gd name="connsiteY61" fmla="*/ 3330111 h 6858000"/>
              <a:gd name="connsiteX62" fmla="*/ 2494590 w 12192000"/>
              <a:gd name="connsiteY62" fmla="*/ 3529029 h 6858000"/>
              <a:gd name="connsiteX63" fmla="*/ 2414677 w 12192000"/>
              <a:gd name="connsiteY63" fmla="*/ 3592215 h 6858000"/>
              <a:gd name="connsiteX64" fmla="*/ 2298940 w 12192000"/>
              <a:gd name="connsiteY64" fmla="*/ 3705716 h 6858000"/>
              <a:gd name="connsiteX65" fmla="*/ 2227294 w 12192000"/>
              <a:gd name="connsiteY65" fmla="*/ 3775921 h 6858000"/>
              <a:gd name="connsiteX66" fmla="*/ 1978366 w 12192000"/>
              <a:gd name="connsiteY66" fmla="*/ 3748620 h 6858000"/>
              <a:gd name="connsiteX67" fmla="*/ 2310421 w 12192000"/>
              <a:gd name="connsiteY67" fmla="*/ 3926868 h 6858000"/>
              <a:gd name="connsiteX68" fmla="*/ 2041285 w 12192000"/>
              <a:gd name="connsiteY68" fmla="*/ 3904635 h 6858000"/>
              <a:gd name="connsiteX69" fmla="*/ 1953565 w 12192000"/>
              <a:gd name="connsiteY69" fmla="*/ 3917116 h 6858000"/>
              <a:gd name="connsiteX70" fmla="*/ 2003623 w 12192000"/>
              <a:gd name="connsiteY70" fmla="*/ 3974842 h 6858000"/>
              <a:gd name="connsiteX71" fmla="*/ 2201114 w 12192000"/>
              <a:gd name="connsiteY71" fmla="*/ 4072742 h 6858000"/>
              <a:gd name="connsiteX72" fmla="*/ 2608032 w 12192000"/>
              <a:gd name="connsiteY72" fmla="*/ 4337967 h 6858000"/>
              <a:gd name="connsiteX73" fmla="*/ 2213973 w 12192000"/>
              <a:gd name="connsiteY73" fmla="*/ 4216277 h 6858000"/>
              <a:gd name="connsiteX74" fmla="*/ 2629158 w 12192000"/>
              <a:gd name="connsiteY74" fmla="*/ 4488911 h 6858000"/>
              <a:gd name="connsiteX75" fmla="*/ 2721471 w 12192000"/>
              <a:gd name="connsiteY75" fmla="*/ 4579399 h 6858000"/>
              <a:gd name="connsiteX76" fmla="*/ 2907939 w 12192000"/>
              <a:gd name="connsiteY76" fmla="*/ 4804062 h 6858000"/>
              <a:gd name="connsiteX77" fmla="*/ 2898753 w 12192000"/>
              <a:gd name="connsiteY77" fmla="*/ 4829414 h 6858000"/>
              <a:gd name="connsiteX78" fmla="*/ 2683352 w 12192000"/>
              <a:gd name="connsiteY78" fmla="*/ 4793141 h 6858000"/>
              <a:gd name="connsiteX79" fmla="*/ 2962594 w 12192000"/>
              <a:gd name="connsiteY79" fmla="*/ 4981920 h 6858000"/>
              <a:gd name="connsiteX80" fmla="*/ 3251019 w 12192000"/>
              <a:gd name="connsiteY80" fmla="*/ 5127012 h 6858000"/>
              <a:gd name="connsiteX81" fmla="*/ 3046180 w 12192000"/>
              <a:gd name="connsiteY81" fmla="*/ 5104781 h 6858000"/>
              <a:gd name="connsiteX82" fmla="*/ 2764646 w 12192000"/>
              <a:gd name="connsiteY82" fmla="*/ 5021703 h 6858000"/>
              <a:gd name="connsiteX83" fmla="*/ 2666820 w 12192000"/>
              <a:gd name="connsiteY83" fmla="*/ 5052905 h 6858000"/>
              <a:gd name="connsiteX84" fmla="*/ 2933657 w 12192000"/>
              <a:gd name="connsiteY84" fmla="*/ 5190198 h 6858000"/>
              <a:gd name="connsiteX85" fmla="*/ 3086598 w 12192000"/>
              <a:gd name="connsiteY85" fmla="*/ 5253776 h 6858000"/>
              <a:gd name="connsiteX86" fmla="*/ 3147680 w 12192000"/>
              <a:gd name="connsiteY86" fmla="*/ 5302531 h 6858000"/>
              <a:gd name="connsiteX87" fmla="*/ 3322204 w 12192000"/>
              <a:gd name="connsiteY87" fmla="*/ 5476487 h 6858000"/>
              <a:gd name="connsiteX88" fmla="*/ 3834758 w 12192000"/>
              <a:gd name="connsiteY88" fmla="*/ 5666434 h 6858000"/>
              <a:gd name="connsiteX89" fmla="*/ 4314240 w 12192000"/>
              <a:gd name="connsiteY89" fmla="*/ 5902409 h 6858000"/>
              <a:gd name="connsiteX90" fmla="*/ 4688552 w 12192000"/>
              <a:gd name="connsiteY90" fmla="*/ 6049453 h 6858000"/>
              <a:gd name="connsiteX91" fmla="*/ 5634660 w 12192000"/>
              <a:gd name="connsiteY91" fmla="*/ 6238620 h 6858000"/>
              <a:gd name="connsiteX92" fmla="*/ 9222980 w 12192000"/>
              <a:gd name="connsiteY92" fmla="*/ 4955397 h 6858000"/>
              <a:gd name="connsiteX93" fmla="*/ 9268448 w 12192000"/>
              <a:gd name="connsiteY93" fmla="*/ 4917173 h 6858000"/>
              <a:gd name="connsiteX94" fmla="*/ 9442512 w 12192000"/>
              <a:gd name="connsiteY94" fmla="*/ 4773251 h 6858000"/>
              <a:gd name="connsiteX95" fmla="*/ 9590400 w 12192000"/>
              <a:gd name="connsiteY95" fmla="*/ 4643756 h 6858000"/>
              <a:gd name="connsiteX96" fmla="*/ 9513242 w 12192000"/>
              <a:gd name="connsiteY96" fmla="*/ 4600073 h 6858000"/>
              <a:gd name="connsiteX97" fmla="*/ 9617498 w 12192000"/>
              <a:gd name="connsiteY97" fmla="*/ 4476430 h 6858000"/>
              <a:gd name="connsiteX98" fmla="*/ 9949094 w 12192000"/>
              <a:gd name="connsiteY98" fmla="*/ 4095364 h 6858000"/>
              <a:gd name="connsiteX99" fmla="*/ 10094686 w 12192000"/>
              <a:gd name="connsiteY99" fmla="*/ 4011507 h 6858000"/>
              <a:gd name="connsiteX100" fmla="*/ 10271967 w 12192000"/>
              <a:gd name="connsiteY100" fmla="*/ 3800497 h 6858000"/>
              <a:gd name="connsiteX101" fmla="*/ 10297226 w 12192000"/>
              <a:gd name="connsiteY101" fmla="*/ 3751742 h 6858000"/>
              <a:gd name="connsiteX102" fmla="*/ 10260943 w 12192000"/>
              <a:gd name="connsiteY102" fmla="*/ 3689723 h 6858000"/>
              <a:gd name="connsiteX103" fmla="*/ 10233847 w 12192000"/>
              <a:gd name="connsiteY103" fmla="*/ 3627319 h 6858000"/>
              <a:gd name="connsiteX104" fmla="*/ 10269209 w 12192000"/>
              <a:gd name="connsiteY104" fmla="*/ 3608986 h 6858000"/>
              <a:gd name="connsiteX105" fmla="*/ 10496550 w 12192000"/>
              <a:gd name="connsiteY105" fmla="*/ 3577393 h 6858000"/>
              <a:gd name="connsiteX106" fmla="*/ 10364738 w 12192000"/>
              <a:gd name="connsiteY106" fmla="*/ 3458823 h 6858000"/>
              <a:gd name="connsiteX107" fmla="*/ 10132346 w 12192000"/>
              <a:gd name="connsiteY107" fmla="*/ 3282137 h 6858000"/>
              <a:gd name="connsiteX108" fmla="*/ 10026712 w 12192000"/>
              <a:gd name="connsiteY108" fmla="*/ 3156543 h 6858000"/>
              <a:gd name="connsiteX109" fmla="*/ 10014312 w 12192000"/>
              <a:gd name="connsiteY109" fmla="*/ 3044213 h 6858000"/>
              <a:gd name="connsiteX110" fmla="*/ 9806718 w 12192000"/>
              <a:gd name="connsiteY110" fmla="*/ 2977907 h 6858000"/>
              <a:gd name="connsiteX111" fmla="*/ 10001912 w 12192000"/>
              <a:gd name="connsiteY111" fmla="*/ 2740374 h 6858000"/>
              <a:gd name="connsiteX112" fmla="*/ 10021662 w 12192000"/>
              <a:gd name="connsiteY112" fmla="*/ 2691231 h 6858000"/>
              <a:gd name="connsiteX113" fmla="*/ 9904546 w 12192000"/>
              <a:gd name="connsiteY113" fmla="*/ 2515322 h 6858000"/>
              <a:gd name="connsiteX114" fmla="*/ 9885256 w 12192000"/>
              <a:gd name="connsiteY114" fmla="*/ 2487240 h 6858000"/>
              <a:gd name="connsiteX115" fmla="*/ 9842085 w 12192000"/>
              <a:gd name="connsiteY115" fmla="*/ 2431074 h 6858000"/>
              <a:gd name="connsiteX116" fmla="*/ 9718078 w 12192000"/>
              <a:gd name="connsiteY116" fmla="*/ 2417424 h 6858000"/>
              <a:gd name="connsiteX117" fmla="*/ 9782378 w 12192000"/>
              <a:gd name="connsiteY117" fmla="*/ 2377641 h 6858000"/>
              <a:gd name="connsiteX118" fmla="*/ 9907302 w 12192000"/>
              <a:gd name="connsiteY118" fmla="*/ 2243078 h 6858000"/>
              <a:gd name="connsiteX119" fmla="*/ 9824171 w 12192000"/>
              <a:gd name="connsiteY119" fmla="*/ 2114365 h 6858000"/>
              <a:gd name="connsiteX120" fmla="*/ 9818662 w 12192000"/>
              <a:gd name="connsiteY120" fmla="*/ 2043377 h 6858000"/>
              <a:gd name="connsiteX121" fmla="*/ 9958740 w 12192000"/>
              <a:gd name="connsiteY121" fmla="*/ 1952499 h 6858000"/>
              <a:gd name="connsiteX122" fmla="*/ 10064374 w 12192000"/>
              <a:gd name="connsiteY122" fmla="*/ 1916615 h 6858000"/>
              <a:gd name="connsiteX123" fmla="*/ 10113055 w 12192000"/>
              <a:gd name="connsiteY123" fmla="*/ 1865131 h 6858000"/>
              <a:gd name="connsiteX124" fmla="*/ 10055646 w 12192000"/>
              <a:gd name="connsiteY124" fmla="*/ 1822227 h 6858000"/>
              <a:gd name="connsiteX125" fmla="*/ 9800748 w 12192000"/>
              <a:gd name="connsiteY125" fmla="*/ 1720036 h 6858000"/>
              <a:gd name="connsiteX126" fmla="*/ 9938071 w 12192000"/>
              <a:gd name="connsiteY126" fmla="*/ 1634617 h 6858000"/>
              <a:gd name="connsiteX127" fmla="*/ 9220224 w 12192000"/>
              <a:gd name="connsiteY127" fmla="*/ 1231709 h 6858000"/>
              <a:gd name="connsiteX128" fmla="*/ 9133419 w 12192000"/>
              <a:gd name="connsiteY128" fmla="*/ 1170083 h 6858000"/>
              <a:gd name="connsiteX129" fmla="*/ 8672768 w 12192000"/>
              <a:gd name="connsiteY129" fmla="*/ 1020699 h 6858000"/>
              <a:gd name="connsiteX130" fmla="*/ 8198797 w 12192000"/>
              <a:gd name="connsiteY130" fmla="*/ 915000 h 6858000"/>
              <a:gd name="connsiteX131" fmla="*/ 8528095 w 12192000"/>
              <a:gd name="connsiteY131" fmla="*/ 691898 h 6858000"/>
              <a:gd name="connsiteX132" fmla="*/ 8025190 w 12192000"/>
              <a:gd name="connsiteY132" fmla="*/ 640021 h 6858000"/>
              <a:gd name="connsiteX133" fmla="*/ 7976047 w 12192000"/>
              <a:gd name="connsiteY133" fmla="*/ 641584 h 6858000"/>
              <a:gd name="connsiteX134" fmla="*/ 6988604 w 12192000"/>
              <a:gd name="connsiteY134" fmla="*/ 607260 h 6858000"/>
              <a:gd name="connsiteX135" fmla="*/ 5573116 w 12192000"/>
              <a:gd name="connsiteY135" fmla="*/ 493368 h 6858000"/>
              <a:gd name="connsiteX136" fmla="*/ 4401503 w 12192000"/>
              <a:gd name="connsiteY136" fmla="*/ 425112 h 6858000"/>
              <a:gd name="connsiteX137" fmla="*/ 3154109 w 12192000"/>
              <a:gd name="connsiteY137" fmla="*/ 292499 h 6858000"/>
              <a:gd name="connsiteX138" fmla="*/ 3094406 w 12192000"/>
              <a:gd name="connsiteY138" fmla="*/ 283966 h 6858000"/>
              <a:gd name="connsiteX139" fmla="*/ 0 w 12192000"/>
              <a:gd name="connsiteY139" fmla="*/ 0 h 6858000"/>
              <a:gd name="connsiteX140" fmla="*/ 12192000 w 12192000"/>
              <a:gd name="connsiteY140" fmla="*/ 0 h 6858000"/>
              <a:gd name="connsiteX141" fmla="*/ 12192000 w 12192000"/>
              <a:gd name="connsiteY141" fmla="*/ 6858000 h 6858000"/>
              <a:gd name="connsiteX142" fmla="*/ 0 w 12192000"/>
              <a:gd name="connsiteY14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2192000" h="6858000">
                <a:moveTo>
                  <a:pt x="3094406" y="283966"/>
                </a:moveTo>
                <a:cubicBezTo>
                  <a:pt x="3074312" y="283528"/>
                  <a:pt x="3054907" y="288795"/>
                  <a:pt x="3038833" y="309661"/>
                </a:cubicBezTo>
                <a:cubicBezTo>
                  <a:pt x="3124259" y="364657"/>
                  <a:pt x="3233105" y="343983"/>
                  <a:pt x="3348384" y="406000"/>
                </a:cubicBezTo>
                <a:cubicBezTo>
                  <a:pt x="3161001" y="386497"/>
                  <a:pt x="3012653" y="370896"/>
                  <a:pt x="2864309" y="355295"/>
                </a:cubicBezTo>
                <a:cubicBezTo>
                  <a:pt x="2861553" y="366216"/>
                  <a:pt x="2858796" y="377136"/>
                  <a:pt x="2856039" y="388058"/>
                </a:cubicBezTo>
                <a:cubicBezTo>
                  <a:pt x="3045722" y="411070"/>
                  <a:pt x="3221166" y="470356"/>
                  <a:pt x="3405794" y="512089"/>
                </a:cubicBezTo>
                <a:cubicBezTo>
                  <a:pt x="3388799" y="537835"/>
                  <a:pt x="3371808" y="532763"/>
                  <a:pt x="3356651" y="531204"/>
                </a:cubicBezTo>
                <a:cubicBezTo>
                  <a:pt x="3257907" y="521062"/>
                  <a:pt x="3159164" y="510922"/>
                  <a:pt x="3064552" y="483228"/>
                </a:cubicBezTo>
                <a:cubicBezTo>
                  <a:pt x="3043427" y="476987"/>
                  <a:pt x="3017704" y="476987"/>
                  <a:pt x="3005765" y="495708"/>
                </a:cubicBezTo>
                <a:cubicBezTo>
                  <a:pt x="2988771" y="522231"/>
                  <a:pt x="3013113" y="539393"/>
                  <a:pt x="3034700" y="553823"/>
                </a:cubicBezTo>
                <a:cubicBezTo>
                  <a:pt x="3072360" y="578787"/>
                  <a:pt x="3117827" y="571767"/>
                  <a:pt x="3161459" y="576445"/>
                </a:cubicBezTo>
                <a:cubicBezTo>
                  <a:pt x="3277655" y="588537"/>
                  <a:pt x="3333228" y="626370"/>
                  <a:pt x="3358949" y="712961"/>
                </a:cubicBezTo>
                <a:cubicBezTo>
                  <a:pt x="3256987" y="677857"/>
                  <a:pt x="3158703" y="721151"/>
                  <a:pt x="3059960" y="696576"/>
                </a:cubicBezTo>
                <a:cubicBezTo>
                  <a:pt x="3034240" y="690338"/>
                  <a:pt x="2993364" y="699698"/>
                  <a:pt x="3007143" y="729732"/>
                </a:cubicBezTo>
                <a:cubicBezTo>
                  <a:pt x="3020003" y="757814"/>
                  <a:pt x="3062716" y="778096"/>
                  <a:pt x="2986935" y="772635"/>
                </a:cubicBezTo>
                <a:cubicBezTo>
                  <a:pt x="2932740" y="768735"/>
                  <a:pt x="2826647" y="800329"/>
                  <a:pt x="2871197" y="808127"/>
                </a:cubicBezTo>
                <a:cubicBezTo>
                  <a:pt x="2927228" y="817881"/>
                  <a:pt x="2981883" y="831921"/>
                  <a:pt x="3053071" y="847913"/>
                </a:cubicBezTo>
                <a:cubicBezTo>
                  <a:pt x="2974533" y="874043"/>
                  <a:pt x="2918042" y="868584"/>
                  <a:pt x="2858796" y="847913"/>
                </a:cubicBezTo>
                <a:cubicBezTo>
                  <a:pt x="2787150" y="822949"/>
                  <a:pt x="2693916" y="792528"/>
                  <a:pt x="2635588" y="820611"/>
                </a:cubicBezTo>
                <a:cubicBezTo>
                  <a:pt x="2548326" y="862734"/>
                  <a:pt x="2475760" y="836211"/>
                  <a:pt x="2397683" y="829190"/>
                </a:cubicBezTo>
                <a:cubicBezTo>
                  <a:pt x="2238775" y="814759"/>
                  <a:pt x="2081241" y="790576"/>
                  <a:pt x="1921874" y="778877"/>
                </a:cubicBezTo>
                <a:cubicBezTo>
                  <a:pt x="1858036" y="774195"/>
                  <a:pt x="1789143" y="751964"/>
                  <a:pt x="1695450" y="782386"/>
                </a:cubicBezTo>
                <a:cubicBezTo>
                  <a:pt x="2119822" y="938012"/>
                  <a:pt x="2575423" y="928262"/>
                  <a:pt x="2954324" y="1120940"/>
                </a:cubicBezTo>
                <a:cubicBezTo>
                  <a:pt x="2938251" y="1139269"/>
                  <a:pt x="2856502" y="1191535"/>
                  <a:pt x="2890028" y="1195435"/>
                </a:cubicBezTo>
                <a:cubicBezTo>
                  <a:pt x="2984178" y="1206748"/>
                  <a:pt x="3067767" y="1244971"/>
                  <a:pt x="3153652" y="1276563"/>
                </a:cubicBezTo>
                <a:cubicBezTo>
                  <a:pt x="3190855" y="1290216"/>
                  <a:pt x="3235862" y="1308157"/>
                  <a:pt x="3218410" y="1356911"/>
                </a:cubicBezTo>
                <a:cubicBezTo>
                  <a:pt x="3186719" y="1370562"/>
                  <a:pt x="3163296" y="1351451"/>
                  <a:pt x="3137118" y="1349891"/>
                </a:cubicBezTo>
                <a:cubicBezTo>
                  <a:pt x="3110480" y="1348331"/>
                  <a:pt x="3050773" y="1358471"/>
                  <a:pt x="3067309" y="1365102"/>
                </a:cubicBezTo>
                <a:cubicBezTo>
                  <a:pt x="3142629" y="1395136"/>
                  <a:pt x="3007143" y="1467292"/>
                  <a:pt x="3096243" y="1467292"/>
                </a:cubicBezTo>
                <a:cubicBezTo>
                  <a:pt x="3245506" y="1467681"/>
                  <a:pt x="3324961" y="1595613"/>
                  <a:pt x="3468716" y="1599125"/>
                </a:cubicBezTo>
                <a:cubicBezTo>
                  <a:pt x="3491677" y="1599513"/>
                  <a:pt x="3502700" y="1622137"/>
                  <a:pt x="3502241" y="1642029"/>
                </a:cubicBezTo>
                <a:cubicBezTo>
                  <a:pt x="3502241" y="1665822"/>
                  <a:pt x="3481116" y="1670112"/>
                  <a:pt x="3457692" y="1672453"/>
                </a:cubicBezTo>
                <a:cubicBezTo>
                  <a:pt x="3421868" y="1675962"/>
                  <a:pt x="3384667" y="1642029"/>
                  <a:pt x="3337362" y="1688053"/>
                </a:cubicBezTo>
                <a:cubicBezTo>
                  <a:pt x="3422329" y="1714966"/>
                  <a:pt x="3507294" y="1741878"/>
                  <a:pt x="3505915" y="1834318"/>
                </a:cubicBezTo>
                <a:cubicBezTo>
                  <a:pt x="3505457" y="1859279"/>
                  <a:pt x="3540820" y="1868640"/>
                  <a:pt x="3567458" y="1874880"/>
                </a:cubicBezTo>
                <a:cubicBezTo>
                  <a:pt x="3611549" y="1885023"/>
                  <a:pt x="3648750" y="1902965"/>
                  <a:pt x="3672634" y="1937678"/>
                </a:cubicBezTo>
                <a:cubicBezTo>
                  <a:pt x="3672172" y="1944308"/>
                  <a:pt x="3671715" y="1951329"/>
                  <a:pt x="3674470" y="1956789"/>
                </a:cubicBezTo>
                <a:cubicBezTo>
                  <a:pt x="3666664" y="2040646"/>
                  <a:pt x="3602363" y="2038306"/>
                  <a:pt x="3531176" y="2024266"/>
                </a:cubicBezTo>
                <a:cubicBezTo>
                  <a:pt x="3446211" y="2007103"/>
                  <a:pt x="3362164" y="1975900"/>
                  <a:pt x="3272604" y="2005933"/>
                </a:cubicBezTo>
                <a:cubicBezTo>
                  <a:pt x="3398905" y="2046107"/>
                  <a:pt x="3536229" y="2049228"/>
                  <a:pt x="3654720" y="2106564"/>
                </a:cubicBezTo>
                <a:cubicBezTo>
                  <a:pt x="3221166" y="2117095"/>
                  <a:pt x="2838130" y="1936116"/>
                  <a:pt x="2417892" y="1866690"/>
                </a:cubicBezTo>
                <a:cubicBezTo>
                  <a:pt x="2432130" y="1913105"/>
                  <a:pt x="2466114" y="1922465"/>
                  <a:pt x="2496888" y="1929487"/>
                </a:cubicBezTo>
                <a:cubicBezTo>
                  <a:pt x="2652123" y="1964590"/>
                  <a:pt x="2788067" y="2034408"/>
                  <a:pt x="2929526" y="2094862"/>
                </a:cubicBezTo>
                <a:cubicBezTo>
                  <a:pt x="2987851" y="2119825"/>
                  <a:pt x="3030106" y="2144789"/>
                  <a:pt x="3052152" y="2198613"/>
                </a:cubicBezTo>
                <a:cubicBezTo>
                  <a:pt x="3071903" y="2247367"/>
                  <a:pt x="3110021" y="2269990"/>
                  <a:pt x="3180748" y="2255948"/>
                </a:cubicBezTo>
                <a:cubicBezTo>
                  <a:pt x="3238157" y="2244246"/>
                  <a:pt x="3301078" y="2250487"/>
                  <a:pt x="3361244" y="2254777"/>
                </a:cubicBezTo>
                <a:cubicBezTo>
                  <a:pt x="3430596" y="2259459"/>
                  <a:pt x="3508213" y="2314455"/>
                  <a:pt x="3489382" y="2342926"/>
                </a:cubicBezTo>
                <a:cubicBezTo>
                  <a:pt x="3457233" y="2391292"/>
                  <a:pt x="3403498" y="2367110"/>
                  <a:pt x="3355733" y="2361649"/>
                </a:cubicBezTo>
                <a:cubicBezTo>
                  <a:pt x="3301537" y="2355018"/>
                  <a:pt x="3200957" y="2341367"/>
                  <a:pt x="3199121" y="2347216"/>
                </a:cubicBezTo>
                <a:cubicBezTo>
                  <a:pt x="3163754" y="2468518"/>
                  <a:pt x="2914827" y="2362819"/>
                  <a:pt x="2861091" y="2351896"/>
                </a:cubicBezTo>
                <a:cubicBezTo>
                  <a:pt x="2794038" y="2338245"/>
                  <a:pt x="2731116" y="2363208"/>
                  <a:pt x="2667278" y="2369058"/>
                </a:cubicBezTo>
                <a:cubicBezTo>
                  <a:pt x="2610328" y="2374518"/>
                  <a:pt x="2288376" y="2391292"/>
                  <a:pt x="2221781" y="2339805"/>
                </a:cubicBezTo>
                <a:cubicBezTo>
                  <a:pt x="2212595" y="2379978"/>
                  <a:pt x="2231884" y="2396361"/>
                  <a:pt x="2247961" y="2414693"/>
                </a:cubicBezTo>
                <a:cubicBezTo>
                  <a:pt x="2270465" y="2440824"/>
                  <a:pt x="2274138" y="2459157"/>
                  <a:pt x="2231425" y="2479828"/>
                </a:cubicBezTo>
                <a:cubicBezTo>
                  <a:pt x="2109717" y="2539115"/>
                  <a:pt x="2111557" y="2541065"/>
                  <a:pt x="2224996" y="2621414"/>
                </a:cubicBezTo>
                <a:cubicBezTo>
                  <a:pt x="2230509" y="2624923"/>
                  <a:pt x="2228211" y="2636624"/>
                  <a:pt x="2229131" y="2644426"/>
                </a:cubicBezTo>
                <a:cubicBezTo>
                  <a:pt x="2199276" y="2656906"/>
                  <a:pt x="2164373" y="2625703"/>
                  <a:pt x="2129466" y="2659247"/>
                </a:cubicBezTo>
                <a:cubicBezTo>
                  <a:pt x="2281487" y="2806680"/>
                  <a:pt x="2513421" y="2842953"/>
                  <a:pt x="2723312" y="2953726"/>
                </a:cubicBezTo>
                <a:cubicBezTo>
                  <a:pt x="2553377" y="2990389"/>
                  <a:pt x="2451419" y="2862456"/>
                  <a:pt x="2326496" y="2878838"/>
                </a:cubicBezTo>
                <a:cubicBezTo>
                  <a:pt x="2264036" y="2919012"/>
                  <a:pt x="2449582" y="2983367"/>
                  <a:pt x="2272759" y="3002480"/>
                </a:cubicBezTo>
                <a:cubicBezTo>
                  <a:pt x="2349461" y="3037583"/>
                  <a:pt x="2406411" y="3071905"/>
                  <a:pt x="2459226" y="3112471"/>
                </a:cubicBezTo>
                <a:cubicBezTo>
                  <a:pt x="2553377" y="3185016"/>
                  <a:pt x="2571749" y="3232602"/>
                  <a:pt x="2528117" y="3330111"/>
                </a:cubicBezTo>
                <a:cubicBezTo>
                  <a:pt x="2499642" y="3394076"/>
                  <a:pt x="2457848" y="3452973"/>
                  <a:pt x="2494590" y="3529029"/>
                </a:cubicBezTo>
                <a:cubicBezTo>
                  <a:pt x="2520308" y="3581294"/>
                  <a:pt x="2510206" y="3615617"/>
                  <a:pt x="2414677" y="3592215"/>
                </a:cubicBezTo>
                <a:cubicBezTo>
                  <a:pt x="2311799" y="3567251"/>
                  <a:pt x="2273221" y="3614057"/>
                  <a:pt x="2298940" y="3705716"/>
                </a:cubicBezTo>
                <a:cubicBezTo>
                  <a:pt x="2315473" y="3764612"/>
                  <a:pt x="2298020" y="3782553"/>
                  <a:pt x="2227294" y="3775921"/>
                </a:cubicBezTo>
                <a:cubicBezTo>
                  <a:pt x="2149215" y="3768512"/>
                  <a:pt x="2074811" y="3729898"/>
                  <a:pt x="1978366" y="3748620"/>
                </a:cubicBezTo>
                <a:cubicBezTo>
                  <a:pt x="2055522" y="3855492"/>
                  <a:pt x="2220403" y="3825068"/>
                  <a:pt x="2310421" y="3926868"/>
                </a:cubicBezTo>
                <a:cubicBezTo>
                  <a:pt x="2202950" y="3927259"/>
                  <a:pt x="2120739" y="3926868"/>
                  <a:pt x="2041285" y="3904635"/>
                </a:cubicBezTo>
                <a:cubicBezTo>
                  <a:pt x="2008216" y="3895664"/>
                  <a:pt x="1971934" y="3886305"/>
                  <a:pt x="1953565" y="3917116"/>
                </a:cubicBezTo>
                <a:cubicBezTo>
                  <a:pt x="1931978" y="3954170"/>
                  <a:pt x="1976527" y="3968211"/>
                  <a:pt x="2003623" y="3974842"/>
                </a:cubicBezTo>
                <a:cubicBezTo>
                  <a:pt x="2079866" y="3993563"/>
                  <a:pt x="2138192" y="4038028"/>
                  <a:pt x="2201114" y="4072742"/>
                </a:cubicBezTo>
                <a:cubicBezTo>
                  <a:pt x="2339356" y="4148800"/>
                  <a:pt x="2490917" y="4212375"/>
                  <a:pt x="2608032" y="4337967"/>
                </a:cubicBezTo>
                <a:cubicBezTo>
                  <a:pt x="2460606" y="4305983"/>
                  <a:pt x="2350838" y="4231487"/>
                  <a:pt x="2213973" y="4216277"/>
                </a:cubicBezTo>
                <a:cubicBezTo>
                  <a:pt x="2332467" y="4330557"/>
                  <a:pt x="2484945" y="4405834"/>
                  <a:pt x="2629158" y="4488911"/>
                </a:cubicBezTo>
                <a:cubicBezTo>
                  <a:pt x="2670494" y="4512315"/>
                  <a:pt x="2712289" y="4528306"/>
                  <a:pt x="2721471" y="4579399"/>
                </a:cubicBezTo>
                <a:cubicBezTo>
                  <a:pt x="2739385" y="4678470"/>
                  <a:pt x="2793121" y="4760378"/>
                  <a:pt x="2907939" y="4804062"/>
                </a:cubicBezTo>
                <a:cubicBezTo>
                  <a:pt x="2908859" y="4804452"/>
                  <a:pt x="2902428" y="4819274"/>
                  <a:pt x="2898753" y="4829414"/>
                </a:cubicBezTo>
                <a:cubicBezTo>
                  <a:pt x="2828485" y="4832536"/>
                  <a:pt x="2772912" y="4774028"/>
                  <a:pt x="2683352" y="4793141"/>
                </a:cubicBezTo>
                <a:cubicBezTo>
                  <a:pt x="2769239" y="4872708"/>
                  <a:pt x="2840885" y="4944087"/>
                  <a:pt x="2962594" y="4981920"/>
                </a:cubicBezTo>
                <a:cubicBezTo>
                  <a:pt x="3059960" y="5011952"/>
                  <a:pt x="3180289" y="5029503"/>
                  <a:pt x="3251019" y="5127012"/>
                </a:cubicBezTo>
                <a:cubicBezTo>
                  <a:pt x="3168808" y="5146126"/>
                  <a:pt x="3107723" y="5121944"/>
                  <a:pt x="3046180" y="5104781"/>
                </a:cubicBezTo>
                <a:cubicBezTo>
                  <a:pt x="2952030" y="5078258"/>
                  <a:pt x="2858796" y="5048226"/>
                  <a:pt x="2764646" y="5021703"/>
                </a:cubicBezTo>
                <a:cubicBezTo>
                  <a:pt x="2728821" y="5011563"/>
                  <a:pt x="2689782" y="5004540"/>
                  <a:pt x="2666820" y="5052905"/>
                </a:cubicBezTo>
                <a:cubicBezTo>
                  <a:pt x="2786691" y="5063047"/>
                  <a:pt x="2858337" y="5128575"/>
                  <a:pt x="2933657" y="5190198"/>
                </a:cubicBezTo>
                <a:cubicBezTo>
                  <a:pt x="2975911" y="5224912"/>
                  <a:pt x="3010358" y="5271328"/>
                  <a:pt x="3086598" y="5253776"/>
                </a:cubicBezTo>
                <a:cubicBezTo>
                  <a:pt x="3126554" y="5244415"/>
                  <a:pt x="3151814" y="5270547"/>
                  <a:pt x="3147680" y="5302531"/>
                </a:cubicBezTo>
                <a:cubicBezTo>
                  <a:pt x="3132525" y="5415251"/>
                  <a:pt x="3225759" y="5454645"/>
                  <a:pt x="3322204" y="5476487"/>
                </a:cubicBezTo>
                <a:cubicBezTo>
                  <a:pt x="3504998" y="5517440"/>
                  <a:pt x="3657018" y="5613779"/>
                  <a:pt x="3834758" y="5666434"/>
                </a:cubicBezTo>
                <a:cubicBezTo>
                  <a:pt x="4007445" y="5717529"/>
                  <a:pt x="4141095" y="5838830"/>
                  <a:pt x="4314240" y="5902409"/>
                </a:cubicBezTo>
                <a:cubicBezTo>
                  <a:pt x="4439624" y="5948433"/>
                  <a:pt x="4559494" y="6007718"/>
                  <a:pt x="4688552" y="6049453"/>
                </a:cubicBezTo>
                <a:cubicBezTo>
                  <a:pt x="4993968" y="6148131"/>
                  <a:pt x="5305360" y="6227308"/>
                  <a:pt x="5634660" y="6238620"/>
                </a:cubicBezTo>
                <a:cubicBezTo>
                  <a:pt x="5906549" y="6247590"/>
                  <a:pt x="8264931" y="6239010"/>
                  <a:pt x="9222980" y="4955397"/>
                </a:cubicBezTo>
                <a:cubicBezTo>
                  <a:pt x="9241350" y="4949155"/>
                  <a:pt x="9262017" y="4932775"/>
                  <a:pt x="9268448" y="4917173"/>
                </a:cubicBezTo>
                <a:cubicBezTo>
                  <a:pt x="9299220" y="4844235"/>
                  <a:pt x="9374540" y="4812644"/>
                  <a:pt x="9442512" y="4773251"/>
                </a:cubicBezTo>
                <a:cubicBezTo>
                  <a:pt x="9502220" y="4738536"/>
                  <a:pt x="9565600" y="4702263"/>
                  <a:pt x="9590400" y="4643756"/>
                </a:cubicBezTo>
                <a:cubicBezTo>
                  <a:pt x="9623008" y="4565749"/>
                  <a:pt x="9530236" y="4629716"/>
                  <a:pt x="9513242" y="4600073"/>
                </a:cubicBezTo>
                <a:cubicBezTo>
                  <a:pt x="9548605" y="4559509"/>
                  <a:pt x="9603261" y="4522454"/>
                  <a:pt x="9617498" y="4476430"/>
                </a:cubicBezTo>
                <a:cubicBezTo>
                  <a:pt x="9669394" y="4310276"/>
                  <a:pt x="9781460" y="4189364"/>
                  <a:pt x="9949094" y="4095364"/>
                </a:cubicBezTo>
                <a:cubicBezTo>
                  <a:pt x="9997318" y="4068452"/>
                  <a:pt x="10029007" y="4019306"/>
                  <a:pt x="10094686" y="4011507"/>
                </a:cubicBezTo>
                <a:cubicBezTo>
                  <a:pt x="10240735" y="3994345"/>
                  <a:pt x="10194808" y="3860171"/>
                  <a:pt x="10271967" y="3800497"/>
                </a:cubicBezTo>
                <a:cubicBezTo>
                  <a:pt x="10286662" y="3789184"/>
                  <a:pt x="10299980" y="3766953"/>
                  <a:pt x="10297226" y="3751742"/>
                </a:cubicBezTo>
                <a:cubicBezTo>
                  <a:pt x="10293091" y="3729898"/>
                  <a:pt x="10275639" y="3709227"/>
                  <a:pt x="10260943" y="3689723"/>
                </a:cubicBezTo>
                <a:cubicBezTo>
                  <a:pt x="10245786" y="3670222"/>
                  <a:pt x="10222825" y="3653061"/>
                  <a:pt x="10233847" y="3627319"/>
                </a:cubicBezTo>
                <a:cubicBezTo>
                  <a:pt x="10238437" y="3616788"/>
                  <a:pt x="10235225" y="3580125"/>
                  <a:pt x="10269209" y="3608986"/>
                </a:cubicBezTo>
                <a:cubicBezTo>
                  <a:pt x="10362443" y="3688165"/>
                  <a:pt x="10416637" y="3613279"/>
                  <a:pt x="10496550" y="3577393"/>
                </a:cubicBezTo>
                <a:cubicBezTo>
                  <a:pt x="10432253" y="3540340"/>
                  <a:pt x="10374383" y="3514208"/>
                  <a:pt x="10364738" y="3458823"/>
                </a:cubicBezTo>
                <a:cubicBezTo>
                  <a:pt x="10344991" y="3344542"/>
                  <a:pt x="10260485" y="3292277"/>
                  <a:pt x="10132346" y="3282137"/>
                </a:cubicBezTo>
                <a:cubicBezTo>
                  <a:pt x="10179650" y="3171757"/>
                  <a:pt x="10179650" y="3171757"/>
                  <a:pt x="10026712" y="3156543"/>
                </a:cubicBezTo>
                <a:cubicBezTo>
                  <a:pt x="10085499" y="3086337"/>
                  <a:pt x="10085499" y="3068396"/>
                  <a:pt x="10014312" y="3044213"/>
                </a:cubicBezTo>
                <a:cubicBezTo>
                  <a:pt x="9945880" y="3021201"/>
                  <a:pt x="9870100" y="3013401"/>
                  <a:pt x="9806718" y="2977907"/>
                </a:cubicBezTo>
                <a:cubicBezTo>
                  <a:pt x="9865047" y="2888199"/>
                  <a:pt x="9881580" y="2784060"/>
                  <a:pt x="10001912" y="2740374"/>
                </a:cubicBezTo>
                <a:cubicBezTo>
                  <a:pt x="10020741" y="2733743"/>
                  <a:pt x="10033600" y="2706830"/>
                  <a:pt x="10021662" y="2691231"/>
                </a:cubicBezTo>
                <a:cubicBezTo>
                  <a:pt x="9978030" y="2634675"/>
                  <a:pt x="10040492" y="2527414"/>
                  <a:pt x="9904546" y="2515322"/>
                </a:cubicBezTo>
                <a:cubicBezTo>
                  <a:pt x="9887552" y="2514152"/>
                  <a:pt x="9871936" y="2502450"/>
                  <a:pt x="9885256" y="2487240"/>
                </a:cubicBezTo>
                <a:cubicBezTo>
                  <a:pt x="9931184" y="2434196"/>
                  <a:pt x="9875611" y="2437706"/>
                  <a:pt x="9842085" y="2431074"/>
                </a:cubicBezTo>
                <a:cubicBezTo>
                  <a:pt x="9801668" y="2422884"/>
                  <a:pt x="9755740" y="2446287"/>
                  <a:pt x="9718078" y="2417424"/>
                </a:cubicBezTo>
                <a:cubicBezTo>
                  <a:pt x="9726806" y="2386999"/>
                  <a:pt x="9759413" y="2387390"/>
                  <a:pt x="9782378" y="2377641"/>
                </a:cubicBezTo>
                <a:cubicBezTo>
                  <a:pt x="9849430" y="2349558"/>
                  <a:pt x="9904086" y="2316013"/>
                  <a:pt x="9907302" y="2243078"/>
                </a:cubicBezTo>
                <a:cubicBezTo>
                  <a:pt x="9909596" y="2184182"/>
                  <a:pt x="9916946" y="2132305"/>
                  <a:pt x="9824171" y="2114365"/>
                </a:cubicBezTo>
                <a:cubicBezTo>
                  <a:pt x="9785593" y="2106953"/>
                  <a:pt x="9796616" y="2064440"/>
                  <a:pt x="9818662" y="2043377"/>
                </a:cubicBezTo>
                <a:cubicBezTo>
                  <a:pt x="9858160" y="2005933"/>
                  <a:pt x="9890766" y="1956008"/>
                  <a:pt x="9958740" y="1952499"/>
                </a:cubicBezTo>
                <a:cubicBezTo>
                  <a:pt x="10000075" y="1950158"/>
                  <a:pt x="10031764" y="1934556"/>
                  <a:pt x="10064374" y="1916615"/>
                </a:cubicBezTo>
                <a:cubicBezTo>
                  <a:pt x="10087795" y="1903743"/>
                  <a:pt x="10115810" y="1892823"/>
                  <a:pt x="10113055" y="1865131"/>
                </a:cubicBezTo>
                <a:cubicBezTo>
                  <a:pt x="10110302" y="1838607"/>
                  <a:pt x="10083203" y="1827686"/>
                  <a:pt x="10055646" y="1822227"/>
                </a:cubicBezTo>
                <a:cubicBezTo>
                  <a:pt x="9963792" y="1804675"/>
                  <a:pt x="9877448" y="1778933"/>
                  <a:pt x="9800748" y="1720036"/>
                </a:cubicBezTo>
                <a:cubicBezTo>
                  <a:pt x="9851726" y="1688834"/>
                  <a:pt x="9900410" y="1666211"/>
                  <a:pt x="9938071" y="1634617"/>
                </a:cubicBezTo>
                <a:cubicBezTo>
                  <a:pt x="10029007" y="1558172"/>
                  <a:pt x="9258802" y="1317517"/>
                  <a:pt x="9220224" y="1231709"/>
                </a:cubicBezTo>
                <a:cubicBezTo>
                  <a:pt x="9208284" y="1205187"/>
                  <a:pt x="9167410" y="1177883"/>
                  <a:pt x="9133419" y="1170083"/>
                </a:cubicBezTo>
                <a:cubicBezTo>
                  <a:pt x="8974052" y="1133420"/>
                  <a:pt x="8835810" y="1051123"/>
                  <a:pt x="8672768" y="1020699"/>
                </a:cubicBezTo>
                <a:cubicBezTo>
                  <a:pt x="8518912" y="991837"/>
                  <a:pt x="8367350" y="953222"/>
                  <a:pt x="8198797" y="915000"/>
                </a:cubicBezTo>
                <a:cubicBezTo>
                  <a:pt x="8302134" y="819048"/>
                  <a:pt x="8485382" y="830361"/>
                  <a:pt x="8528095" y="691898"/>
                </a:cubicBezTo>
                <a:cubicBezTo>
                  <a:pt x="8361379" y="656013"/>
                  <a:pt x="8185937" y="696968"/>
                  <a:pt x="8025190" y="640021"/>
                </a:cubicBezTo>
                <a:cubicBezTo>
                  <a:pt x="8011411" y="634954"/>
                  <a:pt x="7992579" y="640021"/>
                  <a:pt x="7976047" y="641584"/>
                </a:cubicBezTo>
                <a:cubicBezTo>
                  <a:pt x="7644909" y="672005"/>
                  <a:pt x="7315149" y="645484"/>
                  <a:pt x="6988604" y="607260"/>
                </a:cubicBezTo>
                <a:cubicBezTo>
                  <a:pt x="6518305" y="552656"/>
                  <a:pt x="6046170" y="517941"/>
                  <a:pt x="5573116" y="493368"/>
                </a:cubicBezTo>
                <a:cubicBezTo>
                  <a:pt x="5182272" y="473086"/>
                  <a:pt x="4790511" y="464116"/>
                  <a:pt x="4401503" y="425112"/>
                </a:cubicBezTo>
                <a:cubicBezTo>
                  <a:pt x="3985401" y="383379"/>
                  <a:pt x="3569756" y="336184"/>
                  <a:pt x="3154109" y="292499"/>
                </a:cubicBezTo>
                <a:cubicBezTo>
                  <a:pt x="3135280" y="290549"/>
                  <a:pt x="3114499" y="284406"/>
                  <a:pt x="3094406" y="283966"/>
                </a:cubicBezTo>
                <a:close/>
                <a:moveTo>
                  <a:pt x="0" y="0"/>
                </a:moveTo>
                <a:lnTo>
                  <a:pt x="12192000" y="0"/>
                </a:lnTo>
                <a:lnTo>
                  <a:pt x="12192000" y="6858000"/>
                </a:lnTo>
                <a:lnTo>
                  <a:pt x="0" y="685800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pic>
        <p:nvPicPr>
          <p:cNvPr id="2" name="Picture 1">
            <a:extLst>
              <a:ext uri="{FF2B5EF4-FFF2-40B4-BE49-F238E27FC236}">
                <a16:creationId xmlns:a16="http://schemas.microsoft.com/office/drawing/2014/main" id="{2939FA36-B4EE-5856-67F8-B9BDFB2C7B1D}"/>
              </a:ext>
            </a:extLst>
          </p:cNvPr>
          <p:cNvPicPr>
            <a:picLocks noChangeAspect="1"/>
          </p:cNvPicPr>
          <p:nvPr/>
        </p:nvPicPr>
        <p:blipFill>
          <a:blip r:embed="rId2"/>
          <a:stretch>
            <a:fillRect/>
          </a:stretch>
        </p:blipFill>
        <p:spPr>
          <a:xfrm>
            <a:off x="4221939" y="450402"/>
            <a:ext cx="4107976" cy="4107976"/>
          </a:xfrm>
          <a:prstGeom prst="rect">
            <a:avLst/>
          </a:prstGeom>
        </p:spPr>
      </p:pic>
      <p:sp>
        <p:nvSpPr>
          <p:cNvPr id="3" name="TextBox 2">
            <a:extLst>
              <a:ext uri="{FF2B5EF4-FFF2-40B4-BE49-F238E27FC236}">
                <a16:creationId xmlns:a16="http://schemas.microsoft.com/office/drawing/2014/main" id="{1C5C0A25-5181-EA20-427A-77F41D89C3B2}"/>
              </a:ext>
            </a:extLst>
          </p:cNvPr>
          <p:cNvSpPr txBox="1"/>
          <p:nvPr/>
        </p:nvSpPr>
        <p:spPr>
          <a:xfrm>
            <a:off x="360258" y="4738693"/>
            <a:ext cx="11731925" cy="1938992"/>
          </a:xfrm>
          <a:prstGeom prst="rect">
            <a:avLst/>
          </a:prstGeom>
          <a:noFill/>
        </p:spPr>
        <p:txBody>
          <a:bodyPr wrap="square" rtlCol="0">
            <a:spAutoFit/>
          </a:bodyPr>
          <a:lstStyle/>
          <a:p>
            <a:r>
              <a:rPr lang="en-GB" sz="2400" dirty="0"/>
              <a:t>You are not alone!</a:t>
            </a:r>
          </a:p>
          <a:p>
            <a:pPr marL="342900" indent="-342900">
              <a:buFont typeface="Wingdings" panose="05000000000000000000" pitchFamily="2" charset="2"/>
              <a:buChar char="ü"/>
            </a:pPr>
            <a:r>
              <a:rPr lang="en-GB" sz="2400" dirty="0"/>
              <a:t>Local Authority Support</a:t>
            </a:r>
          </a:p>
          <a:p>
            <a:pPr marL="342900" indent="-342900">
              <a:buFont typeface="Wingdings" panose="05000000000000000000" pitchFamily="2" charset="2"/>
              <a:buChar char="ü"/>
            </a:pPr>
            <a:r>
              <a:rPr lang="en-GB" sz="2400" dirty="0"/>
              <a:t>SEND Centres of Excellence work</a:t>
            </a:r>
          </a:p>
          <a:p>
            <a:pPr marL="342900" indent="-342900">
              <a:buFont typeface="Wingdings" panose="05000000000000000000" pitchFamily="2" charset="2"/>
              <a:buChar char="ü"/>
            </a:pPr>
            <a:r>
              <a:rPr lang="en-GB" sz="2400" dirty="0"/>
              <a:t>SENDCo networks</a:t>
            </a:r>
          </a:p>
          <a:p>
            <a:r>
              <a:rPr lang="en-GB" sz="2400" dirty="0"/>
              <a:t>Inclusion is now front and central!</a:t>
            </a:r>
          </a:p>
        </p:txBody>
      </p:sp>
      <p:pic>
        <p:nvPicPr>
          <p:cNvPr id="5" name="Graphic 4" descr="Fireworks with solid fill">
            <a:extLst>
              <a:ext uri="{FF2B5EF4-FFF2-40B4-BE49-F238E27FC236}">
                <a16:creationId xmlns:a16="http://schemas.microsoft.com/office/drawing/2014/main" id="{82F8A2BF-74F9-93F4-3178-C8A0D6E8627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361527" y="5943600"/>
            <a:ext cx="914400" cy="914400"/>
          </a:xfrm>
          <a:prstGeom prst="rect">
            <a:avLst/>
          </a:prstGeom>
        </p:spPr>
      </p:pic>
    </p:spTree>
    <p:extLst>
      <p:ext uri="{BB962C8B-B14F-4D97-AF65-F5344CB8AC3E}">
        <p14:creationId xmlns:p14="http://schemas.microsoft.com/office/powerpoint/2010/main" val="122886367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42BA22A-3157-AE81-10AD-EEC1DEAD2DAA}"/>
              </a:ext>
            </a:extLst>
          </p:cNvPr>
          <p:cNvPicPr>
            <a:picLocks noChangeAspect="1"/>
          </p:cNvPicPr>
          <p:nvPr/>
        </p:nvPicPr>
        <p:blipFill>
          <a:blip r:embed="rId2"/>
          <a:stretch>
            <a:fillRect/>
          </a:stretch>
        </p:blipFill>
        <p:spPr>
          <a:xfrm>
            <a:off x="6414727" y="422335"/>
            <a:ext cx="4124325" cy="1104900"/>
          </a:xfrm>
          <a:prstGeom prst="rect">
            <a:avLst/>
          </a:prstGeom>
        </p:spPr>
      </p:pic>
      <p:sp>
        <p:nvSpPr>
          <p:cNvPr id="3" name="TextBox 2">
            <a:extLst>
              <a:ext uri="{FF2B5EF4-FFF2-40B4-BE49-F238E27FC236}">
                <a16:creationId xmlns:a16="http://schemas.microsoft.com/office/drawing/2014/main" id="{3E54CB67-5992-CBAB-BCD1-565BE08AC42B}"/>
              </a:ext>
            </a:extLst>
          </p:cNvPr>
          <p:cNvSpPr txBox="1"/>
          <p:nvPr/>
        </p:nvSpPr>
        <p:spPr>
          <a:xfrm>
            <a:off x="552091" y="2736502"/>
            <a:ext cx="11473132" cy="2246769"/>
          </a:xfrm>
          <a:prstGeom prst="rect">
            <a:avLst/>
          </a:prstGeom>
          <a:noFill/>
        </p:spPr>
        <p:txBody>
          <a:bodyPr wrap="square" rtlCol="0">
            <a:spAutoFit/>
          </a:bodyPr>
          <a:lstStyle/>
          <a:p>
            <a:r>
              <a:rPr lang="en-GB" sz="2800" dirty="0"/>
              <a:t>Trudy Chappell – SEND Support Services and Referrals</a:t>
            </a:r>
          </a:p>
          <a:p>
            <a:endParaRPr lang="en-GB" sz="2800" dirty="0"/>
          </a:p>
          <a:p>
            <a:r>
              <a:rPr lang="en-GB" sz="2800" dirty="0"/>
              <a:t>Dan Baker – Key information about travel applications</a:t>
            </a:r>
          </a:p>
          <a:p>
            <a:endParaRPr lang="en-GB" sz="2800" dirty="0"/>
          </a:p>
          <a:p>
            <a:r>
              <a:rPr lang="en-GB" sz="2800" dirty="0"/>
              <a:t>Coffee break </a:t>
            </a:r>
          </a:p>
        </p:txBody>
      </p:sp>
      <p:pic>
        <p:nvPicPr>
          <p:cNvPr id="4" name="Picture 3">
            <a:extLst>
              <a:ext uri="{FF2B5EF4-FFF2-40B4-BE49-F238E27FC236}">
                <a16:creationId xmlns:a16="http://schemas.microsoft.com/office/drawing/2014/main" id="{8C9BC9E4-513F-BF8C-1478-813AF5D1CFDF}"/>
              </a:ext>
            </a:extLst>
          </p:cNvPr>
          <p:cNvPicPr>
            <a:picLocks noChangeAspect="1"/>
          </p:cNvPicPr>
          <p:nvPr/>
        </p:nvPicPr>
        <p:blipFill>
          <a:blip r:embed="rId3"/>
          <a:stretch>
            <a:fillRect/>
          </a:stretch>
        </p:blipFill>
        <p:spPr>
          <a:xfrm>
            <a:off x="2669916" y="422335"/>
            <a:ext cx="2864918" cy="1104900"/>
          </a:xfrm>
          <a:prstGeom prst="rect">
            <a:avLst/>
          </a:prstGeom>
        </p:spPr>
      </p:pic>
      <p:pic>
        <p:nvPicPr>
          <p:cNvPr id="6" name="Graphic 5" descr="Latte Cup with solid fill">
            <a:extLst>
              <a:ext uri="{FF2B5EF4-FFF2-40B4-BE49-F238E27FC236}">
                <a16:creationId xmlns:a16="http://schemas.microsoft.com/office/drawing/2014/main" id="{C5D4E174-CD0A-55F9-041A-9FC8545B985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669916" y="4317520"/>
            <a:ext cx="914400" cy="914400"/>
          </a:xfrm>
          <a:prstGeom prst="rect">
            <a:avLst/>
          </a:prstGeom>
        </p:spPr>
      </p:pic>
    </p:spTree>
    <p:extLst>
      <p:ext uri="{BB962C8B-B14F-4D97-AF65-F5344CB8AC3E}">
        <p14:creationId xmlns:p14="http://schemas.microsoft.com/office/powerpoint/2010/main" val="288780897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BD638AD-358F-0309-B4B7-A51204527238}"/>
              </a:ext>
            </a:extLst>
          </p:cNvPr>
          <p:cNvPicPr>
            <a:picLocks noChangeAspect="1"/>
          </p:cNvPicPr>
          <p:nvPr/>
        </p:nvPicPr>
        <p:blipFill>
          <a:blip r:embed="rId2"/>
          <a:stretch>
            <a:fillRect/>
          </a:stretch>
        </p:blipFill>
        <p:spPr>
          <a:xfrm>
            <a:off x="2236782" y="198557"/>
            <a:ext cx="7373379" cy="3010320"/>
          </a:xfrm>
          <a:prstGeom prst="rect">
            <a:avLst/>
          </a:prstGeom>
        </p:spPr>
      </p:pic>
      <p:pic>
        <p:nvPicPr>
          <p:cNvPr id="5" name="Picture 4">
            <a:extLst>
              <a:ext uri="{FF2B5EF4-FFF2-40B4-BE49-F238E27FC236}">
                <a16:creationId xmlns:a16="http://schemas.microsoft.com/office/drawing/2014/main" id="{98245202-AAA3-593A-6B75-BEF1BF20F725}"/>
              </a:ext>
            </a:extLst>
          </p:cNvPr>
          <p:cNvPicPr>
            <a:picLocks noChangeAspect="1"/>
          </p:cNvPicPr>
          <p:nvPr/>
        </p:nvPicPr>
        <p:blipFill>
          <a:blip r:embed="rId3"/>
          <a:stretch>
            <a:fillRect/>
          </a:stretch>
        </p:blipFill>
        <p:spPr>
          <a:xfrm>
            <a:off x="2251071" y="3208877"/>
            <a:ext cx="7344800" cy="3105583"/>
          </a:xfrm>
          <a:prstGeom prst="rect">
            <a:avLst/>
          </a:prstGeom>
        </p:spPr>
      </p:pic>
    </p:spTree>
    <p:extLst>
      <p:ext uri="{BB962C8B-B14F-4D97-AF65-F5344CB8AC3E}">
        <p14:creationId xmlns:p14="http://schemas.microsoft.com/office/powerpoint/2010/main" val="40591609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09ECE13-9548-56B8-BBE4-1E6B6B71859F}"/>
              </a:ext>
            </a:extLst>
          </p:cNvPr>
          <p:cNvPicPr>
            <a:picLocks noChangeAspect="1"/>
          </p:cNvPicPr>
          <p:nvPr/>
        </p:nvPicPr>
        <p:blipFill>
          <a:blip r:embed="rId2"/>
          <a:stretch>
            <a:fillRect/>
          </a:stretch>
        </p:blipFill>
        <p:spPr>
          <a:xfrm>
            <a:off x="23895" y="1017917"/>
            <a:ext cx="12165933" cy="4830792"/>
          </a:xfrm>
          <a:prstGeom prst="rect">
            <a:avLst/>
          </a:prstGeom>
        </p:spPr>
      </p:pic>
    </p:spTree>
    <p:extLst>
      <p:ext uri="{BB962C8B-B14F-4D97-AF65-F5344CB8AC3E}">
        <p14:creationId xmlns:p14="http://schemas.microsoft.com/office/powerpoint/2010/main" val="111310912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BC7A595-8667-0311-C9B4-BB341C22EF29}"/>
              </a:ext>
            </a:extLst>
          </p:cNvPr>
          <p:cNvPicPr>
            <a:picLocks noChangeAspect="1"/>
          </p:cNvPicPr>
          <p:nvPr/>
        </p:nvPicPr>
        <p:blipFill>
          <a:blip r:embed="rId2"/>
          <a:stretch>
            <a:fillRect/>
          </a:stretch>
        </p:blipFill>
        <p:spPr>
          <a:xfrm>
            <a:off x="3952875" y="1285875"/>
            <a:ext cx="4286250" cy="4286250"/>
          </a:xfrm>
          <a:prstGeom prst="rect">
            <a:avLst/>
          </a:prstGeom>
        </p:spPr>
      </p:pic>
    </p:spTree>
    <p:extLst>
      <p:ext uri="{BB962C8B-B14F-4D97-AF65-F5344CB8AC3E}">
        <p14:creationId xmlns:p14="http://schemas.microsoft.com/office/powerpoint/2010/main" val="34410901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D173F9A-9890-54B7-A0B2-ECA0A7B00AD5}"/>
              </a:ext>
            </a:extLst>
          </p:cNvPr>
          <p:cNvSpPr>
            <a:spLocks noChangeArrowheads="1"/>
          </p:cNvSpPr>
          <p:nvPr/>
        </p:nvSpPr>
        <p:spPr bwMode="auto">
          <a:xfrm>
            <a:off x="120770" y="3096406"/>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 name="TextBox 2">
            <a:extLst>
              <a:ext uri="{FF2B5EF4-FFF2-40B4-BE49-F238E27FC236}">
                <a16:creationId xmlns:a16="http://schemas.microsoft.com/office/drawing/2014/main" id="{D2015155-0A03-5488-58C0-990F063CF5C9}"/>
              </a:ext>
            </a:extLst>
          </p:cNvPr>
          <p:cNvSpPr txBox="1"/>
          <p:nvPr/>
        </p:nvSpPr>
        <p:spPr>
          <a:xfrm>
            <a:off x="1878067" y="155275"/>
            <a:ext cx="9989005" cy="7017306"/>
          </a:xfrm>
          <a:prstGeom prst="rect">
            <a:avLst/>
          </a:prstGeom>
          <a:solidFill>
            <a:schemeClr val="accent4">
              <a:lumMod val="20000"/>
              <a:lumOff val="80000"/>
            </a:schemeClr>
          </a:solidFill>
        </p:spPr>
        <p:txBody>
          <a:bodyPr wrap="square" rtlCol="0">
            <a:spAutoFit/>
          </a:bodyPr>
          <a:lstStyle/>
          <a:p>
            <a:pPr lvl="0" eaLnBrk="0" fontAlgn="base" hangingPunct="0">
              <a:spcBef>
                <a:spcPct val="0"/>
              </a:spcBef>
              <a:spcAft>
                <a:spcPct val="0"/>
              </a:spcAft>
            </a:pPr>
            <a:r>
              <a:rPr lang="en-US" altLang="en-US" sz="2400" b="1" dirty="0">
                <a:solidFill>
                  <a:srgbClr val="0A0A0A"/>
                </a:solidFill>
                <a:latin typeface="Google Sans"/>
              </a:rPr>
              <a:t>Key Impacts on SENCOs:</a:t>
            </a:r>
            <a:endParaRPr kumimoji="0" lang="en-US" altLang="en-US" sz="2400" b="0" i="0" u="none" strike="noStrike" cap="none" normalizeH="0" baseline="0" dirty="0">
              <a:ln>
                <a:noFill/>
              </a:ln>
              <a:solidFill>
                <a:schemeClr val="tx1"/>
              </a:solidFill>
              <a:effectLst/>
            </a:endParaRPr>
          </a:p>
          <a:p>
            <a:pPr lvl="0" eaLnBrk="0" fontAlgn="base" hangingPunct="0">
              <a:spcBef>
                <a:spcPct val="0"/>
              </a:spcBef>
              <a:spcAft>
                <a:spcPct val="0"/>
              </a:spcAft>
              <a:buFontTx/>
              <a:buChar char="•"/>
            </a:pPr>
            <a:r>
              <a:rPr lang="en-US" altLang="en-US" sz="2400" b="1" dirty="0">
                <a:solidFill>
                  <a:srgbClr val="0A0A0A"/>
                </a:solidFill>
                <a:latin typeface="Google Sans"/>
              </a:rPr>
              <a:t>Standalone Inclusion Judgement:</a:t>
            </a:r>
            <a:r>
              <a:rPr lang="en-US" altLang="en-US" sz="2400" dirty="0">
                <a:solidFill>
                  <a:srgbClr val="0A0A0A"/>
                </a:solidFill>
                <a:latin typeface="Google Sans"/>
              </a:rPr>
              <a:t> "Inclusion" is now one of the main evaluation areas graded on a 5-point scale (Urgent improvement to Exceptional).</a:t>
            </a:r>
          </a:p>
          <a:p>
            <a:pPr lvl="0" eaLnBrk="0" fontAlgn="base" hangingPunct="0">
              <a:spcBef>
                <a:spcPct val="0"/>
              </a:spcBef>
              <a:spcAft>
                <a:spcPct val="0"/>
              </a:spcAft>
              <a:buFontTx/>
              <a:buChar char="•"/>
            </a:pPr>
            <a:r>
              <a:rPr lang="en-US" altLang="en-US" sz="2400" b="1" dirty="0">
                <a:solidFill>
                  <a:srgbClr val="0A0A0A"/>
                </a:solidFill>
                <a:latin typeface="Google Sans"/>
              </a:rPr>
              <a:t>Strategic Leadership Role:</a:t>
            </a:r>
            <a:r>
              <a:rPr lang="en-US" altLang="en-US" sz="2400" dirty="0">
                <a:solidFill>
                  <a:srgbClr val="0A0A0A"/>
                </a:solidFill>
                <a:latin typeface="Google Sans"/>
              </a:rPr>
              <a:t> SENCOs will be expected to influence Senior Leadership Teams (SLT) on inclusion, as it now directly affects the school's ability to achieve high grades.</a:t>
            </a:r>
          </a:p>
          <a:p>
            <a:pPr lvl="0" eaLnBrk="0" fontAlgn="base" hangingPunct="0">
              <a:spcBef>
                <a:spcPct val="0"/>
              </a:spcBef>
              <a:spcAft>
                <a:spcPct val="0"/>
              </a:spcAft>
              <a:buFontTx/>
              <a:buChar char="•"/>
            </a:pPr>
            <a:r>
              <a:rPr lang="en-US" altLang="en-US" sz="2400" b="1" dirty="0">
                <a:solidFill>
                  <a:srgbClr val="0A0A0A"/>
                </a:solidFill>
                <a:latin typeface="Google Sans"/>
              </a:rPr>
              <a:t>Individual Case Sampling:</a:t>
            </a:r>
            <a:r>
              <a:rPr lang="en-US" altLang="en-US" sz="2400" dirty="0">
                <a:solidFill>
                  <a:srgbClr val="0A0A0A"/>
                </a:solidFill>
                <a:latin typeface="Google Sans"/>
              </a:rPr>
              <a:t> Inspectors will conduct in-depth case sampling of pupils with SEND/EHCPs on day one, reviewing their work and speaking with them directly.</a:t>
            </a:r>
          </a:p>
          <a:p>
            <a:pPr lvl="0" eaLnBrk="0" fontAlgn="base" hangingPunct="0">
              <a:spcBef>
                <a:spcPct val="0"/>
              </a:spcBef>
              <a:spcAft>
                <a:spcPct val="0"/>
              </a:spcAft>
              <a:buFontTx/>
              <a:buChar char="•"/>
            </a:pPr>
            <a:r>
              <a:rPr lang="en-US" altLang="en-US" sz="2400" b="1" dirty="0">
                <a:solidFill>
                  <a:srgbClr val="0A0A0A"/>
                </a:solidFill>
                <a:latin typeface="Google Sans"/>
              </a:rPr>
              <a:t>Focus on Early Identification &amp; Support:</a:t>
            </a:r>
            <a:r>
              <a:rPr lang="en-US" altLang="en-US" sz="2400" dirty="0">
                <a:solidFill>
                  <a:srgbClr val="0A0A0A"/>
                </a:solidFill>
                <a:latin typeface="Google Sans"/>
              </a:rPr>
              <a:t> Increased focus on how SENCOs identify needs early, use external specialists, and manage Individual Support Plans (ISPs).</a:t>
            </a:r>
          </a:p>
          <a:p>
            <a:pPr lvl="0" eaLnBrk="0" fontAlgn="base" hangingPunct="0">
              <a:spcBef>
                <a:spcPct val="0"/>
              </a:spcBef>
              <a:spcAft>
                <a:spcPct val="0"/>
              </a:spcAft>
              <a:buFontTx/>
              <a:buChar char="•"/>
            </a:pPr>
            <a:r>
              <a:rPr lang="en-US" altLang="en-US" sz="2400" b="1" dirty="0">
                <a:solidFill>
                  <a:srgbClr val="0A0A0A"/>
                </a:solidFill>
                <a:latin typeface="Google Sans"/>
              </a:rPr>
              <a:t>Reduced Reliance on Interventions:</a:t>
            </a:r>
            <a:r>
              <a:rPr lang="en-US" altLang="en-US" sz="2400" dirty="0">
                <a:solidFill>
                  <a:srgbClr val="0A0A0A"/>
                </a:solidFill>
                <a:latin typeface="Google Sans"/>
              </a:rPr>
              <a:t> Shift away from simply "withdrawing" pupils for interventions towards "high-quality adaptive teaching" in the classroom.</a:t>
            </a:r>
          </a:p>
          <a:p>
            <a:pPr lvl="0" eaLnBrk="0" fontAlgn="base" hangingPunct="0">
              <a:spcBef>
                <a:spcPct val="0"/>
              </a:spcBef>
              <a:spcAft>
                <a:spcPct val="0"/>
              </a:spcAft>
              <a:buFontTx/>
              <a:buChar char="•"/>
            </a:pPr>
            <a:r>
              <a:rPr lang="en-US" altLang="en-US" sz="2400" b="1" dirty="0">
                <a:solidFill>
                  <a:srgbClr val="0A0A0A"/>
                </a:solidFill>
                <a:latin typeface="Google Sans"/>
              </a:rPr>
              <a:t>Attendance &amp; Belonging:</a:t>
            </a:r>
            <a:r>
              <a:rPr lang="en-US" altLang="en-US" sz="2400" dirty="0">
                <a:solidFill>
                  <a:srgbClr val="0A0A0A"/>
                </a:solidFill>
                <a:latin typeface="Google Sans"/>
              </a:rPr>
              <a:t> Stronger focus on attendance of SEND pupils, with a "belonging" lens</a:t>
            </a:r>
          </a:p>
          <a:p>
            <a:endParaRPr lang="en-GB" dirty="0"/>
          </a:p>
        </p:txBody>
      </p:sp>
      <p:pic>
        <p:nvPicPr>
          <p:cNvPr id="5" name="Graphic 4" descr="Magnifying glass with solid fill">
            <a:extLst>
              <a:ext uri="{FF2B5EF4-FFF2-40B4-BE49-F238E27FC236}">
                <a16:creationId xmlns:a16="http://schemas.microsoft.com/office/drawing/2014/main" id="{665A7611-8981-C265-A6AB-093557472E2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24928" y="608162"/>
            <a:ext cx="914400" cy="914400"/>
          </a:xfrm>
          <a:prstGeom prst="rect">
            <a:avLst/>
          </a:prstGeom>
        </p:spPr>
      </p:pic>
      <p:pic>
        <p:nvPicPr>
          <p:cNvPr id="7" name="Graphic 6" descr="Ripple with solid fill">
            <a:extLst>
              <a:ext uri="{FF2B5EF4-FFF2-40B4-BE49-F238E27FC236}">
                <a16:creationId xmlns:a16="http://schemas.microsoft.com/office/drawing/2014/main" id="{97A35FA2-6457-C93E-BC0E-B076023457F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4928" y="1674478"/>
            <a:ext cx="914400" cy="914400"/>
          </a:xfrm>
          <a:prstGeom prst="rect">
            <a:avLst/>
          </a:prstGeom>
        </p:spPr>
      </p:pic>
      <p:pic>
        <p:nvPicPr>
          <p:cNvPr id="9" name="Graphic 8" descr="User outline">
            <a:extLst>
              <a:ext uri="{FF2B5EF4-FFF2-40B4-BE49-F238E27FC236}">
                <a16:creationId xmlns:a16="http://schemas.microsoft.com/office/drawing/2014/main" id="{6A0363FD-B63C-31A6-9EFD-86E50F0E836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24928" y="2727962"/>
            <a:ext cx="914400" cy="914400"/>
          </a:xfrm>
          <a:prstGeom prst="rect">
            <a:avLst/>
          </a:prstGeom>
        </p:spPr>
      </p:pic>
      <p:pic>
        <p:nvPicPr>
          <p:cNvPr id="11" name="Graphic 10" descr="Sunrise with solid fill">
            <a:extLst>
              <a:ext uri="{FF2B5EF4-FFF2-40B4-BE49-F238E27FC236}">
                <a16:creationId xmlns:a16="http://schemas.microsoft.com/office/drawing/2014/main" id="{DCBF4C08-2742-A9EC-90E5-42FBF4DEEE8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24928" y="3838948"/>
            <a:ext cx="914400" cy="914400"/>
          </a:xfrm>
          <a:prstGeom prst="rect">
            <a:avLst/>
          </a:prstGeom>
        </p:spPr>
      </p:pic>
      <p:pic>
        <p:nvPicPr>
          <p:cNvPr id="13" name="Graphic 12" descr="Classroom with solid fill">
            <a:extLst>
              <a:ext uri="{FF2B5EF4-FFF2-40B4-BE49-F238E27FC236}">
                <a16:creationId xmlns:a16="http://schemas.microsoft.com/office/drawing/2014/main" id="{9C650751-1DDE-5E44-EDF9-74597E1F7435}"/>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24928" y="4949934"/>
            <a:ext cx="914400" cy="914400"/>
          </a:xfrm>
          <a:prstGeom prst="rect">
            <a:avLst/>
          </a:prstGeom>
        </p:spPr>
      </p:pic>
      <p:pic>
        <p:nvPicPr>
          <p:cNvPr id="15" name="Graphic 14" descr="Smiling with hearts face outline with solid fill">
            <a:extLst>
              <a:ext uri="{FF2B5EF4-FFF2-40B4-BE49-F238E27FC236}">
                <a16:creationId xmlns:a16="http://schemas.microsoft.com/office/drawing/2014/main" id="{D7E62497-197F-FCB8-39CA-D45B48A63F89}"/>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24928" y="5943600"/>
            <a:ext cx="914400" cy="914400"/>
          </a:xfrm>
          <a:prstGeom prst="rect">
            <a:avLst/>
          </a:prstGeom>
        </p:spPr>
      </p:pic>
    </p:spTree>
    <p:extLst>
      <p:ext uri="{BB962C8B-B14F-4D97-AF65-F5344CB8AC3E}">
        <p14:creationId xmlns:p14="http://schemas.microsoft.com/office/powerpoint/2010/main" val="9792499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401A83D-B206-998F-F190-2A82C0959EFA}"/>
              </a:ext>
            </a:extLst>
          </p:cNvPr>
          <p:cNvSpPr txBox="1"/>
          <p:nvPr/>
        </p:nvSpPr>
        <p:spPr>
          <a:xfrm>
            <a:off x="1239328" y="345057"/>
            <a:ext cx="10596114" cy="7848302"/>
          </a:xfrm>
          <a:prstGeom prst="rect">
            <a:avLst/>
          </a:prstGeom>
          <a:solidFill>
            <a:schemeClr val="accent4">
              <a:lumMod val="20000"/>
              <a:lumOff val="80000"/>
            </a:schemeClr>
          </a:solidFill>
        </p:spPr>
        <p:txBody>
          <a:bodyPr wrap="square" rtlCol="0">
            <a:spAutoFit/>
          </a:bodyPr>
          <a:lstStyle/>
          <a:p>
            <a:pPr lvl="0" eaLnBrk="0" fontAlgn="base" hangingPunct="0">
              <a:spcBef>
                <a:spcPct val="0"/>
              </a:spcBef>
              <a:spcAft>
                <a:spcPct val="0"/>
              </a:spcAft>
            </a:pPr>
            <a:r>
              <a:rPr kumimoji="0" lang="en-US" altLang="en-US" sz="2400" b="1" i="0" u="none" strike="noStrike" cap="none" normalizeH="0" baseline="0" dirty="0">
                <a:ln>
                  <a:noFill/>
                </a:ln>
                <a:solidFill>
                  <a:srgbClr val="0A0A0A"/>
                </a:solidFill>
                <a:effectLst/>
                <a:latin typeface="Google Sans"/>
              </a:rPr>
              <a:t>1. Inclusion as a Standalone Judgement</a:t>
            </a:r>
            <a:endParaRPr kumimoji="0" lang="en-US" altLang="en-US" sz="2400" b="0" i="0" u="none" strike="noStrike" cap="none" normalizeH="0" baseline="0" dirty="0">
              <a:ln>
                <a:noFill/>
              </a:ln>
              <a:solidFill>
                <a:schemeClr val="tx1"/>
              </a:solidFill>
              <a:effectLst/>
            </a:endParaRPr>
          </a:p>
          <a:p>
            <a:pPr lvl="0" eaLnBrk="0" fontAlgn="base" hangingPunct="0">
              <a:spcBef>
                <a:spcPct val="0"/>
              </a:spcBef>
              <a:spcAft>
                <a:spcPct val="0"/>
              </a:spcAft>
            </a:pPr>
            <a:r>
              <a:rPr lang="en-US" altLang="en-US" sz="2400" dirty="0">
                <a:solidFill>
                  <a:srgbClr val="0A0A0A"/>
                </a:solidFill>
                <a:latin typeface="Google Sans"/>
              </a:rPr>
              <a:t>Instead of a single "overall effectiveness" grade, schools now receive a </a:t>
            </a:r>
            <a:r>
              <a:rPr lang="en-US" altLang="en-US" sz="2400" b="1" dirty="0">
                <a:solidFill>
                  <a:srgbClr val="0A0A0A"/>
                </a:solidFill>
                <a:latin typeface="Google Sans"/>
              </a:rPr>
              <a:t>report card</a:t>
            </a:r>
            <a:r>
              <a:rPr lang="en-US" altLang="en-US" sz="2400" dirty="0">
                <a:solidFill>
                  <a:srgbClr val="0A0A0A"/>
                </a:solidFill>
                <a:latin typeface="Google Sans"/>
              </a:rPr>
              <a:t> with separate grades across six core areas, including Inclusion. </a:t>
            </a:r>
            <a:endParaRPr kumimoji="0" lang="en-US" altLang="en-US" sz="2400" b="0" i="0" u="none" strike="noStrike" cap="none" normalizeH="0" baseline="0" dirty="0">
              <a:ln>
                <a:noFill/>
              </a:ln>
              <a:solidFill>
                <a:schemeClr val="tx1"/>
              </a:solidFill>
              <a:effectLst/>
            </a:endParaRPr>
          </a:p>
          <a:p>
            <a:pPr lvl="0" eaLnBrk="0" fontAlgn="base" hangingPunct="0">
              <a:spcBef>
                <a:spcPct val="0"/>
              </a:spcBef>
              <a:spcAft>
                <a:spcPct val="0"/>
              </a:spcAft>
              <a:buFontTx/>
              <a:buChar char="•"/>
            </a:pPr>
            <a:r>
              <a:rPr lang="en-US" altLang="en-US" sz="2400" b="1" dirty="0">
                <a:solidFill>
                  <a:srgbClr val="0A0A0A"/>
                </a:solidFill>
                <a:latin typeface="Google Sans"/>
              </a:rPr>
              <a:t>New 5-Point Scale</a:t>
            </a:r>
            <a:r>
              <a:rPr lang="en-US" altLang="en-US" sz="2400" dirty="0">
                <a:solidFill>
                  <a:srgbClr val="0A0A0A"/>
                </a:solidFill>
                <a:latin typeface="Google Sans"/>
              </a:rPr>
              <a:t>: Inclusion is graded from </a:t>
            </a:r>
            <a:r>
              <a:rPr lang="en-US" altLang="en-US" sz="2400" b="1" dirty="0">
                <a:solidFill>
                  <a:srgbClr val="0A0A0A"/>
                </a:solidFill>
                <a:latin typeface="Google Sans"/>
              </a:rPr>
              <a:t>Exceptional</a:t>
            </a:r>
            <a:r>
              <a:rPr lang="en-US" altLang="en-US" sz="2400" dirty="0">
                <a:solidFill>
                  <a:srgbClr val="0A0A0A"/>
                </a:solidFill>
                <a:latin typeface="Google Sans"/>
              </a:rPr>
              <a:t> to </a:t>
            </a:r>
            <a:r>
              <a:rPr lang="en-US" altLang="en-US" sz="2400" b="1" dirty="0">
                <a:solidFill>
                  <a:srgbClr val="0A0A0A"/>
                </a:solidFill>
                <a:latin typeface="Google Sans"/>
              </a:rPr>
              <a:t>Urgent Improvement</a:t>
            </a:r>
            <a:r>
              <a:rPr lang="en-US" altLang="en-US" sz="2400" dirty="0">
                <a:solidFill>
                  <a:srgbClr val="0A0A0A"/>
                </a:solidFill>
                <a:latin typeface="Google Sans"/>
              </a:rPr>
              <a:t>.</a:t>
            </a:r>
          </a:p>
          <a:p>
            <a:pPr lvl="0" eaLnBrk="0" fontAlgn="base" hangingPunct="0">
              <a:spcBef>
                <a:spcPct val="0"/>
              </a:spcBef>
              <a:spcAft>
                <a:spcPct val="0"/>
              </a:spcAft>
              <a:buFontTx/>
              <a:buChar char="•"/>
            </a:pPr>
            <a:r>
              <a:rPr lang="en-US" altLang="en-US" sz="2400" b="1" dirty="0">
                <a:solidFill>
                  <a:srgbClr val="0A0A0A"/>
                </a:solidFill>
                <a:latin typeface="Google Sans"/>
              </a:rPr>
              <a:t>No Hiding Place</a:t>
            </a:r>
            <a:r>
              <a:rPr lang="en-US" altLang="en-US" sz="2400" dirty="0">
                <a:solidFill>
                  <a:srgbClr val="0A0A0A"/>
                </a:solidFill>
                <a:latin typeface="Google Sans"/>
              </a:rPr>
              <a:t>: A school cannot achieve a high overall rating if its SEND provision is inadequate; inclusion is now considered "the story" rather than just part of it.</a:t>
            </a:r>
          </a:p>
          <a:p>
            <a:pPr lvl="0" eaLnBrk="0" fontAlgn="base" hangingPunct="0">
              <a:spcBef>
                <a:spcPct val="0"/>
              </a:spcBef>
              <a:spcAft>
                <a:spcPct val="0"/>
              </a:spcAft>
            </a:pPr>
            <a:endParaRPr lang="en-US" altLang="en-US" sz="2400" dirty="0">
              <a:solidFill>
                <a:srgbClr val="0A0A0A"/>
              </a:solidFill>
              <a:latin typeface="Google Sans"/>
            </a:endParaRPr>
          </a:p>
          <a:p>
            <a:pPr lvl="0" eaLnBrk="0" fontAlgn="base" hangingPunct="0">
              <a:spcBef>
                <a:spcPct val="0"/>
              </a:spcBef>
              <a:spcAft>
                <a:spcPct val="0"/>
              </a:spcAft>
            </a:pPr>
            <a:r>
              <a:rPr kumimoji="0" lang="en-US" altLang="en-US" sz="2400" b="1" i="0" u="none" strike="noStrike" cap="none" normalizeH="0" baseline="0" dirty="0">
                <a:ln>
                  <a:noFill/>
                </a:ln>
                <a:solidFill>
                  <a:srgbClr val="0A0A0A"/>
                </a:solidFill>
                <a:effectLst/>
                <a:latin typeface="Google Sans"/>
              </a:rPr>
              <a:t>2. Strategic Leadership &amp; Direct Accountability</a:t>
            </a:r>
            <a:endParaRPr kumimoji="0" lang="en-US" altLang="en-US" sz="2400" b="0" i="0" u="none" strike="noStrike" cap="none" normalizeH="0" baseline="0" dirty="0">
              <a:ln>
                <a:noFill/>
              </a:ln>
              <a:solidFill>
                <a:schemeClr val="tx1"/>
              </a:solidFill>
              <a:effectLst/>
            </a:endParaRPr>
          </a:p>
          <a:p>
            <a:pPr lvl="0" eaLnBrk="0" fontAlgn="base" hangingPunct="0">
              <a:spcBef>
                <a:spcPct val="0"/>
              </a:spcBef>
              <a:spcAft>
                <a:spcPct val="0"/>
              </a:spcAft>
            </a:pPr>
            <a:r>
              <a:rPr lang="en-US" altLang="en-US" sz="2400" dirty="0">
                <a:solidFill>
                  <a:srgbClr val="0A0A0A"/>
                </a:solidFill>
                <a:latin typeface="Google Sans"/>
              </a:rPr>
              <a:t>The SENCO's role shifts from an administrative one to a </a:t>
            </a:r>
            <a:r>
              <a:rPr lang="en-US" altLang="en-US" sz="2400" b="1" dirty="0">
                <a:solidFill>
                  <a:srgbClr val="0A0A0A"/>
                </a:solidFill>
                <a:latin typeface="Google Sans"/>
              </a:rPr>
              <a:t>strategic leadership position</a:t>
            </a:r>
            <a:r>
              <a:rPr lang="en-US" altLang="en-US" sz="2400" dirty="0">
                <a:solidFill>
                  <a:srgbClr val="0A0A0A"/>
                </a:solidFill>
                <a:latin typeface="Google Sans"/>
              </a:rPr>
              <a:t>. </a:t>
            </a:r>
            <a:endParaRPr kumimoji="0" lang="en-US" altLang="en-US" sz="2400" b="0" i="0" u="none" strike="noStrike" cap="none" normalizeH="0" baseline="0" dirty="0">
              <a:ln>
                <a:noFill/>
              </a:ln>
              <a:solidFill>
                <a:schemeClr val="tx1"/>
              </a:solidFill>
              <a:effectLst/>
            </a:endParaRPr>
          </a:p>
          <a:p>
            <a:pPr lvl="0" eaLnBrk="0" fontAlgn="base" hangingPunct="0">
              <a:spcBef>
                <a:spcPct val="0"/>
              </a:spcBef>
              <a:spcAft>
                <a:spcPct val="0"/>
              </a:spcAft>
              <a:buFontTx/>
              <a:buChar char="•"/>
            </a:pPr>
            <a:r>
              <a:rPr lang="en-US" altLang="en-US" sz="2400" b="1" dirty="0">
                <a:solidFill>
                  <a:srgbClr val="0A0A0A"/>
                </a:solidFill>
                <a:latin typeface="Google Sans"/>
              </a:rPr>
              <a:t>Direct Inspector Engagement</a:t>
            </a:r>
            <a:r>
              <a:rPr lang="en-US" altLang="en-US" sz="2400" dirty="0">
                <a:solidFill>
                  <a:srgbClr val="0A0A0A"/>
                </a:solidFill>
                <a:latin typeface="Google Sans"/>
              </a:rPr>
              <a:t>: Lead inspectors are now expected to meet directly with the SENCO on </a:t>
            </a:r>
            <a:r>
              <a:rPr lang="en-US" altLang="en-US" sz="2400" b="1" dirty="0">
                <a:solidFill>
                  <a:srgbClr val="0A0A0A"/>
                </a:solidFill>
                <a:latin typeface="Google Sans"/>
              </a:rPr>
              <a:t>Day 1</a:t>
            </a:r>
            <a:r>
              <a:rPr lang="en-US" altLang="en-US" sz="2400" dirty="0">
                <a:solidFill>
                  <a:srgbClr val="0A0A0A"/>
                </a:solidFill>
                <a:latin typeface="Google Sans"/>
              </a:rPr>
              <a:t> to discuss strategy, provision, and outcomes.</a:t>
            </a:r>
          </a:p>
          <a:p>
            <a:pPr lvl="0" eaLnBrk="0" fontAlgn="base" hangingPunct="0">
              <a:spcBef>
                <a:spcPct val="0"/>
              </a:spcBef>
              <a:spcAft>
                <a:spcPct val="0"/>
              </a:spcAft>
              <a:buFontTx/>
              <a:buChar char="•"/>
            </a:pPr>
            <a:r>
              <a:rPr lang="en-US" altLang="en-US" sz="2400" b="1" dirty="0">
                <a:solidFill>
                  <a:srgbClr val="0A0A0A"/>
                </a:solidFill>
                <a:latin typeface="Google Sans"/>
              </a:rPr>
              <a:t>Case Sampling</a:t>
            </a:r>
            <a:r>
              <a:rPr lang="en-US" altLang="en-US" sz="2400" dirty="0">
                <a:solidFill>
                  <a:srgbClr val="0A0A0A"/>
                </a:solidFill>
                <a:latin typeface="Google Sans"/>
              </a:rPr>
              <a:t>: Inspectors will use "case sampling" to follow the "lived experience" of specific pupils with SEND, reviewing their work, observing them in class, and speaking to them directly.</a:t>
            </a:r>
          </a:p>
          <a:p>
            <a:pPr lvl="0" eaLnBrk="0" fontAlgn="base" hangingPunct="0">
              <a:spcBef>
                <a:spcPct val="0"/>
              </a:spcBef>
              <a:spcAft>
                <a:spcPct val="0"/>
              </a:spcAft>
              <a:buFontTx/>
              <a:buChar char="•"/>
            </a:pPr>
            <a:r>
              <a:rPr lang="en-US" altLang="en-US" sz="2400" b="1" dirty="0">
                <a:solidFill>
                  <a:srgbClr val="0A0A0A"/>
                </a:solidFill>
                <a:latin typeface="Google Sans"/>
              </a:rPr>
              <a:t>Nominee Role</a:t>
            </a:r>
            <a:r>
              <a:rPr lang="en-US" altLang="en-US" sz="2400" dirty="0">
                <a:solidFill>
                  <a:srgbClr val="0A0A0A"/>
                </a:solidFill>
                <a:latin typeface="Google Sans"/>
              </a:rPr>
              <a:t>: Schools can now appoint a "nominee" (often a senior leader or SENCO) to act as a primary point of contact and join reflection meetings with inspectors.</a:t>
            </a:r>
          </a:p>
          <a:p>
            <a:pPr lvl="0" eaLnBrk="0" fontAlgn="base" hangingPunct="0">
              <a:spcBef>
                <a:spcPct val="0"/>
              </a:spcBef>
              <a:spcAft>
                <a:spcPct val="0"/>
              </a:spcAft>
              <a:buFontTx/>
              <a:buChar char="•"/>
            </a:pPr>
            <a:endParaRPr lang="en-US" altLang="en-US" dirty="0">
              <a:solidFill>
                <a:srgbClr val="0A0A0A"/>
              </a:solidFill>
              <a:latin typeface="Google Sans"/>
            </a:endParaRPr>
          </a:p>
          <a:p>
            <a:pPr lvl="0" eaLnBrk="0" fontAlgn="base" hangingPunct="0">
              <a:spcBef>
                <a:spcPct val="0"/>
              </a:spcBef>
              <a:spcAft>
                <a:spcPct val="0"/>
              </a:spcAft>
              <a:buFontTx/>
              <a:buChar char="•"/>
            </a:pPr>
            <a:endParaRPr lang="en-US" dirty="0">
              <a:solidFill>
                <a:srgbClr val="0A0A0A"/>
              </a:solidFill>
              <a:latin typeface="Google Sans"/>
            </a:endParaRPr>
          </a:p>
          <a:p>
            <a:pPr lvl="0" eaLnBrk="0" fontAlgn="base" hangingPunct="0">
              <a:spcBef>
                <a:spcPct val="0"/>
              </a:spcBef>
              <a:spcAft>
                <a:spcPct val="0"/>
              </a:spcAft>
              <a:buFontTx/>
              <a:buChar char="•"/>
            </a:pPr>
            <a:endParaRPr lang="en-US" dirty="0">
              <a:solidFill>
                <a:srgbClr val="0A0A0A"/>
              </a:solidFill>
              <a:latin typeface="Google Sans"/>
            </a:endParaRPr>
          </a:p>
          <a:p>
            <a:pPr lvl="0" eaLnBrk="0" fontAlgn="base" hangingPunct="0">
              <a:spcBef>
                <a:spcPct val="0"/>
              </a:spcBef>
              <a:spcAft>
                <a:spcPct val="0"/>
              </a:spcAft>
              <a:buFontTx/>
              <a:buChar char="•"/>
            </a:pPr>
            <a:endParaRPr lang="en-GB" dirty="0"/>
          </a:p>
        </p:txBody>
      </p:sp>
      <p:pic>
        <p:nvPicPr>
          <p:cNvPr id="6" name="Graphic 5" descr="Puzzle with solid fill">
            <a:extLst>
              <a:ext uri="{FF2B5EF4-FFF2-40B4-BE49-F238E27FC236}">
                <a16:creationId xmlns:a16="http://schemas.microsoft.com/office/drawing/2014/main" id="{BBA63240-FF1E-86C8-2C0E-BFDD9DDB6E9A}"/>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24928" y="659921"/>
            <a:ext cx="914400" cy="914400"/>
          </a:xfrm>
          <a:prstGeom prst="rect">
            <a:avLst/>
          </a:prstGeom>
        </p:spPr>
      </p:pic>
      <p:pic>
        <p:nvPicPr>
          <p:cNvPr id="8" name="Graphic 7" descr="Target with solid fill">
            <a:extLst>
              <a:ext uri="{FF2B5EF4-FFF2-40B4-BE49-F238E27FC236}">
                <a16:creationId xmlns:a16="http://schemas.microsoft.com/office/drawing/2014/main" id="{B6969CC5-22BD-FAC3-EA71-D894143FA3E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4928" y="2971800"/>
            <a:ext cx="914400" cy="914400"/>
          </a:xfrm>
          <a:prstGeom prst="rect">
            <a:avLst/>
          </a:prstGeom>
        </p:spPr>
      </p:pic>
    </p:spTree>
    <p:extLst>
      <p:ext uri="{BB962C8B-B14F-4D97-AF65-F5344CB8AC3E}">
        <p14:creationId xmlns:p14="http://schemas.microsoft.com/office/powerpoint/2010/main" val="8356200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ED5992F-0CAF-A4DE-7443-B28BA8BD6EE9}"/>
              </a:ext>
            </a:extLst>
          </p:cNvPr>
          <p:cNvSpPr>
            <a:spLocks noChangeArrowheads="1"/>
          </p:cNvSpPr>
          <p:nvPr/>
        </p:nvSpPr>
        <p:spPr bwMode="auto">
          <a:xfrm>
            <a:off x="379563" y="1136456"/>
            <a:ext cx="38472" cy="46166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0A0A0A"/>
                </a:solidFill>
                <a:effectLst/>
                <a:latin typeface="Google Sans"/>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 name="Rectangle 2">
            <a:extLst>
              <a:ext uri="{FF2B5EF4-FFF2-40B4-BE49-F238E27FC236}">
                <a16:creationId xmlns:a16="http://schemas.microsoft.com/office/drawing/2014/main" id="{F4EA5970-7024-3607-DCB4-61A2A95C9DD6}"/>
              </a:ext>
            </a:extLst>
          </p:cNvPr>
          <p:cNvSpPr>
            <a:spLocks noChangeArrowheads="1"/>
          </p:cNvSpPr>
          <p:nvPr/>
        </p:nvSpPr>
        <p:spPr bwMode="auto">
          <a:xfrm>
            <a:off x="379563" y="2643519"/>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 name="Rectangle 4">
            <a:extLst>
              <a:ext uri="{FF2B5EF4-FFF2-40B4-BE49-F238E27FC236}">
                <a16:creationId xmlns:a16="http://schemas.microsoft.com/office/drawing/2014/main" id="{479978E0-F0F2-5FE1-497D-A6E0323509E9}"/>
              </a:ext>
            </a:extLst>
          </p:cNvPr>
          <p:cNvSpPr>
            <a:spLocks noChangeArrowheads="1"/>
          </p:cNvSpPr>
          <p:nvPr/>
        </p:nvSpPr>
        <p:spPr bwMode="auto">
          <a:xfrm>
            <a:off x="379563" y="5572185"/>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9" name="TextBox 8">
            <a:extLst>
              <a:ext uri="{FF2B5EF4-FFF2-40B4-BE49-F238E27FC236}">
                <a16:creationId xmlns:a16="http://schemas.microsoft.com/office/drawing/2014/main" id="{11E72C34-B445-6EB1-D041-65AEA7CD5F39}"/>
              </a:ext>
            </a:extLst>
          </p:cNvPr>
          <p:cNvSpPr txBox="1"/>
          <p:nvPr/>
        </p:nvSpPr>
        <p:spPr>
          <a:xfrm>
            <a:off x="1377579" y="154322"/>
            <a:ext cx="10323806" cy="7294305"/>
          </a:xfrm>
          <a:prstGeom prst="rect">
            <a:avLst/>
          </a:prstGeom>
          <a:solidFill>
            <a:schemeClr val="accent4">
              <a:lumMod val="20000"/>
              <a:lumOff val="80000"/>
            </a:schemeClr>
          </a:solidFill>
        </p:spPr>
        <p:txBody>
          <a:bodyPr wrap="square" rtlCol="0">
            <a:spAutoFit/>
          </a:bodyPr>
          <a:lstStyle/>
          <a:p>
            <a:pPr lvl="0" eaLnBrk="0" fontAlgn="base" hangingPunct="0">
              <a:spcBef>
                <a:spcPct val="0"/>
              </a:spcBef>
              <a:spcAft>
                <a:spcPct val="0"/>
              </a:spcAft>
            </a:pPr>
            <a:r>
              <a:rPr kumimoji="0" lang="en-US" altLang="en-US" sz="2400" b="1" i="0" u="none" strike="noStrike" cap="none" normalizeH="0" baseline="0" dirty="0">
                <a:ln>
                  <a:noFill/>
                </a:ln>
                <a:solidFill>
                  <a:srgbClr val="0A0A0A"/>
                </a:solidFill>
                <a:effectLst/>
                <a:latin typeface="Google Sans"/>
              </a:rPr>
              <a:t>3. Focus on "Thrive, Belong, and Achieve" </a:t>
            </a:r>
            <a:endParaRPr kumimoji="0" lang="en-US" altLang="en-US" sz="2400" b="0" i="0" u="none" strike="noStrike" cap="none" normalizeH="0" baseline="0" dirty="0">
              <a:ln>
                <a:noFill/>
              </a:ln>
              <a:solidFill>
                <a:schemeClr val="tx1"/>
              </a:solidFill>
              <a:effectLst/>
            </a:endParaRPr>
          </a:p>
          <a:p>
            <a:pPr lvl="0" eaLnBrk="0" fontAlgn="base" hangingPunct="0">
              <a:spcBef>
                <a:spcPct val="0"/>
              </a:spcBef>
              <a:spcAft>
                <a:spcPct val="0"/>
              </a:spcAft>
            </a:pPr>
            <a:r>
              <a:rPr lang="en-US" altLang="en-US" sz="2400" dirty="0">
                <a:solidFill>
                  <a:srgbClr val="0A0A0A"/>
                </a:solidFill>
                <a:latin typeface="Google Sans"/>
              </a:rPr>
              <a:t>The framework moves beyond mere academic data to evaluate how pupils with SEND </a:t>
            </a:r>
            <a:r>
              <a:rPr lang="en-US" altLang="en-US" sz="2400" b="1" dirty="0">
                <a:solidFill>
                  <a:srgbClr val="0A0A0A"/>
                </a:solidFill>
                <a:latin typeface="Google Sans"/>
              </a:rPr>
              <a:t>belong and thrive</a:t>
            </a:r>
            <a:r>
              <a:rPr lang="en-US" altLang="en-US" sz="2400" dirty="0">
                <a:solidFill>
                  <a:srgbClr val="0A0A0A"/>
                </a:solidFill>
                <a:latin typeface="Google Sans"/>
              </a:rPr>
              <a:t> within the school community. </a:t>
            </a:r>
            <a:endParaRPr kumimoji="0" lang="en-US" altLang="en-US" sz="2400" b="0" i="0" u="none" strike="noStrike" cap="none" normalizeH="0" baseline="0" dirty="0">
              <a:ln>
                <a:noFill/>
              </a:ln>
              <a:solidFill>
                <a:schemeClr val="tx1"/>
              </a:solidFill>
              <a:effectLst/>
            </a:endParaRPr>
          </a:p>
          <a:p>
            <a:pPr lvl="0" eaLnBrk="0" fontAlgn="base" hangingPunct="0">
              <a:spcBef>
                <a:spcPct val="0"/>
              </a:spcBef>
              <a:spcAft>
                <a:spcPct val="0"/>
              </a:spcAft>
              <a:buFontTx/>
              <a:buChar char="•"/>
            </a:pPr>
            <a:r>
              <a:rPr lang="en-US" altLang="en-US" sz="2400" b="1" dirty="0">
                <a:solidFill>
                  <a:srgbClr val="0A0A0A"/>
                </a:solidFill>
                <a:latin typeface="Google Sans"/>
              </a:rPr>
              <a:t>Adaptive Teaching</a:t>
            </a:r>
            <a:r>
              <a:rPr lang="en-US" altLang="en-US" sz="2400" dirty="0">
                <a:solidFill>
                  <a:srgbClr val="0A0A0A"/>
                </a:solidFill>
                <a:latin typeface="Google Sans"/>
              </a:rPr>
              <a:t>: There is a heavy emphasis on how the curriculum is adapted in the classroom, moving away from withdrawing pupils for external interventions.</a:t>
            </a:r>
          </a:p>
          <a:p>
            <a:pPr lvl="0" eaLnBrk="0" fontAlgn="base" hangingPunct="0">
              <a:spcBef>
                <a:spcPct val="0"/>
              </a:spcBef>
              <a:spcAft>
                <a:spcPct val="0"/>
              </a:spcAft>
              <a:buFontTx/>
              <a:buChar char="•"/>
            </a:pPr>
            <a:r>
              <a:rPr lang="en-US" altLang="en-US" sz="2400" b="1" dirty="0">
                <a:solidFill>
                  <a:srgbClr val="0A0A0A"/>
                </a:solidFill>
                <a:latin typeface="Google Sans"/>
              </a:rPr>
              <a:t>Attendance &amp; </a:t>
            </a:r>
            <a:r>
              <a:rPr lang="en-US" altLang="en-US" sz="2400" b="1" dirty="0" err="1">
                <a:solidFill>
                  <a:srgbClr val="0A0A0A"/>
                </a:solidFill>
                <a:latin typeface="Google Sans"/>
              </a:rPr>
              <a:t>Behaviour</a:t>
            </a:r>
            <a:r>
              <a:rPr lang="en-US" altLang="en-US" sz="2400" dirty="0">
                <a:solidFill>
                  <a:srgbClr val="0A0A0A"/>
                </a:solidFill>
                <a:latin typeface="Google Sans"/>
              </a:rPr>
              <a:t>: Inspectors will </a:t>
            </a:r>
            <a:r>
              <a:rPr lang="en-US" altLang="en-US" sz="2400" dirty="0" err="1">
                <a:solidFill>
                  <a:srgbClr val="0A0A0A"/>
                </a:solidFill>
                <a:latin typeface="Google Sans"/>
              </a:rPr>
              <a:t>scrutinise</a:t>
            </a:r>
            <a:r>
              <a:rPr lang="en-US" altLang="en-US" sz="2400" dirty="0">
                <a:solidFill>
                  <a:srgbClr val="0A0A0A"/>
                </a:solidFill>
                <a:latin typeface="Google Sans"/>
              </a:rPr>
              <a:t> how inclusive cultures reduce absences and avoid exclusions for vulnerable learners.</a:t>
            </a:r>
          </a:p>
          <a:p>
            <a:pPr lvl="0" eaLnBrk="0" fontAlgn="base" hangingPunct="0">
              <a:spcBef>
                <a:spcPct val="0"/>
              </a:spcBef>
              <a:spcAft>
                <a:spcPct val="0"/>
              </a:spcAft>
              <a:buFontTx/>
              <a:buChar char="•"/>
            </a:pPr>
            <a:r>
              <a:rPr lang="en-US" altLang="en-US" sz="2400" b="1" dirty="0">
                <a:solidFill>
                  <a:srgbClr val="0A0A0A"/>
                </a:solidFill>
                <a:latin typeface="Google Sans"/>
              </a:rPr>
              <a:t>Parental Engagement</a:t>
            </a:r>
            <a:r>
              <a:rPr lang="en-US" altLang="en-US" sz="2400" dirty="0">
                <a:solidFill>
                  <a:srgbClr val="0A0A0A"/>
                </a:solidFill>
                <a:latin typeface="Google Sans"/>
              </a:rPr>
              <a:t>: Schools must demonstrate strong collaboration with parents, taking their views and knowledge into account</a:t>
            </a:r>
          </a:p>
          <a:p>
            <a:pPr lvl="0" eaLnBrk="0" fontAlgn="base" hangingPunct="0">
              <a:spcBef>
                <a:spcPct val="0"/>
              </a:spcBef>
              <a:spcAft>
                <a:spcPct val="0"/>
              </a:spcAft>
              <a:buFontTx/>
              <a:buChar char="•"/>
            </a:pPr>
            <a:endParaRPr lang="en-US" altLang="en-US" sz="2400" dirty="0">
              <a:solidFill>
                <a:srgbClr val="0A0A0A"/>
              </a:solidFill>
              <a:latin typeface="Google Sans"/>
            </a:endParaRPr>
          </a:p>
          <a:p>
            <a:pPr lvl="0" eaLnBrk="0" fontAlgn="base" hangingPunct="0">
              <a:spcBef>
                <a:spcPct val="0"/>
              </a:spcBef>
              <a:spcAft>
                <a:spcPct val="0"/>
              </a:spcAft>
            </a:pPr>
            <a:endParaRPr lang="en-US" altLang="en-US" sz="2400" b="1" dirty="0">
              <a:solidFill>
                <a:srgbClr val="0A0A0A"/>
              </a:solidFill>
              <a:latin typeface="Google Sans"/>
            </a:endParaRPr>
          </a:p>
          <a:p>
            <a:pPr lvl="0" eaLnBrk="0" fontAlgn="base" hangingPunct="0">
              <a:spcBef>
                <a:spcPct val="0"/>
              </a:spcBef>
              <a:spcAft>
                <a:spcPct val="0"/>
              </a:spcAft>
            </a:pPr>
            <a:r>
              <a:rPr kumimoji="0" lang="en-US" altLang="en-US" sz="2400" b="1" i="0" u="none" strike="noStrike" cap="none" normalizeH="0" baseline="0" dirty="0">
                <a:ln>
                  <a:noFill/>
                </a:ln>
                <a:solidFill>
                  <a:srgbClr val="0A0A0A"/>
                </a:solidFill>
                <a:effectLst/>
                <a:latin typeface="Google Sans"/>
              </a:rPr>
              <a:t>4. Changes to Methodology</a:t>
            </a:r>
            <a:endParaRPr kumimoji="0" lang="en-US" altLang="en-US" sz="2400" b="0" i="0" u="none" strike="noStrike" cap="none" normalizeH="0" baseline="0" dirty="0">
              <a:ln>
                <a:noFill/>
              </a:ln>
              <a:solidFill>
                <a:schemeClr val="tx1"/>
              </a:solidFill>
              <a:effectLst/>
            </a:endParaRPr>
          </a:p>
          <a:p>
            <a:pPr lvl="0" eaLnBrk="0" fontAlgn="base" hangingPunct="0">
              <a:spcBef>
                <a:spcPct val="0"/>
              </a:spcBef>
              <a:spcAft>
                <a:spcPct val="0"/>
              </a:spcAft>
              <a:buFontTx/>
              <a:buChar char="•"/>
            </a:pPr>
            <a:r>
              <a:rPr lang="en-US" altLang="en-US" sz="2400" b="1" dirty="0">
                <a:solidFill>
                  <a:srgbClr val="0A0A0A"/>
                </a:solidFill>
                <a:latin typeface="Google Sans"/>
              </a:rPr>
              <a:t>Removal of Deep Dives</a:t>
            </a:r>
            <a:r>
              <a:rPr lang="en-US" altLang="en-US" sz="2400" dirty="0">
                <a:solidFill>
                  <a:srgbClr val="0A0A0A"/>
                </a:solidFill>
                <a:latin typeface="Google Sans"/>
              </a:rPr>
              <a:t>: The formal curriculum "deep dive" methodology has been removed to reduce middle-leader workload, replaced by broader "learning walks" and "reflection meetings".</a:t>
            </a:r>
          </a:p>
          <a:p>
            <a:pPr lvl="0" eaLnBrk="0" fontAlgn="base" hangingPunct="0">
              <a:spcBef>
                <a:spcPct val="0"/>
              </a:spcBef>
              <a:spcAft>
                <a:spcPct val="0"/>
              </a:spcAft>
              <a:buFontTx/>
              <a:buChar char="•"/>
            </a:pPr>
            <a:r>
              <a:rPr lang="en-US" altLang="en-US" sz="2400" b="1" dirty="0">
                <a:solidFill>
                  <a:srgbClr val="0A0A0A"/>
                </a:solidFill>
                <a:latin typeface="Google Sans"/>
              </a:rPr>
              <a:t>Contextual Data</a:t>
            </a:r>
            <a:r>
              <a:rPr lang="en-US" altLang="en-US" sz="2400" dirty="0">
                <a:solidFill>
                  <a:srgbClr val="0A0A0A"/>
                </a:solidFill>
                <a:latin typeface="Google Sans"/>
              </a:rPr>
              <a:t>: Inspectors will use an "Explore an Area" service to compare a school's SEND provision against its specific local context and challenges.</a:t>
            </a:r>
          </a:p>
          <a:p>
            <a:pPr lvl="0" eaLnBrk="0" fontAlgn="base" hangingPunct="0">
              <a:spcBef>
                <a:spcPct val="0"/>
              </a:spcBef>
              <a:spcAft>
                <a:spcPct val="0"/>
              </a:spcAft>
              <a:buFontTx/>
              <a:buChar char="•"/>
            </a:pPr>
            <a:endParaRPr lang="en-US" altLang="en-US" dirty="0">
              <a:solidFill>
                <a:srgbClr val="0A0A0A"/>
              </a:solidFill>
              <a:latin typeface="Google Sans"/>
            </a:endParaRPr>
          </a:p>
          <a:p>
            <a:endParaRPr lang="en-GB" dirty="0"/>
          </a:p>
        </p:txBody>
      </p:sp>
      <p:pic>
        <p:nvPicPr>
          <p:cNvPr id="11" name="Graphic 10" descr="Arrow circle with solid fill">
            <a:extLst>
              <a:ext uri="{FF2B5EF4-FFF2-40B4-BE49-F238E27FC236}">
                <a16:creationId xmlns:a16="http://schemas.microsoft.com/office/drawing/2014/main" id="{59D377CB-5803-1811-A539-91C30B7FB3EC}"/>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86906" y="222056"/>
            <a:ext cx="914400" cy="914400"/>
          </a:xfrm>
          <a:prstGeom prst="rect">
            <a:avLst/>
          </a:prstGeom>
        </p:spPr>
      </p:pic>
      <p:pic>
        <p:nvPicPr>
          <p:cNvPr id="13" name="Graphic 12" descr="Influencer with solid fill">
            <a:extLst>
              <a:ext uri="{FF2B5EF4-FFF2-40B4-BE49-F238E27FC236}">
                <a16:creationId xmlns:a16="http://schemas.microsoft.com/office/drawing/2014/main" id="{E4B89102-DF80-170D-277A-D05F7A148A7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79563" y="4493884"/>
            <a:ext cx="914400" cy="914400"/>
          </a:xfrm>
          <a:prstGeom prst="rect">
            <a:avLst/>
          </a:prstGeom>
        </p:spPr>
      </p:pic>
    </p:spTree>
    <p:extLst>
      <p:ext uri="{BB962C8B-B14F-4D97-AF65-F5344CB8AC3E}">
        <p14:creationId xmlns:p14="http://schemas.microsoft.com/office/powerpoint/2010/main" val="25776421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18ED16D-104A-A0E4-38E6-43F0DDC401C6}"/>
              </a:ext>
            </a:extLst>
          </p:cNvPr>
          <p:cNvSpPr>
            <a:spLocks noChangeArrowheads="1"/>
          </p:cNvSpPr>
          <p:nvPr/>
        </p:nvSpPr>
        <p:spPr bwMode="auto">
          <a:xfrm>
            <a:off x="494582" y="1749428"/>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7" name="TextBox 6">
            <a:extLst>
              <a:ext uri="{FF2B5EF4-FFF2-40B4-BE49-F238E27FC236}">
                <a16:creationId xmlns:a16="http://schemas.microsoft.com/office/drawing/2014/main" id="{19D80F99-055B-6359-5612-03FDCC0E8DC2}"/>
              </a:ext>
            </a:extLst>
          </p:cNvPr>
          <p:cNvSpPr txBox="1"/>
          <p:nvPr/>
        </p:nvSpPr>
        <p:spPr>
          <a:xfrm>
            <a:off x="2139351" y="552091"/>
            <a:ext cx="9402792" cy="5847755"/>
          </a:xfrm>
          <a:prstGeom prst="rect">
            <a:avLst/>
          </a:prstGeom>
          <a:solidFill>
            <a:schemeClr val="accent4">
              <a:lumMod val="20000"/>
              <a:lumOff val="80000"/>
            </a:schemeClr>
          </a:solidFill>
        </p:spPr>
        <p:txBody>
          <a:bodyPr wrap="square" rtlCol="0">
            <a:spAutoFit/>
          </a:bodyPr>
          <a:lstStyle/>
          <a:p>
            <a:pPr lvl="0" eaLnBrk="0" fontAlgn="base" hangingPunct="0">
              <a:spcBef>
                <a:spcPct val="0"/>
              </a:spcBef>
              <a:spcAft>
                <a:spcPct val="0"/>
              </a:spcAft>
            </a:pPr>
            <a:r>
              <a:rPr lang="en-US" altLang="en-US" sz="2400" b="1" dirty="0">
                <a:solidFill>
                  <a:srgbClr val="0A0A0A"/>
                </a:solidFill>
                <a:latin typeface="Google Sans"/>
              </a:rPr>
              <a:t>Preparation Checklist for SENCOs:</a:t>
            </a:r>
            <a:endParaRPr kumimoji="0" lang="en-US" altLang="en-US" sz="2400" b="0" i="0" u="none" strike="noStrike" cap="none" normalizeH="0" baseline="0" dirty="0">
              <a:ln>
                <a:noFill/>
              </a:ln>
              <a:solidFill>
                <a:schemeClr val="tx1"/>
              </a:solidFill>
              <a:effectLst/>
            </a:endParaRPr>
          </a:p>
          <a:p>
            <a:pPr marL="342900" lvl="0" indent="-342900" eaLnBrk="0" fontAlgn="base" hangingPunct="0">
              <a:spcBef>
                <a:spcPct val="0"/>
              </a:spcBef>
              <a:spcAft>
                <a:spcPct val="0"/>
              </a:spcAft>
              <a:buFont typeface="Wingdings" panose="05000000000000000000" pitchFamily="2" charset="2"/>
              <a:buChar char="ü"/>
            </a:pPr>
            <a:r>
              <a:rPr lang="en-US" altLang="en-US" sz="2400" b="1" dirty="0">
                <a:solidFill>
                  <a:srgbClr val="0A0A0A"/>
                </a:solidFill>
                <a:latin typeface="Google Sans"/>
              </a:rPr>
              <a:t>Review the new SEND Reform &amp; Ofsted Toolkits:</a:t>
            </a:r>
            <a:r>
              <a:rPr lang="en-US" altLang="en-US" sz="2400" dirty="0">
                <a:solidFill>
                  <a:srgbClr val="0A0A0A"/>
                </a:solidFill>
                <a:latin typeface="Google Sans"/>
              </a:rPr>
              <a:t> </a:t>
            </a:r>
            <a:r>
              <a:rPr lang="en-US" altLang="en-US" sz="2400" dirty="0">
                <a:solidFill>
                  <a:srgbClr val="1A0DAB"/>
                </a:solidFill>
                <a:latin typeface="Google Sans"/>
                <a:hlinkClick r:id="rId2"/>
              </a:rPr>
              <a:t>The 2025 inspection toolkit</a:t>
            </a:r>
            <a:r>
              <a:rPr lang="en-US" altLang="en-US" sz="2400" dirty="0">
                <a:solidFill>
                  <a:srgbClr val="0A0A0A"/>
                </a:solidFill>
                <a:latin typeface="Google Sans"/>
              </a:rPr>
              <a:t> explains the new inspection methodology.</a:t>
            </a:r>
          </a:p>
          <a:p>
            <a:pPr marL="342900" lvl="0" indent="-342900" eaLnBrk="0" fontAlgn="base" hangingPunct="0">
              <a:spcBef>
                <a:spcPct val="0"/>
              </a:spcBef>
              <a:spcAft>
                <a:spcPct val="0"/>
              </a:spcAft>
              <a:buFont typeface="Wingdings" panose="05000000000000000000" pitchFamily="2" charset="2"/>
              <a:buChar char="ü"/>
            </a:pPr>
            <a:r>
              <a:rPr lang="en-US" altLang="en-US" sz="2400" b="1" dirty="0">
                <a:solidFill>
                  <a:srgbClr val="0A0A0A"/>
                </a:solidFill>
                <a:latin typeface="Google Sans"/>
              </a:rPr>
              <a:t>Audit SEND Provision:</a:t>
            </a:r>
            <a:r>
              <a:rPr lang="en-US" altLang="en-US" sz="2400" dirty="0">
                <a:solidFill>
                  <a:srgbClr val="0A0A0A"/>
                </a:solidFill>
                <a:latin typeface="Google Sans"/>
              </a:rPr>
              <a:t> Evaluate how SEND is embedded across all inspection areas, not just as an add-on.</a:t>
            </a:r>
          </a:p>
          <a:p>
            <a:pPr marL="342900" indent="-342900" eaLnBrk="0" fontAlgn="base" hangingPunct="0">
              <a:spcBef>
                <a:spcPct val="0"/>
              </a:spcBef>
              <a:spcAft>
                <a:spcPct val="0"/>
              </a:spcAft>
              <a:buFont typeface="Wingdings" panose="05000000000000000000" pitchFamily="2" charset="2"/>
              <a:buChar char="ü"/>
            </a:pPr>
            <a:r>
              <a:rPr lang="en-US" altLang="en-US" sz="2400" b="1" dirty="0">
                <a:solidFill>
                  <a:srgbClr val="0A0A0A"/>
                </a:solidFill>
                <a:latin typeface="Google Sans"/>
              </a:rPr>
              <a:t>Strengthen Documentation:</a:t>
            </a:r>
            <a:r>
              <a:rPr lang="en-US" altLang="en-US" sz="2400" dirty="0">
                <a:solidFill>
                  <a:srgbClr val="0A0A0A"/>
                </a:solidFill>
                <a:latin typeface="Google Sans"/>
              </a:rPr>
              <a:t> Ensure the Graduated Approach is clear, including evidence of how parent/pupil voice is captured. </a:t>
            </a:r>
          </a:p>
          <a:p>
            <a:pPr marL="342900" indent="-342900" eaLnBrk="0" fontAlgn="base" hangingPunct="0">
              <a:spcBef>
                <a:spcPct val="0"/>
              </a:spcBef>
              <a:spcAft>
                <a:spcPct val="0"/>
              </a:spcAft>
              <a:buFont typeface="Wingdings" panose="05000000000000000000" pitchFamily="2" charset="2"/>
              <a:buChar char="ü"/>
            </a:pPr>
            <a:r>
              <a:rPr lang="en-US" altLang="en-US" sz="2400" b="1" dirty="0">
                <a:solidFill>
                  <a:srgbClr val="0A0A0A"/>
                </a:solidFill>
                <a:latin typeface="Google Sans"/>
              </a:rPr>
              <a:t>Ensure the SEND Information Report</a:t>
            </a:r>
            <a:r>
              <a:rPr lang="en-US" altLang="en-US" sz="2400" dirty="0">
                <a:solidFill>
                  <a:srgbClr val="0A0A0A"/>
                </a:solidFill>
                <a:latin typeface="Google Sans"/>
              </a:rPr>
              <a:t> is easily accessible and that Individual Support Plans (ISPs) are parent-friendly and actionable.</a:t>
            </a:r>
          </a:p>
          <a:p>
            <a:pPr marL="342900" lvl="0" indent="-342900" eaLnBrk="0" fontAlgn="base" hangingPunct="0">
              <a:spcBef>
                <a:spcPct val="0"/>
              </a:spcBef>
              <a:spcAft>
                <a:spcPct val="0"/>
              </a:spcAft>
              <a:buFont typeface="Wingdings" panose="05000000000000000000" pitchFamily="2" charset="2"/>
              <a:buChar char="ü"/>
            </a:pPr>
            <a:r>
              <a:rPr lang="en-US" altLang="en-US" sz="2400" b="1" dirty="0">
                <a:solidFill>
                  <a:srgbClr val="0A0A0A"/>
                </a:solidFill>
                <a:latin typeface="Google Sans"/>
              </a:rPr>
              <a:t>Prepare for 'Inclusion' Conversations:</a:t>
            </a:r>
            <a:r>
              <a:rPr lang="en-US" altLang="en-US" sz="2400" dirty="0">
                <a:solidFill>
                  <a:srgbClr val="0A0A0A"/>
                </a:solidFill>
                <a:latin typeface="Google Sans"/>
              </a:rPr>
              <a:t> Be ready to discuss the school's "inclusion story" with inspectors, including how they tackle barriers to learning.</a:t>
            </a:r>
          </a:p>
          <a:p>
            <a:pPr marL="342900" lvl="0" indent="-342900" eaLnBrk="0" fontAlgn="base" hangingPunct="0">
              <a:spcBef>
                <a:spcPct val="0"/>
              </a:spcBef>
              <a:spcAft>
                <a:spcPct val="0"/>
              </a:spcAft>
              <a:buFont typeface="Wingdings" panose="05000000000000000000" pitchFamily="2" charset="2"/>
              <a:buChar char="ü"/>
            </a:pPr>
            <a:r>
              <a:rPr lang="en-US" altLang="en-US" sz="2400" b="1" dirty="0">
                <a:solidFill>
                  <a:srgbClr val="0A0A0A"/>
                </a:solidFill>
                <a:latin typeface="Google Sans"/>
              </a:rPr>
              <a:t>Collaborate with SLT:</a:t>
            </a:r>
            <a:r>
              <a:rPr lang="en-US" altLang="en-US" sz="2400" dirty="0">
                <a:solidFill>
                  <a:srgbClr val="0A0A0A"/>
                </a:solidFill>
                <a:latin typeface="Google Sans"/>
              </a:rPr>
              <a:t> Ensure SEND priorities are in the school improvement plan and staff are trained in inclusive, adaptive teaching.</a:t>
            </a:r>
          </a:p>
          <a:p>
            <a:pPr lvl="0" eaLnBrk="0" fontAlgn="base" hangingPunct="0">
              <a:spcBef>
                <a:spcPct val="0"/>
              </a:spcBef>
              <a:spcAft>
                <a:spcPct val="0"/>
              </a:spcAft>
              <a:buFontTx/>
              <a:buAutoNum type="arabicPeriod" startAt="5"/>
            </a:pPr>
            <a:endParaRPr lang="en-US" altLang="en-US" sz="2000" dirty="0">
              <a:solidFill>
                <a:srgbClr val="0A0A0A"/>
              </a:solidFill>
              <a:latin typeface="Google Sans"/>
            </a:endParaRPr>
          </a:p>
          <a:p>
            <a:endParaRPr lang="en-GB" dirty="0"/>
          </a:p>
        </p:txBody>
      </p:sp>
      <p:pic>
        <p:nvPicPr>
          <p:cNvPr id="9" name="Graphic 8" descr="Shoe footprints with solid fill">
            <a:extLst>
              <a:ext uri="{FF2B5EF4-FFF2-40B4-BE49-F238E27FC236}">
                <a16:creationId xmlns:a16="http://schemas.microsoft.com/office/drawing/2014/main" id="{F3DE8555-24E2-DD74-96C6-1388D191B80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32294" y="552091"/>
            <a:ext cx="914400" cy="914400"/>
          </a:xfrm>
          <a:prstGeom prst="rect">
            <a:avLst/>
          </a:prstGeom>
        </p:spPr>
      </p:pic>
    </p:spTree>
    <p:extLst>
      <p:ext uri="{BB962C8B-B14F-4D97-AF65-F5344CB8AC3E}">
        <p14:creationId xmlns:p14="http://schemas.microsoft.com/office/powerpoint/2010/main" val="123466201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490</TotalTime>
  <Words>1946</Words>
  <Application>Microsoft Office PowerPoint</Application>
  <PresentationFormat>Widescreen</PresentationFormat>
  <Paragraphs>146</Paragraphs>
  <Slides>50</Slides>
  <Notes>4</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50</vt:i4>
      </vt:variant>
    </vt:vector>
  </HeadingPairs>
  <TitlesOfParts>
    <vt:vector size="58" baseType="lpstr">
      <vt:lpstr>Aptos</vt:lpstr>
      <vt:lpstr>Aptos Display</vt:lpstr>
      <vt:lpstr>Arial</vt:lpstr>
      <vt:lpstr>Calibri</vt:lpstr>
      <vt:lpstr>Google Sans</vt:lpstr>
      <vt:lpstr>Wingdings</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SENCO Hayley Gardner  Looe Community Academy OFSTED experience  February 2026</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Kate Littledyke</dc:creator>
  <cp:lastModifiedBy>Kate Littledyke</cp:lastModifiedBy>
  <cp:revision>2</cp:revision>
  <dcterms:created xsi:type="dcterms:W3CDTF">2026-03-23T10:17:46Z</dcterms:created>
  <dcterms:modified xsi:type="dcterms:W3CDTF">2026-03-24T08:31:07Z</dcterms:modified>
</cp:coreProperties>
</file>