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72" r:id="rId2"/>
    <p:sldId id="274" r:id="rId3"/>
    <p:sldId id="277" r:id="rId4"/>
    <p:sldId id="28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6E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95" autoAdjust="0"/>
    <p:restoredTop sz="93428"/>
  </p:normalViewPr>
  <p:slideViewPr>
    <p:cSldViewPr snapToGrid="0">
      <p:cViewPr varScale="1">
        <p:scale>
          <a:sx n="103" d="100"/>
          <a:sy n="103" d="100"/>
        </p:scale>
        <p:origin x="7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D8F8E3-684D-4BBA-A3E9-8871554DD348}" type="datetimeFigureOut">
              <a:rPr lang="en-GB" smtClean="0"/>
              <a:t>19/03/2026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062A7A-8051-41B3-81C2-ACC18A5B485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872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062A7A-8051-41B3-81C2-ACC18A5B4857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93991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8AACEB-F75E-3747-A65D-C90D353866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9FA870-AE2F-D1D5-DD27-85DFC0A15D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918C8F-B749-C983-FE37-DBE5377566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8F0722-9FBC-C2C1-9110-2876279484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062A7A-8051-41B3-81C2-ACC18A5B4857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21767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2A9936-4D9F-C884-42A0-F81FD0FB4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AC5EEB-82D3-4B51-BCA3-72E543A4E0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E4ACBA-E0BB-F5BA-ADFF-5CE36CBA39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44296D-C920-882C-FF14-B0403EBE41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062A7A-8051-41B3-81C2-ACC18A5B4857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8565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2F2122-2F53-574A-CA50-C82874E42E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FA865C-AD3B-2A07-7997-D69B576C2C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1D8020-CD15-8E3E-5EE6-2AE59E6698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8FBE64-F4ED-23D0-371D-8208254F6C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062A7A-8051-41B3-81C2-ACC18A5B4857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51119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68C32-B386-C457-DA55-F7713A5CEF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4E67D7-1C8B-31BF-1673-A6D3942A4D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622553-1DC9-BD16-3EBC-84E51E59E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67028-BE7F-4DD4-9690-F07B43010CFA}" type="datetimeFigureOut">
              <a:rPr lang="en-GB" smtClean="0"/>
              <a:t>19/03/2026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686877-AB15-C648-E33A-1A3CAB4EE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A53D11-460D-E1BB-CCAF-FB770D71C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9FD2B-F255-4870-8640-B3C9F55650B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4547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A18E1-6E58-D1C6-B42E-F4F12E9A9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450986-1B45-B308-D957-BB4D2D8341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9E6E4C-6EA5-827E-1956-AF5AA5435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67028-BE7F-4DD4-9690-F07B43010CFA}" type="datetimeFigureOut">
              <a:rPr lang="en-GB" smtClean="0"/>
              <a:t>19/03/2026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5CBF36-994F-EC13-EE95-6E797BE20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15BD34-C5C7-E78B-E81D-3A4BA51F6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9FD2B-F255-4870-8640-B3C9F55650B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5173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6F720A-4B86-54B7-D743-6656E649E0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0423A6-BD1D-9738-B74B-8DCF132220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CE8E1B-E2E3-1254-BB2D-C7E606A96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67028-BE7F-4DD4-9690-F07B43010CFA}" type="datetimeFigureOut">
              <a:rPr lang="en-GB" smtClean="0"/>
              <a:t>19/03/2026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1E932D-F37F-0B0B-CD3A-00181AF4F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11A43A-A99F-8C56-E354-696E69E67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9FD2B-F255-4870-8640-B3C9F55650B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9587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7927F-4829-77F9-0BC5-389AC663D6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1D5AD4-0178-D860-41B6-CEC6880748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BD758D-EEE8-7334-4D3F-DB5000B1E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67028-BE7F-4DD4-9690-F07B43010CFA}" type="datetimeFigureOut">
              <a:rPr lang="en-GB" smtClean="0"/>
              <a:t>19/03/2026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3A1642-4324-53D9-AA57-6C8DBF590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9595B1-2D6B-DD4D-5470-7B182D172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9FD2B-F255-4870-8640-B3C9F55650B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2521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86522-8778-C031-51A2-C46CBA22B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92C2D6-4E7D-E212-7B48-FA15B122ED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ECDF72-5DFD-756B-71AF-3FFC0434B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67028-BE7F-4DD4-9690-F07B43010CFA}" type="datetimeFigureOut">
              <a:rPr lang="en-GB" smtClean="0"/>
              <a:t>19/03/2026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9BA94D-1AE1-3E3E-F59E-F6D44E10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B1384E-E329-D300-805F-EC25A415C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9FD2B-F255-4870-8640-B3C9F55650B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5330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27229-7805-058A-4D11-EACE2695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199153-727C-2952-9F86-C045C75861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89077D-1565-709F-835D-D0215AC397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78431C-976C-A576-2B1B-941B1A520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67028-BE7F-4DD4-9690-F07B43010CFA}" type="datetimeFigureOut">
              <a:rPr lang="en-GB" smtClean="0"/>
              <a:t>19/03/2026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6DCD4F-5F00-7B6E-F55B-B704B3541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3EE08A-41ED-3C89-3F9B-83BD3C747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9FD2B-F255-4870-8640-B3C9F55650B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7418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20D2E-967B-E3D0-2257-E696921CD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0F8EC0-FE14-8F15-8249-59ACE660A6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5D2083-707D-3FCF-33CE-1026DE4169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7F70A7-0304-B237-CEE4-1A35D55227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E6A73E-E361-4B92-1D77-AF6ADB3309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9937BD-4D36-7970-42F2-374808717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67028-BE7F-4DD4-9690-F07B43010CFA}" type="datetimeFigureOut">
              <a:rPr lang="en-GB" smtClean="0"/>
              <a:t>19/03/2026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CA08BC-A99F-9EAB-1F76-2F9B8DA8B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5D70CD-FBF2-9B69-B1B0-27B47606D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9FD2B-F255-4870-8640-B3C9F55650B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5172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4581E-26D0-FE4E-1C74-46E61D229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89A7EB-37B1-A64E-B807-20635F3CB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67028-BE7F-4DD4-9690-F07B43010CFA}" type="datetimeFigureOut">
              <a:rPr lang="en-GB" smtClean="0"/>
              <a:t>19/03/2026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02998A-BA2A-1697-5DD9-BC06EDCF8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B9860E-6266-8430-76E4-652B8F9E9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9FD2B-F255-4870-8640-B3C9F55650B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9802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B9234C-61A1-F65A-92D0-7D8A9AB45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67028-BE7F-4DD4-9690-F07B43010CFA}" type="datetimeFigureOut">
              <a:rPr lang="en-GB" smtClean="0"/>
              <a:t>19/03/2026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DDB2B8-71AE-5146-158F-595D578CF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1DDF45-B3E0-24E8-0FAC-2FECB1452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9FD2B-F255-4870-8640-B3C9F55650B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6281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4BA7B-A113-B568-AB7E-5216AA028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9C7098-B01E-F1E2-0730-9C3DA9EF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57C79D-954B-A862-4630-C535FBCC03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FDA12B-F895-4D4C-A090-EFCC20042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67028-BE7F-4DD4-9690-F07B43010CFA}" type="datetimeFigureOut">
              <a:rPr lang="en-GB" smtClean="0"/>
              <a:t>19/03/2026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3C7AD4-428C-EA17-1F9D-262F7835E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4FE2B2-A1D0-21EE-3A04-D6B5A3467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9FD2B-F255-4870-8640-B3C9F55650B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5773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C5808-4813-BEE0-B0F8-2C65D777B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9AFBA3-4914-95A9-0ABE-65497DC473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D3A5B2-9AB5-9C5A-F1A1-1989E8BE0C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D6CA54-E4B0-EB5C-5786-8E3333459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67028-BE7F-4DD4-9690-F07B43010CFA}" type="datetimeFigureOut">
              <a:rPr lang="en-GB" smtClean="0"/>
              <a:t>19/03/2026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AD7851-1553-C1EE-0418-AB36153E6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B3D29D-0445-A605-C5F3-26DB5551D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9FD2B-F255-4870-8640-B3C9F55650B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9695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9E8B9B-9B19-A3A0-099E-6342F098B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E02620-63E2-AD8E-3C6D-5E4F81D3A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4F3DAD-773F-100E-9293-01B1A45207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667028-BE7F-4DD4-9690-F07B43010CFA}" type="datetimeFigureOut">
              <a:rPr lang="en-GB" smtClean="0"/>
              <a:t>19/03/2026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14C1E5-9376-8554-3ABC-BC3A201285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F882C1-C980-8E59-C2C4-9CDB4FA13C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99FD2B-F255-4870-8640-B3C9F55650B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2656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C7C779-96CC-982D-5620-BF980EBD8D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05A154-2133-19BF-B51A-FAE747E860EA}"/>
              </a:ext>
            </a:extLst>
          </p:cNvPr>
          <p:cNvCxnSpPr>
            <a:cxnSpLocks/>
          </p:cNvCxnSpPr>
          <p:nvPr/>
        </p:nvCxnSpPr>
        <p:spPr>
          <a:xfrm>
            <a:off x="335280" y="6126480"/>
            <a:ext cx="11328400" cy="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black background with blue text">
            <a:extLst>
              <a:ext uri="{FF2B5EF4-FFF2-40B4-BE49-F238E27FC236}">
                <a16:creationId xmlns:a16="http://schemas.microsoft.com/office/drawing/2014/main" id="{EE150EF7-7798-944A-ED68-BCDD4C6AFF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575"/>
          <a:stretch>
            <a:fillRect/>
          </a:stretch>
        </p:blipFill>
        <p:spPr>
          <a:xfrm>
            <a:off x="10038080" y="5492114"/>
            <a:ext cx="1310639" cy="1268732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5C7700A-7753-623C-4FFE-06FAA1C42CDC}"/>
              </a:ext>
            </a:extLst>
          </p:cNvPr>
          <p:cNvCxnSpPr>
            <a:cxnSpLocks/>
          </p:cNvCxnSpPr>
          <p:nvPr/>
        </p:nvCxnSpPr>
        <p:spPr>
          <a:xfrm>
            <a:off x="335280" y="436880"/>
            <a:ext cx="11328400" cy="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1">
            <a:extLst>
              <a:ext uri="{FF2B5EF4-FFF2-40B4-BE49-F238E27FC236}">
                <a16:creationId xmlns:a16="http://schemas.microsoft.com/office/drawing/2014/main" id="{752F6142-F282-BDB4-8351-0DC4570A7028}"/>
              </a:ext>
            </a:extLst>
          </p:cNvPr>
          <p:cNvSpPr txBox="1">
            <a:spLocks/>
          </p:cNvSpPr>
          <p:nvPr/>
        </p:nvSpPr>
        <p:spPr>
          <a:xfrm>
            <a:off x="243840" y="5974021"/>
            <a:ext cx="7691120" cy="89419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0" kern="1200" cap="none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b="1" dirty="0">
                <a:solidFill>
                  <a:srgbClr val="4CC0AA"/>
                </a:solidFill>
              </a:rPr>
              <a:t>Improving life chances for all</a:t>
            </a:r>
            <a:endParaRPr lang="en-GB" dirty="0">
              <a:solidFill>
                <a:srgbClr val="4CC0AA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5A7F16E-1E93-93B3-ED0E-7DD73A519653}"/>
              </a:ext>
            </a:extLst>
          </p:cNvPr>
          <p:cNvSpPr txBox="1"/>
          <p:nvPr/>
        </p:nvSpPr>
        <p:spPr>
          <a:xfrm>
            <a:off x="335279" y="609582"/>
            <a:ext cx="114292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en-GB" sz="4400" b="1" i="0" u="none" strike="noStrike" kern="1200" cap="none" spc="0" normalizeH="0" baseline="0" noProof="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TPAT and Cradle-to-Career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FB4BF76-ADC7-48CF-60BB-D01EE3C28518}"/>
              </a:ext>
            </a:extLst>
          </p:cNvPr>
          <p:cNvSpPr txBox="1">
            <a:spLocks/>
          </p:cNvSpPr>
          <p:nvPr/>
        </p:nvSpPr>
        <p:spPr>
          <a:xfrm>
            <a:off x="546411" y="1589836"/>
            <a:ext cx="10802308" cy="390227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3200" dirty="0">
              <a:solidFill>
                <a:srgbClr val="156082">
                  <a:lumMod val="75000"/>
                </a:srgbClr>
              </a:solidFill>
              <a:latin typeface="Aptos Display" panose="021100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3200" dirty="0">
              <a:solidFill>
                <a:srgbClr val="156082">
                  <a:lumMod val="75000"/>
                </a:srgbClr>
              </a:solidFill>
              <a:latin typeface="Aptos Display" panose="021100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156082">
                  <a:lumMod val="75000"/>
                </a:srgbClr>
              </a:solidFill>
              <a:effectLst/>
              <a:uLnTx/>
              <a:uFillTx/>
              <a:latin typeface="Aptos Display" panose="02110004020202020204"/>
              <a:ea typeface="+mj-ea"/>
              <a:cs typeface="+mj-cs"/>
            </a:endParaRP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30148078-1A99-C28C-CE7F-4683C5ED6F60}"/>
              </a:ext>
            </a:extLst>
          </p:cNvPr>
          <p:cNvSpPr txBox="1">
            <a:spLocks/>
          </p:cNvSpPr>
          <p:nvPr/>
        </p:nvSpPr>
        <p:spPr>
          <a:xfrm>
            <a:off x="335281" y="1438049"/>
            <a:ext cx="6363470" cy="4535971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/>
            <a:r>
              <a:rPr lang="en-GB" sz="180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Our first steps: TPAT support and investment + Cradle-to-Career Methodology</a:t>
            </a:r>
          </a:p>
          <a:p>
            <a:pPr marL="285750" indent="-285750"/>
            <a:r>
              <a:rPr lang="en-GB" sz="180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Nine Trust schools, across three clusters:</a:t>
            </a:r>
          </a:p>
          <a:p>
            <a:pPr marL="742950" lvl="1" indent="-285750"/>
            <a:r>
              <a:rPr lang="en-GB" sz="160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The Lizard – Foundations Phase complete</a:t>
            </a:r>
          </a:p>
          <a:p>
            <a:pPr marL="742950" lvl="1" indent="-285750"/>
            <a:r>
              <a:rPr lang="en-GB" sz="160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West Penwith – Foundations Phase complete</a:t>
            </a:r>
          </a:p>
          <a:p>
            <a:pPr marL="742950" lvl="1" indent="-285750"/>
            <a:r>
              <a:rPr lang="en-GB" sz="160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Hayle – Catalyst Phase complete</a:t>
            </a:r>
          </a:p>
          <a:p>
            <a:pPr marL="285750" indent="-285750"/>
            <a:r>
              <a:rPr lang="en-GB" sz="180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Working in collaboration with non-Trust schools from the LA and </a:t>
            </a:r>
            <a:r>
              <a:rPr lang="en-GB" sz="1800" dirty="0" err="1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Crofty</a:t>
            </a:r>
            <a:r>
              <a:rPr lang="en-GB" sz="180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MAT to ensure a truly place-based approach</a:t>
            </a:r>
          </a:p>
          <a:p>
            <a:pPr marL="285750" indent="-285750"/>
            <a:r>
              <a:rPr lang="en-GB" sz="180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Building strong local relationships that extend beyond Cradle to Career</a:t>
            </a:r>
          </a:p>
          <a:p>
            <a:pPr marL="285750" indent="-285750"/>
            <a:r>
              <a:rPr lang="en-GB" sz="180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Delivering change via three strands:</a:t>
            </a:r>
          </a:p>
          <a:p>
            <a:pPr marL="742950" lvl="1" indent="-285750"/>
            <a:r>
              <a:rPr lang="en-GB" sz="160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Local systems coherence</a:t>
            </a:r>
          </a:p>
          <a:p>
            <a:pPr marL="742950" lvl="1" indent="-285750"/>
            <a:r>
              <a:rPr lang="en-GB" sz="160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Strengthening family relationships</a:t>
            </a:r>
          </a:p>
          <a:p>
            <a:pPr marL="742950" lvl="1" indent="-285750"/>
            <a:r>
              <a:rPr lang="en-GB" sz="160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Educational </a:t>
            </a:r>
            <a:r>
              <a:rPr lang="en-GB" sz="1600" dirty="0" err="1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coherance</a:t>
            </a:r>
            <a:endParaRPr lang="en-GB" sz="1600" dirty="0">
              <a:ln w="0"/>
              <a:solidFill>
                <a:srgbClr val="15608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026" name="Picture 2" descr="Transition move up day | St Barnabas Primary School, A Church of England  Academy">
            <a:extLst>
              <a:ext uri="{FF2B5EF4-FFF2-40B4-BE49-F238E27FC236}">
                <a16:creationId xmlns:a16="http://schemas.microsoft.com/office/drawing/2014/main" id="{795D4061-6EAA-E060-A1E5-59511CFBE7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2876" y="1095155"/>
            <a:ext cx="1903298" cy="2141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DACE952-C1D1-5564-A007-8F58F50229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495642">
            <a:off x="7163673" y="1528098"/>
            <a:ext cx="2143211" cy="195479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39499B7-F01E-A722-5653-FB7777E76E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896021">
            <a:off x="8894221" y="3228779"/>
            <a:ext cx="2287719" cy="1924839"/>
          </a:xfrm>
          <a:prstGeom prst="rect">
            <a:avLst/>
          </a:prstGeom>
        </p:spPr>
      </p:pic>
      <p:pic>
        <p:nvPicPr>
          <p:cNvPr id="1028" name="Picture 4" descr="May be an image of skateboard and text that says 'The REC'">
            <a:extLst>
              <a:ext uri="{FF2B5EF4-FFF2-40B4-BE49-F238E27FC236}">
                <a16:creationId xmlns:a16="http://schemas.microsoft.com/office/drawing/2014/main" id="{E3FBD5D2-3416-C637-0D27-BAA27D5ED6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39271">
            <a:off x="7569637" y="4104217"/>
            <a:ext cx="1550268" cy="1550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7644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1B824-F027-9916-7556-04244DEFAE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37B1339-C937-9C5D-ED3A-EE868DEE7BEF}"/>
              </a:ext>
            </a:extLst>
          </p:cNvPr>
          <p:cNvCxnSpPr>
            <a:cxnSpLocks/>
          </p:cNvCxnSpPr>
          <p:nvPr/>
        </p:nvCxnSpPr>
        <p:spPr>
          <a:xfrm>
            <a:off x="335280" y="6126480"/>
            <a:ext cx="11328400" cy="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black background with blue text">
            <a:extLst>
              <a:ext uri="{FF2B5EF4-FFF2-40B4-BE49-F238E27FC236}">
                <a16:creationId xmlns:a16="http://schemas.microsoft.com/office/drawing/2014/main" id="{DAFCDF01-4077-C61F-CEB3-9851A8F532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575"/>
          <a:stretch>
            <a:fillRect/>
          </a:stretch>
        </p:blipFill>
        <p:spPr>
          <a:xfrm>
            <a:off x="10038080" y="5492114"/>
            <a:ext cx="1310639" cy="1268732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DAE95BB-714C-C18F-6810-8968853D45BD}"/>
              </a:ext>
            </a:extLst>
          </p:cNvPr>
          <p:cNvCxnSpPr>
            <a:cxnSpLocks/>
          </p:cNvCxnSpPr>
          <p:nvPr/>
        </p:nvCxnSpPr>
        <p:spPr>
          <a:xfrm>
            <a:off x="335280" y="436880"/>
            <a:ext cx="11328400" cy="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1">
            <a:extLst>
              <a:ext uri="{FF2B5EF4-FFF2-40B4-BE49-F238E27FC236}">
                <a16:creationId xmlns:a16="http://schemas.microsoft.com/office/drawing/2014/main" id="{51C7F230-6EFF-A58E-C3A8-0E46283EBFE9}"/>
              </a:ext>
            </a:extLst>
          </p:cNvPr>
          <p:cNvSpPr txBox="1">
            <a:spLocks/>
          </p:cNvSpPr>
          <p:nvPr/>
        </p:nvSpPr>
        <p:spPr>
          <a:xfrm>
            <a:off x="243840" y="5974021"/>
            <a:ext cx="7691120" cy="89419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0" kern="1200" cap="none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b="1" dirty="0">
                <a:solidFill>
                  <a:srgbClr val="4CC0AA"/>
                </a:solidFill>
              </a:rPr>
              <a:t>Improving life chances for all</a:t>
            </a:r>
            <a:endParaRPr lang="en-GB" dirty="0">
              <a:solidFill>
                <a:srgbClr val="4CC0AA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DC15EC-3C27-6A84-1B44-E35471F2FE7E}"/>
              </a:ext>
            </a:extLst>
          </p:cNvPr>
          <p:cNvSpPr txBox="1"/>
          <p:nvPr/>
        </p:nvSpPr>
        <p:spPr>
          <a:xfrm>
            <a:off x="335279" y="609582"/>
            <a:ext cx="114292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4400" b="1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ptos" panose="02110004020202020204"/>
              </a:rPr>
              <a:t>Our community: fractures we saw</a:t>
            </a:r>
            <a:endParaRPr kumimoji="0" lang="en-GB" sz="4400" b="1" i="0" u="none" strike="noStrike" kern="1200" cap="none" spc="0" normalizeH="0" baseline="0" noProof="0" dirty="0">
              <a:ln w="0"/>
              <a:solidFill>
                <a:srgbClr val="15608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EFC4334-44B1-0D54-EA55-30FFBA7FB469}"/>
              </a:ext>
            </a:extLst>
          </p:cNvPr>
          <p:cNvSpPr txBox="1">
            <a:spLocks/>
          </p:cNvSpPr>
          <p:nvPr/>
        </p:nvSpPr>
        <p:spPr>
          <a:xfrm>
            <a:off x="546411" y="1589836"/>
            <a:ext cx="10802308" cy="390227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3200" dirty="0">
              <a:solidFill>
                <a:srgbClr val="156082">
                  <a:lumMod val="75000"/>
                </a:srgbClr>
              </a:solidFill>
              <a:latin typeface="Aptos Display" panose="021100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3200" dirty="0">
              <a:solidFill>
                <a:srgbClr val="156082">
                  <a:lumMod val="75000"/>
                </a:srgbClr>
              </a:solidFill>
              <a:latin typeface="Aptos Display" panose="021100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156082">
                  <a:lumMod val="75000"/>
                </a:srgbClr>
              </a:solidFill>
              <a:effectLst/>
              <a:uLnTx/>
              <a:uFillTx/>
              <a:latin typeface="Aptos Display" panose="02110004020202020204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48A54A-FF0F-DBA9-462A-D438DB14D34B}"/>
              </a:ext>
            </a:extLst>
          </p:cNvPr>
          <p:cNvSpPr txBox="1"/>
          <p:nvPr/>
        </p:nvSpPr>
        <p:spPr>
          <a:xfrm>
            <a:off x="388930" y="1531482"/>
            <a:ext cx="636643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Household view of education a stronger predictor of engagement than income in our cohort</a:t>
            </a:r>
          </a:p>
          <a:p>
            <a:endParaRPr lang="en-GB" sz="2000" dirty="0">
              <a:ln w="0"/>
              <a:solidFill>
                <a:srgbClr val="15608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r>
              <a:rPr lang="en-GB" sz="200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Access barriers in a rural, coastal context: transport, things to do, spaces to belong </a:t>
            </a:r>
          </a:p>
          <a:p>
            <a:endParaRPr lang="en-GB" sz="2000" dirty="0">
              <a:ln w="0"/>
              <a:solidFill>
                <a:srgbClr val="15608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r>
              <a:rPr lang="en-GB" sz="200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Disconnect between school and parts of the local parent community.</a:t>
            </a:r>
            <a:endParaRPr lang="en-GB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C12B97-DE83-4A88-37A5-6CF91B7C24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3991" y="2189781"/>
            <a:ext cx="3784728" cy="284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938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270A83-7347-65B1-9F66-D3C30E74E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64C36D3-A662-E50C-B8D4-D0A1846A569B}"/>
              </a:ext>
            </a:extLst>
          </p:cNvPr>
          <p:cNvCxnSpPr>
            <a:cxnSpLocks/>
          </p:cNvCxnSpPr>
          <p:nvPr/>
        </p:nvCxnSpPr>
        <p:spPr>
          <a:xfrm>
            <a:off x="335280" y="6126480"/>
            <a:ext cx="11328400" cy="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black background with blue text">
            <a:extLst>
              <a:ext uri="{FF2B5EF4-FFF2-40B4-BE49-F238E27FC236}">
                <a16:creationId xmlns:a16="http://schemas.microsoft.com/office/drawing/2014/main" id="{D5144C34-ECDC-BCAD-9A1B-EA78BADF0D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575"/>
          <a:stretch>
            <a:fillRect/>
          </a:stretch>
        </p:blipFill>
        <p:spPr>
          <a:xfrm>
            <a:off x="10038080" y="5492114"/>
            <a:ext cx="1310639" cy="1268732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2DDF6FA-1467-F9DF-8154-54CF2893FD91}"/>
              </a:ext>
            </a:extLst>
          </p:cNvPr>
          <p:cNvCxnSpPr>
            <a:cxnSpLocks/>
          </p:cNvCxnSpPr>
          <p:nvPr/>
        </p:nvCxnSpPr>
        <p:spPr>
          <a:xfrm>
            <a:off x="335280" y="436880"/>
            <a:ext cx="11328400" cy="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1">
            <a:extLst>
              <a:ext uri="{FF2B5EF4-FFF2-40B4-BE49-F238E27FC236}">
                <a16:creationId xmlns:a16="http://schemas.microsoft.com/office/drawing/2014/main" id="{4DD01524-993E-C1A3-F9CA-E6E27E88399C}"/>
              </a:ext>
            </a:extLst>
          </p:cNvPr>
          <p:cNvSpPr txBox="1">
            <a:spLocks/>
          </p:cNvSpPr>
          <p:nvPr/>
        </p:nvSpPr>
        <p:spPr>
          <a:xfrm>
            <a:off x="243840" y="5974021"/>
            <a:ext cx="7691120" cy="89419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0" kern="1200" cap="none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b="1" dirty="0">
                <a:solidFill>
                  <a:srgbClr val="4CC0AA"/>
                </a:solidFill>
              </a:rPr>
              <a:t>Improving life chances for all</a:t>
            </a:r>
            <a:endParaRPr lang="en-GB" dirty="0">
              <a:solidFill>
                <a:srgbClr val="4CC0AA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BAB9CA7-CB80-3A95-864B-2E29A52774F0}"/>
              </a:ext>
            </a:extLst>
          </p:cNvPr>
          <p:cNvSpPr txBox="1"/>
          <p:nvPr/>
        </p:nvSpPr>
        <p:spPr>
          <a:xfrm>
            <a:off x="335279" y="549743"/>
            <a:ext cx="114292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en-GB" sz="4400" b="1" i="0" u="none" strike="noStrike" kern="1200" cap="none" spc="0" normalizeH="0" baseline="0" noProof="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The Groundwork: rewiring connections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4BAB8402-EEB9-FF7A-7A06-096220AA050F}"/>
              </a:ext>
            </a:extLst>
          </p:cNvPr>
          <p:cNvSpPr txBox="1">
            <a:spLocks/>
          </p:cNvSpPr>
          <p:nvPr/>
        </p:nvSpPr>
        <p:spPr>
          <a:xfrm>
            <a:off x="952042" y="1308937"/>
            <a:ext cx="10195730" cy="4665084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Curriculum coherence families recognise:</a:t>
            </a:r>
          </a:p>
          <a:p>
            <a:pPr marL="742950" lvl="1" indent="-285750"/>
            <a:r>
              <a:rPr lang="en-GB" sz="200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Reading canon, art and learning from EYFS  to Year 11</a:t>
            </a:r>
          </a:p>
          <a:p>
            <a:pPr marL="457200" lvl="1" indent="0">
              <a:buNone/>
            </a:pPr>
            <a:endParaRPr lang="en-GB" sz="2000" dirty="0">
              <a:ln w="0"/>
              <a:solidFill>
                <a:srgbClr val="15608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GB" sz="200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Joint monitoring committee across Mullion Primary and Mullion School (EYFS to Year 11)</a:t>
            </a:r>
          </a:p>
          <a:p>
            <a:pPr marL="0" indent="0">
              <a:buNone/>
            </a:pPr>
            <a:endParaRPr lang="en-GB" sz="2000" dirty="0">
              <a:ln w="0"/>
              <a:solidFill>
                <a:srgbClr val="15608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GB" sz="200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Authentic collaboration between Heads in the Lizard</a:t>
            </a:r>
          </a:p>
          <a:p>
            <a:pPr marL="0" indent="0">
              <a:buNone/>
            </a:pPr>
            <a:endParaRPr lang="en-GB" sz="2000" dirty="0">
              <a:ln w="0"/>
              <a:solidFill>
                <a:srgbClr val="15608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GB" sz="200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Our use of technology</a:t>
            </a:r>
          </a:p>
          <a:p>
            <a:pPr marL="0" indent="0">
              <a:buNone/>
            </a:pPr>
            <a:endParaRPr lang="en-GB" sz="2000" dirty="0">
              <a:ln w="0"/>
              <a:solidFill>
                <a:srgbClr val="15608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GB" sz="200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The Connect Curriculum</a:t>
            </a:r>
          </a:p>
          <a:p>
            <a:pPr marL="0" indent="0">
              <a:buNone/>
            </a:pPr>
            <a:endParaRPr lang="en-GB" sz="2000" dirty="0">
              <a:ln w="0"/>
              <a:solidFill>
                <a:srgbClr val="15608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GB" sz="200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ILPs for every Year 7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06010C-EA7F-1DF9-6189-D4C3BF0DA3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0652" y="3336978"/>
            <a:ext cx="3420102" cy="190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351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4B4E23-85D3-300E-539B-4DDD5E634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A322833-DB1A-E122-34BF-103FF7330760}"/>
              </a:ext>
            </a:extLst>
          </p:cNvPr>
          <p:cNvCxnSpPr>
            <a:cxnSpLocks/>
          </p:cNvCxnSpPr>
          <p:nvPr/>
        </p:nvCxnSpPr>
        <p:spPr>
          <a:xfrm>
            <a:off x="335280" y="6126480"/>
            <a:ext cx="11328400" cy="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black background with blue text">
            <a:extLst>
              <a:ext uri="{FF2B5EF4-FFF2-40B4-BE49-F238E27FC236}">
                <a16:creationId xmlns:a16="http://schemas.microsoft.com/office/drawing/2014/main" id="{83CA3E0C-1A03-4CB4-21C6-49542B0942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575"/>
          <a:stretch>
            <a:fillRect/>
          </a:stretch>
        </p:blipFill>
        <p:spPr>
          <a:xfrm>
            <a:off x="10038080" y="5492114"/>
            <a:ext cx="1310639" cy="1268732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EFAF9A6-2BB7-AB9C-148B-F8E03B381EBE}"/>
              </a:ext>
            </a:extLst>
          </p:cNvPr>
          <p:cNvCxnSpPr>
            <a:cxnSpLocks/>
          </p:cNvCxnSpPr>
          <p:nvPr/>
        </p:nvCxnSpPr>
        <p:spPr>
          <a:xfrm>
            <a:off x="335280" y="436880"/>
            <a:ext cx="11328400" cy="0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1">
            <a:extLst>
              <a:ext uri="{FF2B5EF4-FFF2-40B4-BE49-F238E27FC236}">
                <a16:creationId xmlns:a16="http://schemas.microsoft.com/office/drawing/2014/main" id="{7B0B799F-5410-6E08-9E87-801A3F2A3E45}"/>
              </a:ext>
            </a:extLst>
          </p:cNvPr>
          <p:cNvSpPr txBox="1">
            <a:spLocks/>
          </p:cNvSpPr>
          <p:nvPr/>
        </p:nvSpPr>
        <p:spPr>
          <a:xfrm>
            <a:off x="243840" y="5974021"/>
            <a:ext cx="7691120" cy="89419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0" kern="1200" cap="none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b="1" dirty="0">
                <a:solidFill>
                  <a:srgbClr val="4CC0AA"/>
                </a:solidFill>
              </a:rPr>
              <a:t>Improving life chances for all</a:t>
            </a:r>
            <a:endParaRPr lang="en-GB" dirty="0">
              <a:solidFill>
                <a:srgbClr val="4CC0AA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D1E118-6858-3232-F28E-086AE578EEDE}"/>
              </a:ext>
            </a:extLst>
          </p:cNvPr>
          <p:cNvSpPr txBox="1"/>
          <p:nvPr/>
        </p:nvSpPr>
        <p:spPr>
          <a:xfrm>
            <a:off x="335279" y="549743"/>
            <a:ext cx="114292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4400" b="1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Our 10 Years – The AMBI Project</a:t>
            </a:r>
            <a:endParaRPr kumimoji="0" lang="en-GB" sz="4400" b="1" i="0" u="none" strike="noStrike" kern="1200" cap="none" spc="0" normalizeH="0" baseline="0" noProof="0" dirty="0">
              <a:ln w="0"/>
              <a:solidFill>
                <a:srgbClr val="15608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350735C1-4576-33DE-0F7D-B7B6EB51730F}"/>
              </a:ext>
            </a:extLst>
          </p:cNvPr>
          <p:cNvSpPr txBox="1">
            <a:spLocks/>
          </p:cNvSpPr>
          <p:nvPr/>
        </p:nvSpPr>
        <p:spPr>
          <a:xfrm>
            <a:off x="702522" y="1619573"/>
            <a:ext cx="6780629" cy="3139039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00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Define a 0-18+ experiences pipeline beyond the classroom: apprenticeships, university stays, local employer links.</a:t>
            </a:r>
          </a:p>
          <a:p>
            <a:pPr marL="0" indent="0">
              <a:buNone/>
            </a:pPr>
            <a:endParaRPr lang="en-GB" sz="2000" dirty="0">
              <a:ln w="0"/>
              <a:solidFill>
                <a:srgbClr val="15608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GB" sz="200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Early Years use of secondary facilities, Year 10 residentials at universities, explicit routes into local work.</a:t>
            </a:r>
          </a:p>
          <a:p>
            <a:pPr marL="0" indent="0">
              <a:buNone/>
            </a:pPr>
            <a:endParaRPr lang="en-GB" sz="2000" dirty="0">
              <a:ln w="0"/>
              <a:solidFill>
                <a:srgbClr val="15608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GB" sz="2000" dirty="0">
                <a:ln w="0"/>
                <a:solidFill>
                  <a:srgbClr val="15608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Children present plans to parents, building a shared ‘household view’ that values education.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EC89D6-7A4A-E6D9-E82A-4DFE1DF40F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8808" y="1000438"/>
            <a:ext cx="2689911" cy="3662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648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1168</TotalTime>
  <Words>271</Words>
  <Application>Microsoft Office PowerPoint</Application>
  <PresentationFormat>Widescreen</PresentationFormat>
  <Paragraphs>47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Jennifer Blunden</dc:creator>
  <cp:lastModifiedBy>MDUNLEAVY@mullion-comp.cornwall.sch.uk</cp:lastModifiedBy>
  <cp:revision>35</cp:revision>
  <dcterms:created xsi:type="dcterms:W3CDTF">2025-06-12T19:49:17Z</dcterms:created>
  <dcterms:modified xsi:type="dcterms:W3CDTF">2026-03-19T18:57:51Z</dcterms:modified>
</cp:coreProperties>
</file>