
<file path=[Content_Types].xml><?xml version="1.0" encoding="utf-8"?>
<Types xmlns="http://schemas.openxmlformats.org/package/2006/content-types">
  <Default Extension="emf" ContentType="image/x-emf"/>
  <Default Extension="jpeg" ContentType="image/jpeg"/>
  <Default Extension="m4a" ContentType="audio/mp4"/>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3.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4.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5.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2" r:id="rId5"/>
    <p:sldMasterId id="2147483693" r:id="rId6"/>
    <p:sldMasterId id="2147483709" r:id="rId7"/>
    <p:sldMasterId id="2147483784" r:id="rId8"/>
    <p:sldMasterId id="2147483800" r:id="rId9"/>
  </p:sldMasterIdLst>
  <p:notesMasterIdLst>
    <p:notesMasterId r:id="rId55"/>
  </p:notesMasterIdLst>
  <p:sldIdLst>
    <p:sldId id="2147483641" r:id="rId10"/>
    <p:sldId id="2147483647" r:id="rId11"/>
    <p:sldId id="3952" r:id="rId12"/>
    <p:sldId id="275" r:id="rId13"/>
    <p:sldId id="277" r:id="rId14"/>
    <p:sldId id="3147" r:id="rId15"/>
    <p:sldId id="364" r:id="rId16"/>
    <p:sldId id="3149" r:id="rId17"/>
    <p:sldId id="256" r:id="rId18"/>
    <p:sldId id="2147471404" r:id="rId19"/>
    <p:sldId id="2147471405" r:id="rId20"/>
    <p:sldId id="258" r:id="rId21"/>
    <p:sldId id="3937" r:id="rId22"/>
    <p:sldId id="257" r:id="rId23"/>
    <p:sldId id="2147483642" r:id="rId24"/>
    <p:sldId id="2147476152" r:id="rId25"/>
    <p:sldId id="2147476153" r:id="rId26"/>
    <p:sldId id="2147476147" r:id="rId27"/>
    <p:sldId id="2147476148" r:id="rId28"/>
    <p:sldId id="2147476149" r:id="rId29"/>
    <p:sldId id="2147476138" r:id="rId30"/>
    <p:sldId id="2147476163" r:id="rId31"/>
    <p:sldId id="2147476164" r:id="rId32"/>
    <p:sldId id="2147476165" r:id="rId33"/>
    <p:sldId id="2147476168" r:id="rId34"/>
    <p:sldId id="2147476144" r:id="rId35"/>
    <p:sldId id="2147476141" r:id="rId36"/>
    <p:sldId id="2147476142" r:id="rId37"/>
    <p:sldId id="3967" r:id="rId38"/>
    <p:sldId id="2147476166" r:id="rId39"/>
    <p:sldId id="2147476167" r:id="rId40"/>
    <p:sldId id="2147476155" r:id="rId41"/>
    <p:sldId id="2147476156" r:id="rId42"/>
    <p:sldId id="2147476158" r:id="rId43"/>
    <p:sldId id="2147476162" r:id="rId44"/>
    <p:sldId id="2147471395" r:id="rId45"/>
    <p:sldId id="1663" r:id="rId46"/>
    <p:sldId id="2147471397" r:id="rId47"/>
    <p:sldId id="2147471392" r:id="rId48"/>
    <p:sldId id="2147471393" r:id="rId49"/>
    <p:sldId id="2147471398" r:id="rId50"/>
    <p:sldId id="2147471396" r:id="rId51"/>
    <p:sldId id="2147471399" r:id="rId52"/>
    <p:sldId id="2147471400" r:id="rId53"/>
    <p:sldId id="259"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E5EF98-C3CD-46A2-A523-A18FA369EF3A}" v="4" dt="2026-03-19T09:45:51.1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54" Type="http://schemas.openxmlformats.org/officeDocument/2006/relationships/slide" Target="slides/slide45.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https://enterpriseforeducation.sharepoint.com/sites/Research/Projects%20Current/1.%20Ad%20hoc%20work%20(not%20project%20specific)/Log%20of%20data%20requests/95.%20Cornwall%20data%2023%20Feb%2026/20.%20Cornwall%20data%2023Feb2026.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enterpriseforeducation.sharepoint.com/sites/Research/Projects%20Current/1.%20Ad%20hoc%20work%20(not%20project%20specific)/Log%20of%20data%20requests/95.%20Cornwall%20data%2023%20Feb%2026/20.%20Cornwall%20data%2023Feb2026.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enterpriseforeducation.sharepoint.com/sites/Research/Projects%20Current/1.%20Ad%20hoc%20work%20(not%20project%20specific)/Log%20of%20data%20requests/95.%20Cornwall%20data%2023%20Feb%2026/20.%20Cornwall%20data%2023Feb2026.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enterpriseforeducation.sharepoint.com/sites/Research/Projects%20Current/1.%20Ad%20hoc%20work%20(not%20project%20specific)/Log%20of%20data%20requests/95.%20Cornwall%20data%2023%20Feb%2026/20.%20Cornwall%20data%2023Feb2026.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enterpriseforeducation.sharepoint.com/sites/Research/Projects%20Current/1.%20Ad%20hoc%20work%20(not%20project%20specific)/Log%20of%20data%20requests/95.%20Cornwall%20data%2023%20Feb%2026/20.%20Cornwall%20data%2023Feb2026.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cap="all" spc="0" baseline="0">
                <a:gradFill>
                  <a:gsLst>
                    <a:gs pos="0">
                      <a:schemeClr val="dk1">
                        <a:lumMod val="50000"/>
                        <a:lumOff val="50000"/>
                      </a:schemeClr>
                    </a:gs>
                    <a:gs pos="100000">
                      <a:schemeClr val="dk1">
                        <a:lumMod val="85000"/>
                        <a:lumOff val="15000"/>
                      </a:schemeClr>
                    </a:gs>
                  </a:gsLst>
                  <a:lin ang="5400000" scaled="0"/>
                </a:gradFill>
                <a:latin typeface="+mn-lt"/>
                <a:ea typeface="+mn-ea"/>
                <a:cs typeface="+mn-cs"/>
              </a:defRPr>
            </a:pPr>
            <a:r>
              <a:rPr lang="en-GB"/>
              <a:t>% NEET/Not Known age 16-18</a:t>
            </a:r>
          </a:p>
        </c:rich>
      </c:tx>
      <c:overlay val="0"/>
      <c:spPr>
        <a:noFill/>
        <a:ln>
          <a:noFill/>
        </a:ln>
        <a:effectLst/>
      </c:spPr>
      <c:txPr>
        <a:bodyPr rot="0" spcFirstLastPara="1" vertOverflow="ellipsis" vert="horz" wrap="square" anchor="ctr" anchorCtr="1"/>
        <a:lstStyle/>
        <a:p>
          <a:pPr>
            <a:defRPr sz="1440" b="0" i="0" u="none" strike="noStrike" kern="1200" cap="all" spc="0" baseline="0">
              <a:gradFill>
                <a:gsLst>
                  <a:gs pos="0">
                    <a:schemeClr val="dk1">
                      <a:lumMod val="50000"/>
                      <a:lumOff val="50000"/>
                    </a:schemeClr>
                  </a:gs>
                  <a:gs pos="100000">
                    <a:schemeClr val="dk1">
                      <a:lumMod val="85000"/>
                      <a:lumOff val="15000"/>
                    </a:schemeClr>
                  </a:gs>
                </a:gsLst>
                <a:lin ang="5400000" scaled="0"/>
              </a:gradFill>
              <a:latin typeface="+mn-lt"/>
              <a:ea typeface="+mn-ea"/>
              <a:cs typeface="+mn-cs"/>
            </a:defRPr>
          </a:pPr>
          <a:endParaRPr lang="en-US"/>
        </a:p>
      </c:txPr>
    </c:title>
    <c:autoTitleDeleted val="0"/>
    <c:plotArea>
      <c:layout>
        <c:manualLayout>
          <c:layoutTarget val="inner"/>
          <c:xMode val="edge"/>
          <c:yMode val="edge"/>
          <c:x val="4.6759297276148054E-2"/>
          <c:y val="0.18278389470490944"/>
          <c:w val="0.92268516058602179"/>
          <c:h val="0.56945178953534725"/>
        </c:manualLayout>
      </c:layout>
      <c:lineChart>
        <c:grouping val="standard"/>
        <c:varyColors val="0"/>
        <c:ser>
          <c:idx val="0"/>
          <c:order val="0"/>
          <c:tx>
            <c:strRef>
              <c:f>Sheet1!$A$3</c:f>
              <c:strCache>
                <c:ptCount val="1"/>
                <c:pt idx="0">
                  <c:v>Cornwall</c:v>
                </c:pt>
              </c:strCache>
            </c:strRef>
          </c:tx>
          <c:spPr>
            <a:ln w="19050" cap="rnd" cmpd="sng" algn="ctr">
              <a:solidFill>
                <a:schemeClr val="accent6">
                  <a:shade val="95000"/>
                  <a:satMod val="105000"/>
                </a:schemeClr>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6"/>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Sheet1!$B$2:$E$2</c:f>
              <c:numCache>
                <c:formatCode>General</c:formatCode>
                <c:ptCount val="4"/>
                <c:pt idx="0">
                  <c:v>2023</c:v>
                </c:pt>
                <c:pt idx="1">
                  <c:v>2024</c:v>
                </c:pt>
                <c:pt idx="2">
                  <c:v>2025</c:v>
                </c:pt>
                <c:pt idx="3" formatCode="mmm\-yy">
                  <c:v>45992</c:v>
                </c:pt>
              </c:numCache>
            </c:numRef>
          </c:cat>
          <c:val>
            <c:numRef>
              <c:f>Sheet1!$B$3:$E$3</c:f>
              <c:numCache>
                <c:formatCode>General</c:formatCode>
                <c:ptCount val="4"/>
                <c:pt idx="0">
                  <c:v>7.8</c:v>
                </c:pt>
                <c:pt idx="1">
                  <c:v>7</c:v>
                </c:pt>
                <c:pt idx="2">
                  <c:v>6.7</c:v>
                </c:pt>
                <c:pt idx="3">
                  <c:v>5.4</c:v>
                </c:pt>
              </c:numCache>
            </c:numRef>
          </c:val>
          <c:smooth val="0"/>
          <c:extLst>
            <c:ext xmlns:c16="http://schemas.microsoft.com/office/drawing/2014/chart" uri="{C3380CC4-5D6E-409C-BE32-E72D297353CC}">
              <c16:uniqueId val="{00000000-E88A-4AC2-A5C0-AEE20C4B6451}"/>
            </c:ext>
          </c:extLst>
        </c:ser>
        <c:ser>
          <c:idx val="1"/>
          <c:order val="1"/>
          <c:tx>
            <c:strRef>
              <c:f>Sheet1!$A$4</c:f>
              <c:strCache>
                <c:ptCount val="1"/>
                <c:pt idx="0">
                  <c:v>South West</c:v>
                </c:pt>
              </c:strCache>
            </c:strRef>
          </c:tx>
          <c:spPr>
            <a:ln w="19050" cap="rnd" cmpd="sng" algn="ctr">
              <a:solidFill>
                <a:schemeClr val="accent5">
                  <a:shade val="95000"/>
                  <a:satMod val="105000"/>
                </a:schemeClr>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5"/>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Sheet1!$B$2:$E$2</c:f>
              <c:numCache>
                <c:formatCode>General</c:formatCode>
                <c:ptCount val="4"/>
                <c:pt idx="0">
                  <c:v>2023</c:v>
                </c:pt>
                <c:pt idx="1">
                  <c:v>2024</c:v>
                </c:pt>
                <c:pt idx="2">
                  <c:v>2025</c:v>
                </c:pt>
                <c:pt idx="3" formatCode="mmm\-yy">
                  <c:v>45992</c:v>
                </c:pt>
              </c:numCache>
            </c:numRef>
          </c:cat>
          <c:val>
            <c:numRef>
              <c:f>Sheet1!$B$4:$E$4</c:f>
              <c:numCache>
                <c:formatCode>General</c:formatCode>
                <c:ptCount val="4"/>
                <c:pt idx="0">
                  <c:v>5.8</c:v>
                </c:pt>
                <c:pt idx="1">
                  <c:v>5.5</c:v>
                </c:pt>
                <c:pt idx="2">
                  <c:v>6.1</c:v>
                </c:pt>
              </c:numCache>
            </c:numRef>
          </c:val>
          <c:smooth val="0"/>
          <c:extLst>
            <c:ext xmlns:c16="http://schemas.microsoft.com/office/drawing/2014/chart" uri="{C3380CC4-5D6E-409C-BE32-E72D297353CC}">
              <c16:uniqueId val="{00000001-E88A-4AC2-A5C0-AEE20C4B6451}"/>
            </c:ext>
          </c:extLst>
        </c:ser>
        <c:ser>
          <c:idx val="3"/>
          <c:order val="2"/>
          <c:tx>
            <c:strRef>
              <c:f>Sheet1!$A$6</c:f>
              <c:strCache>
                <c:ptCount val="1"/>
                <c:pt idx="0">
                  <c:v>England</c:v>
                </c:pt>
              </c:strCache>
            </c:strRef>
          </c:tx>
          <c:spPr>
            <a:ln w="19050" cap="rnd" cmpd="sng" algn="ctr">
              <a:solidFill>
                <a:schemeClr val="accent6">
                  <a:lumMod val="60000"/>
                  <a:shade val="95000"/>
                  <a:satMod val="105000"/>
                </a:schemeClr>
              </a:solidFill>
              <a:round/>
            </a:ln>
            <a:effectLst/>
          </c:spPr>
          <c:marker>
            <c:symbol val="circle"/>
            <c:size val="17"/>
            <c:spPr>
              <a:solidFill>
                <a:schemeClr val="l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6">
                        <a:lumMod val="60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35000"/>
                          <a:lumOff val="65000"/>
                        </a:schemeClr>
                      </a:solidFill>
                    </a:ln>
                    <a:effectLst/>
                  </c:spPr>
                </c15:leaderLines>
              </c:ext>
            </c:extLst>
          </c:dLbls>
          <c:cat>
            <c:numRef>
              <c:f>Sheet1!$B$2:$E$2</c:f>
              <c:numCache>
                <c:formatCode>General</c:formatCode>
                <c:ptCount val="4"/>
                <c:pt idx="0">
                  <c:v>2023</c:v>
                </c:pt>
                <c:pt idx="1">
                  <c:v>2024</c:v>
                </c:pt>
                <c:pt idx="2">
                  <c:v>2025</c:v>
                </c:pt>
                <c:pt idx="3" formatCode="mmm\-yy">
                  <c:v>45992</c:v>
                </c:pt>
              </c:numCache>
            </c:numRef>
          </c:cat>
          <c:val>
            <c:numRef>
              <c:f>Sheet1!$B$6:$E$6</c:f>
              <c:numCache>
                <c:formatCode>General</c:formatCode>
                <c:ptCount val="4"/>
                <c:pt idx="0">
                  <c:v>5.2</c:v>
                </c:pt>
                <c:pt idx="1">
                  <c:v>5.4</c:v>
                </c:pt>
                <c:pt idx="2">
                  <c:v>5.6</c:v>
                </c:pt>
              </c:numCache>
            </c:numRef>
          </c:val>
          <c:smooth val="0"/>
          <c:extLst>
            <c:ext xmlns:c16="http://schemas.microsoft.com/office/drawing/2014/chart" uri="{C3380CC4-5D6E-409C-BE32-E72D297353CC}">
              <c16:uniqueId val="{00000002-E88A-4AC2-A5C0-AEE20C4B6451}"/>
            </c:ext>
          </c:extLst>
        </c:ser>
        <c:dLbls>
          <c:dLblPos val="ctr"/>
          <c:showLegendKey val="0"/>
          <c:showVal val="1"/>
          <c:showCatName val="0"/>
          <c:showSerName val="0"/>
          <c:showPercent val="0"/>
          <c:showBubbleSize val="0"/>
        </c:dLbls>
        <c:marker val="1"/>
        <c:smooth val="0"/>
        <c:axId val="573879280"/>
        <c:axId val="573879640"/>
      </c:lineChart>
      <c:catAx>
        <c:axId val="573879280"/>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dk1">
                        <a:lumMod val="65000"/>
                        <a:lumOff val="35000"/>
                      </a:schemeClr>
                    </a:solidFill>
                    <a:latin typeface="+mn-lt"/>
                    <a:ea typeface="+mn-ea"/>
                    <a:cs typeface="+mn-cs"/>
                  </a:defRPr>
                </a:pPr>
                <a:r>
                  <a:rPr lang="en-GB" sz="1400"/>
                  <a:t>Year</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dk1">
                    <a:lumMod val="65000"/>
                    <a:lumOff val="35000"/>
                  </a:schemeClr>
                </a:solidFill>
                <a:latin typeface="+mn-lt"/>
                <a:ea typeface="+mn-ea"/>
                <a:cs typeface="+mn-cs"/>
              </a:defRPr>
            </a:pPr>
            <a:endParaRPr lang="en-US"/>
          </a:p>
        </c:txPr>
        <c:crossAx val="573879640"/>
        <c:crosses val="autoZero"/>
        <c:auto val="1"/>
        <c:lblAlgn val="ctr"/>
        <c:lblOffset val="100"/>
        <c:noMultiLvlLbl val="0"/>
      </c:catAx>
      <c:valAx>
        <c:axId val="573879640"/>
        <c:scaling>
          <c:orientation val="minMax"/>
        </c:scaling>
        <c:delete val="1"/>
        <c:axPos val="l"/>
        <c:title>
          <c:tx>
            <c:rich>
              <a:bodyPr rot="-5400000" spcFirstLastPara="1" vertOverflow="ellipsis" vert="horz" wrap="square" anchor="ctr" anchorCtr="1"/>
              <a:lstStyle/>
              <a:p>
                <a:pPr>
                  <a:defRPr sz="1600" b="0" i="0" u="none" strike="noStrike" kern="1200" baseline="0">
                    <a:solidFill>
                      <a:schemeClr val="dk1">
                        <a:lumMod val="65000"/>
                        <a:lumOff val="35000"/>
                      </a:schemeClr>
                    </a:solidFill>
                    <a:latin typeface="+mn-lt"/>
                    <a:ea typeface="+mn-ea"/>
                    <a:cs typeface="+mn-cs"/>
                  </a:defRPr>
                </a:pPr>
                <a:r>
                  <a:rPr lang="en-GB" sz="1600"/>
                  <a:t>Percentage NEET/NK  (%)</a:t>
                </a:r>
              </a:p>
            </c:rich>
          </c:tx>
          <c:layout>
            <c:manualLayout>
              <c:xMode val="edge"/>
              <c:yMode val="edge"/>
              <c:x val="7.6619385285692898E-2"/>
              <c:y val="9.0526324353790197E-2"/>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573879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'Career readiness'!$C$13</c:f>
              <c:strCache>
                <c:ptCount val="1"/>
                <c:pt idx="0">
                  <c:v>Average Career Readiness score</c:v>
                </c:pt>
              </c:strCache>
            </c:strRef>
          </c:tx>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7E04-4361-87A8-7C4AA6CDFE7C}"/>
              </c:ext>
            </c:extLst>
          </c:dPt>
          <c:dPt>
            <c:idx val="1"/>
            <c:invertIfNegative val="0"/>
            <c:bubble3D val="0"/>
            <c:spPr>
              <a:solidFill>
                <a:schemeClr val="accent3">
                  <a:lumMod val="40000"/>
                  <a:lumOff val="60000"/>
                </a:schemeClr>
              </a:solidFill>
              <a:ln>
                <a:noFill/>
              </a:ln>
              <a:effectLst/>
            </c:spPr>
            <c:extLst>
              <c:ext xmlns:c16="http://schemas.microsoft.com/office/drawing/2014/chart" uri="{C3380CC4-5D6E-409C-BE32-E72D297353CC}">
                <c16:uniqueId val="{00000002-7E04-4361-87A8-7C4AA6CDFE7C}"/>
              </c:ext>
            </c:extLst>
          </c:dPt>
          <c:dPt>
            <c:idx val="2"/>
            <c:invertIfNegative val="0"/>
            <c:bubble3D val="0"/>
            <c:spPr>
              <a:solidFill>
                <a:srgbClr val="00A2A9"/>
              </a:solidFill>
              <a:ln>
                <a:noFill/>
              </a:ln>
              <a:effectLst/>
            </c:spPr>
            <c:extLst>
              <c:ext xmlns:c16="http://schemas.microsoft.com/office/drawing/2014/chart" uri="{C3380CC4-5D6E-409C-BE32-E72D297353CC}">
                <c16:uniqueId val="{00000003-7E04-4361-87A8-7C4AA6CDFE7C}"/>
              </c:ext>
            </c:extLst>
          </c:dPt>
          <c:dPt>
            <c:idx val="3"/>
            <c:invertIfNegative val="0"/>
            <c:bubble3D val="0"/>
            <c:spPr>
              <a:solidFill>
                <a:srgbClr val="CCEEEE"/>
              </a:solidFill>
              <a:ln>
                <a:noFill/>
              </a:ln>
              <a:effectLst/>
            </c:spPr>
            <c:extLst>
              <c:ext xmlns:c16="http://schemas.microsoft.com/office/drawing/2014/chart" uri="{C3380CC4-5D6E-409C-BE32-E72D297353CC}">
                <c16:uniqueId val="{00000004-7E04-4361-87A8-7C4AA6CDFE7C}"/>
              </c:ext>
            </c:extLst>
          </c:dPt>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ptos" panose="020B00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'Career readiness'!$A$14:$B$17</c:f>
              <c:multiLvlStrCache>
                <c:ptCount val="4"/>
                <c:lvl>
                  <c:pt idx="0">
                    <c:v>Cornwall and the Isle of Scilly</c:v>
                  </c:pt>
                  <c:pt idx="1">
                    <c:v>National</c:v>
                  </c:pt>
                  <c:pt idx="2">
                    <c:v>Cornwall and the Isle of Scilly</c:v>
                  </c:pt>
                  <c:pt idx="3">
                    <c:v>National</c:v>
                  </c:pt>
                </c:lvl>
                <c:lvl>
                  <c:pt idx="0">
                    <c:v>Year 7</c:v>
                  </c:pt>
                  <c:pt idx="2">
                    <c:v>Year 11</c:v>
                  </c:pt>
                </c:lvl>
              </c:multiLvlStrCache>
            </c:multiLvlStrRef>
          </c:cat>
          <c:val>
            <c:numRef>
              <c:f>'Career readiness'!$C$14:$C$17</c:f>
              <c:numCache>
                <c:formatCode>0%</c:formatCode>
                <c:ptCount val="4"/>
                <c:pt idx="0">
                  <c:v>0.46547619047619115</c:v>
                </c:pt>
                <c:pt idx="1">
                  <c:v>0.48787068510813619</c:v>
                </c:pt>
                <c:pt idx="2">
                  <c:v>0.70778846944650131</c:v>
                </c:pt>
                <c:pt idx="3">
                  <c:v>0.68267544571818672</c:v>
                </c:pt>
              </c:numCache>
            </c:numRef>
          </c:val>
          <c:extLst>
            <c:ext xmlns:c16="http://schemas.microsoft.com/office/drawing/2014/chart" uri="{C3380CC4-5D6E-409C-BE32-E72D297353CC}">
              <c16:uniqueId val="{00000000-7E04-4361-87A8-7C4AA6CDFE7C}"/>
            </c:ext>
          </c:extLst>
        </c:ser>
        <c:dLbls>
          <c:dLblPos val="outEnd"/>
          <c:showLegendKey val="0"/>
          <c:showVal val="1"/>
          <c:showCatName val="0"/>
          <c:showSerName val="0"/>
          <c:showPercent val="0"/>
          <c:showBubbleSize val="0"/>
        </c:dLbls>
        <c:gapWidth val="219"/>
        <c:overlap val="-27"/>
        <c:axId val="1440708783"/>
        <c:axId val="1440701103"/>
      </c:barChart>
      <c:catAx>
        <c:axId val="14407087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ptos" panose="020B0004020202020204" pitchFamily="34" charset="0"/>
                <a:ea typeface="+mn-ea"/>
                <a:cs typeface="+mn-cs"/>
              </a:defRPr>
            </a:pPr>
            <a:endParaRPr lang="en-US"/>
          </a:p>
        </c:txPr>
        <c:crossAx val="1440701103"/>
        <c:crosses val="autoZero"/>
        <c:auto val="1"/>
        <c:lblAlgn val="ctr"/>
        <c:lblOffset val="100"/>
        <c:noMultiLvlLbl val="0"/>
      </c:catAx>
      <c:valAx>
        <c:axId val="1440701103"/>
        <c:scaling>
          <c:orientation val="minMax"/>
          <c:max val="1"/>
        </c:scaling>
        <c:delete val="1"/>
        <c:axPos val="l"/>
        <c:numFmt formatCode="0%" sourceLinked="1"/>
        <c:majorTickMark val="none"/>
        <c:minorTickMark val="none"/>
        <c:tickLblPos val="nextTo"/>
        <c:crossAx val="144070878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latin typeface="Aptos" panose="020B00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1"/>
          <c:order val="0"/>
          <c:tx>
            <c:strRef>
              <c:f>Pathways!$H$17</c:f>
              <c:strCache>
                <c:ptCount val="1"/>
                <c:pt idx="0">
                  <c:v>National</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ptos" panose="020B00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Pathways!$F$18:$F$21</c:f>
              <c:strCache>
                <c:ptCount val="4"/>
                <c:pt idx="0">
                  <c:v>Other vocational routes 
such as BTEC</c:v>
                </c:pt>
                <c:pt idx="1">
                  <c:v>T-levels</c:v>
                </c:pt>
                <c:pt idx="2">
                  <c:v>A-levels</c:v>
                </c:pt>
                <c:pt idx="3">
                  <c:v>Apprenticeships</c:v>
                </c:pt>
              </c:strCache>
            </c:strRef>
          </c:cat>
          <c:val>
            <c:numRef>
              <c:f>Pathways!$H$18:$H$21</c:f>
              <c:numCache>
                <c:formatCode>###0%</c:formatCode>
                <c:ptCount val="4"/>
                <c:pt idx="0">
                  <c:v>0.10284240754849674</c:v>
                </c:pt>
                <c:pt idx="1">
                  <c:v>0.11380179335404091</c:v>
                </c:pt>
                <c:pt idx="2">
                  <c:v>0.44999120904881906</c:v>
                </c:pt>
                <c:pt idx="3">
                  <c:v>0.38055441598780987</c:v>
                </c:pt>
              </c:numCache>
            </c:numRef>
          </c:val>
          <c:extLst>
            <c:ext xmlns:c16="http://schemas.microsoft.com/office/drawing/2014/chart" uri="{C3380CC4-5D6E-409C-BE32-E72D297353CC}">
              <c16:uniqueId val="{00000000-EB08-4D36-A265-D785D884889E}"/>
            </c:ext>
          </c:extLst>
        </c:ser>
        <c:ser>
          <c:idx val="0"/>
          <c:order val="1"/>
          <c:tx>
            <c:strRef>
              <c:f>Pathways!$G$17</c:f>
              <c:strCache>
                <c:ptCount val="1"/>
                <c:pt idx="0">
                  <c:v>Cornwall and the Isle of Scilly</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ptos" panose="020B00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Pathways!$F$18:$F$21</c:f>
              <c:strCache>
                <c:ptCount val="4"/>
                <c:pt idx="0">
                  <c:v>Other vocational routes 
such as BTEC</c:v>
                </c:pt>
                <c:pt idx="1">
                  <c:v>T-levels</c:v>
                </c:pt>
                <c:pt idx="2">
                  <c:v>A-levels</c:v>
                </c:pt>
                <c:pt idx="3">
                  <c:v>Apprenticeships</c:v>
                </c:pt>
              </c:strCache>
            </c:strRef>
          </c:cat>
          <c:val>
            <c:numRef>
              <c:f>Pathways!$G$18:$G$21</c:f>
              <c:numCache>
                <c:formatCode>###0%</c:formatCode>
                <c:ptCount val="4"/>
                <c:pt idx="0">
                  <c:v>8.3597883597883615E-2</c:v>
                </c:pt>
                <c:pt idx="1">
                  <c:v>9.3121693121693119E-2</c:v>
                </c:pt>
                <c:pt idx="2">
                  <c:v>0.38835978835978835</c:v>
                </c:pt>
                <c:pt idx="3">
                  <c:v>0.36613756613756598</c:v>
                </c:pt>
              </c:numCache>
            </c:numRef>
          </c:val>
          <c:extLst>
            <c:ext xmlns:c16="http://schemas.microsoft.com/office/drawing/2014/chart" uri="{C3380CC4-5D6E-409C-BE32-E72D297353CC}">
              <c16:uniqueId val="{00000001-EB08-4D36-A265-D785D884889E}"/>
            </c:ext>
          </c:extLst>
        </c:ser>
        <c:dLbls>
          <c:dLblPos val="outEnd"/>
          <c:showLegendKey val="0"/>
          <c:showVal val="1"/>
          <c:showCatName val="0"/>
          <c:showSerName val="0"/>
          <c:showPercent val="0"/>
          <c:showBubbleSize val="0"/>
        </c:dLbls>
        <c:gapWidth val="182"/>
        <c:axId val="1399679679"/>
        <c:axId val="1399674879"/>
      </c:barChart>
      <c:catAx>
        <c:axId val="139967967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Aptos" panose="020B0004020202020204" pitchFamily="34" charset="0"/>
                <a:ea typeface="+mn-ea"/>
                <a:cs typeface="+mn-cs"/>
              </a:defRPr>
            </a:pPr>
            <a:endParaRPr lang="en-US"/>
          </a:p>
        </c:txPr>
        <c:crossAx val="1399674879"/>
        <c:crosses val="autoZero"/>
        <c:auto val="1"/>
        <c:lblAlgn val="ctr"/>
        <c:lblOffset val="100"/>
        <c:noMultiLvlLbl val="0"/>
      </c:catAx>
      <c:valAx>
        <c:axId val="1399674879"/>
        <c:scaling>
          <c:orientation val="minMax"/>
          <c:max val="1"/>
        </c:scaling>
        <c:delete val="1"/>
        <c:axPos val="b"/>
        <c:numFmt formatCode="###0%" sourceLinked="1"/>
        <c:majorTickMark val="out"/>
        <c:minorTickMark val="none"/>
        <c:tickLblPos val="nextTo"/>
        <c:crossAx val="139967967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ptos" panose="020B00040202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latin typeface="Aptos" panose="020B0004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1"/>
          <c:order val="0"/>
          <c:tx>
            <c:strRef>
              <c:f>Pathways!$C$17</c:f>
              <c:strCache>
                <c:ptCount val="1"/>
                <c:pt idx="0">
                  <c:v>National</c:v>
                </c:pt>
              </c:strCache>
            </c:strRef>
          </c:tx>
          <c:spPr>
            <a:solidFill>
              <a:srgbClr val="CCEEEE"/>
            </a:solidFill>
            <a:ln>
              <a:solidFill>
                <a:srgbClr val="00A2A9"/>
              </a:solid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ptos" panose="020B00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Pathways!$A$18:$A$21</c:f>
              <c:strCache>
                <c:ptCount val="4"/>
                <c:pt idx="0">
                  <c:v>Other vocational routes 
such as BTEC</c:v>
                </c:pt>
                <c:pt idx="1">
                  <c:v>T-levels</c:v>
                </c:pt>
                <c:pt idx="2">
                  <c:v>A-levels</c:v>
                </c:pt>
                <c:pt idx="3">
                  <c:v>Apprenticeships</c:v>
                </c:pt>
              </c:strCache>
            </c:strRef>
          </c:cat>
          <c:val>
            <c:numRef>
              <c:f>Pathways!$C$18:$C$21</c:f>
              <c:numCache>
                <c:formatCode>###0%</c:formatCode>
                <c:ptCount val="4"/>
                <c:pt idx="0">
                  <c:v>0.5340702432370994</c:v>
                </c:pt>
                <c:pt idx="1">
                  <c:v>0.46055921800409183</c:v>
                </c:pt>
                <c:pt idx="2">
                  <c:v>0.83359854512389175</c:v>
                </c:pt>
                <c:pt idx="3">
                  <c:v>0.79421459422596041</c:v>
                </c:pt>
              </c:numCache>
            </c:numRef>
          </c:val>
          <c:extLst>
            <c:ext xmlns:c16="http://schemas.microsoft.com/office/drawing/2014/chart" uri="{C3380CC4-5D6E-409C-BE32-E72D297353CC}">
              <c16:uniqueId val="{00000000-0D82-41BE-BEAD-952A6E5016E6}"/>
            </c:ext>
          </c:extLst>
        </c:ser>
        <c:ser>
          <c:idx val="0"/>
          <c:order val="1"/>
          <c:tx>
            <c:strRef>
              <c:f>Pathways!$B$17</c:f>
              <c:strCache>
                <c:ptCount val="1"/>
                <c:pt idx="0">
                  <c:v>Cornwall and the Isle of Scilly</c:v>
                </c:pt>
              </c:strCache>
            </c:strRef>
          </c:tx>
          <c:spPr>
            <a:solidFill>
              <a:srgbClr val="00A2A9"/>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ptos" panose="020B0004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Pathways!$A$18:$A$21</c:f>
              <c:strCache>
                <c:ptCount val="4"/>
                <c:pt idx="0">
                  <c:v>Other vocational routes 
such as BTEC</c:v>
                </c:pt>
                <c:pt idx="1">
                  <c:v>T-levels</c:v>
                </c:pt>
                <c:pt idx="2">
                  <c:v>A-levels</c:v>
                </c:pt>
                <c:pt idx="3">
                  <c:v>Apprenticeships</c:v>
                </c:pt>
              </c:strCache>
            </c:strRef>
          </c:cat>
          <c:val>
            <c:numRef>
              <c:f>Pathways!$B$18:$B$21</c:f>
              <c:numCache>
                <c:formatCode>###0%</c:formatCode>
                <c:ptCount val="4"/>
                <c:pt idx="0">
                  <c:v>0.5785837651122625</c:v>
                </c:pt>
                <c:pt idx="1">
                  <c:v>0.46113989637305702</c:v>
                </c:pt>
                <c:pt idx="2">
                  <c:v>0.80310880829015541</c:v>
                </c:pt>
                <c:pt idx="3">
                  <c:v>0.82901554404145072</c:v>
                </c:pt>
              </c:numCache>
            </c:numRef>
          </c:val>
          <c:extLst>
            <c:ext xmlns:c16="http://schemas.microsoft.com/office/drawing/2014/chart" uri="{C3380CC4-5D6E-409C-BE32-E72D297353CC}">
              <c16:uniqueId val="{00000001-0D82-41BE-BEAD-952A6E5016E6}"/>
            </c:ext>
          </c:extLst>
        </c:ser>
        <c:dLbls>
          <c:dLblPos val="outEnd"/>
          <c:showLegendKey val="0"/>
          <c:showVal val="1"/>
          <c:showCatName val="0"/>
          <c:showSerName val="0"/>
          <c:showPercent val="0"/>
          <c:showBubbleSize val="0"/>
        </c:dLbls>
        <c:gapWidth val="182"/>
        <c:axId val="1206208207"/>
        <c:axId val="150617663"/>
      </c:barChart>
      <c:catAx>
        <c:axId val="12062082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Aptos" panose="020B0004020202020204" pitchFamily="34" charset="0"/>
                <a:ea typeface="+mn-ea"/>
                <a:cs typeface="+mn-cs"/>
              </a:defRPr>
            </a:pPr>
            <a:endParaRPr lang="en-US"/>
          </a:p>
        </c:txPr>
        <c:crossAx val="150617663"/>
        <c:crosses val="autoZero"/>
        <c:auto val="1"/>
        <c:lblAlgn val="ctr"/>
        <c:lblOffset val="100"/>
        <c:noMultiLvlLbl val="0"/>
      </c:catAx>
      <c:valAx>
        <c:axId val="150617663"/>
        <c:scaling>
          <c:orientation val="minMax"/>
          <c:max val="1"/>
        </c:scaling>
        <c:delete val="1"/>
        <c:axPos val="b"/>
        <c:numFmt formatCode="###0%" sourceLinked="1"/>
        <c:majorTickMark val="out"/>
        <c:minorTickMark val="none"/>
        <c:tickLblPos val="nextTo"/>
        <c:crossAx val="12062082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ptos" panose="020B00040202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latin typeface="Aptos" panose="020B00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32767560778685"/>
          <c:y val="4.083765424655332E-2"/>
          <c:w val="0.70165820400107648"/>
          <c:h val="0.92513096721465227"/>
        </c:manualLayout>
      </c:layout>
      <c:barChart>
        <c:barDir val="bar"/>
        <c:grouping val="clustered"/>
        <c:varyColors val="0"/>
        <c:ser>
          <c:idx val="0"/>
          <c:order val="0"/>
          <c:spPr>
            <a:solidFill>
              <a:srgbClr val="92D050"/>
            </a:solidFill>
            <a:ln>
              <a:noFill/>
            </a:ln>
            <a:effectLst/>
          </c:spPr>
          <c:invertIfNegative val="0"/>
          <c:dLbls>
            <c:dLbl>
              <c:idx val="4"/>
              <c:spPr>
                <a:noFill/>
                <a:ln>
                  <a:solidFill>
                    <a:srgbClr val="00A2A9"/>
                  </a:solid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2375-4892-B1FE-D1645ACDB296}"/>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'Career Industry interest'!$B$42:$B$46</c:f>
              <c:strCache>
                <c:ptCount val="5"/>
                <c:pt idx="0">
                  <c:v>IT</c:v>
                </c:pt>
                <c:pt idx="1">
                  <c:v>Hospitality/food preparation</c:v>
                </c:pt>
                <c:pt idx="2">
                  <c:v>Builder/electrician/plumber</c:v>
                </c:pt>
                <c:pt idx="3">
                  <c:v>Creative roles</c:v>
                </c:pt>
                <c:pt idx="4">
                  <c:v>Engineer</c:v>
                </c:pt>
              </c:strCache>
            </c:strRef>
          </c:cat>
          <c:val>
            <c:numRef>
              <c:f>'Career Industry interest'!$C$42:$C$46</c:f>
              <c:numCache>
                <c:formatCode>0%</c:formatCode>
                <c:ptCount val="5"/>
                <c:pt idx="0">
                  <c:v>4.6189376443418008E-2</c:v>
                </c:pt>
                <c:pt idx="1">
                  <c:v>9.006928406466512E-2</c:v>
                </c:pt>
                <c:pt idx="2">
                  <c:v>0.10161662817551964</c:v>
                </c:pt>
                <c:pt idx="3">
                  <c:v>0.12933025404157045</c:v>
                </c:pt>
                <c:pt idx="4">
                  <c:v>0.15242494226327943</c:v>
                </c:pt>
              </c:numCache>
            </c:numRef>
          </c:val>
          <c:extLst>
            <c:ext xmlns:c16="http://schemas.microsoft.com/office/drawing/2014/chart" uri="{C3380CC4-5D6E-409C-BE32-E72D297353CC}">
              <c16:uniqueId val="{00000000-945E-45A5-904F-4BE07EF737AE}"/>
            </c:ext>
          </c:extLst>
        </c:ser>
        <c:dLbls>
          <c:dLblPos val="outEnd"/>
          <c:showLegendKey val="0"/>
          <c:showVal val="1"/>
          <c:showCatName val="0"/>
          <c:showSerName val="0"/>
          <c:showPercent val="0"/>
          <c:showBubbleSize val="0"/>
        </c:dLbls>
        <c:gapWidth val="182"/>
        <c:axId val="1769604031"/>
        <c:axId val="1769599711"/>
      </c:barChart>
      <c:catAx>
        <c:axId val="176960403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769599711"/>
        <c:crosses val="autoZero"/>
        <c:auto val="1"/>
        <c:lblAlgn val="ctr"/>
        <c:lblOffset val="100"/>
        <c:noMultiLvlLbl val="0"/>
      </c:catAx>
      <c:valAx>
        <c:axId val="1769599711"/>
        <c:scaling>
          <c:orientation val="minMax"/>
        </c:scaling>
        <c:delete val="1"/>
        <c:axPos val="b"/>
        <c:numFmt formatCode="0%" sourceLinked="1"/>
        <c:majorTickMark val="none"/>
        <c:minorTickMark val="none"/>
        <c:tickLblPos val="nextTo"/>
        <c:crossAx val="176960403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345713035870516"/>
          <c:y val="3.2407407407407406E-2"/>
          <c:w val="0.68716097987751534"/>
          <c:h val="0.92951878247642106"/>
        </c:manualLayout>
      </c:layout>
      <c:barChart>
        <c:barDir val="bar"/>
        <c:grouping val="clustered"/>
        <c:varyColors val="0"/>
        <c:ser>
          <c:idx val="0"/>
          <c:order val="0"/>
          <c:spPr>
            <a:solidFill>
              <a:srgbClr val="619428"/>
            </a:solidFill>
            <a:ln>
              <a:noFill/>
            </a:ln>
            <a:effectLst/>
          </c:spPr>
          <c:invertIfNegative val="0"/>
          <c:dLbls>
            <c:dLbl>
              <c:idx val="8"/>
              <c:spPr>
                <a:noFill/>
                <a:ln>
                  <a:solidFill>
                    <a:srgbClr val="00A2A9"/>
                  </a:solid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0-AA9D-41FF-8B14-5A8B1DD9190B}"/>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'Career Industry interest'!$H$42:$H$50</c:f>
              <c:strCache>
                <c:ptCount val="9"/>
                <c:pt idx="0">
                  <c:v>Mining/oil &amp; gas</c:v>
                </c:pt>
                <c:pt idx="1">
                  <c:v>Manufacturing</c:v>
                </c:pt>
                <c:pt idx="2">
                  <c:v>Retail/shops</c:v>
                </c:pt>
                <c:pt idx="3">
                  <c:v>Hotels/restaurants</c:v>
                </c:pt>
                <c:pt idx="4">
                  <c:v>Tourism &amp; leisure</c:v>
                </c:pt>
                <c:pt idx="5">
                  <c:v>Agriculture/farming</c:v>
                </c:pt>
                <c:pt idx="6">
                  <c:v>Research/science</c:v>
                </c:pt>
                <c:pt idx="7">
                  <c:v>Construction/building</c:v>
                </c:pt>
                <c:pt idx="8">
                  <c:v>Art/film/music/books</c:v>
                </c:pt>
              </c:strCache>
            </c:strRef>
          </c:cat>
          <c:val>
            <c:numRef>
              <c:f>'Career Industry interest'!$I$42:$I$50</c:f>
              <c:numCache>
                <c:formatCode>0%</c:formatCode>
                <c:ptCount val="9"/>
                <c:pt idx="0">
                  <c:v>1.8475750577367205E-2</c:v>
                </c:pt>
                <c:pt idx="1">
                  <c:v>4.6189376443418008E-2</c:v>
                </c:pt>
                <c:pt idx="2">
                  <c:v>5.3117782909930716E-2</c:v>
                </c:pt>
                <c:pt idx="3">
                  <c:v>5.5427251732101619E-2</c:v>
                </c:pt>
                <c:pt idx="4">
                  <c:v>6.2355658198614314E-2</c:v>
                </c:pt>
                <c:pt idx="5">
                  <c:v>6.4665127020785224E-2</c:v>
                </c:pt>
                <c:pt idx="6">
                  <c:v>0.11547344110854503</c:v>
                </c:pt>
                <c:pt idx="7" formatCode="###0%">
                  <c:v>0.11778290993071593</c:v>
                </c:pt>
                <c:pt idx="8">
                  <c:v>0.15704387990762125</c:v>
                </c:pt>
              </c:numCache>
            </c:numRef>
          </c:val>
          <c:extLst>
            <c:ext xmlns:c16="http://schemas.microsoft.com/office/drawing/2014/chart" uri="{C3380CC4-5D6E-409C-BE32-E72D297353CC}">
              <c16:uniqueId val="{00000000-B60F-4D6F-A6FA-5CB8D8DB7FCD}"/>
            </c:ext>
          </c:extLst>
        </c:ser>
        <c:dLbls>
          <c:dLblPos val="outEnd"/>
          <c:showLegendKey val="0"/>
          <c:showVal val="1"/>
          <c:showCatName val="0"/>
          <c:showSerName val="0"/>
          <c:showPercent val="0"/>
          <c:showBubbleSize val="0"/>
        </c:dLbls>
        <c:gapWidth val="182"/>
        <c:axId val="1760662655"/>
        <c:axId val="1760663135"/>
      </c:barChart>
      <c:catAx>
        <c:axId val="176066265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760663135"/>
        <c:crosses val="autoZero"/>
        <c:auto val="1"/>
        <c:lblAlgn val="ctr"/>
        <c:lblOffset val="100"/>
        <c:noMultiLvlLbl val="0"/>
      </c:catAx>
      <c:valAx>
        <c:axId val="1760663135"/>
        <c:scaling>
          <c:orientation val="minMax"/>
        </c:scaling>
        <c:delete val="1"/>
        <c:axPos val="b"/>
        <c:numFmt formatCode="0%" sourceLinked="1"/>
        <c:majorTickMark val="none"/>
        <c:minorTickMark val="none"/>
        <c:tickLblPos val="nextTo"/>
        <c:crossAx val="17606626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4">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00" kern="120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cs:styleClr val="auto"/>
    </cs:fontRef>
    <cs:spPr/>
    <cs:defRPr sz="900" b="1" i="0" u="none" strike="noStrike" kern="1200" baseline="0"/>
  </cs:dataLabel>
  <cs:dataLabelCallout>
    <cs:lnRef idx="0"/>
    <cs:fillRef idx="0"/>
    <cs:effectRef idx="0"/>
    <cs:fontRef idx="minor">
      <a:schemeClr val="dk1">
        <a:lumMod val="65000"/>
        <a:lumOff val="35000"/>
      </a:schemeClr>
    </cs:fontRef>
    <cs:spPr>
      <a:solidFill>
        <a:schemeClr val="lt1"/>
      </a:solidFill>
      <a:ln w="9575">
        <a:solidFill>
          <a:schemeClr val="lt1">
            <a:lumMod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19050" cap="rnd" cmpd="sng" algn="ctr">
        <a:solidFill>
          <a:schemeClr val="phClr">
            <a:shade val="95000"/>
            <a:satMod val="105000"/>
          </a:schemeClr>
        </a:solidFill>
        <a:round/>
      </a:ln>
    </cs:spPr>
  </cs:dataPointLine>
  <cs:dataPointMarker>
    <cs:lnRef idx="0"/>
    <cs:fillRef idx="0"/>
    <cs:effectRef idx="0"/>
    <cs:fontRef idx="minor">
      <a:schemeClr val="dk1"/>
    </cs:fontRef>
    <cs:spPr>
      <a:solidFill>
        <a:schemeClr val="lt1"/>
      </a:solidFill>
    </cs:spPr>
  </cs:dataPointMarker>
  <cs:dataPointMarkerLayout symbol="circle" size="17"/>
  <cs:dataPointWireframe>
    <cs:lnRef idx="0">
      <cs:styleClr val="auto"/>
    </cs:lnRef>
    <cs:fillRef idx="1"/>
    <cs:effectRef idx="0"/>
    <cs:fontRef idx="minor">
      <a:schemeClr val="dk1"/>
    </cs:fontRef>
    <cs:spPr>
      <a:ln w="9525">
        <a:solidFill>
          <a:schemeClr val="phClr"/>
        </a:solidFill>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35000"/>
            <a:lumOff val="65000"/>
          </a:schemeClr>
        </a:solidFill>
      </a:ln>
    </cs:spPr>
  </cs:dropLine>
  <cs:errorBar>
    <cs:lnRef idx="0"/>
    <cs:fillRef idx="0"/>
    <cs:effectRef idx="0"/>
    <cs:fontRef idx="minor">
      <a:schemeClr val="dk1"/>
    </cs:fontRef>
    <cs:spPr>
      <a:ln w="9525">
        <a:solidFill>
          <a:schemeClr val="dk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ln>
    </cs:spPr>
  </cs:seriesLine>
  <cs:title>
    <cs:lnRef idx="0"/>
    <cs:fillRef idx="0"/>
    <cs:effectRef idx="0"/>
    <cs:fontRef idx="minor">
      <a:schemeClr val="dk1"/>
    </cs:fontRef>
    <cs:defRPr sz="1440" b="0" kern="1200" cap="all" spc="0" baseline="0">
      <a:gradFill>
        <a:gsLst>
          <a:gs pos="0">
            <a:schemeClr val="dk1">
              <a:lumMod val="50000"/>
              <a:lumOff val="50000"/>
            </a:schemeClr>
          </a:gs>
          <a:gs pos="100000">
            <a:schemeClr val="dk1">
              <a:lumMod val="85000"/>
              <a:lumOff val="15000"/>
            </a:schemeClr>
          </a:gs>
        </a:gsLst>
        <a:lin ang="5400000" scaled="0"/>
      </a:gradFill>
    </cs:defRPr>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50000"/>
            <a:lumOff val="50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050589-B38D-4208-A2E0-BE7E8FCE1B8B}"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en-GB"/>
        </a:p>
      </dgm:t>
    </dgm:pt>
    <dgm:pt modelId="{57DBF9DB-A2AD-43F5-A31B-F047902F6CA6}">
      <dgm:prSet phldrT="[Text]" custT="1"/>
      <dgm:spPr/>
      <dgm:t>
        <a:bodyPr/>
        <a:lstStyle/>
        <a:p>
          <a:r>
            <a:rPr lang="en-GB" sz="1400">
              <a:latin typeface="Aptos"/>
            </a:rPr>
            <a:t>1-2 weeks work experience in Yr10 for most where possible</a:t>
          </a:r>
        </a:p>
      </dgm:t>
    </dgm:pt>
    <dgm:pt modelId="{6CA8ACD0-9EC4-4B44-BEB4-3B15778E7C65}" type="parTrans" cxnId="{042E55A0-54A3-49E4-807F-605AC5AA7D75}">
      <dgm:prSet/>
      <dgm:spPr/>
      <dgm:t>
        <a:bodyPr/>
        <a:lstStyle/>
        <a:p>
          <a:endParaRPr lang="en-GB"/>
        </a:p>
      </dgm:t>
    </dgm:pt>
    <dgm:pt modelId="{F853FF4A-CD27-41F6-A7EF-384DE92AA5EB}" type="sibTrans" cxnId="{042E55A0-54A3-49E4-807F-605AC5AA7D75}">
      <dgm:prSet/>
      <dgm:spPr/>
      <dgm:t>
        <a:bodyPr/>
        <a:lstStyle/>
        <a:p>
          <a:endParaRPr lang="en-GB"/>
        </a:p>
      </dgm:t>
    </dgm:pt>
    <dgm:pt modelId="{F85843A7-5F03-43D2-9E04-6050C2147ED1}">
      <dgm:prSet phldrT="[Text]"/>
      <dgm:spPr/>
      <dgm:t>
        <a:bodyPr/>
        <a:lstStyle/>
        <a:p>
          <a:r>
            <a:rPr lang="en-GB" sz="1400">
              <a:latin typeface="Aptos"/>
            </a:rPr>
            <a:t>A range of experiences of work from Yr7 – 11 for all</a:t>
          </a:r>
        </a:p>
      </dgm:t>
    </dgm:pt>
    <dgm:pt modelId="{DEEC88ED-D19B-4C48-BBDB-437DFADC0854}" type="parTrans" cxnId="{43F4E6FB-7CB9-4EBB-A242-D11FA6DB23B3}">
      <dgm:prSet/>
      <dgm:spPr/>
      <dgm:t>
        <a:bodyPr/>
        <a:lstStyle/>
        <a:p>
          <a:endParaRPr lang="en-GB"/>
        </a:p>
      </dgm:t>
    </dgm:pt>
    <dgm:pt modelId="{E414B199-4049-462A-AC7A-06A0F2480542}" type="sibTrans" cxnId="{43F4E6FB-7CB9-4EBB-A242-D11FA6DB23B3}">
      <dgm:prSet/>
      <dgm:spPr/>
      <dgm:t>
        <a:bodyPr/>
        <a:lstStyle/>
        <a:p>
          <a:endParaRPr lang="en-GB"/>
        </a:p>
      </dgm:t>
    </dgm:pt>
    <dgm:pt modelId="{E5B11015-5A24-42A8-8340-D05B6796D5AE}" type="pres">
      <dgm:prSet presAssocID="{1A050589-B38D-4208-A2E0-BE7E8FCE1B8B}" presName="compositeShape" presStyleCnt="0">
        <dgm:presLayoutVars>
          <dgm:chMax val="2"/>
          <dgm:dir/>
          <dgm:resizeHandles val="exact"/>
        </dgm:presLayoutVars>
      </dgm:prSet>
      <dgm:spPr/>
    </dgm:pt>
    <dgm:pt modelId="{12C1BAA2-199D-4B65-9D40-9C9417149550}" type="pres">
      <dgm:prSet presAssocID="{1A050589-B38D-4208-A2E0-BE7E8FCE1B8B}" presName="ribbon" presStyleLbl="node1" presStyleIdx="0" presStyleCnt="1" custLinFactNeighborX="0" custLinFactNeighborY="-927"/>
      <dgm:spPr/>
    </dgm:pt>
    <dgm:pt modelId="{BEB2A368-0FEF-47DE-AC64-47663CD9947E}" type="pres">
      <dgm:prSet presAssocID="{1A050589-B38D-4208-A2E0-BE7E8FCE1B8B}" presName="leftArrowText" presStyleLbl="node1" presStyleIdx="0" presStyleCnt="1">
        <dgm:presLayoutVars>
          <dgm:chMax val="0"/>
          <dgm:bulletEnabled val="1"/>
        </dgm:presLayoutVars>
      </dgm:prSet>
      <dgm:spPr/>
    </dgm:pt>
    <dgm:pt modelId="{7FC08541-A7EA-4B54-A5DA-F20BDFB022DE}" type="pres">
      <dgm:prSet presAssocID="{1A050589-B38D-4208-A2E0-BE7E8FCE1B8B}" presName="rightArrowText" presStyleLbl="node1" presStyleIdx="0" presStyleCnt="1">
        <dgm:presLayoutVars>
          <dgm:chMax val="0"/>
          <dgm:bulletEnabled val="1"/>
        </dgm:presLayoutVars>
      </dgm:prSet>
      <dgm:spPr/>
    </dgm:pt>
  </dgm:ptLst>
  <dgm:cxnLst>
    <dgm:cxn modelId="{3320201B-72D7-43DD-A984-2F10ADF5F7BC}" type="presOf" srcId="{F85843A7-5F03-43D2-9E04-6050C2147ED1}" destId="{7FC08541-A7EA-4B54-A5DA-F20BDFB022DE}" srcOrd="0" destOrd="0" presId="urn:microsoft.com/office/officeart/2005/8/layout/arrow6"/>
    <dgm:cxn modelId="{FABB9E40-499B-4775-8A2C-DF9A49B1EB86}" type="presOf" srcId="{57DBF9DB-A2AD-43F5-A31B-F047902F6CA6}" destId="{BEB2A368-0FEF-47DE-AC64-47663CD9947E}" srcOrd="0" destOrd="0" presId="urn:microsoft.com/office/officeart/2005/8/layout/arrow6"/>
    <dgm:cxn modelId="{4A434B74-D9FF-4CCA-99F3-F66EED7F1802}" type="presOf" srcId="{1A050589-B38D-4208-A2E0-BE7E8FCE1B8B}" destId="{E5B11015-5A24-42A8-8340-D05B6796D5AE}" srcOrd="0" destOrd="0" presId="urn:microsoft.com/office/officeart/2005/8/layout/arrow6"/>
    <dgm:cxn modelId="{042E55A0-54A3-49E4-807F-605AC5AA7D75}" srcId="{1A050589-B38D-4208-A2E0-BE7E8FCE1B8B}" destId="{57DBF9DB-A2AD-43F5-A31B-F047902F6CA6}" srcOrd="0" destOrd="0" parTransId="{6CA8ACD0-9EC4-4B44-BEB4-3B15778E7C65}" sibTransId="{F853FF4A-CD27-41F6-A7EF-384DE92AA5EB}"/>
    <dgm:cxn modelId="{43F4E6FB-7CB9-4EBB-A242-D11FA6DB23B3}" srcId="{1A050589-B38D-4208-A2E0-BE7E8FCE1B8B}" destId="{F85843A7-5F03-43D2-9E04-6050C2147ED1}" srcOrd="1" destOrd="0" parTransId="{DEEC88ED-D19B-4C48-BBDB-437DFADC0854}" sibTransId="{E414B199-4049-462A-AC7A-06A0F2480542}"/>
    <dgm:cxn modelId="{456D1B09-6E7C-42EE-A6D9-3B97B5938D91}" type="presParOf" srcId="{E5B11015-5A24-42A8-8340-D05B6796D5AE}" destId="{12C1BAA2-199D-4B65-9D40-9C9417149550}" srcOrd="0" destOrd="0" presId="urn:microsoft.com/office/officeart/2005/8/layout/arrow6"/>
    <dgm:cxn modelId="{9F878DD9-2A02-4549-B38B-A9199D9556E4}" type="presParOf" srcId="{E5B11015-5A24-42A8-8340-D05B6796D5AE}" destId="{BEB2A368-0FEF-47DE-AC64-47663CD9947E}" srcOrd="1" destOrd="0" presId="urn:microsoft.com/office/officeart/2005/8/layout/arrow6"/>
    <dgm:cxn modelId="{47FB0724-AD06-49E8-88C2-CA3A1A5F94C9}" type="presParOf" srcId="{E5B11015-5A24-42A8-8340-D05B6796D5AE}" destId="{7FC08541-A7EA-4B54-A5DA-F20BDFB022DE}" srcOrd="2" destOrd="0" presId="urn:microsoft.com/office/officeart/2005/8/layout/arrow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050589-B38D-4208-A2E0-BE7E8FCE1B8B}"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en-GB"/>
        </a:p>
      </dgm:t>
    </dgm:pt>
    <dgm:pt modelId="{57DBF9DB-A2AD-43F5-A31B-F047902F6CA6}">
      <dgm:prSet phldrT="[Text]"/>
      <dgm:spPr/>
      <dgm:t>
        <a:bodyPr/>
        <a:lstStyle/>
        <a:p>
          <a:r>
            <a:rPr lang="en-GB"/>
            <a:t>Work experience wherever it could be found for as many as possible</a:t>
          </a:r>
        </a:p>
      </dgm:t>
    </dgm:pt>
    <dgm:pt modelId="{6CA8ACD0-9EC4-4B44-BEB4-3B15778E7C65}" type="parTrans" cxnId="{042E55A0-54A3-49E4-807F-605AC5AA7D75}">
      <dgm:prSet/>
      <dgm:spPr/>
      <dgm:t>
        <a:bodyPr/>
        <a:lstStyle/>
        <a:p>
          <a:endParaRPr lang="en-GB"/>
        </a:p>
      </dgm:t>
    </dgm:pt>
    <dgm:pt modelId="{F853FF4A-CD27-41F6-A7EF-384DE92AA5EB}" type="sibTrans" cxnId="{042E55A0-54A3-49E4-807F-605AC5AA7D75}">
      <dgm:prSet/>
      <dgm:spPr/>
      <dgm:t>
        <a:bodyPr/>
        <a:lstStyle/>
        <a:p>
          <a:endParaRPr lang="en-GB"/>
        </a:p>
      </dgm:t>
    </dgm:pt>
    <dgm:pt modelId="{F85843A7-5F03-43D2-9E04-6050C2147ED1}">
      <dgm:prSet phldrT="[Text]"/>
      <dgm:spPr/>
      <dgm:t>
        <a:bodyPr/>
        <a:lstStyle/>
        <a:p>
          <a:r>
            <a:rPr lang="en-GB"/>
            <a:t>A range of interactions for all, with a variety of employers and sectors aligned to interests</a:t>
          </a:r>
        </a:p>
      </dgm:t>
    </dgm:pt>
    <dgm:pt modelId="{DEEC88ED-D19B-4C48-BBDB-437DFADC0854}" type="parTrans" cxnId="{43F4E6FB-7CB9-4EBB-A242-D11FA6DB23B3}">
      <dgm:prSet/>
      <dgm:spPr/>
      <dgm:t>
        <a:bodyPr/>
        <a:lstStyle/>
        <a:p>
          <a:endParaRPr lang="en-GB"/>
        </a:p>
      </dgm:t>
    </dgm:pt>
    <dgm:pt modelId="{E414B199-4049-462A-AC7A-06A0F2480542}" type="sibTrans" cxnId="{43F4E6FB-7CB9-4EBB-A242-D11FA6DB23B3}">
      <dgm:prSet/>
      <dgm:spPr/>
      <dgm:t>
        <a:bodyPr/>
        <a:lstStyle/>
        <a:p>
          <a:endParaRPr lang="en-GB"/>
        </a:p>
      </dgm:t>
    </dgm:pt>
    <dgm:pt modelId="{E5B11015-5A24-42A8-8340-D05B6796D5AE}" type="pres">
      <dgm:prSet presAssocID="{1A050589-B38D-4208-A2E0-BE7E8FCE1B8B}" presName="compositeShape" presStyleCnt="0">
        <dgm:presLayoutVars>
          <dgm:chMax val="2"/>
          <dgm:dir/>
          <dgm:resizeHandles val="exact"/>
        </dgm:presLayoutVars>
      </dgm:prSet>
      <dgm:spPr/>
    </dgm:pt>
    <dgm:pt modelId="{12C1BAA2-199D-4B65-9D40-9C9417149550}" type="pres">
      <dgm:prSet presAssocID="{1A050589-B38D-4208-A2E0-BE7E8FCE1B8B}" presName="ribbon" presStyleLbl="node1" presStyleIdx="0" presStyleCnt="1"/>
      <dgm:spPr/>
    </dgm:pt>
    <dgm:pt modelId="{BEB2A368-0FEF-47DE-AC64-47663CD9947E}" type="pres">
      <dgm:prSet presAssocID="{1A050589-B38D-4208-A2E0-BE7E8FCE1B8B}" presName="leftArrowText" presStyleLbl="node1" presStyleIdx="0" presStyleCnt="1">
        <dgm:presLayoutVars>
          <dgm:chMax val="0"/>
          <dgm:bulletEnabled val="1"/>
        </dgm:presLayoutVars>
      </dgm:prSet>
      <dgm:spPr/>
    </dgm:pt>
    <dgm:pt modelId="{7FC08541-A7EA-4B54-A5DA-F20BDFB022DE}" type="pres">
      <dgm:prSet presAssocID="{1A050589-B38D-4208-A2E0-BE7E8FCE1B8B}" presName="rightArrowText" presStyleLbl="node1" presStyleIdx="0" presStyleCnt="1">
        <dgm:presLayoutVars>
          <dgm:chMax val="0"/>
          <dgm:bulletEnabled val="1"/>
        </dgm:presLayoutVars>
      </dgm:prSet>
      <dgm:spPr/>
    </dgm:pt>
  </dgm:ptLst>
  <dgm:cxnLst>
    <dgm:cxn modelId="{3320201B-72D7-43DD-A984-2F10ADF5F7BC}" type="presOf" srcId="{F85843A7-5F03-43D2-9E04-6050C2147ED1}" destId="{7FC08541-A7EA-4B54-A5DA-F20BDFB022DE}" srcOrd="0" destOrd="0" presId="urn:microsoft.com/office/officeart/2005/8/layout/arrow6"/>
    <dgm:cxn modelId="{FABB9E40-499B-4775-8A2C-DF9A49B1EB86}" type="presOf" srcId="{57DBF9DB-A2AD-43F5-A31B-F047902F6CA6}" destId="{BEB2A368-0FEF-47DE-AC64-47663CD9947E}" srcOrd="0" destOrd="0" presId="urn:microsoft.com/office/officeart/2005/8/layout/arrow6"/>
    <dgm:cxn modelId="{4A434B74-D9FF-4CCA-99F3-F66EED7F1802}" type="presOf" srcId="{1A050589-B38D-4208-A2E0-BE7E8FCE1B8B}" destId="{E5B11015-5A24-42A8-8340-D05B6796D5AE}" srcOrd="0" destOrd="0" presId="urn:microsoft.com/office/officeart/2005/8/layout/arrow6"/>
    <dgm:cxn modelId="{042E55A0-54A3-49E4-807F-605AC5AA7D75}" srcId="{1A050589-B38D-4208-A2E0-BE7E8FCE1B8B}" destId="{57DBF9DB-A2AD-43F5-A31B-F047902F6CA6}" srcOrd="0" destOrd="0" parTransId="{6CA8ACD0-9EC4-4B44-BEB4-3B15778E7C65}" sibTransId="{F853FF4A-CD27-41F6-A7EF-384DE92AA5EB}"/>
    <dgm:cxn modelId="{43F4E6FB-7CB9-4EBB-A242-D11FA6DB23B3}" srcId="{1A050589-B38D-4208-A2E0-BE7E8FCE1B8B}" destId="{F85843A7-5F03-43D2-9E04-6050C2147ED1}" srcOrd="1" destOrd="0" parTransId="{DEEC88ED-D19B-4C48-BBDB-437DFADC0854}" sibTransId="{E414B199-4049-462A-AC7A-06A0F2480542}"/>
    <dgm:cxn modelId="{456D1B09-6E7C-42EE-A6D9-3B97B5938D91}" type="presParOf" srcId="{E5B11015-5A24-42A8-8340-D05B6796D5AE}" destId="{12C1BAA2-199D-4B65-9D40-9C9417149550}" srcOrd="0" destOrd="0" presId="urn:microsoft.com/office/officeart/2005/8/layout/arrow6"/>
    <dgm:cxn modelId="{9F878DD9-2A02-4549-B38B-A9199D9556E4}" type="presParOf" srcId="{E5B11015-5A24-42A8-8340-D05B6796D5AE}" destId="{BEB2A368-0FEF-47DE-AC64-47663CD9947E}" srcOrd="1" destOrd="0" presId="urn:microsoft.com/office/officeart/2005/8/layout/arrow6"/>
    <dgm:cxn modelId="{47FB0724-AD06-49E8-88C2-CA3A1A5F94C9}" type="presParOf" srcId="{E5B11015-5A24-42A8-8340-D05B6796D5AE}" destId="{7FC08541-A7EA-4B54-A5DA-F20BDFB022DE}" srcOrd="2" destOrd="0" presId="urn:microsoft.com/office/officeart/2005/8/layout/arrow6"/>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050589-B38D-4208-A2E0-BE7E8FCE1B8B}"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en-GB"/>
        </a:p>
      </dgm:t>
    </dgm:pt>
    <dgm:pt modelId="{57DBF9DB-A2AD-43F5-A31B-F047902F6CA6}">
      <dgm:prSet phldrT="[Text]"/>
      <dgm:spPr/>
      <dgm:t>
        <a:bodyPr/>
        <a:lstStyle/>
        <a:p>
          <a:r>
            <a:rPr lang="en-GB"/>
            <a:t>Part of what we’ve historically always done</a:t>
          </a:r>
        </a:p>
      </dgm:t>
    </dgm:pt>
    <dgm:pt modelId="{6CA8ACD0-9EC4-4B44-BEB4-3B15778E7C65}" type="parTrans" cxnId="{042E55A0-54A3-49E4-807F-605AC5AA7D75}">
      <dgm:prSet/>
      <dgm:spPr/>
      <dgm:t>
        <a:bodyPr/>
        <a:lstStyle/>
        <a:p>
          <a:endParaRPr lang="en-GB"/>
        </a:p>
      </dgm:t>
    </dgm:pt>
    <dgm:pt modelId="{F853FF4A-CD27-41F6-A7EF-384DE92AA5EB}" type="sibTrans" cxnId="{042E55A0-54A3-49E4-807F-605AC5AA7D75}">
      <dgm:prSet/>
      <dgm:spPr/>
      <dgm:t>
        <a:bodyPr/>
        <a:lstStyle/>
        <a:p>
          <a:endParaRPr lang="en-GB"/>
        </a:p>
      </dgm:t>
    </dgm:pt>
    <dgm:pt modelId="{F85843A7-5F03-43D2-9E04-6050C2147ED1}">
      <dgm:prSet phldrT="[Text]"/>
      <dgm:spPr/>
      <dgm:t>
        <a:bodyPr/>
        <a:lstStyle/>
        <a:p>
          <a:r>
            <a:rPr lang="en-GB"/>
            <a:t>Linked to careers for young people who want to live, work and thrive in Cornwall </a:t>
          </a:r>
        </a:p>
      </dgm:t>
    </dgm:pt>
    <dgm:pt modelId="{DEEC88ED-D19B-4C48-BBDB-437DFADC0854}" type="parTrans" cxnId="{43F4E6FB-7CB9-4EBB-A242-D11FA6DB23B3}">
      <dgm:prSet/>
      <dgm:spPr/>
      <dgm:t>
        <a:bodyPr/>
        <a:lstStyle/>
        <a:p>
          <a:endParaRPr lang="en-GB"/>
        </a:p>
      </dgm:t>
    </dgm:pt>
    <dgm:pt modelId="{E414B199-4049-462A-AC7A-06A0F2480542}" type="sibTrans" cxnId="{43F4E6FB-7CB9-4EBB-A242-D11FA6DB23B3}">
      <dgm:prSet/>
      <dgm:spPr/>
      <dgm:t>
        <a:bodyPr/>
        <a:lstStyle/>
        <a:p>
          <a:endParaRPr lang="en-GB"/>
        </a:p>
      </dgm:t>
    </dgm:pt>
    <dgm:pt modelId="{E5B11015-5A24-42A8-8340-D05B6796D5AE}" type="pres">
      <dgm:prSet presAssocID="{1A050589-B38D-4208-A2E0-BE7E8FCE1B8B}" presName="compositeShape" presStyleCnt="0">
        <dgm:presLayoutVars>
          <dgm:chMax val="2"/>
          <dgm:dir/>
          <dgm:resizeHandles val="exact"/>
        </dgm:presLayoutVars>
      </dgm:prSet>
      <dgm:spPr/>
    </dgm:pt>
    <dgm:pt modelId="{12C1BAA2-199D-4B65-9D40-9C9417149550}" type="pres">
      <dgm:prSet presAssocID="{1A050589-B38D-4208-A2E0-BE7E8FCE1B8B}" presName="ribbon" presStyleLbl="node1" presStyleIdx="0" presStyleCnt="1"/>
      <dgm:spPr/>
    </dgm:pt>
    <dgm:pt modelId="{BEB2A368-0FEF-47DE-AC64-47663CD9947E}" type="pres">
      <dgm:prSet presAssocID="{1A050589-B38D-4208-A2E0-BE7E8FCE1B8B}" presName="leftArrowText" presStyleLbl="node1" presStyleIdx="0" presStyleCnt="1">
        <dgm:presLayoutVars>
          <dgm:chMax val="0"/>
          <dgm:bulletEnabled val="1"/>
        </dgm:presLayoutVars>
      </dgm:prSet>
      <dgm:spPr/>
    </dgm:pt>
    <dgm:pt modelId="{7FC08541-A7EA-4B54-A5DA-F20BDFB022DE}" type="pres">
      <dgm:prSet presAssocID="{1A050589-B38D-4208-A2E0-BE7E8FCE1B8B}" presName="rightArrowText" presStyleLbl="node1" presStyleIdx="0" presStyleCnt="1">
        <dgm:presLayoutVars>
          <dgm:chMax val="0"/>
          <dgm:bulletEnabled val="1"/>
        </dgm:presLayoutVars>
      </dgm:prSet>
      <dgm:spPr/>
    </dgm:pt>
  </dgm:ptLst>
  <dgm:cxnLst>
    <dgm:cxn modelId="{3320201B-72D7-43DD-A984-2F10ADF5F7BC}" type="presOf" srcId="{F85843A7-5F03-43D2-9E04-6050C2147ED1}" destId="{7FC08541-A7EA-4B54-A5DA-F20BDFB022DE}" srcOrd="0" destOrd="0" presId="urn:microsoft.com/office/officeart/2005/8/layout/arrow6"/>
    <dgm:cxn modelId="{FABB9E40-499B-4775-8A2C-DF9A49B1EB86}" type="presOf" srcId="{57DBF9DB-A2AD-43F5-A31B-F047902F6CA6}" destId="{BEB2A368-0FEF-47DE-AC64-47663CD9947E}" srcOrd="0" destOrd="0" presId="urn:microsoft.com/office/officeart/2005/8/layout/arrow6"/>
    <dgm:cxn modelId="{4A434B74-D9FF-4CCA-99F3-F66EED7F1802}" type="presOf" srcId="{1A050589-B38D-4208-A2E0-BE7E8FCE1B8B}" destId="{E5B11015-5A24-42A8-8340-D05B6796D5AE}" srcOrd="0" destOrd="0" presId="urn:microsoft.com/office/officeart/2005/8/layout/arrow6"/>
    <dgm:cxn modelId="{042E55A0-54A3-49E4-807F-605AC5AA7D75}" srcId="{1A050589-B38D-4208-A2E0-BE7E8FCE1B8B}" destId="{57DBF9DB-A2AD-43F5-A31B-F047902F6CA6}" srcOrd="0" destOrd="0" parTransId="{6CA8ACD0-9EC4-4B44-BEB4-3B15778E7C65}" sibTransId="{F853FF4A-CD27-41F6-A7EF-384DE92AA5EB}"/>
    <dgm:cxn modelId="{43F4E6FB-7CB9-4EBB-A242-D11FA6DB23B3}" srcId="{1A050589-B38D-4208-A2E0-BE7E8FCE1B8B}" destId="{F85843A7-5F03-43D2-9E04-6050C2147ED1}" srcOrd="1" destOrd="0" parTransId="{DEEC88ED-D19B-4C48-BBDB-437DFADC0854}" sibTransId="{E414B199-4049-462A-AC7A-06A0F2480542}"/>
    <dgm:cxn modelId="{456D1B09-6E7C-42EE-A6D9-3B97B5938D91}" type="presParOf" srcId="{E5B11015-5A24-42A8-8340-D05B6796D5AE}" destId="{12C1BAA2-199D-4B65-9D40-9C9417149550}" srcOrd="0" destOrd="0" presId="urn:microsoft.com/office/officeart/2005/8/layout/arrow6"/>
    <dgm:cxn modelId="{9F878DD9-2A02-4549-B38B-A9199D9556E4}" type="presParOf" srcId="{E5B11015-5A24-42A8-8340-D05B6796D5AE}" destId="{BEB2A368-0FEF-47DE-AC64-47663CD9947E}" srcOrd="1" destOrd="0" presId="urn:microsoft.com/office/officeart/2005/8/layout/arrow6"/>
    <dgm:cxn modelId="{47FB0724-AD06-49E8-88C2-CA3A1A5F94C9}" type="presParOf" srcId="{E5B11015-5A24-42A8-8340-D05B6796D5AE}" destId="{7FC08541-A7EA-4B54-A5DA-F20BDFB022DE}" srcOrd="2" destOrd="0" presId="urn:microsoft.com/office/officeart/2005/8/layout/arrow6"/>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42FF33-7820-4791-AB4C-CB7F4906FC89}" type="doc">
      <dgm:prSet loTypeId="urn:microsoft.com/office/officeart/2005/8/layout/matrix3" loCatId="matrix" qsTypeId="urn:microsoft.com/office/officeart/2005/8/quickstyle/simple1" qsCatId="simple" csTypeId="urn:microsoft.com/office/officeart/2005/8/colors/accent0_2" csCatId="mainScheme" phldr="1"/>
      <dgm:spPr/>
      <dgm:t>
        <a:bodyPr/>
        <a:lstStyle/>
        <a:p>
          <a:endParaRPr lang="en-GB"/>
        </a:p>
      </dgm:t>
    </dgm:pt>
    <dgm:pt modelId="{8B6515A8-5620-403F-8E3B-8675670500DB}">
      <dgm:prSet phldrT="[Text]" custT="1"/>
      <dgm:spPr>
        <a:ln w="76200">
          <a:solidFill>
            <a:schemeClr val="tx2"/>
          </a:solidFill>
        </a:ln>
      </dgm:spPr>
      <dgm:t>
        <a:bodyPr/>
        <a:lstStyle/>
        <a:p>
          <a:r>
            <a:rPr lang="en-GB" sz="2600" dirty="0"/>
            <a:t>Trained CL</a:t>
          </a:r>
        </a:p>
      </dgm:t>
    </dgm:pt>
    <dgm:pt modelId="{684A0774-F064-47FE-ACD3-9CC60454E0C4}" type="parTrans" cxnId="{5451855C-AF7B-482B-967B-1756E8D4723D}">
      <dgm:prSet/>
      <dgm:spPr/>
      <dgm:t>
        <a:bodyPr/>
        <a:lstStyle/>
        <a:p>
          <a:endParaRPr lang="en-GB"/>
        </a:p>
      </dgm:t>
    </dgm:pt>
    <dgm:pt modelId="{C1B60376-03F2-49C6-9C06-D2A01F47FB30}" type="sibTrans" cxnId="{5451855C-AF7B-482B-967B-1756E8D4723D}">
      <dgm:prSet/>
      <dgm:spPr/>
      <dgm:t>
        <a:bodyPr/>
        <a:lstStyle/>
        <a:p>
          <a:endParaRPr lang="en-GB"/>
        </a:p>
      </dgm:t>
    </dgm:pt>
    <dgm:pt modelId="{C65AF6B4-66F4-4102-99BE-6E4575194421}">
      <dgm:prSet phldrT="[Text]" custT="1"/>
      <dgm:spPr>
        <a:ln w="76200">
          <a:solidFill>
            <a:schemeClr val="tx2"/>
          </a:solidFill>
        </a:ln>
      </dgm:spPr>
      <dgm:t>
        <a:bodyPr/>
        <a:lstStyle/>
        <a:p>
          <a:r>
            <a:rPr lang="en-GB" sz="2600" dirty="0"/>
            <a:t>SLT and Governor backing</a:t>
          </a:r>
        </a:p>
      </dgm:t>
    </dgm:pt>
    <dgm:pt modelId="{261A2E1D-FADC-4F24-A594-0C0365F6817E}" type="parTrans" cxnId="{0A170F93-DF90-42C8-BBD2-C6E8731FD173}">
      <dgm:prSet/>
      <dgm:spPr/>
      <dgm:t>
        <a:bodyPr/>
        <a:lstStyle/>
        <a:p>
          <a:endParaRPr lang="en-GB"/>
        </a:p>
      </dgm:t>
    </dgm:pt>
    <dgm:pt modelId="{FE7A3B12-4C8D-4520-8BF9-E49D821D36FB}" type="sibTrans" cxnId="{0A170F93-DF90-42C8-BBD2-C6E8731FD173}">
      <dgm:prSet/>
      <dgm:spPr/>
      <dgm:t>
        <a:bodyPr/>
        <a:lstStyle/>
        <a:p>
          <a:endParaRPr lang="en-GB"/>
        </a:p>
      </dgm:t>
    </dgm:pt>
    <dgm:pt modelId="{AEEBEC54-0704-4085-B3C7-44DBE9579D64}">
      <dgm:prSet phldrT="[Text]" custT="1"/>
      <dgm:spPr>
        <a:ln w="76200">
          <a:solidFill>
            <a:schemeClr val="tx2"/>
          </a:solidFill>
        </a:ln>
      </dgm:spPr>
      <dgm:t>
        <a:bodyPr/>
        <a:lstStyle/>
        <a:p>
          <a:r>
            <a:rPr lang="en-GB" sz="2000" dirty="0"/>
            <a:t>Link to leaders’ vision in supporting a whole institution approach </a:t>
          </a:r>
        </a:p>
      </dgm:t>
    </dgm:pt>
    <dgm:pt modelId="{31369D17-C4FC-4791-BE13-A7F5652E9022}" type="parTrans" cxnId="{0A64A91E-34FB-448A-B9DE-11E0F0FEC06D}">
      <dgm:prSet/>
      <dgm:spPr/>
      <dgm:t>
        <a:bodyPr/>
        <a:lstStyle/>
        <a:p>
          <a:endParaRPr lang="en-GB"/>
        </a:p>
      </dgm:t>
    </dgm:pt>
    <dgm:pt modelId="{7D563BE9-BE2C-4034-AA35-D7EF9F94570B}" type="sibTrans" cxnId="{0A64A91E-34FB-448A-B9DE-11E0F0FEC06D}">
      <dgm:prSet/>
      <dgm:spPr/>
      <dgm:t>
        <a:bodyPr/>
        <a:lstStyle/>
        <a:p>
          <a:endParaRPr lang="en-GB"/>
        </a:p>
      </dgm:t>
    </dgm:pt>
    <dgm:pt modelId="{165AADAE-B248-4E85-9877-C39944F8393E}">
      <dgm:prSet phldrT="[Text]" custT="1"/>
      <dgm:spPr>
        <a:ln w="76200">
          <a:solidFill>
            <a:schemeClr val="tx2"/>
          </a:solidFill>
        </a:ln>
      </dgm:spPr>
      <dgm:t>
        <a:bodyPr/>
        <a:lstStyle/>
        <a:p>
          <a:r>
            <a:rPr lang="en-GB" sz="2400" dirty="0"/>
            <a:t>Link to institution strategic priorities</a:t>
          </a:r>
        </a:p>
      </dgm:t>
    </dgm:pt>
    <dgm:pt modelId="{AEBB4757-3156-442B-95B0-B7758749ABEE}" type="parTrans" cxnId="{8821E7C5-1E15-4023-A048-30CB6F79837D}">
      <dgm:prSet/>
      <dgm:spPr/>
      <dgm:t>
        <a:bodyPr/>
        <a:lstStyle/>
        <a:p>
          <a:endParaRPr lang="en-GB"/>
        </a:p>
      </dgm:t>
    </dgm:pt>
    <dgm:pt modelId="{BC3FBF46-28C5-4E9A-B44C-0C19F31C75E9}" type="sibTrans" cxnId="{8821E7C5-1E15-4023-A048-30CB6F79837D}">
      <dgm:prSet/>
      <dgm:spPr/>
      <dgm:t>
        <a:bodyPr/>
        <a:lstStyle/>
        <a:p>
          <a:endParaRPr lang="en-GB"/>
        </a:p>
      </dgm:t>
    </dgm:pt>
    <dgm:pt modelId="{4AA2EE4F-08C1-4F72-A2AA-DB9537003A13}" type="pres">
      <dgm:prSet presAssocID="{3C42FF33-7820-4791-AB4C-CB7F4906FC89}" presName="matrix" presStyleCnt="0">
        <dgm:presLayoutVars>
          <dgm:chMax val="1"/>
          <dgm:dir/>
          <dgm:resizeHandles val="exact"/>
        </dgm:presLayoutVars>
      </dgm:prSet>
      <dgm:spPr/>
    </dgm:pt>
    <dgm:pt modelId="{74D43621-6237-4A0C-A487-5770AE96E74A}" type="pres">
      <dgm:prSet presAssocID="{3C42FF33-7820-4791-AB4C-CB7F4906FC89}" presName="diamond" presStyleLbl="bgShp" presStyleIdx="0" presStyleCnt="1"/>
      <dgm:spPr/>
    </dgm:pt>
    <dgm:pt modelId="{5DEF66B8-983B-4998-A383-DD433F2E6578}" type="pres">
      <dgm:prSet presAssocID="{3C42FF33-7820-4791-AB4C-CB7F4906FC89}" presName="quad1" presStyleLbl="node1" presStyleIdx="0" presStyleCnt="4">
        <dgm:presLayoutVars>
          <dgm:chMax val="0"/>
          <dgm:chPref val="0"/>
          <dgm:bulletEnabled val="1"/>
        </dgm:presLayoutVars>
      </dgm:prSet>
      <dgm:spPr/>
    </dgm:pt>
    <dgm:pt modelId="{97FF9D66-6657-451D-A73B-C584C5687BB8}" type="pres">
      <dgm:prSet presAssocID="{3C42FF33-7820-4791-AB4C-CB7F4906FC89}" presName="quad2" presStyleLbl="node1" presStyleIdx="1" presStyleCnt="4">
        <dgm:presLayoutVars>
          <dgm:chMax val="0"/>
          <dgm:chPref val="0"/>
          <dgm:bulletEnabled val="1"/>
        </dgm:presLayoutVars>
      </dgm:prSet>
      <dgm:spPr/>
    </dgm:pt>
    <dgm:pt modelId="{03FBFCDF-3E9D-4DE4-B308-8EB55A6B69A5}" type="pres">
      <dgm:prSet presAssocID="{3C42FF33-7820-4791-AB4C-CB7F4906FC89}" presName="quad3" presStyleLbl="node1" presStyleIdx="2" presStyleCnt="4">
        <dgm:presLayoutVars>
          <dgm:chMax val="0"/>
          <dgm:chPref val="0"/>
          <dgm:bulletEnabled val="1"/>
        </dgm:presLayoutVars>
      </dgm:prSet>
      <dgm:spPr/>
    </dgm:pt>
    <dgm:pt modelId="{2ACD6E12-37B8-4AC2-8F8B-35C63C3748E4}" type="pres">
      <dgm:prSet presAssocID="{3C42FF33-7820-4791-AB4C-CB7F4906FC89}" presName="quad4" presStyleLbl="node1" presStyleIdx="3" presStyleCnt="4" custLinFactNeighborX="3897" custLinFactNeighborY="1335">
        <dgm:presLayoutVars>
          <dgm:chMax val="0"/>
          <dgm:chPref val="0"/>
          <dgm:bulletEnabled val="1"/>
        </dgm:presLayoutVars>
      </dgm:prSet>
      <dgm:spPr/>
    </dgm:pt>
  </dgm:ptLst>
  <dgm:cxnLst>
    <dgm:cxn modelId="{C8985A04-F680-441F-A069-4B9E10769D1E}" type="presOf" srcId="{165AADAE-B248-4E85-9877-C39944F8393E}" destId="{2ACD6E12-37B8-4AC2-8F8B-35C63C3748E4}" srcOrd="0" destOrd="0" presId="urn:microsoft.com/office/officeart/2005/8/layout/matrix3"/>
    <dgm:cxn modelId="{78894310-46E9-4360-9616-385DBAD83EF4}" type="presOf" srcId="{3C42FF33-7820-4791-AB4C-CB7F4906FC89}" destId="{4AA2EE4F-08C1-4F72-A2AA-DB9537003A13}" srcOrd="0" destOrd="0" presId="urn:microsoft.com/office/officeart/2005/8/layout/matrix3"/>
    <dgm:cxn modelId="{0A64A91E-34FB-448A-B9DE-11E0F0FEC06D}" srcId="{3C42FF33-7820-4791-AB4C-CB7F4906FC89}" destId="{AEEBEC54-0704-4085-B3C7-44DBE9579D64}" srcOrd="2" destOrd="0" parTransId="{31369D17-C4FC-4791-BE13-A7F5652E9022}" sibTransId="{7D563BE9-BE2C-4034-AA35-D7EF9F94570B}"/>
    <dgm:cxn modelId="{2BA54227-2E24-48D9-A19C-5ABF36BA50C6}" type="presOf" srcId="{8B6515A8-5620-403F-8E3B-8675670500DB}" destId="{5DEF66B8-983B-4998-A383-DD433F2E6578}" srcOrd="0" destOrd="0" presId="urn:microsoft.com/office/officeart/2005/8/layout/matrix3"/>
    <dgm:cxn modelId="{5451855C-AF7B-482B-967B-1756E8D4723D}" srcId="{3C42FF33-7820-4791-AB4C-CB7F4906FC89}" destId="{8B6515A8-5620-403F-8E3B-8675670500DB}" srcOrd="0" destOrd="0" parTransId="{684A0774-F064-47FE-ACD3-9CC60454E0C4}" sibTransId="{C1B60376-03F2-49C6-9C06-D2A01F47FB30}"/>
    <dgm:cxn modelId="{451D0353-75CF-4074-85A1-273C4C3167EF}" type="presOf" srcId="{AEEBEC54-0704-4085-B3C7-44DBE9579D64}" destId="{03FBFCDF-3E9D-4DE4-B308-8EB55A6B69A5}" srcOrd="0" destOrd="0" presId="urn:microsoft.com/office/officeart/2005/8/layout/matrix3"/>
    <dgm:cxn modelId="{85370B74-28FF-4609-BFEC-5349E023DD4E}" type="presOf" srcId="{C65AF6B4-66F4-4102-99BE-6E4575194421}" destId="{97FF9D66-6657-451D-A73B-C584C5687BB8}" srcOrd="0" destOrd="0" presId="urn:microsoft.com/office/officeart/2005/8/layout/matrix3"/>
    <dgm:cxn modelId="{0A170F93-DF90-42C8-BBD2-C6E8731FD173}" srcId="{3C42FF33-7820-4791-AB4C-CB7F4906FC89}" destId="{C65AF6B4-66F4-4102-99BE-6E4575194421}" srcOrd="1" destOrd="0" parTransId="{261A2E1D-FADC-4F24-A594-0C0365F6817E}" sibTransId="{FE7A3B12-4C8D-4520-8BF9-E49D821D36FB}"/>
    <dgm:cxn modelId="{8821E7C5-1E15-4023-A048-30CB6F79837D}" srcId="{3C42FF33-7820-4791-AB4C-CB7F4906FC89}" destId="{165AADAE-B248-4E85-9877-C39944F8393E}" srcOrd="3" destOrd="0" parTransId="{AEBB4757-3156-442B-95B0-B7758749ABEE}" sibTransId="{BC3FBF46-28C5-4E9A-B44C-0C19F31C75E9}"/>
    <dgm:cxn modelId="{F88FDD77-D4B3-46A8-A7D7-37122A4A54F9}" type="presParOf" srcId="{4AA2EE4F-08C1-4F72-A2AA-DB9537003A13}" destId="{74D43621-6237-4A0C-A487-5770AE96E74A}" srcOrd="0" destOrd="0" presId="urn:microsoft.com/office/officeart/2005/8/layout/matrix3"/>
    <dgm:cxn modelId="{FF638FBD-9103-4233-A511-5D6A1C8BFE1A}" type="presParOf" srcId="{4AA2EE4F-08C1-4F72-A2AA-DB9537003A13}" destId="{5DEF66B8-983B-4998-A383-DD433F2E6578}" srcOrd="1" destOrd="0" presId="urn:microsoft.com/office/officeart/2005/8/layout/matrix3"/>
    <dgm:cxn modelId="{C8F290D1-E62F-4A91-9445-3BD6545350A8}" type="presParOf" srcId="{4AA2EE4F-08C1-4F72-A2AA-DB9537003A13}" destId="{97FF9D66-6657-451D-A73B-C584C5687BB8}" srcOrd="2" destOrd="0" presId="urn:microsoft.com/office/officeart/2005/8/layout/matrix3"/>
    <dgm:cxn modelId="{2764AD98-E696-4D40-A1A2-2FCFCBF19ADC}" type="presParOf" srcId="{4AA2EE4F-08C1-4F72-A2AA-DB9537003A13}" destId="{03FBFCDF-3E9D-4DE4-B308-8EB55A6B69A5}" srcOrd="3" destOrd="0" presId="urn:microsoft.com/office/officeart/2005/8/layout/matrix3"/>
    <dgm:cxn modelId="{48F6882C-82DE-45C1-A2EE-D86D76119F7B}" type="presParOf" srcId="{4AA2EE4F-08C1-4F72-A2AA-DB9537003A13}" destId="{2ACD6E12-37B8-4AC2-8F8B-35C63C3748E4}"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943A9B-3390-4809-91A1-A98DA42C4F5E}"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GB"/>
        </a:p>
      </dgm:t>
    </dgm:pt>
    <dgm:pt modelId="{3F566EE0-B3E6-4F69-BB17-66DCD3B19AA6}">
      <dgm:prSet phldrT="[Text]" phldr="0"/>
      <dgm:spPr/>
      <dgm:t>
        <a:bodyPr/>
        <a:lstStyle/>
        <a:p>
          <a:r>
            <a:rPr lang="en-GB" b="1" dirty="0"/>
            <a:t>Peer to Peer Review</a:t>
          </a:r>
        </a:p>
      </dgm:t>
    </dgm:pt>
    <dgm:pt modelId="{70E1AB63-54A0-4CCF-898B-AD070EBD397B}" type="parTrans" cxnId="{BE9D30D1-1941-4B35-A76E-17D2C45F92EA}">
      <dgm:prSet/>
      <dgm:spPr/>
      <dgm:t>
        <a:bodyPr/>
        <a:lstStyle/>
        <a:p>
          <a:endParaRPr lang="en-GB"/>
        </a:p>
      </dgm:t>
    </dgm:pt>
    <dgm:pt modelId="{DB51100F-9337-42FC-825C-C9D4644186E1}" type="sibTrans" cxnId="{BE9D30D1-1941-4B35-A76E-17D2C45F92EA}">
      <dgm:prSet/>
      <dgm:spPr>
        <a:solidFill>
          <a:schemeClr val="bg1">
            <a:lumMod val="95000"/>
          </a:schemeClr>
        </a:solidFill>
      </dgm:spPr>
      <dgm:t>
        <a:bodyPr/>
        <a:lstStyle/>
        <a:p>
          <a:endParaRPr lang="en-GB"/>
        </a:p>
      </dgm:t>
    </dgm:pt>
    <dgm:pt modelId="{3FC17EE6-DE9D-4794-B1A7-A51A31BB43B3}">
      <dgm:prSet phldrT="[Text]" phldr="0"/>
      <dgm:spPr>
        <a:solidFill>
          <a:srgbClr val="FFC000"/>
        </a:solidFill>
        <a:ln>
          <a:solidFill>
            <a:srgbClr val="FFC000"/>
          </a:solidFill>
        </a:ln>
      </dgm:spPr>
      <dgm:t>
        <a:bodyPr/>
        <a:lstStyle/>
        <a:p>
          <a:r>
            <a:rPr lang="en-GB" b="1" dirty="0"/>
            <a:t>Benchmarks </a:t>
          </a:r>
        </a:p>
        <a:p>
          <a:r>
            <a:rPr lang="en-GB" b="1" dirty="0"/>
            <a:t>2 - 8</a:t>
          </a:r>
        </a:p>
      </dgm:t>
    </dgm:pt>
    <dgm:pt modelId="{AE3A0839-2076-4E0A-9678-E316373A7DC5}" type="parTrans" cxnId="{7D23D9E6-388D-4CA6-93D3-05E4AC44AC72}">
      <dgm:prSet/>
      <dgm:spPr/>
      <dgm:t>
        <a:bodyPr/>
        <a:lstStyle/>
        <a:p>
          <a:endParaRPr lang="en-GB"/>
        </a:p>
      </dgm:t>
    </dgm:pt>
    <dgm:pt modelId="{80F6F90E-8015-4CAB-94F1-D3FB098EA613}" type="sibTrans" cxnId="{7D23D9E6-388D-4CA6-93D3-05E4AC44AC72}">
      <dgm:prSet/>
      <dgm:spPr/>
      <dgm:t>
        <a:bodyPr/>
        <a:lstStyle/>
        <a:p>
          <a:endParaRPr lang="en-GB"/>
        </a:p>
      </dgm:t>
    </dgm:pt>
    <dgm:pt modelId="{42362715-74F2-4BAD-9DBE-374EA5B0299B}">
      <dgm:prSet phldrT="[Text]" phldr="0"/>
      <dgm:spPr>
        <a:solidFill>
          <a:schemeClr val="accent5">
            <a:lumMod val="50000"/>
            <a:lumOff val="50000"/>
          </a:schemeClr>
        </a:solidFill>
        <a:ln>
          <a:solidFill>
            <a:schemeClr val="accent5">
              <a:lumMod val="50000"/>
              <a:lumOff val="50000"/>
            </a:schemeClr>
          </a:solidFill>
        </a:ln>
      </dgm:spPr>
      <dgm:t>
        <a:bodyPr/>
        <a:lstStyle/>
        <a:p>
          <a:r>
            <a:rPr lang="en-GB" b="1" dirty="0"/>
            <a:t>Future Skills Questionnaire</a:t>
          </a:r>
        </a:p>
      </dgm:t>
    </dgm:pt>
    <dgm:pt modelId="{9FCCC3FB-3A63-4ED6-8423-614B526EC74E}" type="parTrans" cxnId="{26B3BD4B-2D3E-4FE2-A128-71828789C766}">
      <dgm:prSet/>
      <dgm:spPr/>
      <dgm:t>
        <a:bodyPr/>
        <a:lstStyle/>
        <a:p>
          <a:endParaRPr lang="en-GB"/>
        </a:p>
      </dgm:t>
    </dgm:pt>
    <dgm:pt modelId="{9BFC5B34-AB5B-4045-B620-B235FCDCD2B5}" type="sibTrans" cxnId="{26B3BD4B-2D3E-4FE2-A128-71828789C766}">
      <dgm:prSet/>
      <dgm:spPr/>
      <dgm:t>
        <a:bodyPr/>
        <a:lstStyle/>
        <a:p>
          <a:endParaRPr lang="en-GB"/>
        </a:p>
      </dgm:t>
    </dgm:pt>
    <dgm:pt modelId="{24ABE088-D072-4286-90C2-A8FA486CC74F}">
      <dgm:prSet phldrT="[Text]" phldr="0"/>
      <dgm:spPr>
        <a:solidFill>
          <a:schemeClr val="accent6">
            <a:lumMod val="75000"/>
          </a:schemeClr>
        </a:solidFill>
        <a:ln>
          <a:solidFill>
            <a:schemeClr val="accent6">
              <a:lumMod val="75000"/>
            </a:schemeClr>
          </a:solidFill>
        </a:ln>
      </dgm:spPr>
      <dgm:t>
        <a:bodyPr/>
        <a:lstStyle/>
        <a:p>
          <a:r>
            <a:rPr lang="en-GB" b="1" dirty="0"/>
            <a:t>Internal Leadership Review</a:t>
          </a:r>
        </a:p>
      </dgm:t>
    </dgm:pt>
    <dgm:pt modelId="{3683B31C-D9C0-4B97-B2B6-7BC23EC19193}" type="parTrans" cxnId="{6AA26F94-8092-49B0-998A-343670EF31AC}">
      <dgm:prSet/>
      <dgm:spPr/>
      <dgm:t>
        <a:bodyPr/>
        <a:lstStyle/>
        <a:p>
          <a:endParaRPr lang="en-GB"/>
        </a:p>
      </dgm:t>
    </dgm:pt>
    <dgm:pt modelId="{328D1688-D9D9-4478-9176-8B862C46537B}" type="sibTrans" cxnId="{6AA26F94-8092-49B0-998A-343670EF31AC}">
      <dgm:prSet/>
      <dgm:spPr>
        <a:solidFill>
          <a:schemeClr val="bg1">
            <a:lumMod val="95000"/>
          </a:schemeClr>
        </a:solidFill>
      </dgm:spPr>
      <dgm:t>
        <a:bodyPr/>
        <a:lstStyle/>
        <a:p>
          <a:endParaRPr lang="en-GB"/>
        </a:p>
      </dgm:t>
    </dgm:pt>
    <dgm:pt modelId="{0055D894-6765-4E68-8800-736D088A4060}">
      <dgm:prSet phldrT="[Text]" phldr="0"/>
      <dgm:spPr>
        <a:solidFill>
          <a:srgbClr val="2DBFC2"/>
        </a:solidFill>
        <a:ln>
          <a:solidFill>
            <a:schemeClr val="bg2">
              <a:lumMod val="60000"/>
              <a:lumOff val="40000"/>
            </a:schemeClr>
          </a:solidFill>
        </a:ln>
      </dgm:spPr>
      <dgm:t>
        <a:bodyPr/>
        <a:lstStyle/>
        <a:p>
          <a:r>
            <a:rPr lang="en-GB" b="1" dirty="0"/>
            <a:t>Benchmark 1</a:t>
          </a:r>
        </a:p>
      </dgm:t>
    </dgm:pt>
    <dgm:pt modelId="{B63CFAB6-1488-4528-9F9B-308429D5A446}" type="parTrans" cxnId="{79311E9A-32E6-4BE6-B6C8-7FDB1E89A2C1}">
      <dgm:prSet/>
      <dgm:spPr/>
      <dgm:t>
        <a:bodyPr/>
        <a:lstStyle/>
        <a:p>
          <a:endParaRPr lang="en-GB"/>
        </a:p>
      </dgm:t>
    </dgm:pt>
    <dgm:pt modelId="{D94AB692-ECBC-496D-BC2A-5F1A9665E5F4}" type="sibTrans" cxnId="{79311E9A-32E6-4BE6-B6C8-7FDB1E89A2C1}">
      <dgm:prSet/>
      <dgm:spPr/>
      <dgm:t>
        <a:bodyPr/>
        <a:lstStyle/>
        <a:p>
          <a:endParaRPr lang="en-GB"/>
        </a:p>
      </dgm:t>
    </dgm:pt>
    <dgm:pt modelId="{2D01301E-53EF-4EC0-8D3E-D4B4E44658ED}" type="pres">
      <dgm:prSet presAssocID="{CA943A9B-3390-4809-91A1-A98DA42C4F5E}" presName="cycle" presStyleCnt="0">
        <dgm:presLayoutVars>
          <dgm:dir/>
          <dgm:resizeHandles val="exact"/>
        </dgm:presLayoutVars>
      </dgm:prSet>
      <dgm:spPr/>
    </dgm:pt>
    <dgm:pt modelId="{29B36C05-E1D7-4675-9348-CA2C4DA8B146}" type="pres">
      <dgm:prSet presAssocID="{3F566EE0-B3E6-4F69-BB17-66DCD3B19AA6}" presName="node" presStyleLbl="node1" presStyleIdx="0" presStyleCnt="5">
        <dgm:presLayoutVars>
          <dgm:bulletEnabled val="1"/>
        </dgm:presLayoutVars>
      </dgm:prSet>
      <dgm:spPr/>
    </dgm:pt>
    <dgm:pt modelId="{D9375F5E-AFEF-4C3D-8FD4-E490A5EF6928}" type="pres">
      <dgm:prSet presAssocID="{DB51100F-9337-42FC-825C-C9D4644186E1}" presName="sibTrans" presStyleLbl="sibTrans2D1" presStyleIdx="0" presStyleCnt="5"/>
      <dgm:spPr/>
    </dgm:pt>
    <dgm:pt modelId="{4CFFA9B1-DEF3-4907-8D99-AE0AC6123D44}" type="pres">
      <dgm:prSet presAssocID="{DB51100F-9337-42FC-825C-C9D4644186E1}" presName="connectorText" presStyleLbl="sibTrans2D1" presStyleIdx="0" presStyleCnt="5"/>
      <dgm:spPr/>
    </dgm:pt>
    <dgm:pt modelId="{9E87EE3E-06FF-484D-AFD2-193766F2D993}" type="pres">
      <dgm:prSet presAssocID="{0055D894-6765-4E68-8800-736D088A4060}" presName="node" presStyleLbl="node1" presStyleIdx="1" presStyleCnt="5">
        <dgm:presLayoutVars>
          <dgm:bulletEnabled val="1"/>
        </dgm:presLayoutVars>
      </dgm:prSet>
      <dgm:spPr/>
    </dgm:pt>
    <dgm:pt modelId="{1828C0F5-0294-4CC2-984D-A9CADACA6FB9}" type="pres">
      <dgm:prSet presAssocID="{D94AB692-ECBC-496D-BC2A-5F1A9665E5F4}" presName="sibTrans" presStyleLbl="sibTrans2D1" presStyleIdx="1" presStyleCnt="5"/>
      <dgm:spPr/>
    </dgm:pt>
    <dgm:pt modelId="{D401EBE2-095B-4DD5-86D4-E6F5E060A697}" type="pres">
      <dgm:prSet presAssocID="{D94AB692-ECBC-496D-BC2A-5F1A9665E5F4}" presName="connectorText" presStyleLbl="sibTrans2D1" presStyleIdx="1" presStyleCnt="5"/>
      <dgm:spPr/>
    </dgm:pt>
    <dgm:pt modelId="{F53D707A-D810-4760-8172-AF83E8FD755A}" type="pres">
      <dgm:prSet presAssocID="{3FC17EE6-DE9D-4794-B1A7-A51A31BB43B3}" presName="node" presStyleLbl="node1" presStyleIdx="2" presStyleCnt="5">
        <dgm:presLayoutVars>
          <dgm:bulletEnabled val="1"/>
        </dgm:presLayoutVars>
      </dgm:prSet>
      <dgm:spPr/>
    </dgm:pt>
    <dgm:pt modelId="{EE617898-6FED-4187-8508-181E0BBBAAEF}" type="pres">
      <dgm:prSet presAssocID="{80F6F90E-8015-4CAB-94F1-D3FB098EA613}" presName="sibTrans" presStyleLbl="sibTrans2D1" presStyleIdx="2" presStyleCnt="5"/>
      <dgm:spPr/>
    </dgm:pt>
    <dgm:pt modelId="{7DA697B3-8FEF-4E9F-9CC3-976BC29DF567}" type="pres">
      <dgm:prSet presAssocID="{80F6F90E-8015-4CAB-94F1-D3FB098EA613}" presName="connectorText" presStyleLbl="sibTrans2D1" presStyleIdx="2" presStyleCnt="5"/>
      <dgm:spPr/>
    </dgm:pt>
    <dgm:pt modelId="{03C845D5-23B6-4DE3-B356-64646827F2F2}" type="pres">
      <dgm:prSet presAssocID="{42362715-74F2-4BAD-9DBE-374EA5B0299B}" presName="node" presStyleLbl="node1" presStyleIdx="3" presStyleCnt="5">
        <dgm:presLayoutVars>
          <dgm:bulletEnabled val="1"/>
        </dgm:presLayoutVars>
      </dgm:prSet>
      <dgm:spPr/>
    </dgm:pt>
    <dgm:pt modelId="{216EA7AE-6C30-404A-B0D0-ACA8B0B31FA7}" type="pres">
      <dgm:prSet presAssocID="{9BFC5B34-AB5B-4045-B620-B235FCDCD2B5}" presName="sibTrans" presStyleLbl="sibTrans2D1" presStyleIdx="3" presStyleCnt="5"/>
      <dgm:spPr/>
    </dgm:pt>
    <dgm:pt modelId="{763354B3-C945-4259-8755-A3B0FE6FD88C}" type="pres">
      <dgm:prSet presAssocID="{9BFC5B34-AB5B-4045-B620-B235FCDCD2B5}" presName="connectorText" presStyleLbl="sibTrans2D1" presStyleIdx="3" presStyleCnt="5"/>
      <dgm:spPr/>
    </dgm:pt>
    <dgm:pt modelId="{AEF46514-E3AF-4AFB-956A-45E1150CF028}" type="pres">
      <dgm:prSet presAssocID="{24ABE088-D072-4286-90C2-A8FA486CC74F}" presName="node" presStyleLbl="node1" presStyleIdx="4" presStyleCnt="5">
        <dgm:presLayoutVars>
          <dgm:bulletEnabled val="1"/>
        </dgm:presLayoutVars>
      </dgm:prSet>
      <dgm:spPr/>
    </dgm:pt>
    <dgm:pt modelId="{E492A289-05B0-42AB-9C67-8D9DD5BA220C}" type="pres">
      <dgm:prSet presAssocID="{328D1688-D9D9-4478-9176-8B862C46537B}" presName="sibTrans" presStyleLbl="sibTrans2D1" presStyleIdx="4" presStyleCnt="5"/>
      <dgm:spPr/>
    </dgm:pt>
    <dgm:pt modelId="{8C7BBCFF-6E52-4582-97EE-6C3BAF858781}" type="pres">
      <dgm:prSet presAssocID="{328D1688-D9D9-4478-9176-8B862C46537B}" presName="connectorText" presStyleLbl="sibTrans2D1" presStyleIdx="4" presStyleCnt="5"/>
      <dgm:spPr/>
    </dgm:pt>
  </dgm:ptLst>
  <dgm:cxnLst>
    <dgm:cxn modelId="{F3425414-89EA-49B3-83ED-36324F29E4EC}" type="presOf" srcId="{80F6F90E-8015-4CAB-94F1-D3FB098EA613}" destId="{7DA697B3-8FEF-4E9F-9CC3-976BC29DF567}" srcOrd="1" destOrd="0" presId="urn:microsoft.com/office/officeart/2005/8/layout/cycle2"/>
    <dgm:cxn modelId="{D058DE19-43C6-4D3A-B88C-5B05BE618AD9}" type="presOf" srcId="{D94AB692-ECBC-496D-BC2A-5F1A9665E5F4}" destId="{1828C0F5-0294-4CC2-984D-A9CADACA6FB9}" srcOrd="0" destOrd="0" presId="urn:microsoft.com/office/officeart/2005/8/layout/cycle2"/>
    <dgm:cxn modelId="{448BCF26-1E71-4C32-AC01-EF8EC24364FA}" type="presOf" srcId="{24ABE088-D072-4286-90C2-A8FA486CC74F}" destId="{AEF46514-E3AF-4AFB-956A-45E1150CF028}" srcOrd="0" destOrd="0" presId="urn:microsoft.com/office/officeart/2005/8/layout/cycle2"/>
    <dgm:cxn modelId="{61D1BF39-2892-45C6-A1E2-D8ED22039869}" type="presOf" srcId="{328D1688-D9D9-4478-9176-8B862C46537B}" destId="{E492A289-05B0-42AB-9C67-8D9DD5BA220C}" srcOrd="0" destOrd="0" presId="urn:microsoft.com/office/officeart/2005/8/layout/cycle2"/>
    <dgm:cxn modelId="{A37E8460-06DA-44BB-A616-F132E2A7DBC6}" type="presOf" srcId="{9BFC5B34-AB5B-4045-B620-B235FCDCD2B5}" destId="{216EA7AE-6C30-404A-B0D0-ACA8B0B31FA7}" srcOrd="0" destOrd="0" presId="urn:microsoft.com/office/officeart/2005/8/layout/cycle2"/>
    <dgm:cxn modelId="{26B3BD4B-2D3E-4FE2-A128-71828789C766}" srcId="{CA943A9B-3390-4809-91A1-A98DA42C4F5E}" destId="{42362715-74F2-4BAD-9DBE-374EA5B0299B}" srcOrd="3" destOrd="0" parTransId="{9FCCC3FB-3A63-4ED6-8423-614B526EC74E}" sibTransId="{9BFC5B34-AB5B-4045-B620-B235FCDCD2B5}"/>
    <dgm:cxn modelId="{27C51052-9034-4FEA-8A9D-13009490A324}" type="presOf" srcId="{3FC17EE6-DE9D-4794-B1A7-A51A31BB43B3}" destId="{F53D707A-D810-4760-8172-AF83E8FD755A}" srcOrd="0" destOrd="0" presId="urn:microsoft.com/office/officeart/2005/8/layout/cycle2"/>
    <dgm:cxn modelId="{F015BE57-4187-4480-A488-51C5A6630E87}" type="presOf" srcId="{9BFC5B34-AB5B-4045-B620-B235FCDCD2B5}" destId="{763354B3-C945-4259-8755-A3B0FE6FD88C}" srcOrd="1" destOrd="0" presId="urn:microsoft.com/office/officeart/2005/8/layout/cycle2"/>
    <dgm:cxn modelId="{EDD6DC89-5CD5-44C6-BE9E-337CF0484A96}" type="presOf" srcId="{D94AB692-ECBC-496D-BC2A-5F1A9665E5F4}" destId="{D401EBE2-095B-4DD5-86D4-E6F5E060A697}" srcOrd="1" destOrd="0" presId="urn:microsoft.com/office/officeart/2005/8/layout/cycle2"/>
    <dgm:cxn modelId="{AD9DC68B-EA49-42E3-8E5C-8E9E9E725A9C}" type="presOf" srcId="{42362715-74F2-4BAD-9DBE-374EA5B0299B}" destId="{03C845D5-23B6-4DE3-B356-64646827F2F2}" srcOrd="0" destOrd="0" presId="urn:microsoft.com/office/officeart/2005/8/layout/cycle2"/>
    <dgm:cxn modelId="{2AEE708E-C3FF-4ABD-B983-6FC065FCEAE3}" type="presOf" srcId="{CA943A9B-3390-4809-91A1-A98DA42C4F5E}" destId="{2D01301E-53EF-4EC0-8D3E-D4B4E44658ED}" srcOrd="0" destOrd="0" presId="urn:microsoft.com/office/officeart/2005/8/layout/cycle2"/>
    <dgm:cxn modelId="{6AA26F94-8092-49B0-998A-343670EF31AC}" srcId="{CA943A9B-3390-4809-91A1-A98DA42C4F5E}" destId="{24ABE088-D072-4286-90C2-A8FA486CC74F}" srcOrd="4" destOrd="0" parTransId="{3683B31C-D9C0-4B97-B2B6-7BC23EC19193}" sibTransId="{328D1688-D9D9-4478-9176-8B862C46537B}"/>
    <dgm:cxn modelId="{719E1496-3A4A-439C-971C-965F5683C281}" type="presOf" srcId="{80F6F90E-8015-4CAB-94F1-D3FB098EA613}" destId="{EE617898-6FED-4187-8508-181E0BBBAAEF}" srcOrd="0" destOrd="0" presId="urn:microsoft.com/office/officeart/2005/8/layout/cycle2"/>
    <dgm:cxn modelId="{79311E9A-32E6-4BE6-B6C8-7FDB1E89A2C1}" srcId="{CA943A9B-3390-4809-91A1-A98DA42C4F5E}" destId="{0055D894-6765-4E68-8800-736D088A4060}" srcOrd="1" destOrd="0" parTransId="{B63CFAB6-1488-4528-9F9B-308429D5A446}" sibTransId="{D94AB692-ECBC-496D-BC2A-5F1A9665E5F4}"/>
    <dgm:cxn modelId="{0EE956A6-B149-4860-BAC3-580FEA98379C}" type="presOf" srcId="{DB51100F-9337-42FC-825C-C9D4644186E1}" destId="{D9375F5E-AFEF-4C3D-8FD4-E490A5EF6928}" srcOrd="0" destOrd="0" presId="urn:microsoft.com/office/officeart/2005/8/layout/cycle2"/>
    <dgm:cxn modelId="{1E4FD1C5-DF59-4FCB-936B-F9B31E4DEA4C}" type="presOf" srcId="{328D1688-D9D9-4478-9176-8B862C46537B}" destId="{8C7BBCFF-6E52-4582-97EE-6C3BAF858781}" srcOrd="1" destOrd="0" presId="urn:microsoft.com/office/officeart/2005/8/layout/cycle2"/>
    <dgm:cxn modelId="{C042F6C6-84A8-434D-8859-5D5F434A58CD}" type="presOf" srcId="{3F566EE0-B3E6-4F69-BB17-66DCD3B19AA6}" destId="{29B36C05-E1D7-4675-9348-CA2C4DA8B146}" srcOrd="0" destOrd="0" presId="urn:microsoft.com/office/officeart/2005/8/layout/cycle2"/>
    <dgm:cxn modelId="{C034E3CD-E98C-4CCB-8465-416D89105777}" type="presOf" srcId="{0055D894-6765-4E68-8800-736D088A4060}" destId="{9E87EE3E-06FF-484D-AFD2-193766F2D993}" srcOrd="0" destOrd="0" presId="urn:microsoft.com/office/officeart/2005/8/layout/cycle2"/>
    <dgm:cxn modelId="{BE9D30D1-1941-4B35-A76E-17D2C45F92EA}" srcId="{CA943A9B-3390-4809-91A1-A98DA42C4F5E}" destId="{3F566EE0-B3E6-4F69-BB17-66DCD3B19AA6}" srcOrd="0" destOrd="0" parTransId="{70E1AB63-54A0-4CCF-898B-AD070EBD397B}" sibTransId="{DB51100F-9337-42FC-825C-C9D4644186E1}"/>
    <dgm:cxn modelId="{7D23D9E6-388D-4CA6-93D3-05E4AC44AC72}" srcId="{CA943A9B-3390-4809-91A1-A98DA42C4F5E}" destId="{3FC17EE6-DE9D-4794-B1A7-A51A31BB43B3}" srcOrd="2" destOrd="0" parTransId="{AE3A0839-2076-4E0A-9678-E316373A7DC5}" sibTransId="{80F6F90E-8015-4CAB-94F1-D3FB098EA613}"/>
    <dgm:cxn modelId="{F0D585FF-F34A-4CD1-8FFD-C00D729A6E70}" type="presOf" srcId="{DB51100F-9337-42FC-825C-C9D4644186E1}" destId="{4CFFA9B1-DEF3-4907-8D99-AE0AC6123D44}" srcOrd="1" destOrd="0" presId="urn:microsoft.com/office/officeart/2005/8/layout/cycle2"/>
    <dgm:cxn modelId="{25693C01-7920-4BCD-9383-D52839A0DC05}" type="presParOf" srcId="{2D01301E-53EF-4EC0-8D3E-D4B4E44658ED}" destId="{29B36C05-E1D7-4675-9348-CA2C4DA8B146}" srcOrd="0" destOrd="0" presId="urn:microsoft.com/office/officeart/2005/8/layout/cycle2"/>
    <dgm:cxn modelId="{6014A32E-D355-49D7-A254-FEE0D8A40108}" type="presParOf" srcId="{2D01301E-53EF-4EC0-8D3E-D4B4E44658ED}" destId="{D9375F5E-AFEF-4C3D-8FD4-E490A5EF6928}" srcOrd="1" destOrd="0" presId="urn:microsoft.com/office/officeart/2005/8/layout/cycle2"/>
    <dgm:cxn modelId="{E2A7166C-B6A4-4B08-B811-1D5F5CCCCBB9}" type="presParOf" srcId="{D9375F5E-AFEF-4C3D-8FD4-E490A5EF6928}" destId="{4CFFA9B1-DEF3-4907-8D99-AE0AC6123D44}" srcOrd="0" destOrd="0" presId="urn:microsoft.com/office/officeart/2005/8/layout/cycle2"/>
    <dgm:cxn modelId="{F636A741-0FA4-4465-BF66-4335F28BAFD2}" type="presParOf" srcId="{2D01301E-53EF-4EC0-8D3E-D4B4E44658ED}" destId="{9E87EE3E-06FF-484D-AFD2-193766F2D993}" srcOrd="2" destOrd="0" presId="urn:microsoft.com/office/officeart/2005/8/layout/cycle2"/>
    <dgm:cxn modelId="{BBA40C0C-6367-4F62-9148-325B0BBD46AB}" type="presParOf" srcId="{2D01301E-53EF-4EC0-8D3E-D4B4E44658ED}" destId="{1828C0F5-0294-4CC2-984D-A9CADACA6FB9}" srcOrd="3" destOrd="0" presId="urn:microsoft.com/office/officeart/2005/8/layout/cycle2"/>
    <dgm:cxn modelId="{EA9B2403-A6C6-479E-B980-DB611C3DB147}" type="presParOf" srcId="{1828C0F5-0294-4CC2-984D-A9CADACA6FB9}" destId="{D401EBE2-095B-4DD5-86D4-E6F5E060A697}" srcOrd="0" destOrd="0" presId="urn:microsoft.com/office/officeart/2005/8/layout/cycle2"/>
    <dgm:cxn modelId="{F2FCA992-6A4E-4B00-9AC0-06F82023DA13}" type="presParOf" srcId="{2D01301E-53EF-4EC0-8D3E-D4B4E44658ED}" destId="{F53D707A-D810-4760-8172-AF83E8FD755A}" srcOrd="4" destOrd="0" presId="urn:microsoft.com/office/officeart/2005/8/layout/cycle2"/>
    <dgm:cxn modelId="{15CBACD0-7EB2-4D51-B8EA-8B2849D1DF02}" type="presParOf" srcId="{2D01301E-53EF-4EC0-8D3E-D4B4E44658ED}" destId="{EE617898-6FED-4187-8508-181E0BBBAAEF}" srcOrd="5" destOrd="0" presId="urn:microsoft.com/office/officeart/2005/8/layout/cycle2"/>
    <dgm:cxn modelId="{8685A4F0-B9BB-4348-B89E-E4354260BAFF}" type="presParOf" srcId="{EE617898-6FED-4187-8508-181E0BBBAAEF}" destId="{7DA697B3-8FEF-4E9F-9CC3-976BC29DF567}" srcOrd="0" destOrd="0" presId="urn:microsoft.com/office/officeart/2005/8/layout/cycle2"/>
    <dgm:cxn modelId="{FB8B36AF-0B8F-4264-B4AA-CA9A9345CADE}" type="presParOf" srcId="{2D01301E-53EF-4EC0-8D3E-D4B4E44658ED}" destId="{03C845D5-23B6-4DE3-B356-64646827F2F2}" srcOrd="6" destOrd="0" presId="urn:microsoft.com/office/officeart/2005/8/layout/cycle2"/>
    <dgm:cxn modelId="{E946C6C4-6050-445D-8E66-E47A5420951A}" type="presParOf" srcId="{2D01301E-53EF-4EC0-8D3E-D4B4E44658ED}" destId="{216EA7AE-6C30-404A-B0D0-ACA8B0B31FA7}" srcOrd="7" destOrd="0" presId="urn:microsoft.com/office/officeart/2005/8/layout/cycle2"/>
    <dgm:cxn modelId="{69CDD4C3-F9A0-4D34-9D08-385B83F1E515}" type="presParOf" srcId="{216EA7AE-6C30-404A-B0D0-ACA8B0B31FA7}" destId="{763354B3-C945-4259-8755-A3B0FE6FD88C}" srcOrd="0" destOrd="0" presId="urn:microsoft.com/office/officeart/2005/8/layout/cycle2"/>
    <dgm:cxn modelId="{533B21B6-EE13-43D3-8BDB-3766AC9865B8}" type="presParOf" srcId="{2D01301E-53EF-4EC0-8D3E-D4B4E44658ED}" destId="{AEF46514-E3AF-4AFB-956A-45E1150CF028}" srcOrd="8" destOrd="0" presId="urn:microsoft.com/office/officeart/2005/8/layout/cycle2"/>
    <dgm:cxn modelId="{E9A9ACDB-4E8A-4F68-9FC3-C3713E64B286}" type="presParOf" srcId="{2D01301E-53EF-4EC0-8D3E-D4B4E44658ED}" destId="{E492A289-05B0-42AB-9C67-8D9DD5BA220C}" srcOrd="9" destOrd="0" presId="urn:microsoft.com/office/officeart/2005/8/layout/cycle2"/>
    <dgm:cxn modelId="{C1654A32-7A57-4A89-8B63-FC70324DDBBA}" type="presParOf" srcId="{E492A289-05B0-42AB-9C67-8D9DD5BA220C}" destId="{8C7BBCFF-6E52-4582-97EE-6C3BAF858781}"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C1BAA2-199D-4B65-9D40-9C9417149550}">
      <dsp:nvSpPr>
        <dsp:cNvPr id="0" name=""/>
        <dsp:cNvSpPr/>
      </dsp:nvSpPr>
      <dsp:spPr>
        <a:xfrm>
          <a:off x="0" y="31406"/>
          <a:ext cx="5360504" cy="2144201"/>
        </a:xfrm>
        <a:prstGeom prst="leftRightRibb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B2A368-0FEF-47DE-AC64-47663CD9947E}">
      <dsp:nvSpPr>
        <dsp:cNvPr id="0" name=""/>
        <dsp:cNvSpPr/>
      </dsp:nvSpPr>
      <dsp:spPr>
        <a:xfrm>
          <a:off x="643260" y="426518"/>
          <a:ext cx="1768966" cy="1050658"/>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9784" rIns="0" bIns="53340" numCol="1" spcCol="1270" anchor="ctr" anchorCtr="0">
          <a:noAutofit/>
        </a:bodyPr>
        <a:lstStyle/>
        <a:p>
          <a:pPr marL="0" lvl="0" indent="0" algn="ctr" defTabSz="622300">
            <a:lnSpc>
              <a:spcPct val="90000"/>
            </a:lnSpc>
            <a:spcBef>
              <a:spcPct val="0"/>
            </a:spcBef>
            <a:spcAft>
              <a:spcPct val="35000"/>
            </a:spcAft>
            <a:buNone/>
          </a:pPr>
          <a:r>
            <a:rPr lang="en-GB" sz="1400" kern="1200">
              <a:latin typeface="Aptos"/>
            </a:rPr>
            <a:t>1-2 weeks work experience in Yr10 for most where possible</a:t>
          </a:r>
        </a:p>
      </dsp:txBody>
      <dsp:txXfrm>
        <a:off x="643260" y="426518"/>
        <a:ext cx="1768966" cy="1050658"/>
      </dsp:txXfrm>
    </dsp:sp>
    <dsp:sp modelId="{7FC08541-A7EA-4B54-A5DA-F20BDFB022DE}">
      <dsp:nvSpPr>
        <dsp:cNvPr id="0" name=""/>
        <dsp:cNvSpPr/>
      </dsp:nvSpPr>
      <dsp:spPr>
        <a:xfrm>
          <a:off x="2680252" y="769591"/>
          <a:ext cx="2090596" cy="1050658"/>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7564" rIns="0" bIns="72390" numCol="1" spcCol="1270" anchor="ctr" anchorCtr="0">
          <a:noAutofit/>
        </a:bodyPr>
        <a:lstStyle/>
        <a:p>
          <a:pPr marL="0" lvl="0" indent="0" algn="ctr" defTabSz="844550">
            <a:lnSpc>
              <a:spcPct val="90000"/>
            </a:lnSpc>
            <a:spcBef>
              <a:spcPct val="0"/>
            </a:spcBef>
            <a:spcAft>
              <a:spcPct val="35000"/>
            </a:spcAft>
            <a:buNone/>
          </a:pPr>
          <a:r>
            <a:rPr lang="en-GB" sz="1900" kern="1200">
              <a:latin typeface="Aptos"/>
            </a:rPr>
            <a:t>A range of experiences of work from Yr7 – 11 for all</a:t>
          </a:r>
        </a:p>
      </dsp:txBody>
      <dsp:txXfrm>
        <a:off x="2680252" y="769591"/>
        <a:ext cx="2090596" cy="10506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C1BAA2-199D-4B65-9D40-9C9417149550}">
      <dsp:nvSpPr>
        <dsp:cNvPr id="0" name=""/>
        <dsp:cNvSpPr/>
      </dsp:nvSpPr>
      <dsp:spPr>
        <a:xfrm>
          <a:off x="0" y="60560"/>
          <a:ext cx="5314121" cy="2125648"/>
        </a:xfrm>
        <a:prstGeom prst="leftRightRibb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B2A368-0FEF-47DE-AC64-47663CD9947E}">
      <dsp:nvSpPr>
        <dsp:cNvPr id="0" name=""/>
        <dsp:cNvSpPr/>
      </dsp:nvSpPr>
      <dsp:spPr>
        <a:xfrm>
          <a:off x="637694" y="432548"/>
          <a:ext cx="1753659" cy="1041567"/>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6896" rIns="0" bIns="60960" numCol="1" spcCol="1270" anchor="ctr" anchorCtr="0">
          <a:noAutofit/>
        </a:bodyPr>
        <a:lstStyle/>
        <a:p>
          <a:pPr marL="0" lvl="0" indent="0" algn="ctr" defTabSz="711200">
            <a:lnSpc>
              <a:spcPct val="90000"/>
            </a:lnSpc>
            <a:spcBef>
              <a:spcPct val="0"/>
            </a:spcBef>
            <a:spcAft>
              <a:spcPct val="35000"/>
            </a:spcAft>
            <a:buNone/>
          </a:pPr>
          <a:r>
            <a:rPr lang="en-GB" sz="1600" kern="1200"/>
            <a:t>Work experience wherever it could be found for as many as possible</a:t>
          </a:r>
        </a:p>
      </dsp:txBody>
      <dsp:txXfrm>
        <a:off x="637694" y="432548"/>
        <a:ext cx="1753659" cy="1041567"/>
      </dsp:txXfrm>
    </dsp:sp>
    <dsp:sp modelId="{7FC08541-A7EA-4B54-A5DA-F20BDFB022DE}">
      <dsp:nvSpPr>
        <dsp:cNvPr id="0" name=""/>
        <dsp:cNvSpPr/>
      </dsp:nvSpPr>
      <dsp:spPr>
        <a:xfrm>
          <a:off x="2657060" y="772652"/>
          <a:ext cx="2072507" cy="1041567"/>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6896" rIns="0" bIns="60960" numCol="1" spcCol="1270" anchor="ctr" anchorCtr="0">
          <a:noAutofit/>
        </a:bodyPr>
        <a:lstStyle/>
        <a:p>
          <a:pPr marL="0" lvl="0" indent="0" algn="ctr" defTabSz="711200">
            <a:lnSpc>
              <a:spcPct val="90000"/>
            </a:lnSpc>
            <a:spcBef>
              <a:spcPct val="0"/>
            </a:spcBef>
            <a:spcAft>
              <a:spcPct val="35000"/>
            </a:spcAft>
            <a:buNone/>
          </a:pPr>
          <a:r>
            <a:rPr lang="en-GB" sz="1600" kern="1200"/>
            <a:t>A range of interactions for all, with a variety of employers and sectors aligned to interests</a:t>
          </a:r>
        </a:p>
      </dsp:txBody>
      <dsp:txXfrm>
        <a:off x="2657060" y="772652"/>
        <a:ext cx="2072507" cy="10415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C1BAA2-199D-4B65-9D40-9C9417149550}">
      <dsp:nvSpPr>
        <dsp:cNvPr id="0" name=""/>
        <dsp:cNvSpPr/>
      </dsp:nvSpPr>
      <dsp:spPr>
        <a:xfrm>
          <a:off x="0" y="65861"/>
          <a:ext cx="5287617" cy="2115046"/>
        </a:xfrm>
        <a:prstGeom prst="leftRightRibb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B2A368-0FEF-47DE-AC64-47663CD9947E}">
      <dsp:nvSpPr>
        <dsp:cNvPr id="0" name=""/>
        <dsp:cNvSpPr/>
      </dsp:nvSpPr>
      <dsp:spPr>
        <a:xfrm>
          <a:off x="634514" y="435994"/>
          <a:ext cx="1744913" cy="1036372"/>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6896" rIns="0" bIns="60960" numCol="1" spcCol="1270" anchor="ctr" anchorCtr="0">
          <a:noAutofit/>
        </a:bodyPr>
        <a:lstStyle/>
        <a:p>
          <a:pPr marL="0" lvl="0" indent="0" algn="ctr" defTabSz="711200">
            <a:lnSpc>
              <a:spcPct val="90000"/>
            </a:lnSpc>
            <a:spcBef>
              <a:spcPct val="0"/>
            </a:spcBef>
            <a:spcAft>
              <a:spcPct val="35000"/>
            </a:spcAft>
            <a:buNone/>
          </a:pPr>
          <a:r>
            <a:rPr lang="en-GB" sz="1600" kern="1200"/>
            <a:t>Part of what we’ve historically always done</a:t>
          </a:r>
        </a:p>
      </dsp:txBody>
      <dsp:txXfrm>
        <a:off x="634514" y="435994"/>
        <a:ext cx="1744913" cy="1036372"/>
      </dsp:txXfrm>
    </dsp:sp>
    <dsp:sp modelId="{7FC08541-A7EA-4B54-A5DA-F20BDFB022DE}">
      <dsp:nvSpPr>
        <dsp:cNvPr id="0" name=""/>
        <dsp:cNvSpPr/>
      </dsp:nvSpPr>
      <dsp:spPr>
        <a:xfrm>
          <a:off x="2643808" y="774401"/>
          <a:ext cx="2062170" cy="1036372"/>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6896" rIns="0" bIns="60960" numCol="1" spcCol="1270" anchor="ctr" anchorCtr="0">
          <a:noAutofit/>
        </a:bodyPr>
        <a:lstStyle/>
        <a:p>
          <a:pPr marL="0" lvl="0" indent="0" algn="ctr" defTabSz="711200">
            <a:lnSpc>
              <a:spcPct val="90000"/>
            </a:lnSpc>
            <a:spcBef>
              <a:spcPct val="0"/>
            </a:spcBef>
            <a:spcAft>
              <a:spcPct val="35000"/>
            </a:spcAft>
            <a:buNone/>
          </a:pPr>
          <a:r>
            <a:rPr lang="en-GB" sz="1600" kern="1200"/>
            <a:t>Linked to careers for young people who want to live, work and thrive in Cornwall </a:t>
          </a:r>
        </a:p>
      </dsp:txBody>
      <dsp:txXfrm>
        <a:off x="2643808" y="774401"/>
        <a:ext cx="2062170" cy="10363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43621-6237-4A0C-A487-5770AE96E74A}">
      <dsp:nvSpPr>
        <dsp:cNvPr id="0" name=""/>
        <dsp:cNvSpPr/>
      </dsp:nvSpPr>
      <dsp:spPr>
        <a:xfrm>
          <a:off x="1354666" y="0"/>
          <a:ext cx="5418667" cy="5418667"/>
        </a:xfrm>
        <a:prstGeom prst="diamond">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EF66B8-983B-4998-A383-DD433F2E6578}">
      <dsp:nvSpPr>
        <dsp:cNvPr id="0" name=""/>
        <dsp:cNvSpPr/>
      </dsp:nvSpPr>
      <dsp:spPr>
        <a:xfrm>
          <a:off x="1869439" y="514773"/>
          <a:ext cx="2113280" cy="2113280"/>
        </a:xfrm>
        <a:prstGeom prst="roundRect">
          <a:avLst/>
        </a:prstGeom>
        <a:solidFill>
          <a:schemeClr val="lt1">
            <a:hueOff val="0"/>
            <a:satOff val="0"/>
            <a:lumOff val="0"/>
            <a:alphaOff val="0"/>
          </a:schemeClr>
        </a:solidFill>
        <a:ln w="762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Trained CL</a:t>
          </a:r>
        </a:p>
      </dsp:txBody>
      <dsp:txXfrm>
        <a:off x="1972601" y="617935"/>
        <a:ext cx="1906956" cy="1906956"/>
      </dsp:txXfrm>
    </dsp:sp>
    <dsp:sp modelId="{97FF9D66-6657-451D-A73B-C584C5687BB8}">
      <dsp:nvSpPr>
        <dsp:cNvPr id="0" name=""/>
        <dsp:cNvSpPr/>
      </dsp:nvSpPr>
      <dsp:spPr>
        <a:xfrm>
          <a:off x="4145280" y="514773"/>
          <a:ext cx="2113280" cy="2113280"/>
        </a:xfrm>
        <a:prstGeom prst="roundRect">
          <a:avLst/>
        </a:prstGeom>
        <a:solidFill>
          <a:schemeClr val="lt1">
            <a:hueOff val="0"/>
            <a:satOff val="0"/>
            <a:lumOff val="0"/>
            <a:alphaOff val="0"/>
          </a:schemeClr>
        </a:solidFill>
        <a:ln w="762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SLT and Governor backing</a:t>
          </a:r>
        </a:p>
      </dsp:txBody>
      <dsp:txXfrm>
        <a:off x="4248442" y="617935"/>
        <a:ext cx="1906956" cy="1906956"/>
      </dsp:txXfrm>
    </dsp:sp>
    <dsp:sp modelId="{03FBFCDF-3E9D-4DE4-B308-8EB55A6B69A5}">
      <dsp:nvSpPr>
        <dsp:cNvPr id="0" name=""/>
        <dsp:cNvSpPr/>
      </dsp:nvSpPr>
      <dsp:spPr>
        <a:xfrm>
          <a:off x="1869439" y="2790613"/>
          <a:ext cx="2113280" cy="2113280"/>
        </a:xfrm>
        <a:prstGeom prst="roundRect">
          <a:avLst/>
        </a:prstGeom>
        <a:solidFill>
          <a:schemeClr val="lt1">
            <a:hueOff val="0"/>
            <a:satOff val="0"/>
            <a:lumOff val="0"/>
            <a:alphaOff val="0"/>
          </a:schemeClr>
        </a:solidFill>
        <a:ln w="762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Link to leaders’ vision in supporting a whole institution approach </a:t>
          </a:r>
        </a:p>
      </dsp:txBody>
      <dsp:txXfrm>
        <a:off x="1972601" y="2893775"/>
        <a:ext cx="1906956" cy="1906956"/>
      </dsp:txXfrm>
    </dsp:sp>
    <dsp:sp modelId="{2ACD6E12-37B8-4AC2-8F8B-35C63C3748E4}">
      <dsp:nvSpPr>
        <dsp:cNvPr id="0" name=""/>
        <dsp:cNvSpPr/>
      </dsp:nvSpPr>
      <dsp:spPr>
        <a:xfrm>
          <a:off x="4227634" y="2818825"/>
          <a:ext cx="2113280" cy="2113280"/>
        </a:xfrm>
        <a:prstGeom prst="roundRect">
          <a:avLst/>
        </a:prstGeom>
        <a:solidFill>
          <a:schemeClr val="lt1">
            <a:hueOff val="0"/>
            <a:satOff val="0"/>
            <a:lumOff val="0"/>
            <a:alphaOff val="0"/>
          </a:schemeClr>
        </a:solidFill>
        <a:ln w="762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Link to institution strategic priorities</a:t>
          </a:r>
        </a:p>
      </dsp:txBody>
      <dsp:txXfrm>
        <a:off x="4330796" y="2921987"/>
        <a:ext cx="1906956" cy="19069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B36C05-E1D7-4675-9348-CA2C4DA8B146}">
      <dsp:nvSpPr>
        <dsp:cNvPr id="0" name=""/>
        <dsp:cNvSpPr/>
      </dsp:nvSpPr>
      <dsp:spPr>
        <a:xfrm>
          <a:off x="3246437" y="534"/>
          <a:ext cx="1635124" cy="1635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t>Peer to Peer Review</a:t>
          </a:r>
        </a:p>
      </dsp:txBody>
      <dsp:txXfrm>
        <a:off x="3485895" y="239992"/>
        <a:ext cx="1156208" cy="1156208"/>
      </dsp:txXfrm>
    </dsp:sp>
    <dsp:sp modelId="{D9375F5E-AFEF-4C3D-8FD4-E490A5EF6928}">
      <dsp:nvSpPr>
        <dsp:cNvPr id="0" name=""/>
        <dsp:cNvSpPr/>
      </dsp:nvSpPr>
      <dsp:spPr>
        <a:xfrm rot="2160000">
          <a:off x="4830234" y="1257302"/>
          <a:ext cx="436123" cy="551854"/>
        </a:xfrm>
        <a:prstGeom prst="rightArrow">
          <a:avLst>
            <a:gd name="adj1" fmla="val 60000"/>
            <a:gd name="adj2" fmla="val 50000"/>
          </a:avLst>
        </a:prstGeom>
        <a:solidFill>
          <a:schemeClr val="bg1">
            <a:lumMod val="9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4842728" y="1329221"/>
        <a:ext cx="305286" cy="331112"/>
      </dsp:txXfrm>
    </dsp:sp>
    <dsp:sp modelId="{9E87EE3E-06FF-484D-AFD2-193766F2D993}">
      <dsp:nvSpPr>
        <dsp:cNvPr id="0" name=""/>
        <dsp:cNvSpPr/>
      </dsp:nvSpPr>
      <dsp:spPr>
        <a:xfrm>
          <a:off x="5235001" y="1445310"/>
          <a:ext cx="1635124" cy="1635124"/>
        </a:xfrm>
        <a:prstGeom prst="ellipse">
          <a:avLst/>
        </a:prstGeom>
        <a:solidFill>
          <a:srgbClr val="2DBFC2"/>
        </a:solidFill>
        <a:ln w="12700" cap="flat" cmpd="sng" algn="ctr">
          <a:solidFill>
            <a:schemeClr val="bg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t>Benchmark 1</a:t>
          </a:r>
        </a:p>
      </dsp:txBody>
      <dsp:txXfrm>
        <a:off x="5474459" y="1684768"/>
        <a:ext cx="1156208" cy="1156208"/>
      </dsp:txXfrm>
    </dsp:sp>
    <dsp:sp modelId="{1828C0F5-0294-4CC2-984D-A9CADACA6FB9}">
      <dsp:nvSpPr>
        <dsp:cNvPr id="0" name=""/>
        <dsp:cNvSpPr/>
      </dsp:nvSpPr>
      <dsp:spPr>
        <a:xfrm rot="6480000">
          <a:off x="5458534" y="3144055"/>
          <a:ext cx="436123" cy="5518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rot="10800000">
        <a:off x="5544168" y="3192209"/>
        <a:ext cx="305286" cy="331112"/>
      </dsp:txXfrm>
    </dsp:sp>
    <dsp:sp modelId="{F53D707A-D810-4760-8172-AF83E8FD755A}">
      <dsp:nvSpPr>
        <dsp:cNvPr id="0" name=""/>
        <dsp:cNvSpPr/>
      </dsp:nvSpPr>
      <dsp:spPr>
        <a:xfrm>
          <a:off x="4475437" y="3783007"/>
          <a:ext cx="1635124" cy="1635124"/>
        </a:xfrm>
        <a:prstGeom prst="ellipse">
          <a:avLst/>
        </a:prstGeom>
        <a:solidFill>
          <a:srgbClr val="FFC000"/>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t>Benchmarks </a:t>
          </a:r>
        </a:p>
        <a:p>
          <a:pPr marL="0" lvl="0" indent="0" algn="ctr" defTabSz="622300">
            <a:lnSpc>
              <a:spcPct val="90000"/>
            </a:lnSpc>
            <a:spcBef>
              <a:spcPct val="0"/>
            </a:spcBef>
            <a:spcAft>
              <a:spcPct val="35000"/>
            </a:spcAft>
            <a:buNone/>
          </a:pPr>
          <a:r>
            <a:rPr lang="en-GB" sz="1400" b="1" kern="1200" dirty="0"/>
            <a:t>2 - 8</a:t>
          </a:r>
        </a:p>
      </dsp:txBody>
      <dsp:txXfrm>
        <a:off x="4714895" y="4022465"/>
        <a:ext cx="1156208" cy="1156208"/>
      </dsp:txXfrm>
    </dsp:sp>
    <dsp:sp modelId="{EE617898-6FED-4187-8508-181E0BBBAAEF}">
      <dsp:nvSpPr>
        <dsp:cNvPr id="0" name=""/>
        <dsp:cNvSpPr/>
      </dsp:nvSpPr>
      <dsp:spPr>
        <a:xfrm rot="10800000">
          <a:off x="3858281" y="4324642"/>
          <a:ext cx="436123" cy="5518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rot="10800000">
        <a:off x="3989118" y="4435013"/>
        <a:ext cx="305286" cy="331112"/>
      </dsp:txXfrm>
    </dsp:sp>
    <dsp:sp modelId="{03C845D5-23B6-4DE3-B356-64646827F2F2}">
      <dsp:nvSpPr>
        <dsp:cNvPr id="0" name=""/>
        <dsp:cNvSpPr/>
      </dsp:nvSpPr>
      <dsp:spPr>
        <a:xfrm>
          <a:off x="2017437" y="3783007"/>
          <a:ext cx="1635124" cy="1635124"/>
        </a:xfrm>
        <a:prstGeom prst="ellipse">
          <a:avLst/>
        </a:prstGeom>
        <a:solidFill>
          <a:schemeClr val="accent5">
            <a:lumMod val="50000"/>
            <a:lumOff val="50000"/>
          </a:schemeClr>
        </a:solidFill>
        <a:ln w="12700" cap="flat" cmpd="sng" algn="ctr">
          <a:solidFill>
            <a:schemeClr val="accent5">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t>Future Skills Questionnaire</a:t>
          </a:r>
        </a:p>
      </dsp:txBody>
      <dsp:txXfrm>
        <a:off x="2256895" y="4022465"/>
        <a:ext cx="1156208" cy="1156208"/>
      </dsp:txXfrm>
    </dsp:sp>
    <dsp:sp modelId="{216EA7AE-6C30-404A-B0D0-ACA8B0B31FA7}">
      <dsp:nvSpPr>
        <dsp:cNvPr id="0" name=""/>
        <dsp:cNvSpPr/>
      </dsp:nvSpPr>
      <dsp:spPr>
        <a:xfrm rot="15120000">
          <a:off x="2240970" y="3167533"/>
          <a:ext cx="436123" cy="55185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rot="10800000">
        <a:off x="2326604" y="3340121"/>
        <a:ext cx="305286" cy="331112"/>
      </dsp:txXfrm>
    </dsp:sp>
    <dsp:sp modelId="{AEF46514-E3AF-4AFB-956A-45E1150CF028}">
      <dsp:nvSpPr>
        <dsp:cNvPr id="0" name=""/>
        <dsp:cNvSpPr/>
      </dsp:nvSpPr>
      <dsp:spPr>
        <a:xfrm>
          <a:off x="1257873" y="1445310"/>
          <a:ext cx="1635124" cy="1635124"/>
        </a:xfrm>
        <a:prstGeom prst="ellipse">
          <a:avLst/>
        </a:prstGeom>
        <a:solidFill>
          <a:schemeClr val="accent6">
            <a:lumMod val="7500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t>Internal Leadership Review</a:t>
          </a:r>
        </a:p>
      </dsp:txBody>
      <dsp:txXfrm>
        <a:off x="1497331" y="1684768"/>
        <a:ext cx="1156208" cy="1156208"/>
      </dsp:txXfrm>
    </dsp:sp>
    <dsp:sp modelId="{E492A289-05B0-42AB-9C67-8D9DD5BA220C}">
      <dsp:nvSpPr>
        <dsp:cNvPr id="0" name=""/>
        <dsp:cNvSpPr/>
      </dsp:nvSpPr>
      <dsp:spPr>
        <a:xfrm rot="19440000">
          <a:off x="2841670" y="1271812"/>
          <a:ext cx="436123" cy="551854"/>
        </a:xfrm>
        <a:prstGeom prst="rightArrow">
          <a:avLst>
            <a:gd name="adj1" fmla="val 60000"/>
            <a:gd name="adj2" fmla="val 50000"/>
          </a:avLst>
        </a:prstGeom>
        <a:solidFill>
          <a:schemeClr val="bg1">
            <a:lumMod val="9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2854164" y="1420635"/>
        <a:ext cx="305286" cy="331112"/>
      </dsp:txXfrm>
    </dsp:sp>
  </dsp:spTree>
</dsp:drawing>
</file>

<file path=ppt/diagrams/layout1.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3.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0.85217</cdr:x>
      <cdr:y>0.70707</cdr:y>
    </cdr:from>
    <cdr:to>
      <cdr:x>1</cdr:x>
      <cdr:y>0.81169</cdr:y>
    </cdr:to>
    <cdr:sp macro="" textlink="">
      <cdr:nvSpPr>
        <cdr:cNvPr id="2" name="TextBox 1">
          <a:extLst xmlns:a="http://schemas.openxmlformats.org/drawingml/2006/main">
            <a:ext uri="{FF2B5EF4-FFF2-40B4-BE49-F238E27FC236}">
              <a16:creationId xmlns:a16="http://schemas.microsoft.com/office/drawing/2014/main" id="{23DCA8CB-3075-407F-3419-9CBB07BE8566}"/>
            </a:ext>
          </a:extLst>
        </cdr:cNvPr>
        <cdr:cNvSpPr txBox="1"/>
      </cdr:nvSpPr>
      <cdr:spPr>
        <a:xfrm xmlns:a="http://schemas.openxmlformats.org/drawingml/2006/main">
          <a:off x="7056784" y="2433340"/>
          <a:ext cx="1224136" cy="3600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kern="1200" dirty="0"/>
            <a:t>*Unverified</a:t>
          </a:r>
        </a:p>
      </cdr:txBody>
    </cdr:sp>
  </cdr:relSizeAnchor>
  <cdr:relSizeAnchor xmlns:cdr="http://schemas.openxmlformats.org/drawingml/2006/chartDrawing">
    <cdr:from>
      <cdr:x>0.81256</cdr:x>
      <cdr:y>0.76541</cdr:y>
    </cdr:from>
    <cdr:to>
      <cdr:x>0.91424</cdr:x>
      <cdr:y>0.82008</cdr:y>
    </cdr:to>
    <cdr:sp macro="" textlink="">
      <cdr:nvSpPr>
        <cdr:cNvPr id="3" name="Rectangle 2">
          <a:extLst xmlns:a="http://schemas.openxmlformats.org/drawingml/2006/main">
            <a:ext uri="{FF2B5EF4-FFF2-40B4-BE49-F238E27FC236}">
              <a16:creationId xmlns:a16="http://schemas.microsoft.com/office/drawing/2014/main" id="{29E365E4-E062-B9BD-9856-93EDE487C762}"/>
            </a:ext>
          </a:extLst>
        </cdr:cNvPr>
        <cdr:cNvSpPr/>
      </cdr:nvSpPr>
      <cdr:spPr>
        <a:xfrm xmlns:a="http://schemas.openxmlformats.org/drawingml/2006/main">
          <a:off x="7307142" y="3024336"/>
          <a:ext cx="914400" cy="216024"/>
        </a:xfrm>
        <a:prstGeom xmlns:a="http://schemas.openxmlformats.org/drawingml/2006/main" prst="rect">
          <a:avLst/>
        </a:prstGeom>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r>
            <a:rPr lang="en-GB" kern="1200" dirty="0"/>
            <a:t>2026</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D623B1-9DE2-4864-802C-C988877013BB}" type="datetimeFigureOut">
              <a:rPr lang="en-GB" smtClean="0"/>
              <a:t>19/03/2026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4758A9-595B-46B7-8936-6D5E003F4740}" type="slidenum">
              <a:rPr lang="en-GB" smtClean="0"/>
              <a:t>‹#›</a:t>
            </a:fld>
            <a:endParaRPr lang="en-GB"/>
          </a:p>
        </p:txBody>
      </p:sp>
    </p:spTree>
    <p:extLst>
      <p:ext uri="{BB962C8B-B14F-4D97-AF65-F5344CB8AC3E}">
        <p14:creationId xmlns:p14="http://schemas.microsoft.com/office/powerpoint/2010/main" val="411792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now have deep insight across the careers landscape - from employers, Careers Hubs, schools and young people themselves. </a:t>
            </a:r>
          </a:p>
          <a:p>
            <a:r>
              <a:rPr lang="en-GB" dirty="0"/>
              <a:t>Four years’ worth of data on student destinations gives us an opportunity to accurately describe how the current system impacts businesses and young people. </a:t>
            </a:r>
          </a:p>
          <a:p>
            <a:r>
              <a:rPr lang="en-GB" dirty="0"/>
              <a:t>We can also begin to pinpoint the impact of specific activities on specific students. </a:t>
            </a:r>
          </a:p>
          <a:p>
            <a:r>
              <a:rPr lang="en-GB" dirty="0"/>
              <a:t>Whilst there is undoubtedly more that can and should be done, this data allows us to say, with confidence, that young people and employers in England are benefitting from the systemic reinvention of careers education</a:t>
            </a:r>
          </a:p>
          <a:p>
            <a:endParaRPr lang="en-GB" dirty="0"/>
          </a:p>
          <a:p>
            <a:r>
              <a:rPr lang="en-GB" dirty="0"/>
              <a:t>A national careers system is now in place in England, having been scaled significantly over the past five years. </a:t>
            </a:r>
          </a:p>
          <a:p>
            <a:r>
              <a:rPr lang="en-GB" dirty="0"/>
              <a:t>The system has been overseen – with a full range of partners – by The Careers &amp; Enterprise Company, the national body for careers education. </a:t>
            </a:r>
          </a:p>
          <a:p>
            <a:r>
              <a:rPr lang="en-GB" dirty="0"/>
              <a:t>• 92% of schools and colleges are part of a local Careers Hub. </a:t>
            </a:r>
          </a:p>
          <a:p>
            <a:r>
              <a:rPr lang="en-GB" dirty="0"/>
              <a:t>• More than 3,000 Careers Leaders have been trained and all of them are supported by digital tools and resources. </a:t>
            </a:r>
          </a:p>
          <a:p>
            <a:r>
              <a:rPr lang="en-GB" dirty="0"/>
              <a:t>• The eight Gatsby Benchmarks of good career guidance are well embedded and guide the work of educators and employers across the system</a:t>
            </a:r>
          </a:p>
          <a:p>
            <a:endParaRPr lang="en-GB" dirty="0"/>
          </a:p>
          <a:p>
            <a:r>
              <a:rPr lang="en-GB" dirty="0"/>
              <a:t>We have an established and coherent system where the Benchmarks are driving positive outcomes for young people – the highest quality careers provision reduces the likelihood of young people being NEET by 8%, it also increases reported student career readiness</a:t>
            </a:r>
          </a:p>
          <a:p>
            <a:endParaRPr lang="en-GB" dirty="0"/>
          </a:p>
          <a:p>
            <a:r>
              <a:rPr lang="en-GB" dirty="0"/>
              <a:t>Our commitment is to continue to drive standardised continuous improvement of career leadership and careers provision and to ensure quality assurance of careers leadership and careers provision across England</a:t>
            </a:r>
          </a:p>
          <a:p>
            <a:endParaRPr lang="en-GB" dirty="0"/>
          </a:p>
          <a:p>
            <a:r>
              <a:rPr lang="en-GB" dirty="0"/>
              <a:t>The Careers Impact System is how we are doing this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3099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739D5-AD8C-6377-ED4D-63AE71BC93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5ADD34-707F-E484-3E7F-BCDF6705CF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4E8C8F-A9AE-2691-AE3E-77EEB5B9DEB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a:extLst>
              <a:ext uri="{FF2B5EF4-FFF2-40B4-BE49-F238E27FC236}">
                <a16:creationId xmlns:a16="http://schemas.microsoft.com/office/drawing/2014/main" id="{48078CD5-042F-F812-8BA7-AC08E1F88141}"/>
              </a:ext>
            </a:extLst>
          </p:cNvPr>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5FF67D13-372F-416F-9136-66DAE35139F2}"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19</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0883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96EFE-7A06-11C2-F3E8-32407DE72B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D983EE-B079-97C3-DA68-7C9A73C315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8B60C2-9E25-9515-BBAE-03FD61BD160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a:extLst>
              <a:ext uri="{FF2B5EF4-FFF2-40B4-BE49-F238E27FC236}">
                <a16:creationId xmlns:a16="http://schemas.microsoft.com/office/drawing/2014/main" id="{EAC8C70D-4FEA-3B2D-7ACE-2007A8AF956B}"/>
              </a:ext>
            </a:extLst>
          </p:cNvPr>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5FF67D13-372F-416F-9136-66DAE35139F2}"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20</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59089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6D01A-5649-0F49-8D01-5168A5D6D6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B77E5E-520E-292A-FCAD-3D9F20A8A7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B42521-8230-0C59-5913-A9DD32D68D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Aptos" panose="020B0004020202020204" pitchFamily="34" charset="0"/>
                <a:ea typeface="Times New Roman" panose="02020603050405020304" pitchFamily="18" charset="0"/>
              </a:rPr>
              <a:t>It is recommended in Statutory Guidance, that institutions undertake a Careers Impact internal leadership review. This process involves key senior staff and will support you in understanding what embedded good practice looks like and how to recognise 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Aptos" panose="020B0004020202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Aptos" panose="020B0004020202020204" pitchFamily="34" charset="0"/>
                <a:ea typeface="Times New Roman" panose="02020603050405020304" pitchFamily="18" charset="0"/>
              </a:rPr>
              <a:t>Engagement with this process also enables you more confidently articulate the intent, design and impact of your careers provision </a:t>
            </a:r>
            <a:r>
              <a:rPr lang="en-GB" sz="1800">
                <a:effectLst/>
                <a:latin typeface="Aptos" panose="020B0004020202020204" pitchFamily="34" charset="0"/>
                <a:ea typeface="Aptos" panose="020B0004020202020204" pitchFamily="34" charset="0"/>
                <a:cs typeface="Times New Roman" panose="02020603050405020304" pitchFamily="18" charset="0"/>
              </a:rPr>
              <a:t>whether for internal reflection, external validation, during</a:t>
            </a:r>
            <a:r>
              <a:rPr lang="en-US" sz="1800">
                <a:effectLst/>
                <a:latin typeface="Aptos" panose="020B0004020202020204" pitchFamily="34" charset="0"/>
                <a:ea typeface="Aptos" panose="020B0004020202020204" pitchFamily="34" charset="0"/>
                <a:cs typeface="Times New Roman" panose="02020603050405020304" pitchFamily="18" charset="0"/>
              </a:rPr>
              <a:t> an Ofsted inspection </a:t>
            </a:r>
            <a:r>
              <a:rPr lang="en-GB" sz="1800">
                <a:effectLst/>
                <a:latin typeface="Aptos" panose="020B0004020202020204" pitchFamily="34" charset="0"/>
                <a:ea typeface="Aptos" panose="020B0004020202020204" pitchFamily="34" charset="0"/>
                <a:cs typeface="Times New Roman" panose="02020603050405020304" pitchFamily="18" charset="0"/>
              </a:rPr>
              <a:t>or within stakeholder engagement.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Aptos" panose="020B0004020202020204" pitchFamily="34" charset="0"/>
              <a:ea typeface="Times New Roman" panose="02020603050405020304" pitchFamily="18" charset="0"/>
            </a:endParaRPr>
          </a:p>
          <a:p>
            <a:r>
              <a:rPr lang="en-US" sz="1800">
                <a:effectLst/>
                <a:latin typeface="Aptos" panose="020B0004020202020204" pitchFamily="34" charset="0"/>
                <a:ea typeface="Times New Roman" panose="02020603050405020304" pitchFamily="18" charset="0"/>
              </a:rPr>
              <a:t>Through this process, leaders gain:</a:t>
            </a:r>
            <a:endParaRPr lang="en-GB" sz="180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800">
                <a:effectLst/>
                <a:latin typeface="Aptos" panose="020B0004020202020204" pitchFamily="34" charset="0"/>
                <a:ea typeface="Times New Roman" panose="02020603050405020304" pitchFamily="18" charset="0"/>
              </a:rPr>
              <a:t>a clear understanding of strengths and areas for development within their careers provision.</a:t>
            </a:r>
            <a:endParaRPr lang="en-GB" sz="180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800">
                <a:effectLst/>
                <a:latin typeface="Aptos" panose="020B0004020202020204" pitchFamily="34" charset="0"/>
                <a:ea typeface="Times New Roman" panose="02020603050405020304" pitchFamily="18" charset="0"/>
              </a:rPr>
              <a:t>evidence-based insights to inform inspection discussions and stakeholder engagement.</a:t>
            </a:r>
            <a:endParaRPr lang="en-GB" sz="180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800">
                <a:effectLst/>
                <a:latin typeface="Aptos" panose="020B0004020202020204" pitchFamily="34" charset="0"/>
                <a:ea typeface="Times New Roman" panose="02020603050405020304" pitchFamily="18" charset="0"/>
              </a:rPr>
              <a:t>increased confidence across leadership and staff in articulating impact and strategic direction.</a:t>
            </a:r>
            <a:endParaRPr lang="en-GB" sz="180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800">
                <a:effectLst/>
                <a:latin typeface="Aptos" panose="020B0004020202020204" pitchFamily="34" charset="0"/>
                <a:ea typeface="Times New Roman" panose="02020603050405020304" pitchFamily="18" charset="0"/>
              </a:rPr>
              <a:t>a demonstration of a culture of continuous improvement and strategic oversight.</a:t>
            </a:r>
            <a:endParaRPr lang="en-GB" sz="180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800">
                <a:effectLst/>
                <a:latin typeface="Aptos" panose="020B0004020202020204" pitchFamily="34" charset="0"/>
                <a:ea typeface="Times New Roman" panose="02020603050405020304" pitchFamily="18" charset="0"/>
              </a:rPr>
              <a:t>strengthened collaboration across departments, fostering shared ownership of careers education.</a:t>
            </a:r>
            <a:endParaRPr lang="en-GB" sz="180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US" sz="1800">
                <a:effectLst/>
                <a:latin typeface="Aptos" panose="020B0004020202020204" pitchFamily="34" charset="0"/>
                <a:ea typeface="Times New Roman" panose="02020603050405020304" pitchFamily="18" charset="0"/>
              </a:rPr>
              <a:t>development of robust impact measures aligned with institutional priorities.</a:t>
            </a:r>
            <a:endParaRPr lang="en-GB" sz="180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1800">
                <a:effectLst/>
                <a:latin typeface="Aptos" panose="020B0004020202020204" pitchFamily="34" charset="0"/>
                <a:ea typeface="Times New Roman" panose="02020603050405020304" pitchFamily="18" charset="0"/>
              </a:rPr>
              <a:t>the ability to monitor progress over time and adapt strategies responsively.</a:t>
            </a:r>
            <a:endParaRPr lang="en-GB" sz="180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Times New Roman" panose="02020603050405020304" pitchFamily="18" charset="0"/>
              <a:ea typeface="Times New Roman" panose="02020603050405020304" pitchFamily="18" charset="0"/>
            </a:endParaRPr>
          </a:p>
          <a:p>
            <a:endParaRPr lang="en-GB"/>
          </a:p>
        </p:txBody>
      </p:sp>
      <p:sp>
        <p:nvSpPr>
          <p:cNvPr id="4" name="Slide Number Placeholder 3">
            <a:extLst>
              <a:ext uri="{FF2B5EF4-FFF2-40B4-BE49-F238E27FC236}">
                <a16:creationId xmlns:a16="http://schemas.microsoft.com/office/drawing/2014/main" id="{B81D7255-EC9E-A087-89C2-976DCB7BD6C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16179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FC4F6-CD96-3754-60F1-EBCD8E78DC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096207-054F-716E-5187-D9B194CB63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0A0D79-AEFA-E18E-F8F5-5C2F08AC4E8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27A45DB-AE7F-4D0C-0BB1-918A04C0E7B8}"/>
              </a:ext>
            </a:extLst>
          </p:cNvPr>
          <p:cNvSpPr>
            <a:spLocks noGrp="1"/>
          </p:cNvSpPr>
          <p:nvPr>
            <p:ph type="sldNum" sz="quarter" idx="5"/>
          </p:nvPr>
        </p:nvSpPr>
        <p:spPr/>
        <p:txBody>
          <a:bodyPr/>
          <a:lstStyle/>
          <a:p>
            <a:fld id="{D5F71781-206D-4EB8-AE1D-27DA12BCD877}" type="slidenum">
              <a:rPr lang="en-GB" smtClean="0"/>
              <a:t>25</a:t>
            </a:fld>
            <a:endParaRPr lang="en-GB"/>
          </a:p>
        </p:txBody>
      </p:sp>
    </p:spTree>
    <p:extLst>
      <p:ext uri="{BB962C8B-B14F-4D97-AF65-F5344CB8AC3E}">
        <p14:creationId xmlns:p14="http://schemas.microsoft.com/office/powerpoint/2010/main" val="10990909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2AC56-9433-A3C1-92CB-4120F759C5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D7E688-ACD7-CD04-3E84-ADACABAE2C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342ED0-12E1-FB26-8314-5F3CC50F47E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F471CDB-B483-DC8B-B353-6F14CDC42CC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27914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44456-E5ED-A850-E825-43EAA28D60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02D96D-5843-FC89-72A7-0CCCC35693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BC1CF2-0216-6397-2EFF-3BC8249F03C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a:extLst>
              <a:ext uri="{FF2B5EF4-FFF2-40B4-BE49-F238E27FC236}">
                <a16:creationId xmlns:a16="http://schemas.microsoft.com/office/drawing/2014/main" id="{60657634-55B4-CB53-C414-67C52FF782F6}"/>
              </a:ext>
            </a:extLst>
          </p:cNvPr>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5FF67D13-372F-416F-9136-66DAE35139F2}"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27</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5833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9414C-5459-BFA1-D302-0D0B85B3FD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385012-31CA-4053-50C0-4F6F9DCEA5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07C97B-C6A4-EAB0-3478-B6C45EA8B43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a:extLst>
              <a:ext uri="{FF2B5EF4-FFF2-40B4-BE49-F238E27FC236}">
                <a16:creationId xmlns:a16="http://schemas.microsoft.com/office/drawing/2014/main" id="{1BC5AFF3-EEF1-A606-ADD9-13BFDE8C8A55}"/>
              </a:ext>
            </a:extLst>
          </p:cNvPr>
          <p:cNvSpPr>
            <a:spLocks noGrp="1"/>
          </p:cNvSpPr>
          <p:nvPr>
            <p:ph type="sldNum" sz="quarter" idx="5"/>
          </p:nvPr>
        </p:nvSpPr>
        <p:spPr/>
        <p:txBody>
          <a:bodyPr/>
          <a:lstStyle/>
          <a:p>
            <a:pPr marL="0" marR="0" lvl="0" indent="0" algn="r" defTabSz="965881" rtl="0" eaLnBrk="1" fontAlgn="auto" latinLnBrk="0" hangingPunct="1">
              <a:lnSpc>
                <a:spcPct val="100000"/>
              </a:lnSpc>
              <a:spcBef>
                <a:spcPts val="0"/>
              </a:spcBef>
              <a:spcAft>
                <a:spcPts val="0"/>
              </a:spcAft>
              <a:buClrTx/>
              <a:buSzTx/>
              <a:buFontTx/>
              <a:buNone/>
              <a:tabLst/>
              <a:defRPr/>
            </a:pPr>
            <a:fld id="{5FF67D13-372F-416F-9136-66DAE35139F2}"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5881" rtl="0" eaLnBrk="1" fontAlgn="auto" latinLnBrk="0" hangingPunct="1">
                <a:lnSpc>
                  <a:spcPct val="100000"/>
                </a:lnSpc>
                <a:spcBef>
                  <a:spcPts val="0"/>
                </a:spcBef>
                <a:spcAft>
                  <a:spcPts val="0"/>
                </a:spcAft>
                <a:buClrTx/>
                <a:buSzTx/>
                <a:buFontTx/>
                <a:buNone/>
                <a:tabLst/>
                <a:defRPr/>
              </a:pPr>
              <a:t>28</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37677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26231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92176AB-2975-4A19-AF23-5152DB0D788E}" type="slidenum">
              <a:rPr lang="en-GB" smtClean="0"/>
              <a:t>34</a:t>
            </a:fld>
            <a:endParaRPr lang="en-GB"/>
          </a:p>
        </p:txBody>
      </p:sp>
    </p:spTree>
    <p:extLst>
      <p:ext uri="{BB962C8B-B14F-4D97-AF65-F5344CB8AC3E}">
        <p14:creationId xmlns:p14="http://schemas.microsoft.com/office/powerpoint/2010/main" val="1266349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874D0-932F-D342-375C-C753A05C5C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605D46-6E33-3FB7-1F96-C19B7E8576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C34AF1-EFC1-4D75-CB4F-6ADC73B493C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2E22E4A-B201-9209-04C5-2997C06BAEE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7429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(Extra Slide for reference) Careers Readiness Scores – as demonstrated by the Future Skills Questionnaire</a:t>
            </a:r>
          </a:p>
        </p:txBody>
      </p:sp>
      <p:sp>
        <p:nvSpPr>
          <p:cNvPr id="4" name="Slide Number Placeholder 3"/>
          <p:cNvSpPr>
            <a:spLocks noGrp="1"/>
          </p:cNvSpPr>
          <p:nvPr>
            <p:ph type="sldNum" sz="quarter" idx="5"/>
          </p:nvPr>
        </p:nvSpPr>
        <p:spPr/>
        <p:txBody>
          <a:bodyPr/>
          <a:lstStyle/>
          <a:p>
            <a:fld id="{3E4758A9-595B-46B7-8936-6D5E003F4740}" type="slidenum">
              <a:rPr lang="en-GB" smtClean="0"/>
              <a:t>6</a:t>
            </a:fld>
            <a:endParaRPr lang="en-GB"/>
          </a:p>
        </p:txBody>
      </p:sp>
    </p:spTree>
    <p:extLst>
      <p:ext uri="{BB962C8B-B14F-4D97-AF65-F5344CB8AC3E}">
        <p14:creationId xmlns:p14="http://schemas.microsoft.com/office/powerpoint/2010/main" val="3875609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091A4-A792-5EF3-446E-EEBBE6971C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092A90-85C5-D354-5720-D863C5E73B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040E92-7BEC-1998-564E-8DAC33B5AF0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6AFD6CD-5CA2-9DD2-E8C5-D3E83B157E6F}"/>
              </a:ext>
            </a:extLst>
          </p:cNvPr>
          <p:cNvSpPr>
            <a:spLocks noGrp="1"/>
          </p:cNvSpPr>
          <p:nvPr>
            <p:ph type="sldNum" sz="quarter" idx="5"/>
          </p:nvPr>
        </p:nvSpPr>
        <p:spPr/>
        <p:txBody>
          <a:bodyPr/>
          <a:lstStyle/>
          <a:p>
            <a:fld id="{D5F71781-206D-4EB8-AE1D-27DA12BCD877}" type="slidenum">
              <a:rPr lang="en-GB" smtClean="0"/>
              <a:t>36</a:t>
            </a:fld>
            <a:endParaRPr lang="en-GB"/>
          </a:p>
        </p:txBody>
      </p:sp>
    </p:spTree>
    <p:extLst>
      <p:ext uri="{BB962C8B-B14F-4D97-AF65-F5344CB8AC3E}">
        <p14:creationId xmlns:p14="http://schemas.microsoft.com/office/powerpoint/2010/main" val="13923389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5F71781-206D-4EB8-AE1D-27DA12BCD877}" type="slidenum">
              <a:rPr lang="en-GB" smtClean="0"/>
              <a:t>37</a:t>
            </a:fld>
            <a:endParaRPr lang="en-GB"/>
          </a:p>
        </p:txBody>
      </p:sp>
    </p:spTree>
    <p:extLst>
      <p:ext uri="{BB962C8B-B14F-4D97-AF65-F5344CB8AC3E}">
        <p14:creationId xmlns:p14="http://schemas.microsoft.com/office/powerpoint/2010/main" val="22240601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D527B-01BE-5D4D-9B31-3F6436805B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0727E7-BBDD-CEC9-DCB2-6D2B031ADB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1B21C6-64A6-0D75-40DC-75D9286AA6A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A76C2D1-0B3B-2395-1915-840C12B41FF6}"/>
              </a:ext>
            </a:extLst>
          </p:cNvPr>
          <p:cNvSpPr>
            <a:spLocks noGrp="1"/>
          </p:cNvSpPr>
          <p:nvPr>
            <p:ph type="sldNum" sz="quarter" idx="5"/>
          </p:nvPr>
        </p:nvSpPr>
        <p:spPr/>
        <p:txBody>
          <a:bodyPr/>
          <a:lstStyle/>
          <a:p>
            <a:fld id="{D5F71781-206D-4EB8-AE1D-27DA12BCD877}" type="slidenum">
              <a:rPr lang="en-GB" smtClean="0"/>
              <a:t>38</a:t>
            </a:fld>
            <a:endParaRPr lang="en-GB"/>
          </a:p>
        </p:txBody>
      </p:sp>
    </p:spTree>
    <p:extLst>
      <p:ext uri="{BB962C8B-B14F-4D97-AF65-F5344CB8AC3E}">
        <p14:creationId xmlns:p14="http://schemas.microsoft.com/office/powerpoint/2010/main" val="31721170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C346F-D414-21AB-443A-3849DB9098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3A7275-DA49-B6A0-A40E-ADE0A7CB89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B57171-CB0B-A3E9-8165-127BC771733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CB8F354-CD80-4832-E3E9-DD8E68A8984F}"/>
              </a:ext>
            </a:extLst>
          </p:cNvPr>
          <p:cNvSpPr>
            <a:spLocks noGrp="1"/>
          </p:cNvSpPr>
          <p:nvPr>
            <p:ph type="sldNum" sz="quarter" idx="5"/>
          </p:nvPr>
        </p:nvSpPr>
        <p:spPr/>
        <p:txBody>
          <a:bodyPr/>
          <a:lstStyle/>
          <a:p>
            <a:fld id="{D5F71781-206D-4EB8-AE1D-27DA12BCD877}" type="slidenum">
              <a:rPr lang="en-GB" smtClean="0"/>
              <a:t>39</a:t>
            </a:fld>
            <a:endParaRPr lang="en-GB"/>
          </a:p>
        </p:txBody>
      </p:sp>
    </p:spTree>
    <p:extLst>
      <p:ext uri="{BB962C8B-B14F-4D97-AF65-F5344CB8AC3E}">
        <p14:creationId xmlns:p14="http://schemas.microsoft.com/office/powerpoint/2010/main" val="692654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3A021-38B1-3602-9517-0D2169FA6F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90F9EA-02D5-E820-4832-B5E179421D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15BCE6-BE98-E347-73AC-543D888EC70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A9E0105-876B-6718-8692-373AC02A2E3A}"/>
              </a:ext>
            </a:extLst>
          </p:cNvPr>
          <p:cNvSpPr>
            <a:spLocks noGrp="1"/>
          </p:cNvSpPr>
          <p:nvPr>
            <p:ph type="sldNum" sz="quarter" idx="5"/>
          </p:nvPr>
        </p:nvSpPr>
        <p:spPr/>
        <p:txBody>
          <a:bodyPr/>
          <a:lstStyle/>
          <a:p>
            <a:fld id="{D5F71781-206D-4EB8-AE1D-27DA12BCD877}" type="slidenum">
              <a:rPr lang="en-GB" smtClean="0"/>
              <a:t>40</a:t>
            </a:fld>
            <a:endParaRPr lang="en-GB"/>
          </a:p>
        </p:txBody>
      </p:sp>
    </p:spTree>
    <p:extLst>
      <p:ext uri="{BB962C8B-B14F-4D97-AF65-F5344CB8AC3E}">
        <p14:creationId xmlns:p14="http://schemas.microsoft.com/office/powerpoint/2010/main" val="23154564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03940-6327-229C-18FF-71662A6C73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2D5FC4-3438-6A7E-045B-D07AE6C17A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1AFB19-AC6F-2CFC-98AF-0F98C80AEC5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95E5E83-6BE5-E146-855D-746E3295868F}"/>
              </a:ext>
            </a:extLst>
          </p:cNvPr>
          <p:cNvSpPr>
            <a:spLocks noGrp="1"/>
          </p:cNvSpPr>
          <p:nvPr>
            <p:ph type="sldNum" sz="quarter" idx="5"/>
          </p:nvPr>
        </p:nvSpPr>
        <p:spPr/>
        <p:txBody>
          <a:bodyPr/>
          <a:lstStyle/>
          <a:p>
            <a:fld id="{D5F71781-206D-4EB8-AE1D-27DA12BCD877}" type="slidenum">
              <a:rPr lang="en-GB" smtClean="0"/>
              <a:t>41</a:t>
            </a:fld>
            <a:endParaRPr lang="en-GB"/>
          </a:p>
        </p:txBody>
      </p:sp>
    </p:spTree>
    <p:extLst>
      <p:ext uri="{BB962C8B-B14F-4D97-AF65-F5344CB8AC3E}">
        <p14:creationId xmlns:p14="http://schemas.microsoft.com/office/powerpoint/2010/main" val="36487621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37462-2DD6-8E4A-3791-8D85F25685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8AA15B-15A8-2D8B-8FB1-33DDF78D82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E414A1-8C0F-B0EC-62C0-E1B30B1D7B2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CBC1834-C0DC-1DC8-7FE9-17F0ADF4B0A5}"/>
              </a:ext>
            </a:extLst>
          </p:cNvPr>
          <p:cNvSpPr>
            <a:spLocks noGrp="1"/>
          </p:cNvSpPr>
          <p:nvPr>
            <p:ph type="sldNum" sz="quarter" idx="5"/>
          </p:nvPr>
        </p:nvSpPr>
        <p:spPr/>
        <p:txBody>
          <a:bodyPr/>
          <a:lstStyle/>
          <a:p>
            <a:fld id="{D5F71781-206D-4EB8-AE1D-27DA12BCD877}" type="slidenum">
              <a:rPr lang="en-GB" smtClean="0"/>
              <a:t>42</a:t>
            </a:fld>
            <a:endParaRPr lang="en-GB"/>
          </a:p>
        </p:txBody>
      </p:sp>
    </p:spTree>
    <p:extLst>
      <p:ext uri="{BB962C8B-B14F-4D97-AF65-F5344CB8AC3E}">
        <p14:creationId xmlns:p14="http://schemas.microsoft.com/office/powerpoint/2010/main" val="36648147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52A80-0CD1-CD8B-7F49-D90C550763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B0E35E-1EE5-FB40-85B7-D2FC1E5A18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975F69-DEAD-A7A8-72F9-93B5A1DC1C3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1BE1BA5-2597-8E4A-F853-2FDBE67B2890}"/>
              </a:ext>
            </a:extLst>
          </p:cNvPr>
          <p:cNvSpPr>
            <a:spLocks noGrp="1"/>
          </p:cNvSpPr>
          <p:nvPr>
            <p:ph type="sldNum" sz="quarter" idx="5"/>
          </p:nvPr>
        </p:nvSpPr>
        <p:spPr/>
        <p:txBody>
          <a:bodyPr/>
          <a:lstStyle/>
          <a:p>
            <a:fld id="{D5F71781-206D-4EB8-AE1D-27DA12BCD877}" type="slidenum">
              <a:rPr lang="en-GB" smtClean="0"/>
              <a:t>43</a:t>
            </a:fld>
            <a:endParaRPr lang="en-GB"/>
          </a:p>
        </p:txBody>
      </p:sp>
    </p:spTree>
    <p:extLst>
      <p:ext uri="{BB962C8B-B14F-4D97-AF65-F5344CB8AC3E}">
        <p14:creationId xmlns:p14="http://schemas.microsoft.com/office/powerpoint/2010/main" val="3978767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80724-D8D3-7272-5344-D2BD11BD16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A46029-95E3-4D2A-DCA9-E9810A7118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661597-D451-04FC-AE50-6FCC0D7FEA3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200B9B7-D32D-5ACB-B3FB-CF58CD9304DC}"/>
              </a:ext>
            </a:extLst>
          </p:cNvPr>
          <p:cNvSpPr>
            <a:spLocks noGrp="1"/>
          </p:cNvSpPr>
          <p:nvPr>
            <p:ph type="sldNum" sz="quarter" idx="5"/>
          </p:nvPr>
        </p:nvSpPr>
        <p:spPr/>
        <p:txBody>
          <a:bodyPr/>
          <a:lstStyle/>
          <a:p>
            <a:fld id="{D5F71781-206D-4EB8-AE1D-27DA12BCD877}" type="slidenum">
              <a:rPr lang="en-GB" smtClean="0"/>
              <a:t>44</a:t>
            </a:fld>
            <a:endParaRPr lang="en-GB"/>
          </a:p>
        </p:txBody>
      </p:sp>
    </p:spTree>
    <p:extLst>
      <p:ext uri="{BB962C8B-B14F-4D97-AF65-F5344CB8AC3E}">
        <p14:creationId xmlns:p14="http://schemas.microsoft.com/office/powerpoint/2010/main" val="3510227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8C7B7E-EC80-C279-199B-2C15DC0CEE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38BD78-E42A-59E0-AE75-2967998588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7CD590-41EF-4C3E-8443-89C6556AA7C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D9B1DC0-5E7E-13AE-D423-EA84FC6F61EC}"/>
              </a:ext>
            </a:extLst>
          </p:cNvPr>
          <p:cNvSpPr>
            <a:spLocks noGrp="1"/>
          </p:cNvSpPr>
          <p:nvPr>
            <p:ph type="sldNum" sz="quarter" idx="5"/>
          </p:nvPr>
        </p:nvSpPr>
        <p:spPr/>
        <p:txBody>
          <a:bodyPr/>
          <a:lstStyle/>
          <a:p>
            <a:fld id="{D5F71781-206D-4EB8-AE1D-27DA12BCD877}" type="slidenum">
              <a:rPr lang="en-GB" smtClean="0"/>
              <a:t>45</a:t>
            </a:fld>
            <a:endParaRPr lang="en-GB"/>
          </a:p>
        </p:txBody>
      </p:sp>
    </p:spTree>
    <p:extLst>
      <p:ext uri="{BB962C8B-B14F-4D97-AF65-F5344CB8AC3E}">
        <p14:creationId xmlns:p14="http://schemas.microsoft.com/office/powerpoint/2010/main" val="1358585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Extra Slide - for reference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4CD3D3-9540-4D39-8DD1-3DBEEA684C4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72688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64398-16A2-93B5-6948-0E4B37D3C7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62A4FF-C075-3AA8-1499-D1B466A331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24C947-91C0-E1B8-CBA3-47B3269124F9}"/>
              </a:ext>
            </a:extLst>
          </p:cNvPr>
          <p:cNvSpPr>
            <a:spLocks noGrp="1"/>
          </p:cNvSpPr>
          <p:nvPr>
            <p:ph type="body" idx="1"/>
          </p:nvPr>
        </p:nvSpPr>
        <p:spPr/>
        <p:txBody>
          <a:bodyPr/>
          <a:lstStyle/>
          <a:p>
            <a:r>
              <a:rPr lang="en-GB" dirty="0"/>
              <a:t>Extra Slide – For reference</a:t>
            </a:r>
          </a:p>
        </p:txBody>
      </p:sp>
      <p:sp>
        <p:nvSpPr>
          <p:cNvPr id="4" name="Slide Number Placeholder 3">
            <a:extLst>
              <a:ext uri="{FF2B5EF4-FFF2-40B4-BE49-F238E27FC236}">
                <a16:creationId xmlns:a16="http://schemas.microsoft.com/office/drawing/2014/main" id="{B68954A9-B2DD-D1AF-0E42-18298FB2944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4CD3D3-9540-4D39-8DD1-3DBEEA684C4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38589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DC1D17-383D-4D90-9819-14078AE7429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6740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Extra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DC1D17-383D-4D90-9819-14078AE7429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8459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scale of ambition for leavers as learners cannot sit as the responsibility of one individual and a further identified condition for success was in distributed leadership of careers across a school, special school or college</a:t>
            </a:r>
          </a:p>
          <a:p>
            <a:endParaRPr lang="en-GB"/>
          </a:p>
          <a:p>
            <a:endParaRPr lang="en-GB"/>
          </a:p>
          <a:p>
            <a:r>
              <a:rPr lang="en-GB"/>
              <a:t>This starts with ensuring that there is a named and trained Careers Leader who has the backing of SLT</a:t>
            </a:r>
          </a:p>
          <a:p>
            <a:r>
              <a:rPr lang="en-GB"/>
              <a:t>Backing of SLT can be defined through the conditions for success, which provide tangible direction to how careers can be positioned in the schools, special school or college as a driver for improvement</a:t>
            </a:r>
          </a:p>
          <a:p>
            <a:endParaRPr lang="en-GB"/>
          </a:p>
          <a:p>
            <a:r>
              <a:rPr lang="en-GB"/>
              <a:t>The identification of a vision and priorities with a scaffolded careers learning journey provides opportunity for robust milestone progress monitoring and support and challenge from both SLT and Govs</a:t>
            </a:r>
          </a:p>
          <a:p>
            <a:endParaRPr lang="en-GB"/>
          </a:p>
          <a:p>
            <a:r>
              <a:rPr lang="en-GB"/>
              <a:t>A clearly articulated vision also supports a whole school, special school or college approach where all staff understand their roles and responsibilities within achieving the vision for learners as leavers of that institution </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1718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Extra Slide – to be shared as follow up inspiration</a:t>
            </a:r>
          </a:p>
        </p:txBody>
      </p:sp>
      <p:sp>
        <p:nvSpPr>
          <p:cNvPr id="4" name="Slide Number Placeholder 3"/>
          <p:cNvSpPr>
            <a:spLocks noGrp="1"/>
          </p:cNvSpPr>
          <p:nvPr>
            <p:ph type="sldNum" sz="quarter" idx="5"/>
          </p:nvPr>
        </p:nvSpPr>
        <p:spPr/>
        <p:txBody>
          <a:bodyPr/>
          <a:lstStyle/>
          <a:p>
            <a:fld id="{3E4758A9-595B-46B7-8936-6D5E003F4740}" type="slidenum">
              <a:rPr lang="en-GB" smtClean="0"/>
              <a:t>15</a:t>
            </a:fld>
            <a:endParaRPr lang="en-GB"/>
          </a:p>
        </p:txBody>
      </p:sp>
    </p:spTree>
    <p:extLst>
      <p:ext uri="{BB962C8B-B14F-4D97-AF65-F5344CB8AC3E}">
        <p14:creationId xmlns:p14="http://schemas.microsoft.com/office/powerpoint/2010/main" val="610711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681F1-B223-393C-B8D5-551F6D6249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3374F1-3617-E9C3-4F4E-006DF6EAB6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2CFF80-D6DF-A91F-D3DE-DD7C8FAD096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FB3BA2F-8774-34CD-6339-8367E8DB5BB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A7A875-82CA-438E-839B-8C02F61E3A4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3311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svg"/></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svg"/></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6.emf"/></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8.emf"/></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8.emf"/></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emf"/></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emf"/></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emf"/></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8.emf"/></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svg"/></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svg"/></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sv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6.emf"/></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svg"/></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svg"/></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2.sv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6.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8.emf"/></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emf"/></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4CBB1-10A0-CCD4-0FE2-C6B9728CA47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D86D611-F9FB-D1DD-344A-7879C356AA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7C9CA03-359B-783B-1620-F8419A40A595}"/>
              </a:ext>
            </a:extLst>
          </p:cNvPr>
          <p:cNvSpPr>
            <a:spLocks noGrp="1"/>
          </p:cNvSpPr>
          <p:nvPr>
            <p:ph type="dt" sz="half" idx="10"/>
          </p:nvPr>
        </p:nvSpPr>
        <p:spPr/>
        <p:txBody>
          <a:bodyPr/>
          <a:lstStyle/>
          <a:p>
            <a:fld id="{4550FBAC-F246-47FF-8D78-5BF4A8C9D20B}" type="datetimeFigureOut">
              <a:rPr lang="en-GB" smtClean="0"/>
              <a:t>19/03/2026</a:t>
            </a:fld>
            <a:endParaRPr lang="en-GB"/>
          </a:p>
        </p:txBody>
      </p:sp>
      <p:sp>
        <p:nvSpPr>
          <p:cNvPr id="5" name="Footer Placeholder 4">
            <a:extLst>
              <a:ext uri="{FF2B5EF4-FFF2-40B4-BE49-F238E27FC236}">
                <a16:creationId xmlns:a16="http://schemas.microsoft.com/office/drawing/2014/main" id="{5B05C4FB-43B3-A04C-DF91-BDA3DDF3BD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87051F-9E1B-8D4F-82F9-604F60778B99}"/>
              </a:ext>
            </a:extLst>
          </p:cNvPr>
          <p:cNvSpPr>
            <a:spLocks noGrp="1"/>
          </p:cNvSpPr>
          <p:nvPr>
            <p:ph type="sldNum" sz="quarter" idx="12"/>
          </p:nvPr>
        </p:nvSpPr>
        <p:spPr/>
        <p:txBody>
          <a:bodyPr/>
          <a:lstStyle/>
          <a:p>
            <a:fld id="{E3C48311-4E90-4D52-AF37-2562CAF2E310}" type="slidenum">
              <a:rPr lang="en-GB" smtClean="0"/>
              <a:t>‹#›</a:t>
            </a:fld>
            <a:endParaRPr lang="en-GB"/>
          </a:p>
        </p:txBody>
      </p:sp>
    </p:spTree>
    <p:extLst>
      <p:ext uri="{BB962C8B-B14F-4D97-AF65-F5344CB8AC3E}">
        <p14:creationId xmlns:p14="http://schemas.microsoft.com/office/powerpoint/2010/main" val="1970886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4A323-1DA5-9BC3-6DF1-FAA52AB691E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CF20DC-D5EC-01DF-87E5-645D788388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A8AB5A-A8A6-8C5F-8656-5C0E1FA60F62}"/>
              </a:ext>
            </a:extLst>
          </p:cNvPr>
          <p:cNvSpPr>
            <a:spLocks noGrp="1"/>
          </p:cNvSpPr>
          <p:nvPr>
            <p:ph type="dt" sz="half" idx="10"/>
          </p:nvPr>
        </p:nvSpPr>
        <p:spPr/>
        <p:txBody>
          <a:bodyPr/>
          <a:lstStyle/>
          <a:p>
            <a:fld id="{4550FBAC-F246-47FF-8D78-5BF4A8C9D20B}" type="datetimeFigureOut">
              <a:rPr lang="en-GB" smtClean="0"/>
              <a:t>19/03/2026</a:t>
            </a:fld>
            <a:endParaRPr lang="en-GB"/>
          </a:p>
        </p:txBody>
      </p:sp>
      <p:sp>
        <p:nvSpPr>
          <p:cNvPr id="5" name="Footer Placeholder 4">
            <a:extLst>
              <a:ext uri="{FF2B5EF4-FFF2-40B4-BE49-F238E27FC236}">
                <a16:creationId xmlns:a16="http://schemas.microsoft.com/office/drawing/2014/main" id="{397D397A-A155-6DA6-01D4-A11ABA6364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AAE394-6C82-0D4D-9766-5126F755021D}"/>
              </a:ext>
            </a:extLst>
          </p:cNvPr>
          <p:cNvSpPr>
            <a:spLocks noGrp="1"/>
          </p:cNvSpPr>
          <p:nvPr>
            <p:ph type="sldNum" sz="quarter" idx="12"/>
          </p:nvPr>
        </p:nvSpPr>
        <p:spPr/>
        <p:txBody>
          <a:bodyPr/>
          <a:lstStyle/>
          <a:p>
            <a:fld id="{E3C48311-4E90-4D52-AF37-2562CAF2E310}" type="slidenum">
              <a:rPr lang="en-GB" smtClean="0"/>
              <a:t>‹#›</a:t>
            </a:fld>
            <a:endParaRPr lang="en-GB"/>
          </a:p>
        </p:txBody>
      </p:sp>
    </p:spTree>
    <p:extLst>
      <p:ext uri="{BB962C8B-B14F-4D97-AF65-F5344CB8AC3E}">
        <p14:creationId xmlns:p14="http://schemas.microsoft.com/office/powerpoint/2010/main" val="179581482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127963159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1/3 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78757325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1/3 Teal and Li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421908482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1/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4289459" y="560597"/>
            <a:ext cx="310092" cy="6297403"/>
          </a:xfrm>
          <a:prstGeom prst="rect">
            <a:avLst/>
          </a:prstGeom>
        </p:spPr>
      </p:pic>
    </p:spTree>
    <p:extLst>
      <p:ext uri="{BB962C8B-B14F-4D97-AF65-F5344CB8AC3E}">
        <p14:creationId xmlns:p14="http://schemas.microsoft.com/office/powerpoint/2010/main" val="351497783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1/2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8473239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1/2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96347979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1/2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6076122" y="560597"/>
            <a:ext cx="310092" cy="6297403"/>
          </a:xfrm>
          <a:prstGeom prst="rect">
            <a:avLst/>
          </a:prstGeom>
        </p:spPr>
      </p:pic>
    </p:spTree>
    <p:extLst>
      <p:ext uri="{BB962C8B-B14F-4D97-AF65-F5344CB8AC3E}">
        <p14:creationId xmlns:p14="http://schemas.microsoft.com/office/powerpoint/2010/main" val="316574714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2/3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802622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2/3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42048968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2/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7994235" y="560597"/>
            <a:ext cx="310092" cy="6297403"/>
          </a:xfrm>
          <a:prstGeom prst="rect">
            <a:avLst/>
          </a:prstGeom>
        </p:spPr>
      </p:pic>
    </p:spTree>
    <p:extLst>
      <p:ext uri="{BB962C8B-B14F-4D97-AF65-F5344CB8AC3E}">
        <p14:creationId xmlns:p14="http://schemas.microsoft.com/office/powerpoint/2010/main" val="2604458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BD3193-E59B-57D1-CEAB-0183830CA26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8CC6580-D364-9B36-3C88-27B47ACC436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D8FFBA-B3D1-BB1A-C30C-8E0A500FEEC8}"/>
              </a:ext>
            </a:extLst>
          </p:cNvPr>
          <p:cNvSpPr>
            <a:spLocks noGrp="1"/>
          </p:cNvSpPr>
          <p:nvPr>
            <p:ph type="dt" sz="half" idx="10"/>
          </p:nvPr>
        </p:nvSpPr>
        <p:spPr/>
        <p:txBody>
          <a:bodyPr/>
          <a:lstStyle/>
          <a:p>
            <a:fld id="{4550FBAC-F246-47FF-8D78-5BF4A8C9D20B}" type="datetimeFigureOut">
              <a:rPr lang="en-GB" smtClean="0"/>
              <a:t>19/03/2026</a:t>
            </a:fld>
            <a:endParaRPr lang="en-GB"/>
          </a:p>
        </p:txBody>
      </p:sp>
      <p:sp>
        <p:nvSpPr>
          <p:cNvPr id="5" name="Footer Placeholder 4">
            <a:extLst>
              <a:ext uri="{FF2B5EF4-FFF2-40B4-BE49-F238E27FC236}">
                <a16:creationId xmlns:a16="http://schemas.microsoft.com/office/drawing/2014/main" id="{20D2832E-DD57-F1DD-A7CC-28CD2A7363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9044F6-3748-E3F6-1A84-344D71345911}"/>
              </a:ext>
            </a:extLst>
          </p:cNvPr>
          <p:cNvSpPr>
            <a:spLocks noGrp="1"/>
          </p:cNvSpPr>
          <p:nvPr>
            <p:ph type="sldNum" sz="quarter" idx="12"/>
          </p:nvPr>
        </p:nvSpPr>
        <p:spPr/>
        <p:txBody>
          <a:bodyPr/>
          <a:lstStyle/>
          <a:p>
            <a:fld id="{E3C48311-4E90-4D52-AF37-2562CAF2E310}" type="slidenum">
              <a:rPr lang="en-GB" smtClean="0"/>
              <a:t>‹#›</a:t>
            </a:fld>
            <a:endParaRPr lang="en-GB"/>
          </a:p>
        </p:txBody>
      </p:sp>
    </p:spTree>
    <p:extLst>
      <p:ext uri="{BB962C8B-B14F-4D97-AF65-F5344CB8AC3E}">
        <p14:creationId xmlns:p14="http://schemas.microsoft.com/office/powerpoint/2010/main" val="46266603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1/3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266395025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1/3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8005788" cy="6858000"/>
          </a:xfrm>
          <a:prstGeom prst="rect">
            <a:avLst/>
          </a:prstGeom>
        </p:spPr>
      </p:pic>
    </p:spTree>
    <p:extLst>
      <p:ext uri="{BB962C8B-B14F-4D97-AF65-F5344CB8AC3E}">
        <p14:creationId xmlns:p14="http://schemas.microsoft.com/office/powerpoint/2010/main" val="152773194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1/2 Whi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425855393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2/3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6"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335035015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225873375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4"/>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1601365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Circle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38E6EBE8-0A72-9E4F-A761-9342F6E6CA92}"/>
              </a:ext>
            </a:extLst>
          </p:cNvPr>
          <p:cNvPicPr>
            <a:picLocks noChangeAspect="1"/>
          </p:cNvPicPr>
          <p:nvPr userDrawn="1"/>
        </p:nvPicPr>
        <p:blipFill rotWithShape="1">
          <a:blip r:embed="rId3">
            <a:alphaModFix amt="50000"/>
          </a:blip>
          <a:srcRect l="42146" t="44779" r="45142" b="38721"/>
          <a:stretch/>
        </p:blipFill>
        <p:spPr>
          <a:xfrm>
            <a:off x="9101471" y="939113"/>
            <a:ext cx="3090530" cy="5918887"/>
          </a:xfrm>
          <a:prstGeom prst="rect">
            <a:avLst/>
          </a:prstGeom>
        </p:spPr>
      </p:pic>
    </p:spTree>
    <p:extLst>
      <p:ext uri="{BB962C8B-B14F-4D97-AF65-F5344CB8AC3E}">
        <p14:creationId xmlns:p14="http://schemas.microsoft.com/office/powerpoint/2010/main" val="425681988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Circle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8736228" y="1161536"/>
            <a:ext cx="3455773" cy="5696464"/>
          </a:xfrm>
          <a:prstGeom prst="rect">
            <a:avLst/>
          </a:prstGeom>
        </p:spPr>
      </p:pic>
    </p:spTree>
    <p:extLst>
      <p:ext uri="{BB962C8B-B14F-4D97-AF65-F5344CB8AC3E}">
        <p14:creationId xmlns:p14="http://schemas.microsoft.com/office/powerpoint/2010/main" val="416382768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Ring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7830440" y="1816440"/>
            <a:ext cx="5721178"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8841635"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333002378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Ring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8745349"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Tree>
    <p:extLst>
      <p:ext uri="{BB962C8B-B14F-4D97-AF65-F5344CB8AC3E}">
        <p14:creationId xmlns:p14="http://schemas.microsoft.com/office/powerpoint/2010/main" val="2392043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3 Teal and Line Shaddow">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5AAACFD-F6AA-AB4D-8FFD-0933B201C669}"/>
              </a:ext>
            </a:extLst>
          </p:cNvPr>
          <p:cNvSpPr/>
          <p:nvPr userDrawn="1"/>
        </p:nvSpPr>
        <p:spPr>
          <a:xfrm>
            <a:off x="2"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61607" t="32365" r="37077" b="41599"/>
          <a:stretch/>
        </p:blipFill>
        <p:spPr>
          <a:xfrm>
            <a:off x="4289459" y="560597"/>
            <a:ext cx="310092" cy="6297403"/>
          </a:xfrm>
          <a:prstGeom prst="rect">
            <a:avLst/>
          </a:prstGeom>
        </p:spPr>
      </p:pic>
    </p:spTree>
    <p:extLst>
      <p:ext uri="{BB962C8B-B14F-4D97-AF65-F5344CB8AC3E}">
        <p14:creationId xmlns:p14="http://schemas.microsoft.com/office/powerpoint/2010/main" val="143859954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Circle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8736227" y="1161536"/>
            <a:ext cx="3455773" cy="5696464"/>
          </a:xfrm>
          <a:prstGeom prst="rect">
            <a:avLst/>
          </a:prstGeom>
        </p:spPr>
      </p:pic>
    </p:spTree>
    <p:extLst>
      <p:ext uri="{BB962C8B-B14F-4D97-AF65-F5344CB8AC3E}">
        <p14:creationId xmlns:p14="http://schemas.microsoft.com/office/powerpoint/2010/main" val="373108228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Ring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7830440" y="1816439"/>
            <a:ext cx="5721178"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8841635"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218077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Ring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8745348"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102167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Dot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80D2A033-ABBC-394E-A536-802FBF18F261}"/>
              </a:ext>
            </a:extLst>
          </p:cNvPr>
          <p:cNvPicPr>
            <a:picLocks noChangeAspect="1"/>
          </p:cNvPicPr>
          <p:nvPr userDrawn="1"/>
        </p:nvPicPr>
        <p:blipFill rotWithShape="1">
          <a:blip r:embed="rId3">
            <a:alphaModFix amt="50000"/>
          </a:blip>
          <a:srcRect l="42236" t="48649" r="36206" b="35676"/>
          <a:stretch/>
        </p:blipFill>
        <p:spPr>
          <a:xfrm rot="20700000">
            <a:off x="10359400" y="5135278"/>
            <a:ext cx="2318533" cy="2318535"/>
          </a:xfrm>
          <a:prstGeom prst="rect">
            <a:avLst/>
          </a:prstGeom>
        </p:spPr>
      </p:pic>
      <p:pic>
        <p:nvPicPr>
          <p:cNvPr id="5" name="Picture 4">
            <a:extLst>
              <a:ext uri="{FF2B5EF4-FFF2-40B4-BE49-F238E27FC236}">
                <a16:creationId xmlns:a16="http://schemas.microsoft.com/office/drawing/2014/main" id="{1D77F93C-DE66-F243-8552-88020A8EC067}"/>
              </a:ext>
            </a:extLst>
          </p:cNvPr>
          <p:cNvPicPr>
            <a:picLocks noChangeAspect="1"/>
          </p:cNvPicPr>
          <p:nvPr userDrawn="1"/>
        </p:nvPicPr>
        <p:blipFill rotWithShape="1">
          <a:blip r:embed="rId3">
            <a:alphaModFix amt="50000"/>
          </a:blip>
          <a:srcRect l="42236" t="48649" r="36206" b="35676"/>
          <a:stretch/>
        </p:blipFill>
        <p:spPr>
          <a:xfrm rot="20700000">
            <a:off x="10585358" y="3775867"/>
            <a:ext cx="839024" cy="839025"/>
          </a:xfrm>
          <a:prstGeom prst="rect">
            <a:avLst/>
          </a:prstGeom>
        </p:spPr>
      </p:pic>
      <p:pic>
        <p:nvPicPr>
          <p:cNvPr id="6" name="Picture 5">
            <a:extLst>
              <a:ext uri="{FF2B5EF4-FFF2-40B4-BE49-F238E27FC236}">
                <a16:creationId xmlns:a16="http://schemas.microsoft.com/office/drawing/2014/main" id="{BAEA0E8B-253F-EC49-B65D-7740FAF8617E}"/>
              </a:ext>
            </a:extLst>
          </p:cNvPr>
          <p:cNvPicPr>
            <a:picLocks noChangeAspect="1"/>
          </p:cNvPicPr>
          <p:nvPr userDrawn="1"/>
        </p:nvPicPr>
        <p:blipFill rotWithShape="1">
          <a:blip r:embed="rId3">
            <a:alphaModFix amt="50000"/>
          </a:blip>
          <a:srcRect l="42236" t="48649" r="36206" b="35676"/>
          <a:stretch/>
        </p:blipFill>
        <p:spPr>
          <a:xfrm rot="20700000">
            <a:off x="8375592" y="1801126"/>
            <a:ext cx="1901776" cy="1901778"/>
          </a:xfrm>
          <a:prstGeom prst="rect">
            <a:avLst/>
          </a:prstGeom>
        </p:spPr>
      </p:pic>
      <p:pic>
        <p:nvPicPr>
          <p:cNvPr id="7" name="Picture 6">
            <a:extLst>
              <a:ext uri="{FF2B5EF4-FFF2-40B4-BE49-F238E27FC236}">
                <a16:creationId xmlns:a16="http://schemas.microsoft.com/office/drawing/2014/main" id="{0A0202F4-BB05-D042-A8D9-39782D252F37}"/>
              </a:ext>
            </a:extLst>
          </p:cNvPr>
          <p:cNvPicPr>
            <a:picLocks noChangeAspect="1"/>
          </p:cNvPicPr>
          <p:nvPr userDrawn="1"/>
        </p:nvPicPr>
        <p:blipFill rotWithShape="1">
          <a:blip r:embed="rId3">
            <a:alphaModFix amt="50000"/>
          </a:blip>
          <a:srcRect l="42236" t="48649" r="36206" b="35676"/>
          <a:stretch/>
        </p:blipFill>
        <p:spPr>
          <a:xfrm rot="20700000">
            <a:off x="11612949" y="2269212"/>
            <a:ext cx="839024" cy="839025"/>
          </a:xfrm>
          <a:prstGeom prst="rect">
            <a:avLst/>
          </a:prstGeom>
        </p:spPr>
      </p:pic>
      <p:pic>
        <p:nvPicPr>
          <p:cNvPr id="9" name="Picture 8">
            <a:extLst>
              <a:ext uri="{FF2B5EF4-FFF2-40B4-BE49-F238E27FC236}">
                <a16:creationId xmlns:a16="http://schemas.microsoft.com/office/drawing/2014/main" id="{90D9096B-0DFA-0941-927F-E07E60EB6090}"/>
              </a:ext>
            </a:extLst>
          </p:cNvPr>
          <p:cNvPicPr>
            <a:picLocks noChangeAspect="1"/>
          </p:cNvPicPr>
          <p:nvPr userDrawn="1"/>
        </p:nvPicPr>
        <p:blipFill rotWithShape="1">
          <a:blip r:embed="rId3">
            <a:alphaModFix amt="50000"/>
          </a:blip>
          <a:srcRect l="42236" t="48649" r="36206" b="35676"/>
          <a:stretch/>
        </p:blipFill>
        <p:spPr>
          <a:xfrm rot="20700000">
            <a:off x="8856748" y="4418482"/>
            <a:ext cx="1178319" cy="1178320"/>
          </a:xfrm>
          <a:prstGeom prst="rect">
            <a:avLst/>
          </a:prstGeom>
        </p:spPr>
      </p:pic>
      <p:pic>
        <p:nvPicPr>
          <p:cNvPr id="10" name="Picture 9">
            <a:extLst>
              <a:ext uri="{FF2B5EF4-FFF2-40B4-BE49-F238E27FC236}">
                <a16:creationId xmlns:a16="http://schemas.microsoft.com/office/drawing/2014/main" id="{42429DDE-216A-CF43-BDA2-F719EB651F58}"/>
              </a:ext>
            </a:extLst>
          </p:cNvPr>
          <p:cNvPicPr>
            <a:picLocks noChangeAspect="1"/>
          </p:cNvPicPr>
          <p:nvPr userDrawn="1"/>
        </p:nvPicPr>
        <p:blipFill rotWithShape="1">
          <a:blip r:embed="rId3">
            <a:alphaModFix amt="50000"/>
          </a:blip>
          <a:srcRect l="42236" t="48649" r="36206" b="35676"/>
          <a:stretch/>
        </p:blipFill>
        <p:spPr>
          <a:xfrm rot="20700000">
            <a:off x="10555771" y="1885283"/>
            <a:ext cx="260385" cy="260385"/>
          </a:xfrm>
          <a:prstGeom prst="rect">
            <a:avLst/>
          </a:prstGeom>
        </p:spPr>
      </p:pic>
      <p:pic>
        <p:nvPicPr>
          <p:cNvPr id="11" name="Picture 10">
            <a:extLst>
              <a:ext uri="{FF2B5EF4-FFF2-40B4-BE49-F238E27FC236}">
                <a16:creationId xmlns:a16="http://schemas.microsoft.com/office/drawing/2014/main" id="{C67B6329-3108-304E-AC21-E5F7C79A6490}"/>
              </a:ext>
            </a:extLst>
          </p:cNvPr>
          <p:cNvPicPr>
            <a:picLocks noChangeAspect="1"/>
          </p:cNvPicPr>
          <p:nvPr userDrawn="1"/>
        </p:nvPicPr>
        <p:blipFill rotWithShape="1">
          <a:blip r:embed="rId3">
            <a:alphaModFix amt="50000"/>
          </a:blip>
          <a:srcRect l="42236" t="48649" r="36206" b="35676"/>
          <a:stretch/>
        </p:blipFill>
        <p:spPr>
          <a:xfrm rot="20700000">
            <a:off x="8580321" y="6272685"/>
            <a:ext cx="260385" cy="260385"/>
          </a:xfrm>
          <a:prstGeom prst="rect">
            <a:avLst/>
          </a:prstGeom>
        </p:spPr>
      </p:pic>
      <p:pic>
        <p:nvPicPr>
          <p:cNvPr id="12" name="Picture 11">
            <a:extLst>
              <a:ext uri="{FF2B5EF4-FFF2-40B4-BE49-F238E27FC236}">
                <a16:creationId xmlns:a16="http://schemas.microsoft.com/office/drawing/2014/main" id="{431B2A82-9F9E-D646-847C-5FCB36D8988F}"/>
              </a:ext>
            </a:extLst>
          </p:cNvPr>
          <p:cNvPicPr>
            <a:picLocks noChangeAspect="1"/>
          </p:cNvPicPr>
          <p:nvPr userDrawn="1"/>
        </p:nvPicPr>
        <p:blipFill rotWithShape="1">
          <a:blip r:embed="rId3">
            <a:alphaModFix amt="50000"/>
          </a:blip>
          <a:srcRect l="42236" t="48649" r="36206" b="35676"/>
          <a:stretch/>
        </p:blipFill>
        <p:spPr>
          <a:xfrm rot="20700000">
            <a:off x="8645346" y="427185"/>
            <a:ext cx="839024" cy="839025"/>
          </a:xfrm>
          <a:prstGeom prst="rect">
            <a:avLst/>
          </a:prstGeom>
        </p:spPr>
      </p:pic>
    </p:spTree>
    <p:extLst>
      <p:ext uri="{BB962C8B-B14F-4D97-AF65-F5344CB8AC3E}">
        <p14:creationId xmlns:p14="http://schemas.microsoft.com/office/powerpoint/2010/main" val="363843810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Dot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10355446"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8844687" y="4415441"/>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8682108" y="467774"/>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11635374" y="2284217"/>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10609762" y="3828812"/>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8590426" y="6295331"/>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10592220" y="1896325"/>
            <a:ext cx="215095" cy="215095"/>
          </a:xfrm>
          <a:prstGeom prst="rect">
            <a:avLst/>
          </a:prstGeom>
        </p:spPr>
      </p:pic>
    </p:spTree>
    <p:extLst>
      <p:ext uri="{BB962C8B-B14F-4D97-AF65-F5344CB8AC3E}">
        <p14:creationId xmlns:p14="http://schemas.microsoft.com/office/powerpoint/2010/main" val="248117091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_Dot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10355446"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8844687" y="4415440"/>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8682108" y="467773"/>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11635373" y="2284216"/>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10609762" y="3828811"/>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8590425" y="6295330"/>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10592219" y="1896324"/>
            <a:ext cx="215095" cy="215095"/>
          </a:xfrm>
          <a:prstGeom prst="rect">
            <a:avLst/>
          </a:prstGeom>
        </p:spPr>
      </p:pic>
    </p:spTree>
    <p:extLst>
      <p:ext uri="{BB962C8B-B14F-4D97-AF65-F5344CB8AC3E}">
        <p14:creationId xmlns:p14="http://schemas.microsoft.com/office/powerpoint/2010/main" val="141175707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353608210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37844-B6C1-5147-9CCD-BAFF09119696}" type="datetimeFigureOut">
              <a:rPr lang="en-US" smtClean="0"/>
              <a:t>3/19/2026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0652FC-2AD3-0140-A404-2F85095173EC}" type="slidenum">
              <a:rPr lang="en-US" smtClean="0"/>
              <a:t>‹#›</a:t>
            </a:fld>
            <a:endParaRPr lang="en-US"/>
          </a:p>
        </p:txBody>
      </p:sp>
    </p:spTree>
    <p:extLst>
      <p:ext uri="{BB962C8B-B14F-4D97-AF65-F5344CB8AC3E}">
        <p14:creationId xmlns:p14="http://schemas.microsoft.com/office/powerpoint/2010/main" val="30808566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General slide - white text please.">
  <p:cSld name="General slide - white text please.">
    <p:spTree>
      <p:nvGrpSpPr>
        <p:cNvPr id="1" name="Shape 50"/>
        <p:cNvGrpSpPr/>
        <p:nvPr/>
      </p:nvGrpSpPr>
      <p:grpSpPr>
        <a:xfrm>
          <a:off x="0" y="0"/>
          <a:ext cx="0" cy="0"/>
          <a:chOff x="0" y="0"/>
          <a:chExt cx="0" cy="0"/>
        </a:xfrm>
      </p:grpSpPr>
      <p:sp>
        <p:nvSpPr>
          <p:cNvPr id="51" name="Google Shape;51;p13"/>
          <p:cNvSpPr/>
          <p:nvPr/>
        </p:nvSpPr>
        <p:spPr>
          <a:xfrm>
            <a:off x="-32433" y="-64867"/>
            <a:ext cx="12351600" cy="6982400"/>
          </a:xfrm>
          <a:prstGeom prst="rect">
            <a:avLst/>
          </a:prstGeom>
          <a:solidFill>
            <a:srgbClr val="28889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 name="Google Shape;52;p1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53" name="Google Shape;53;p13"/>
          <p:cNvPicPr preferRelativeResize="0"/>
          <p:nvPr/>
        </p:nvPicPr>
        <p:blipFill>
          <a:blip r:embed="rId2">
            <a:alphaModFix/>
          </a:blip>
          <a:stretch>
            <a:fillRect/>
          </a:stretch>
        </p:blipFill>
        <p:spPr>
          <a:xfrm>
            <a:off x="53333" y="5968901"/>
            <a:ext cx="1827832" cy="1368132"/>
          </a:xfrm>
          <a:prstGeom prst="rect">
            <a:avLst/>
          </a:prstGeom>
          <a:noFill/>
          <a:ln>
            <a:noFill/>
          </a:ln>
        </p:spPr>
      </p:pic>
    </p:spTree>
    <p:extLst>
      <p:ext uri="{BB962C8B-B14F-4D97-AF65-F5344CB8AC3E}">
        <p14:creationId xmlns:p14="http://schemas.microsoft.com/office/powerpoint/2010/main" val="133394270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Title slide 2 1">
  <p:cSld name="Title slide 2 1">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56" name="Google Shape;56;p14"/>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37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57" name="Google Shape;57;p1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888986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ot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3">
            <a:alphaModFix amt="50000"/>
          </a:blip>
          <a:srcRect l="41988" t="48648" r="36206" b="35496"/>
          <a:stretch/>
        </p:blipFill>
        <p:spPr>
          <a:xfrm rot="19800000">
            <a:off x="10355447"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3">
            <a:alphaModFix amt="50000"/>
          </a:blip>
          <a:srcRect l="41988" t="48648" r="36206" b="35496"/>
          <a:stretch/>
        </p:blipFill>
        <p:spPr>
          <a:xfrm rot="19800000">
            <a:off x="8360551"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3">
            <a:alphaModFix amt="50000"/>
          </a:blip>
          <a:srcRect l="41988" t="48648" r="36206" b="35496"/>
          <a:stretch/>
        </p:blipFill>
        <p:spPr>
          <a:xfrm rot="19800000">
            <a:off x="8844689" y="4415442"/>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3">
            <a:alphaModFix amt="50000"/>
          </a:blip>
          <a:srcRect l="41988" t="48648" r="36206" b="35496"/>
          <a:stretch/>
        </p:blipFill>
        <p:spPr>
          <a:xfrm rot="19800000">
            <a:off x="8682109" y="467775"/>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3">
            <a:alphaModFix amt="50000"/>
          </a:blip>
          <a:srcRect l="41988" t="48648" r="36206" b="35496"/>
          <a:stretch/>
        </p:blipFill>
        <p:spPr>
          <a:xfrm rot="19800000">
            <a:off x="11635374" y="2284218"/>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3">
            <a:alphaModFix amt="50000"/>
          </a:blip>
          <a:srcRect l="41988" t="48648" r="36206" b="35496"/>
          <a:stretch/>
        </p:blipFill>
        <p:spPr>
          <a:xfrm rot="19800000">
            <a:off x="10609764" y="3828813"/>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3">
            <a:alphaModFix amt="50000"/>
          </a:blip>
          <a:srcRect l="41988" t="48648" r="36206" b="35496"/>
          <a:stretch/>
        </p:blipFill>
        <p:spPr>
          <a:xfrm rot="19800000">
            <a:off x="8590426" y="6295332"/>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3">
            <a:alphaModFix amt="50000"/>
          </a:blip>
          <a:srcRect l="41988" t="48648" r="36206" b="35496"/>
          <a:stretch/>
        </p:blipFill>
        <p:spPr>
          <a:xfrm rot="19800000">
            <a:off x="10592221" y="1896326"/>
            <a:ext cx="215095" cy="215095"/>
          </a:xfrm>
          <a:prstGeom prst="rect">
            <a:avLst/>
          </a:prstGeom>
        </p:spPr>
      </p:pic>
    </p:spTree>
    <p:extLst>
      <p:ext uri="{BB962C8B-B14F-4D97-AF65-F5344CB8AC3E}">
        <p14:creationId xmlns:p14="http://schemas.microsoft.com/office/powerpoint/2010/main" val="318486053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cSld name="2_Teal">
    <p:spTree>
      <p:nvGrpSpPr>
        <p:cNvPr id="1" name=""/>
        <p:cNvGrpSpPr/>
        <p:nvPr/>
      </p:nvGrpSpPr>
      <p:grpSpPr>
        <a:xfrm>
          <a:off x="0" y="0"/>
          <a:ext cx="0" cy="0"/>
          <a:chOff x="0" y="0"/>
          <a:chExt cx="0" cy="0"/>
        </a:xfrm>
      </p:grpSpPr>
      <p:sp>
        <p:nvSpPr>
          <p:cNvPr id="2" name="Picture Placeholder 3">
            <a:extLst>
              <a:ext uri="{FF2B5EF4-FFF2-40B4-BE49-F238E27FC236}">
                <a16:creationId xmlns:a16="http://schemas.microsoft.com/office/drawing/2014/main" id="{D5142878-4AF8-45B2-94EE-0687D1CB3EEA}"/>
              </a:ext>
            </a:extLst>
          </p:cNvPr>
          <p:cNvSpPr txBox="1">
            <a:spLocks noGrp="1"/>
          </p:cNvSpPr>
          <p:nvPr>
            <p:ph type="pic" sz="quarter" idx="4294967295"/>
          </p:nvPr>
        </p:nvSpPr>
        <p:spPr>
          <a:xfrm>
            <a:off x="6523708" y="2148996"/>
            <a:ext cx="4953969" cy="3749620"/>
          </a:xfrm>
          <a:prstGeom prst="rect">
            <a:avLst/>
          </a:prstGeom>
          <a:noFill/>
          <a:ln>
            <a:noFill/>
          </a:ln>
        </p:spPr>
        <p:txBody>
          <a:bodyPr vert="horz" wrap="square" lIns="91440" tIns="45720" rIns="91440" bIns="45720" anchor="t" anchorCtr="0" compatLnSpc="1">
            <a:noAutofit/>
          </a:bodyPr>
          <a:lstStyle>
            <a:lvl1pPr marL="228528" marR="0" lvl="0" indent="-228528" defTabSz="914124" fontAlgn="auto">
              <a:spcBef>
                <a:spcPts val="1000"/>
              </a:spcBef>
              <a:spcAft>
                <a:spcPts val="0"/>
              </a:spcAft>
              <a:buSzPct val="100000"/>
              <a:buFont typeface="Arial" pitchFamily="34"/>
              <a:tabLst/>
              <a:defRPr lang="en-US" sz="2799" b="0" i="0" u="none" strike="noStrike" cap="none" spc="0" baseline="0">
                <a:solidFill>
                  <a:srgbClr val="484947"/>
                </a:solidFill>
                <a:uFillTx/>
                <a:latin typeface="Calibri"/>
              </a:defRPr>
            </a:lvl1pPr>
          </a:lstStyle>
          <a:p>
            <a:pPr lvl="0"/>
            <a:endParaRPr lang="en-US"/>
          </a:p>
        </p:txBody>
      </p:sp>
      <p:sp>
        <p:nvSpPr>
          <p:cNvPr id="3" name="Text Placeholder 2">
            <a:extLst>
              <a:ext uri="{FF2B5EF4-FFF2-40B4-BE49-F238E27FC236}">
                <a16:creationId xmlns:a16="http://schemas.microsoft.com/office/drawing/2014/main" id="{E5D45FB4-C964-4786-9CFB-15F1DE021DEB}"/>
              </a:ext>
            </a:extLst>
          </p:cNvPr>
          <p:cNvSpPr txBox="1">
            <a:spLocks noGrp="1"/>
          </p:cNvSpPr>
          <p:nvPr>
            <p:ph type="body" sz="quarter" idx="4294967295"/>
          </p:nvPr>
        </p:nvSpPr>
        <p:spPr>
          <a:xfrm>
            <a:off x="877938" y="2067198"/>
            <a:ext cx="4514459" cy="760319"/>
          </a:xfrm>
          <a:prstGeom prst="rect">
            <a:avLst/>
          </a:prstGeom>
          <a:noFill/>
          <a:ln>
            <a:noFill/>
          </a:ln>
        </p:spPr>
        <p:txBody>
          <a:bodyPr vert="horz" wrap="square" lIns="91440" tIns="45720" rIns="91440" bIns="45720" anchor="t" anchorCtr="0" compatLnSpc="1">
            <a:noAutofit/>
          </a:bodyPr>
          <a:lstStyle>
            <a:lvl1pPr marL="0" marR="0" lvl="0" indent="0" defTabSz="914124" fontAlgn="auto">
              <a:spcBef>
                <a:spcPts val="1000"/>
              </a:spcBef>
              <a:spcAft>
                <a:spcPts val="0"/>
              </a:spcAft>
              <a:buNone/>
              <a:tabLst/>
              <a:defRPr lang="en-GB" sz="1455" b="1" i="0" u="none" strike="noStrike" cap="none" spc="0" baseline="0">
                <a:solidFill>
                  <a:srgbClr val="484947"/>
                </a:solidFill>
                <a:uFillTx/>
                <a:latin typeface="Lato" pitchFamily="34"/>
                <a:ea typeface="Lato" pitchFamily="34"/>
                <a:cs typeface="Lato" pitchFamily="34"/>
              </a:defRPr>
            </a:lvl1pPr>
          </a:lstStyle>
          <a:p>
            <a:pPr lvl="0"/>
            <a:r>
              <a:rPr lang="en-GB"/>
              <a:t>Subheading goes here</a:t>
            </a:r>
          </a:p>
        </p:txBody>
      </p:sp>
      <p:sp>
        <p:nvSpPr>
          <p:cNvPr id="4" name="Text Placeholder 2">
            <a:extLst>
              <a:ext uri="{FF2B5EF4-FFF2-40B4-BE49-F238E27FC236}">
                <a16:creationId xmlns:a16="http://schemas.microsoft.com/office/drawing/2014/main" id="{0FCFEBF7-B7A3-4CCF-A023-24B75F77A2C0}"/>
              </a:ext>
            </a:extLst>
          </p:cNvPr>
          <p:cNvSpPr txBox="1">
            <a:spLocks noGrp="1"/>
          </p:cNvSpPr>
          <p:nvPr>
            <p:ph type="body" sz="quarter" idx="4294967295"/>
          </p:nvPr>
        </p:nvSpPr>
        <p:spPr>
          <a:xfrm>
            <a:off x="877938" y="2938401"/>
            <a:ext cx="4514459" cy="3064879"/>
          </a:xfrm>
          <a:prstGeom prst="rect">
            <a:avLst/>
          </a:prstGeom>
          <a:noFill/>
          <a:ln>
            <a:noFill/>
          </a:ln>
        </p:spPr>
        <p:txBody>
          <a:bodyPr vert="horz" wrap="square" lIns="91440" tIns="45720" rIns="91440" bIns="45720" anchor="t" anchorCtr="0" compatLnSpc="1">
            <a:noAutofit/>
          </a:bodyPr>
          <a:lstStyle>
            <a:lvl1pPr marL="0" marR="0" lvl="0" indent="0" defTabSz="914124" fontAlgn="auto">
              <a:spcBef>
                <a:spcPts val="1000"/>
              </a:spcBef>
              <a:spcAft>
                <a:spcPts val="0"/>
              </a:spcAft>
              <a:buNone/>
              <a:tabLst/>
              <a:defRPr lang="en-GB" sz="1455" b="0" i="0" u="none" strike="noStrike" cap="none" spc="0" baseline="0">
                <a:solidFill>
                  <a:srgbClr val="484947"/>
                </a:solidFill>
                <a:uFillTx/>
                <a:latin typeface="Lato" pitchFamily="34"/>
                <a:ea typeface="Lato" pitchFamily="34"/>
                <a:cs typeface="Lato" pitchFamily="34"/>
              </a:defRPr>
            </a:lvl1pPr>
          </a:lstStyle>
          <a:p>
            <a:pPr lvl="0"/>
            <a:r>
              <a:rPr lang="en-GB"/>
              <a:t>Body copy goes here </a:t>
            </a:r>
          </a:p>
        </p:txBody>
      </p:sp>
      <p:sp>
        <p:nvSpPr>
          <p:cNvPr id="5" name="Text Placeholder 2">
            <a:extLst>
              <a:ext uri="{FF2B5EF4-FFF2-40B4-BE49-F238E27FC236}">
                <a16:creationId xmlns:a16="http://schemas.microsoft.com/office/drawing/2014/main" id="{7127270B-DA23-4879-9175-58E282B890AD}"/>
              </a:ext>
            </a:extLst>
          </p:cNvPr>
          <p:cNvSpPr txBox="1">
            <a:spLocks noGrp="1"/>
          </p:cNvSpPr>
          <p:nvPr>
            <p:ph type="body" sz="quarter" idx="4294967295"/>
          </p:nvPr>
        </p:nvSpPr>
        <p:spPr>
          <a:xfrm>
            <a:off x="877938" y="854726"/>
            <a:ext cx="4514459" cy="565963"/>
          </a:xfrm>
          <a:prstGeom prst="rect">
            <a:avLst/>
          </a:prstGeom>
          <a:noFill/>
          <a:ln>
            <a:noFill/>
          </a:ln>
        </p:spPr>
        <p:txBody>
          <a:bodyPr vert="horz" wrap="square" lIns="91440" tIns="45720" rIns="91440" bIns="45720" anchor="t" anchorCtr="0" compatLnSpc="1">
            <a:noAutofit/>
          </a:bodyPr>
          <a:lstStyle>
            <a:lvl1pPr marL="0" marR="0" lvl="0" indent="0" defTabSz="914124" fontAlgn="auto">
              <a:spcBef>
                <a:spcPts val="1000"/>
              </a:spcBef>
              <a:spcAft>
                <a:spcPts val="0"/>
              </a:spcAft>
              <a:buNone/>
              <a:tabLst/>
              <a:defRPr lang="en-GB" sz="2212" b="1" i="0" u="none" strike="noStrike" cap="none" spc="0" baseline="0">
                <a:solidFill>
                  <a:srgbClr val="00A8A8"/>
                </a:solidFill>
                <a:uFillTx/>
                <a:latin typeface="Lato" pitchFamily="34"/>
                <a:ea typeface="Lato" pitchFamily="34"/>
                <a:cs typeface="Lato" pitchFamily="34"/>
              </a:defRPr>
            </a:lvl1pPr>
          </a:lstStyle>
          <a:p>
            <a:pPr lvl="0"/>
            <a:r>
              <a:rPr lang="en-GB"/>
              <a:t>Title text goes here</a:t>
            </a:r>
          </a:p>
        </p:txBody>
      </p:sp>
    </p:spTree>
    <p:extLst>
      <p:ext uri="{BB962C8B-B14F-4D97-AF65-F5344CB8AC3E}">
        <p14:creationId xmlns:p14="http://schemas.microsoft.com/office/powerpoint/2010/main" val="3131409036"/>
      </p:ext>
    </p:extLst>
  </p:cSld>
  <p:clrMapOvr>
    <a:masterClrMapping/>
  </p:clrMapOvr>
  <p:hf sldNum="0" hdr="0" ftr="0" dt="0"/>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98353" y="3330179"/>
            <a:ext cx="10795295" cy="553998"/>
          </a:xfrm>
        </p:spPr>
        <p:txBody>
          <a:bodyPr lIns="0" tIns="0" rIns="0" bIns="0"/>
          <a:lstStyle>
            <a:lvl1pPr>
              <a:defRPr sz="3600" b="1" i="0">
                <a:solidFill>
                  <a:srgbClr val="00A8A8"/>
                </a:solidFill>
                <a:latin typeface="Lato"/>
                <a:cs typeface="Lat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3/19/2026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4261717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602414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53600" y="158744"/>
            <a:ext cx="10515600" cy="439200"/>
          </a:xfrm>
        </p:spPr>
        <p:txBody>
          <a:bodyPr>
            <a:noAutofit/>
          </a:bodyPr>
          <a:lstStyle>
            <a:lvl1pPr>
              <a:defRPr sz="2600" b="1"/>
            </a:lvl1pPr>
          </a:lstStyle>
          <a:p>
            <a:r>
              <a:rPr lang="en-US"/>
              <a:t>CLICK TO EDIT MASTER TITLE STYLE</a:t>
            </a:r>
          </a:p>
        </p:txBody>
      </p:sp>
      <p:sp>
        <p:nvSpPr>
          <p:cNvPr id="6" name="Text Placeholder 6"/>
          <p:cNvSpPr>
            <a:spLocks noGrp="1"/>
          </p:cNvSpPr>
          <p:nvPr>
            <p:ph type="body" sz="quarter" idx="13"/>
          </p:nvPr>
        </p:nvSpPr>
        <p:spPr>
          <a:xfrm>
            <a:off x="151937" y="583128"/>
            <a:ext cx="6728884" cy="583200"/>
          </a:xfrm>
        </p:spPr>
        <p:txBody>
          <a:bodyPr>
            <a:normAutofit/>
          </a:bodyPr>
          <a:lstStyle>
            <a:lvl1pPr marL="0" indent="0">
              <a:buNone/>
              <a:defRPr sz="2000"/>
            </a:lvl1pPr>
          </a:lstStyle>
          <a:p>
            <a:pPr lvl="0"/>
            <a:r>
              <a:rPr lang="en-GB"/>
              <a:t>Click to edit Master text styles</a:t>
            </a:r>
          </a:p>
        </p:txBody>
      </p:sp>
      <p:sp>
        <p:nvSpPr>
          <p:cNvPr id="11" name="Rectangle 10"/>
          <p:cNvSpPr/>
          <p:nvPr/>
        </p:nvSpPr>
        <p:spPr>
          <a:xfrm>
            <a:off x="-6433" y="6789058"/>
            <a:ext cx="12206400" cy="77821"/>
          </a:xfrm>
          <a:prstGeom prst="rect">
            <a:avLst/>
          </a:prstGeom>
          <a:solidFill>
            <a:schemeClr val="tx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o-RO"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908736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DA311-3459-15CC-5DC9-7C7078182E5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3D72105-EEAF-62D4-D9E2-0AAC9F6411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6E1B9DB-7048-6D82-961D-31534DE4FD0B}"/>
              </a:ext>
            </a:extLst>
          </p:cNvPr>
          <p:cNvSpPr>
            <a:spLocks noGrp="1"/>
          </p:cNvSpPr>
          <p:nvPr>
            <p:ph type="dt" sz="half" idx="10"/>
          </p:nvPr>
        </p:nvSpPr>
        <p:spPr/>
        <p:txBody>
          <a:bodyPr/>
          <a:lstStyle/>
          <a:p>
            <a:fld id="{468E9D6F-288D-4954-873E-DCF5BCBC1ED4}" type="datetimeFigureOut">
              <a:rPr lang="en-GB" smtClean="0"/>
              <a:t>19/03/2026</a:t>
            </a:fld>
            <a:endParaRPr lang="en-GB"/>
          </a:p>
        </p:txBody>
      </p:sp>
      <p:sp>
        <p:nvSpPr>
          <p:cNvPr id="5" name="Footer Placeholder 4">
            <a:extLst>
              <a:ext uri="{FF2B5EF4-FFF2-40B4-BE49-F238E27FC236}">
                <a16:creationId xmlns:a16="http://schemas.microsoft.com/office/drawing/2014/main" id="{A87D0238-86DE-2A60-1E19-E35FC4B517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125395-87F4-B251-FDE6-B355054D8D4C}"/>
              </a:ext>
            </a:extLst>
          </p:cNvPr>
          <p:cNvSpPr>
            <a:spLocks noGrp="1"/>
          </p:cNvSpPr>
          <p:nvPr>
            <p:ph type="sldNum" sz="quarter" idx="12"/>
          </p:nvPr>
        </p:nvSpPr>
        <p:spPr/>
        <p:txBody>
          <a:bodyPr/>
          <a:lstStyle/>
          <a:p>
            <a:fld id="{7878CB03-F322-4772-B592-E2F26BC8D9A1}" type="slidenum">
              <a:rPr lang="en-GB" smtClean="0"/>
              <a:t>‹#›</a:t>
            </a:fld>
            <a:endParaRPr lang="en-GB"/>
          </a:p>
        </p:txBody>
      </p:sp>
    </p:spTree>
    <p:extLst>
      <p:ext uri="{BB962C8B-B14F-4D97-AF65-F5344CB8AC3E}">
        <p14:creationId xmlns:p14="http://schemas.microsoft.com/office/powerpoint/2010/main" val="80497793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84C27-1F4A-6899-318A-2CE81B170C7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189B3D-8B96-767F-EA01-586FD70D1E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8C33E2-24A1-8DC1-1ECE-801B8FF89DB3}"/>
              </a:ext>
            </a:extLst>
          </p:cNvPr>
          <p:cNvSpPr>
            <a:spLocks noGrp="1"/>
          </p:cNvSpPr>
          <p:nvPr>
            <p:ph type="dt" sz="half" idx="10"/>
          </p:nvPr>
        </p:nvSpPr>
        <p:spPr/>
        <p:txBody>
          <a:bodyPr/>
          <a:lstStyle/>
          <a:p>
            <a:fld id="{468E9D6F-288D-4954-873E-DCF5BCBC1ED4}" type="datetimeFigureOut">
              <a:rPr lang="en-GB" smtClean="0"/>
              <a:t>19/03/2026</a:t>
            </a:fld>
            <a:endParaRPr lang="en-GB"/>
          </a:p>
        </p:txBody>
      </p:sp>
      <p:sp>
        <p:nvSpPr>
          <p:cNvPr id="5" name="Footer Placeholder 4">
            <a:extLst>
              <a:ext uri="{FF2B5EF4-FFF2-40B4-BE49-F238E27FC236}">
                <a16:creationId xmlns:a16="http://schemas.microsoft.com/office/drawing/2014/main" id="{7B344144-DB4F-4ACF-EE5E-6FFB1EEB23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ECDD1B-63D8-2EB2-7960-B7F8AF0F8F6D}"/>
              </a:ext>
            </a:extLst>
          </p:cNvPr>
          <p:cNvSpPr>
            <a:spLocks noGrp="1"/>
          </p:cNvSpPr>
          <p:nvPr>
            <p:ph type="sldNum" sz="quarter" idx="12"/>
          </p:nvPr>
        </p:nvSpPr>
        <p:spPr/>
        <p:txBody>
          <a:bodyPr/>
          <a:lstStyle/>
          <a:p>
            <a:fld id="{7878CB03-F322-4772-B592-E2F26BC8D9A1}" type="slidenum">
              <a:rPr lang="en-GB" smtClean="0"/>
              <a:t>‹#›</a:t>
            </a:fld>
            <a:endParaRPr lang="en-GB"/>
          </a:p>
        </p:txBody>
      </p:sp>
    </p:spTree>
    <p:extLst>
      <p:ext uri="{BB962C8B-B14F-4D97-AF65-F5344CB8AC3E}">
        <p14:creationId xmlns:p14="http://schemas.microsoft.com/office/powerpoint/2010/main" val="289865744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1FC58-4359-7AD4-7946-C6EA717A630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5EEF654-B3B0-DFC5-8447-F160650DBBC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385FA5-EE7C-3702-07F3-9B0F520D6C11}"/>
              </a:ext>
            </a:extLst>
          </p:cNvPr>
          <p:cNvSpPr>
            <a:spLocks noGrp="1"/>
          </p:cNvSpPr>
          <p:nvPr>
            <p:ph type="dt" sz="half" idx="10"/>
          </p:nvPr>
        </p:nvSpPr>
        <p:spPr/>
        <p:txBody>
          <a:bodyPr/>
          <a:lstStyle/>
          <a:p>
            <a:fld id="{468E9D6F-288D-4954-873E-DCF5BCBC1ED4}" type="datetimeFigureOut">
              <a:rPr lang="en-GB" smtClean="0"/>
              <a:t>19/03/2026</a:t>
            </a:fld>
            <a:endParaRPr lang="en-GB"/>
          </a:p>
        </p:txBody>
      </p:sp>
      <p:sp>
        <p:nvSpPr>
          <p:cNvPr id="5" name="Footer Placeholder 4">
            <a:extLst>
              <a:ext uri="{FF2B5EF4-FFF2-40B4-BE49-F238E27FC236}">
                <a16:creationId xmlns:a16="http://schemas.microsoft.com/office/drawing/2014/main" id="{5E626B97-E7E0-0E9D-D4C3-3435AFD123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0C610E-D3CD-2C88-8B29-F0A9FF56ED83}"/>
              </a:ext>
            </a:extLst>
          </p:cNvPr>
          <p:cNvSpPr>
            <a:spLocks noGrp="1"/>
          </p:cNvSpPr>
          <p:nvPr>
            <p:ph type="sldNum" sz="quarter" idx="12"/>
          </p:nvPr>
        </p:nvSpPr>
        <p:spPr/>
        <p:txBody>
          <a:bodyPr/>
          <a:lstStyle/>
          <a:p>
            <a:fld id="{7878CB03-F322-4772-B592-E2F26BC8D9A1}" type="slidenum">
              <a:rPr lang="en-GB" smtClean="0"/>
              <a:t>‹#›</a:t>
            </a:fld>
            <a:endParaRPr lang="en-GB"/>
          </a:p>
        </p:txBody>
      </p:sp>
    </p:spTree>
    <p:extLst>
      <p:ext uri="{BB962C8B-B14F-4D97-AF65-F5344CB8AC3E}">
        <p14:creationId xmlns:p14="http://schemas.microsoft.com/office/powerpoint/2010/main" val="175600393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FC1B3-210B-D2A8-BA12-682F743FCC9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F3C541C-135A-8922-8130-5B2F7B45D3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6232520-315D-1A50-410D-C119977671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FAC6905-E21F-E11D-584C-5B49F757E451}"/>
              </a:ext>
            </a:extLst>
          </p:cNvPr>
          <p:cNvSpPr>
            <a:spLocks noGrp="1"/>
          </p:cNvSpPr>
          <p:nvPr>
            <p:ph type="dt" sz="half" idx="10"/>
          </p:nvPr>
        </p:nvSpPr>
        <p:spPr/>
        <p:txBody>
          <a:bodyPr/>
          <a:lstStyle/>
          <a:p>
            <a:fld id="{468E9D6F-288D-4954-873E-DCF5BCBC1ED4}" type="datetimeFigureOut">
              <a:rPr lang="en-GB" smtClean="0"/>
              <a:t>19/03/2026</a:t>
            </a:fld>
            <a:endParaRPr lang="en-GB"/>
          </a:p>
        </p:txBody>
      </p:sp>
      <p:sp>
        <p:nvSpPr>
          <p:cNvPr id="6" name="Footer Placeholder 5">
            <a:extLst>
              <a:ext uri="{FF2B5EF4-FFF2-40B4-BE49-F238E27FC236}">
                <a16:creationId xmlns:a16="http://schemas.microsoft.com/office/drawing/2014/main" id="{C8705F00-3918-3FFC-4187-353442CDA31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A481D1C-D919-0F64-D342-13A78CFAD80F}"/>
              </a:ext>
            </a:extLst>
          </p:cNvPr>
          <p:cNvSpPr>
            <a:spLocks noGrp="1"/>
          </p:cNvSpPr>
          <p:nvPr>
            <p:ph type="sldNum" sz="quarter" idx="12"/>
          </p:nvPr>
        </p:nvSpPr>
        <p:spPr/>
        <p:txBody>
          <a:bodyPr/>
          <a:lstStyle/>
          <a:p>
            <a:fld id="{7878CB03-F322-4772-B592-E2F26BC8D9A1}" type="slidenum">
              <a:rPr lang="en-GB" smtClean="0"/>
              <a:t>‹#›</a:t>
            </a:fld>
            <a:endParaRPr lang="en-GB"/>
          </a:p>
        </p:txBody>
      </p:sp>
    </p:spTree>
    <p:extLst>
      <p:ext uri="{BB962C8B-B14F-4D97-AF65-F5344CB8AC3E}">
        <p14:creationId xmlns:p14="http://schemas.microsoft.com/office/powerpoint/2010/main" val="399407726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B9CB5-BE75-FED6-6743-279A962AC6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C8FE8E7-170A-9619-54BD-D9AE8AF7B2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50DE12-70D3-CFCA-59BC-0AF27AF9B7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2C50200-8C85-16EE-D628-C77B5F9779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B45B92-EC4B-0348-E28D-D5CA5B7A9E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04092EC-C7B1-2CBE-A391-5E06EAF5130D}"/>
              </a:ext>
            </a:extLst>
          </p:cNvPr>
          <p:cNvSpPr>
            <a:spLocks noGrp="1"/>
          </p:cNvSpPr>
          <p:nvPr>
            <p:ph type="dt" sz="half" idx="10"/>
          </p:nvPr>
        </p:nvSpPr>
        <p:spPr/>
        <p:txBody>
          <a:bodyPr/>
          <a:lstStyle/>
          <a:p>
            <a:fld id="{468E9D6F-288D-4954-873E-DCF5BCBC1ED4}" type="datetimeFigureOut">
              <a:rPr lang="en-GB" smtClean="0"/>
              <a:t>19/03/2026</a:t>
            </a:fld>
            <a:endParaRPr lang="en-GB"/>
          </a:p>
        </p:txBody>
      </p:sp>
      <p:sp>
        <p:nvSpPr>
          <p:cNvPr id="8" name="Footer Placeholder 7">
            <a:extLst>
              <a:ext uri="{FF2B5EF4-FFF2-40B4-BE49-F238E27FC236}">
                <a16:creationId xmlns:a16="http://schemas.microsoft.com/office/drawing/2014/main" id="{4F58B66C-53C5-7D4C-1113-C57DFB24D6C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A30BDA3-5D60-02A4-15C8-929F80F000F4}"/>
              </a:ext>
            </a:extLst>
          </p:cNvPr>
          <p:cNvSpPr>
            <a:spLocks noGrp="1"/>
          </p:cNvSpPr>
          <p:nvPr>
            <p:ph type="sldNum" sz="quarter" idx="12"/>
          </p:nvPr>
        </p:nvSpPr>
        <p:spPr/>
        <p:txBody>
          <a:bodyPr/>
          <a:lstStyle/>
          <a:p>
            <a:fld id="{7878CB03-F322-4772-B592-E2F26BC8D9A1}" type="slidenum">
              <a:rPr lang="en-GB" smtClean="0"/>
              <a:t>‹#›</a:t>
            </a:fld>
            <a:endParaRPr lang="en-GB"/>
          </a:p>
        </p:txBody>
      </p:sp>
    </p:spTree>
    <p:extLst>
      <p:ext uri="{BB962C8B-B14F-4D97-AF65-F5344CB8AC3E}">
        <p14:creationId xmlns:p14="http://schemas.microsoft.com/office/powerpoint/2010/main" val="277394209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547DA-4B47-1C37-1DFF-512C52BEFFC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4E4BE8C-2FF3-4262-4A35-492BCF7E14A2}"/>
              </a:ext>
            </a:extLst>
          </p:cNvPr>
          <p:cNvSpPr>
            <a:spLocks noGrp="1"/>
          </p:cNvSpPr>
          <p:nvPr>
            <p:ph type="dt" sz="half" idx="10"/>
          </p:nvPr>
        </p:nvSpPr>
        <p:spPr/>
        <p:txBody>
          <a:bodyPr/>
          <a:lstStyle/>
          <a:p>
            <a:fld id="{468E9D6F-288D-4954-873E-DCF5BCBC1ED4}" type="datetimeFigureOut">
              <a:rPr lang="en-GB" smtClean="0"/>
              <a:t>19/03/2026</a:t>
            </a:fld>
            <a:endParaRPr lang="en-GB"/>
          </a:p>
        </p:txBody>
      </p:sp>
      <p:sp>
        <p:nvSpPr>
          <p:cNvPr id="4" name="Footer Placeholder 3">
            <a:extLst>
              <a:ext uri="{FF2B5EF4-FFF2-40B4-BE49-F238E27FC236}">
                <a16:creationId xmlns:a16="http://schemas.microsoft.com/office/drawing/2014/main" id="{E0CB1F40-DCAE-C2F7-E745-31976A897C9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659ED6C-185C-4D4F-6CB4-9CA4128D1727}"/>
              </a:ext>
            </a:extLst>
          </p:cNvPr>
          <p:cNvSpPr>
            <a:spLocks noGrp="1"/>
          </p:cNvSpPr>
          <p:nvPr>
            <p:ph type="sldNum" sz="quarter" idx="12"/>
          </p:nvPr>
        </p:nvSpPr>
        <p:spPr/>
        <p:txBody>
          <a:bodyPr/>
          <a:lstStyle/>
          <a:p>
            <a:fld id="{7878CB03-F322-4772-B592-E2F26BC8D9A1}" type="slidenum">
              <a:rPr lang="en-GB" smtClean="0"/>
              <a:t>‹#›</a:t>
            </a:fld>
            <a:endParaRPr lang="en-GB"/>
          </a:p>
        </p:txBody>
      </p:sp>
    </p:spTree>
    <p:extLst>
      <p:ext uri="{BB962C8B-B14F-4D97-AF65-F5344CB8AC3E}">
        <p14:creationId xmlns:p14="http://schemas.microsoft.com/office/powerpoint/2010/main" val="36763536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453831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9B5332-1634-3D71-751E-F9653D01674E}"/>
              </a:ext>
            </a:extLst>
          </p:cNvPr>
          <p:cNvSpPr>
            <a:spLocks noGrp="1"/>
          </p:cNvSpPr>
          <p:nvPr>
            <p:ph type="dt" sz="half" idx="10"/>
          </p:nvPr>
        </p:nvSpPr>
        <p:spPr/>
        <p:txBody>
          <a:bodyPr/>
          <a:lstStyle/>
          <a:p>
            <a:fld id="{468E9D6F-288D-4954-873E-DCF5BCBC1ED4}" type="datetimeFigureOut">
              <a:rPr lang="en-GB" smtClean="0"/>
              <a:t>19/03/2026</a:t>
            </a:fld>
            <a:endParaRPr lang="en-GB"/>
          </a:p>
        </p:txBody>
      </p:sp>
      <p:sp>
        <p:nvSpPr>
          <p:cNvPr id="3" name="Footer Placeholder 2">
            <a:extLst>
              <a:ext uri="{FF2B5EF4-FFF2-40B4-BE49-F238E27FC236}">
                <a16:creationId xmlns:a16="http://schemas.microsoft.com/office/drawing/2014/main" id="{E4ACACDF-BD67-E32F-00F0-92697008394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B8BB14E-3F2B-A38F-843F-BDF4189EECD8}"/>
              </a:ext>
            </a:extLst>
          </p:cNvPr>
          <p:cNvSpPr>
            <a:spLocks noGrp="1"/>
          </p:cNvSpPr>
          <p:nvPr>
            <p:ph type="sldNum" sz="quarter" idx="12"/>
          </p:nvPr>
        </p:nvSpPr>
        <p:spPr/>
        <p:txBody>
          <a:bodyPr/>
          <a:lstStyle/>
          <a:p>
            <a:fld id="{7878CB03-F322-4772-B592-E2F26BC8D9A1}" type="slidenum">
              <a:rPr lang="en-GB" smtClean="0"/>
              <a:t>‹#›</a:t>
            </a:fld>
            <a:endParaRPr lang="en-GB"/>
          </a:p>
        </p:txBody>
      </p:sp>
    </p:spTree>
    <p:extLst>
      <p:ext uri="{BB962C8B-B14F-4D97-AF65-F5344CB8AC3E}">
        <p14:creationId xmlns:p14="http://schemas.microsoft.com/office/powerpoint/2010/main" val="39594702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3FE7C-3A77-48A4-4120-9921C2C313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C0FCE4F-663F-B076-7D89-30F80207A2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1DB6B55-D670-8F19-FC84-82CBAC397E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9BAAE5-7D82-01E8-0F1B-95ACA524FE0C}"/>
              </a:ext>
            </a:extLst>
          </p:cNvPr>
          <p:cNvSpPr>
            <a:spLocks noGrp="1"/>
          </p:cNvSpPr>
          <p:nvPr>
            <p:ph type="dt" sz="half" idx="10"/>
          </p:nvPr>
        </p:nvSpPr>
        <p:spPr/>
        <p:txBody>
          <a:bodyPr/>
          <a:lstStyle/>
          <a:p>
            <a:fld id="{468E9D6F-288D-4954-873E-DCF5BCBC1ED4}" type="datetimeFigureOut">
              <a:rPr lang="en-GB" smtClean="0"/>
              <a:t>19/03/2026</a:t>
            </a:fld>
            <a:endParaRPr lang="en-GB"/>
          </a:p>
        </p:txBody>
      </p:sp>
      <p:sp>
        <p:nvSpPr>
          <p:cNvPr id="6" name="Footer Placeholder 5">
            <a:extLst>
              <a:ext uri="{FF2B5EF4-FFF2-40B4-BE49-F238E27FC236}">
                <a16:creationId xmlns:a16="http://schemas.microsoft.com/office/drawing/2014/main" id="{FC24DB17-668F-C30D-C124-9A41920F4D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824D85-5EB6-EE18-DCCE-16F7688AC243}"/>
              </a:ext>
            </a:extLst>
          </p:cNvPr>
          <p:cNvSpPr>
            <a:spLocks noGrp="1"/>
          </p:cNvSpPr>
          <p:nvPr>
            <p:ph type="sldNum" sz="quarter" idx="12"/>
          </p:nvPr>
        </p:nvSpPr>
        <p:spPr/>
        <p:txBody>
          <a:bodyPr/>
          <a:lstStyle/>
          <a:p>
            <a:fld id="{7878CB03-F322-4772-B592-E2F26BC8D9A1}" type="slidenum">
              <a:rPr lang="en-GB" smtClean="0"/>
              <a:t>‹#›</a:t>
            </a:fld>
            <a:endParaRPr lang="en-GB"/>
          </a:p>
        </p:txBody>
      </p:sp>
    </p:spTree>
    <p:extLst>
      <p:ext uri="{BB962C8B-B14F-4D97-AF65-F5344CB8AC3E}">
        <p14:creationId xmlns:p14="http://schemas.microsoft.com/office/powerpoint/2010/main" val="56527914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23E33-9949-A0BE-AEBD-D4A7404E36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F0E2478-6ACA-F29D-ECEF-A53AC46CAA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351F7BA-4620-F1FD-E5C8-EF41508AB0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86A05E-BE0A-F33B-7BAF-41B1D7CED7BE}"/>
              </a:ext>
            </a:extLst>
          </p:cNvPr>
          <p:cNvSpPr>
            <a:spLocks noGrp="1"/>
          </p:cNvSpPr>
          <p:nvPr>
            <p:ph type="dt" sz="half" idx="10"/>
          </p:nvPr>
        </p:nvSpPr>
        <p:spPr/>
        <p:txBody>
          <a:bodyPr/>
          <a:lstStyle/>
          <a:p>
            <a:fld id="{468E9D6F-288D-4954-873E-DCF5BCBC1ED4}" type="datetimeFigureOut">
              <a:rPr lang="en-GB" smtClean="0"/>
              <a:t>19/03/2026</a:t>
            </a:fld>
            <a:endParaRPr lang="en-GB"/>
          </a:p>
        </p:txBody>
      </p:sp>
      <p:sp>
        <p:nvSpPr>
          <p:cNvPr id="6" name="Footer Placeholder 5">
            <a:extLst>
              <a:ext uri="{FF2B5EF4-FFF2-40B4-BE49-F238E27FC236}">
                <a16:creationId xmlns:a16="http://schemas.microsoft.com/office/drawing/2014/main" id="{FEC10807-DFAC-4DAD-FA05-4C73155A3A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47AE60-BCD3-6F09-A08E-446651331F47}"/>
              </a:ext>
            </a:extLst>
          </p:cNvPr>
          <p:cNvSpPr>
            <a:spLocks noGrp="1"/>
          </p:cNvSpPr>
          <p:nvPr>
            <p:ph type="sldNum" sz="quarter" idx="12"/>
          </p:nvPr>
        </p:nvSpPr>
        <p:spPr/>
        <p:txBody>
          <a:bodyPr/>
          <a:lstStyle/>
          <a:p>
            <a:fld id="{7878CB03-F322-4772-B592-E2F26BC8D9A1}" type="slidenum">
              <a:rPr lang="en-GB" smtClean="0"/>
              <a:t>‹#›</a:t>
            </a:fld>
            <a:endParaRPr lang="en-GB"/>
          </a:p>
        </p:txBody>
      </p:sp>
    </p:spTree>
    <p:extLst>
      <p:ext uri="{BB962C8B-B14F-4D97-AF65-F5344CB8AC3E}">
        <p14:creationId xmlns:p14="http://schemas.microsoft.com/office/powerpoint/2010/main" val="200165386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4818D-5604-0755-A345-D7AE97461D9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E8464F1-E80C-0247-1DE2-7A148E015C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EBFB07-82E8-5EAA-15D6-CD23866B0F0E}"/>
              </a:ext>
            </a:extLst>
          </p:cNvPr>
          <p:cNvSpPr>
            <a:spLocks noGrp="1"/>
          </p:cNvSpPr>
          <p:nvPr>
            <p:ph type="dt" sz="half" idx="10"/>
          </p:nvPr>
        </p:nvSpPr>
        <p:spPr/>
        <p:txBody>
          <a:bodyPr/>
          <a:lstStyle/>
          <a:p>
            <a:fld id="{468E9D6F-288D-4954-873E-DCF5BCBC1ED4}" type="datetimeFigureOut">
              <a:rPr lang="en-GB" smtClean="0"/>
              <a:t>19/03/2026</a:t>
            </a:fld>
            <a:endParaRPr lang="en-GB"/>
          </a:p>
        </p:txBody>
      </p:sp>
      <p:sp>
        <p:nvSpPr>
          <p:cNvPr id="5" name="Footer Placeholder 4">
            <a:extLst>
              <a:ext uri="{FF2B5EF4-FFF2-40B4-BE49-F238E27FC236}">
                <a16:creationId xmlns:a16="http://schemas.microsoft.com/office/drawing/2014/main" id="{F3447619-9BCF-527F-B74B-C9D7479B7D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CBF2FA-C20F-637C-1A3F-2DF509F4A3B2}"/>
              </a:ext>
            </a:extLst>
          </p:cNvPr>
          <p:cNvSpPr>
            <a:spLocks noGrp="1"/>
          </p:cNvSpPr>
          <p:nvPr>
            <p:ph type="sldNum" sz="quarter" idx="12"/>
          </p:nvPr>
        </p:nvSpPr>
        <p:spPr/>
        <p:txBody>
          <a:bodyPr/>
          <a:lstStyle/>
          <a:p>
            <a:fld id="{7878CB03-F322-4772-B592-E2F26BC8D9A1}" type="slidenum">
              <a:rPr lang="en-GB" smtClean="0"/>
              <a:t>‹#›</a:t>
            </a:fld>
            <a:endParaRPr lang="en-GB"/>
          </a:p>
        </p:txBody>
      </p:sp>
    </p:spTree>
    <p:extLst>
      <p:ext uri="{BB962C8B-B14F-4D97-AF65-F5344CB8AC3E}">
        <p14:creationId xmlns:p14="http://schemas.microsoft.com/office/powerpoint/2010/main" val="250387089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16D85D-737C-4D9F-6BE0-039C993CF7E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D34210B-008D-091F-4A28-4528F2A7552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C057DE-00BD-97EA-635C-EE31F48D833C}"/>
              </a:ext>
            </a:extLst>
          </p:cNvPr>
          <p:cNvSpPr>
            <a:spLocks noGrp="1"/>
          </p:cNvSpPr>
          <p:nvPr>
            <p:ph type="dt" sz="half" idx="10"/>
          </p:nvPr>
        </p:nvSpPr>
        <p:spPr/>
        <p:txBody>
          <a:bodyPr/>
          <a:lstStyle/>
          <a:p>
            <a:fld id="{468E9D6F-288D-4954-873E-DCF5BCBC1ED4}" type="datetimeFigureOut">
              <a:rPr lang="en-GB" smtClean="0"/>
              <a:t>19/03/2026</a:t>
            </a:fld>
            <a:endParaRPr lang="en-GB"/>
          </a:p>
        </p:txBody>
      </p:sp>
      <p:sp>
        <p:nvSpPr>
          <p:cNvPr id="5" name="Footer Placeholder 4">
            <a:extLst>
              <a:ext uri="{FF2B5EF4-FFF2-40B4-BE49-F238E27FC236}">
                <a16:creationId xmlns:a16="http://schemas.microsoft.com/office/drawing/2014/main" id="{1ACE70D4-BBE7-0D25-A6F1-27D9C54715F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E61876-C763-5D9B-8D44-80AE16DA8F88}"/>
              </a:ext>
            </a:extLst>
          </p:cNvPr>
          <p:cNvSpPr>
            <a:spLocks noGrp="1"/>
          </p:cNvSpPr>
          <p:nvPr>
            <p:ph type="sldNum" sz="quarter" idx="12"/>
          </p:nvPr>
        </p:nvSpPr>
        <p:spPr/>
        <p:txBody>
          <a:bodyPr/>
          <a:lstStyle/>
          <a:p>
            <a:fld id="{7878CB03-F322-4772-B592-E2F26BC8D9A1}" type="slidenum">
              <a:rPr lang="en-GB" smtClean="0"/>
              <a:t>‹#›</a:t>
            </a:fld>
            <a:endParaRPr lang="en-GB"/>
          </a:p>
        </p:txBody>
      </p:sp>
    </p:spTree>
    <p:extLst>
      <p:ext uri="{BB962C8B-B14F-4D97-AF65-F5344CB8AC3E}">
        <p14:creationId xmlns:p14="http://schemas.microsoft.com/office/powerpoint/2010/main" val="157293972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1/3 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5" y="0"/>
            <a:ext cx="4295774"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pic>
        <p:nvPicPr>
          <p:cNvPr id="2" name="Picture 1" descr="A logo for a company">
            <a:extLst>
              <a:ext uri="{FF2B5EF4-FFF2-40B4-BE49-F238E27FC236}">
                <a16:creationId xmlns:a16="http://schemas.microsoft.com/office/drawing/2014/main" id="{5AC3631A-C45A-993F-95BC-851F9DD9F971}"/>
              </a:ext>
            </a:extLst>
          </p:cNvPr>
          <p:cNvPicPr>
            <a:picLocks noChangeAspect="1"/>
          </p:cNvPicPr>
          <p:nvPr userDrawn="1"/>
        </p:nvPicPr>
        <p:blipFill>
          <a:blip r:embed="rId2">
            <a:extLst>
              <a:ext uri="{28A0092B-C50C-407E-A947-70E740481C1C}">
                <a14:useLocalDpi xmlns:a14="http://schemas.microsoft.com/office/drawing/2010/main" val="0"/>
              </a:ext>
            </a:extLst>
          </a:blip>
          <a:srcRect l="2189" t="24711" r="-667" b="28723"/>
          <a:stretch/>
        </p:blipFill>
        <p:spPr>
          <a:xfrm>
            <a:off x="9292856" y="129583"/>
            <a:ext cx="2879268" cy="1035243"/>
          </a:xfrm>
          <a:prstGeom prst="rect">
            <a:avLst/>
          </a:prstGeom>
        </p:spPr>
      </p:pic>
    </p:spTree>
    <p:extLst>
      <p:ext uri="{BB962C8B-B14F-4D97-AF65-F5344CB8AC3E}">
        <p14:creationId xmlns:p14="http://schemas.microsoft.com/office/powerpoint/2010/main" val="75695175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Teal Lin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76B9A54-5AEA-DD47-9624-49782F5B253F}"/>
              </a:ext>
            </a:extLst>
          </p:cNvPr>
          <p:cNvSpPr/>
          <p:nvPr userDrawn="1"/>
        </p:nvSpPr>
        <p:spPr>
          <a:xfrm>
            <a:off x="-1" y="6524624"/>
            <a:ext cx="12192002"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8710996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76B9A54-5AEA-DD47-9624-49782F5B253F}"/>
              </a:ext>
            </a:extLst>
          </p:cNvPr>
          <p:cNvSpPr/>
          <p:nvPr userDrawn="1"/>
        </p:nvSpPr>
        <p:spPr>
          <a:xfrm>
            <a:off x="-1" y="6524624"/>
            <a:ext cx="12192002"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5858024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923739" y="340323"/>
            <a:ext cx="10658300" cy="737494"/>
          </a:xfrm>
          <a:prstGeom prst="rect">
            <a:avLst/>
          </a:prstGeom>
        </p:spPr>
        <p:txBody>
          <a:bodyPr vert="horz" lIns="91440" tIns="45720" rIns="91440" bIns="45720" rtlCol="0" anchor="t" anchorCtr="0">
            <a:normAutofit/>
          </a:bodyPr>
          <a:lstStyle/>
          <a:p>
            <a:r>
              <a:rPr lang="en-US"/>
              <a:t>Click to edit Master title style</a:t>
            </a:r>
            <a:endParaRPr lang="en-GB"/>
          </a:p>
        </p:txBody>
      </p:sp>
    </p:spTree>
    <p:extLst>
      <p:ext uri="{BB962C8B-B14F-4D97-AF65-F5344CB8AC3E}">
        <p14:creationId xmlns:p14="http://schemas.microsoft.com/office/powerpoint/2010/main" val="424289946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6"/>
          <p:cNvSpPr txBox="1">
            <a:spLocks noGrp="1"/>
          </p:cNvSpPr>
          <p:nvPr>
            <p:ph type="title"/>
          </p:nvPr>
        </p:nvSpPr>
        <p:spPr>
          <a:xfrm>
            <a:off x="838200" y="365126"/>
            <a:ext cx="10515601"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6"/>
          <p:cNvSpPr txBox="1">
            <a:spLocks noGrp="1"/>
          </p:cNvSpPr>
          <p:nvPr>
            <p:ph type="body" idx="1"/>
          </p:nvPr>
        </p:nvSpPr>
        <p:spPr>
          <a:xfrm>
            <a:off x="838200" y="1825625"/>
            <a:ext cx="10515601" cy="4351338"/>
          </a:xfrm>
          <a:prstGeom prst="rect">
            <a:avLst/>
          </a:prstGeom>
          <a:noFill/>
          <a:ln>
            <a:noFill/>
          </a:ln>
        </p:spPr>
        <p:txBody>
          <a:bodyPr spcFirstLastPara="1" wrap="square" lIns="91425" tIns="45700" rIns="91425" bIns="45700" anchor="t" anchorCtr="0">
            <a:normAutofit/>
          </a:bodyPr>
          <a:lstStyle>
            <a:lvl1pPr marL="363716" lvl="0" indent="-272788" algn="l">
              <a:lnSpc>
                <a:spcPct val="90000"/>
              </a:lnSpc>
              <a:spcBef>
                <a:spcPts val="795"/>
              </a:spcBef>
              <a:spcAft>
                <a:spcPts val="0"/>
              </a:spcAft>
              <a:buClr>
                <a:schemeClr val="dk1"/>
              </a:buClr>
              <a:buSzPts val="1800"/>
              <a:buChar char="•"/>
              <a:defRPr/>
            </a:lvl1pPr>
            <a:lvl2pPr marL="727432" lvl="1" indent="-272788" algn="l">
              <a:lnSpc>
                <a:spcPct val="90000"/>
              </a:lnSpc>
              <a:spcBef>
                <a:spcPts val="398"/>
              </a:spcBef>
              <a:spcAft>
                <a:spcPts val="0"/>
              </a:spcAft>
              <a:buClr>
                <a:schemeClr val="dk1"/>
              </a:buClr>
              <a:buSzPts val="1800"/>
              <a:buChar char="•"/>
              <a:defRPr/>
            </a:lvl2pPr>
            <a:lvl3pPr marL="1091148" lvl="2" indent="-272788" algn="l">
              <a:lnSpc>
                <a:spcPct val="90000"/>
              </a:lnSpc>
              <a:spcBef>
                <a:spcPts val="398"/>
              </a:spcBef>
              <a:spcAft>
                <a:spcPts val="0"/>
              </a:spcAft>
              <a:buClr>
                <a:schemeClr val="dk1"/>
              </a:buClr>
              <a:buSzPts val="1800"/>
              <a:buChar char="•"/>
              <a:defRPr/>
            </a:lvl3pPr>
            <a:lvl4pPr marL="1454864" lvl="3" indent="-272788" algn="l">
              <a:lnSpc>
                <a:spcPct val="90000"/>
              </a:lnSpc>
              <a:spcBef>
                <a:spcPts val="398"/>
              </a:spcBef>
              <a:spcAft>
                <a:spcPts val="0"/>
              </a:spcAft>
              <a:buClr>
                <a:schemeClr val="dk1"/>
              </a:buClr>
              <a:buSzPts val="1800"/>
              <a:buChar char="•"/>
              <a:defRPr/>
            </a:lvl4pPr>
            <a:lvl5pPr marL="1818581" lvl="4" indent="-272788" algn="l">
              <a:lnSpc>
                <a:spcPct val="90000"/>
              </a:lnSpc>
              <a:spcBef>
                <a:spcPts val="398"/>
              </a:spcBef>
              <a:spcAft>
                <a:spcPts val="0"/>
              </a:spcAft>
              <a:buClr>
                <a:schemeClr val="dk1"/>
              </a:buClr>
              <a:buSzPts val="1800"/>
              <a:buChar char="•"/>
              <a:defRPr/>
            </a:lvl5pPr>
            <a:lvl6pPr marL="2182297" lvl="5" indent="-272788" algn="l">
              <a:lnSpc>
                <a:spcPct val="90000"/>
              </a:lnSpc>
              <a:spcBef>
                <a:spcPts val="398"/>
              </a:spcBef>
              <a:spcAft>
                <a:spcPts val="0"/>
              </a:spcAft>
              <a:buClr>
                <a:schemeClr val="dk1"/>
              </a:buClr>
              <a:buSzPts val="1800"/>
              <a:buChar char="•"/>
              <a:defRPr/>
            </a:lvl6pPr>
            <a:lvl7pPr marL="2546013" lvl="6" indent="-272788" algn="l">
              <a:lnSpc>
                <a:spcPct val="90000"/>
              </a:lnSpc>
              <a:spcBef>
                <a:spcPts val="398"/>
              </a:spcBef>
              <a:spcAft>
                <a:spcPts val="0"/>
              </a:spcAft>
              <a:buClr>
                <a:schemeClr val="dk1"/>
              </a:buClr>
              <a:buSzPts val="1800"/>
              <a:buChar char="•"/>
              <a:defRPr/>
            </a:lvl7pPr>
            <a:lvl8pPr marL="2909729" lvl="7" indent="-272788" algn="l">
              <a:lnSpc>
                <a:spcPct val="90000"/>
              </a:lnSpc>
              <a:spcBef>
                <a:spcPts val="398"/>
              </a:spcBef>
              <a:spcAft>
                <a:spcPts val="0"/>
              </a:spcAft>
              <a:buClr>
                <a:schemeClr val="dk1"/>
              </a:buClr>
              <a:buSzPts val="1800"/>
              <a:buChar char="•"/>
              <a:defRPr/>
            </a:lvl8pPr>
            <a:lvl9pPr marL="3273446" lvl="8" indent="-272788" algn="l">
              <a:lnSpc>
                <a:spcPct val="90000"/>
              </a:lnSpc>
              <a:spcBef>
                <a:spcPts val="398"/>
              </a:spcBef>
              <a:spcAft>
                <a:spcPts val="0"/>
              </a:spcAft>
              <a:buClr>
                <a:schemeClr val="dk1"/>
              </a:buClr>
              <a:buSzPts val="1800"/>
              <a:buChar char="•"/>
              <a:defRPr/>
            </a:lvl9pPr>
          </a:lstStyle>
          <a:p>
            <a:endParaRPr/>
          </a:p>
        </p:txBody>
      </p:sp>
      <p:sp>
        <p:nvSpPr>
          <p:cNvPr id="20" name="Google Shape;20;p16"/>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6"/>
          <p:cNvSpPr txBox="1">
            <a:spLocks noGrp="1"/>
          </p:cNvSpPr>
          <p:nvPr>
            <p:ph type="ftr" idx="11"/>
          </p:nvPr>
        </p:nvSpPr>
        <p:spPr>
          <a:xfrm>
            <a:off x="4038601" y="6356351"/>
            <a:ext cx="4114801"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6"/>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6429588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878286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1"/>
            <a:ext cx="8534400" cy="1752600"/>
          </a:xfrm>
        </p:spPr>
        <p:txBody>
          <a:bodyPr/>
          <a:lstStyle>
            <a:lvl1pPr marL="0" indent="0" algn="ctr">
              <a:buNone/>
              <a:defRPr>
                <a:solidFill>
                  <a:schemeClr val="tx1">
                    <a:tint val="75000"/>
                  </a:schemeClr>
                </a:solidFill>
              </a:defRPr>
            </a:lvl1pPr>
            <a:lvl2pPr marL="457185" indent="0" algn="ctr">
              <a:buNone/>
              <a:defRPr>
                <a:solidFill>
                  <a:schemeClr val="tx1">
                    <a:tint val="75000"/>
                  </a:schemeClr>
                </a:solidFill>
              </a:defRPr>
            </a:lvl2pPr>
            <a:lvl3pPr marL="914370" indent="0" algn="ctr">
              <a:buNone/>
              <a:defRPr>
                <a:solidFill>
                  <a:schemeClr val="tx1">
                    <a:tint val="75000"/>
                  </a:schemeClr>
                </a:solidFill>
              </a:defRPr>
            </a:lvl3pPr>
            <a:lvl4pPr marL="1371555" indent="0" algn="ctr">
              <a:buNone/>
              <a:defRPr>
                <a:solidFill>
                  <a:schemeClr val="tx1">
                    <a:tint val="75000"/>
                  </a:schemeClr>
                </a:solidFill>
              </a:defRPr>
            </a:lvl4pPr>
            <a:lvl5pPr marL="1828741" indent="0" algn="ctr">
              <a:buNone/>
              <a:defRPr>
                <a:solidFill>
                  <a:schemeClr val="tx1">
                    <a:tint val="75000"/>
                  </a:schemeClr>
                </a:solidFill>
              </a:defRPr>
            </a:lvl5pPr>
            <a:lvl6pPr marL="2285926" indent="0" algn="ctr">
              <a:buNone/>
              <a:defRPr>
                <a:solidFill>
                  <a:schemeClr val="tx1">
                    <a:tint val="75000"/>
                  </a:schemeClr>
                </a:solidFill>
              </a:defRPr>
            </a:lvl6pPr>
            <a:lvl7pPr marL="2743111" indent="0" algn="ctr">
              <a:buNone/>
              <a:defRPr>
                <a:solidFill>
                  <a:schemeClr val="tx1">
                    <a:tint val="75000"/>
                  </a:schemeClr>
                </a:solidFill>
              </a:defRPr>
            </a:lvl7pPr>
            <a:lvl8pPr marL="3200296" indent="0" algn="ctr">
              <a:buNone/>
              <a:defRPr>
                <a:solidFill>
                  <a:schemeClr val="tx1">
                    <a:tint val="75000"/>
                  </a:schemeClr>
                </a:solidFill>
              </a:defRPr>
            </a:lvl8pPr>
            <a:lvl9pPr marL="3657481"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A7CCDE-99D6-4EA7-8E8C-EDC9312FB994}" type="datetimeFigureOut">
              <a:rPr lang="en-GB" smtClean="0"/>
              <a:t>19/03/2026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184163340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A7CCDE-99D6-4EA7-8E8C-EDC9312FB994}" type="datetimeFigureOut">
              <a:rPr lang="en-GB" smtClean="0"/>
              <a:t>19/03/2026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B2D20F2-AD89-40B2-B604-09E4348BC840}" type="slidenum">
              <a:rPr lang="en-GB" smtClean="0"/>
              <a:t>‹#›</a:t>
            </a:fld>
            <a:endParaRPr lang="en-GB"/>
          </a:p>
        </p:txBody>
      </p:sp>
    </p:spTree>
    <p:extLst>
      <p:ext uri="{BB962C8B-B14F-4D97-AF65-F5344CB8AC3E}">
        <p14:creationId xmlns:p14="http://schemas.microsoft.com/office/powerpoint/2010/main" val="8287384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0403640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3/19/2026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071173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3/19/2026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220713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3/19/2026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44673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F85F1-72E0-6132-0B54-8AFAE150376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230B12-CE71-46EC-F71D-D2831E1C51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FD1F480-035A-7CD2-B47B-3908BE0B1481}"/>
              </a:ext>
            </a:extLst>
          </p:cNvPr>
          <p:cNvSpPr>
            <a:spLocks noGrp="1"/>
          </p:cNvSpPr>
          <p:nvPr>
            <p:ph type="dt" sz="half" idx="10"/>
          </p:nvPr>
        </p:nvSpPr>
        <p:spPr/>
        <p:txBody>
          <a:bodyPr/>
          <a:lstStyle/>
          <a:p>
            <a:fld id="{4550FBAC-F246-47FF-8D78-5BF4A8C9D20B}" type="datetimeFigureOut">
              <a:rPr lang="en-GB" smtClean="0"/>
              <a:t>19/03/2026</a:t>
            </a:fld>
            <a:endParaRPr lang="en-GB"/>
          </a:p>
        </p:txBody>
      </p:sp>
      <p:sp>
        <p:nvSpPr>
          <p:cNvPr id="5" name="Footer Placeholder 4">
            <a:extLst>
              <a:ext uri="{FF2B5EF4-FFF2-40B4-BE49-F238E27FC236}">
                <a16:creationId xmlns:a16="http://schemas.microsoft.com/office/drawing/2014/main" id="{9A089034-519D-6F64-CF89-155D70AC5F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53471F-2342-C44F-9BE7-00C9B5E08DF1}"/>
              </a:ext>
            </a:extLst>
          </p:cNvPr>
          <p:cNvSpPr>
            <a:spLocks noGrp="1"/>
          </p:cNvSpPr>
          <p:nvPr>
            <p:ph type="sldNum" sz="quarter" idx="12"/>
          </p:nvPr>
        </p:nvSpPr>
        <p:spPr/>
        <p:txBody>
          <a:bodyPr/>
          <a:lstStyle/>
          <a:p>
            <a:fld id="{E3C48311-4E90-4D52-AF37-2562CAF2E310}" type="slidenum">
              <a:rPr lang="en-GB" smtClean="0"/>
              <a:t>‹#›</a:t>
            </a:fld>
            <a:endParaRPr lang="en-GB"/>
          </a:p>
        </p:txBody>
      </p:sp>
    </p:spTree>
    <p:extLst>
      <p:ext uri="{BB962C8B-B14F-4D97-AF65-F5344CB8AC3E}">
        <p14:creationId xmlns:p14="http://schemas.microsoft.com/office/powerpoint/2010/main" val="32736918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3/19/2026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030057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3/19/2026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932674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3/19/2026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947929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8330266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88961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Dots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D2A033-ABBC-394E-A536-802FBF18F261}"/>
              </a:ext>
            </a:extLst>
          </p:cNvPr>
          <p:cNvPicPr>
            <a:picLocks noChangeAspect="1"/>
          </p:cNvPicPr>
          <p:nvPr userDrawn="1"/>
        </p:nvPicPr>
        <p:blipFill rotWithShape="1">
          <a:blip r:embed="rId2">
            <a:alphaModFix amt="50000"/>
          </a:blip>
          <a:srcRect l="42236" t="48649" r="36206" b="35676"/>
          <a:stretch/>
        </p:blipFill>
        <p:spPr>
          <a:xfrm rot="20700000">
            <a:off x="10359400" y="5135280"/>
            <a:ext cx="2318533" cy="2318535"/>
          </a:xfrm>
          <a:prstGeom prst="rect">
            <a:avLst/>
          </a:prstGeom>
        </p:spPr>
      </p:pic>
      <p:pic>
        <p:nvPicPr>
          <p:cNvPr id="5" name="Picture 4">
            <a:extLst>
              <a:ext uri="{FF2B5EF4-FFF2-40B4-BE49-F238E27FC236}">
                <a16:creationId xmlns:a16="http://schemas.microsoft.com/office/drawing/2014/main" id="{1D77F93C-DE66-F243-8552-88020A8EC067}"/>
              </a:ext>
            </a:extLst>
          </p:cNvPr>
          <p:cNvPicPr>
            <a:picLocks noChangeAspect="1"/>
          </p:cNvPicPr>
          <p:nvPr userDrawn="1"/>
        </p:nvPicPr>
        <p:blipFill rotWithShape="1">
          <a:blip r:embed="rId2">
            <a:alphaModFix amt="50000"/>
          </a:blip>
          <a:srcRect l="42236" t="48649" r="36206" b="35676"/>
          <a:stretch/>
        </p:blipFill>
        <p:spPr>
          <a:xfrm rot="20700000">
            <a:off x="10585359" y="3775869"/>
            <a:ext cx="839024" cy="839025"/>
          </a:xfrm>
          <a:prstGeom prst="rect">
            <a:avLst/>
          </a:prstGeom>
        </p:spPr>
      </p:pic>
      <p:pic>
        <p:nvPicPr>
          <p:cNvPr id="6" name="Picture 5">
            <a:extLst>
              <a:ext uri="{FF2B5EF4-FFF2-40B4-BE49-F238E27FC236}">
                <a16:creationId xmlns:a16="http://schemas.microsoft.com/office/drawing/2014/main" id="{BAEA0E8B-253F-EC49-B65D-7740FAF8617E}"/>
              </a:ext>
            </a:extLst>
          </p:cNvPr>
          <p:cNvPicPr>
            <a:picLocks noChangeAspect="1"/>
          </p:cNvPicPr>
          <p:nvPr userDrawn="1"/>
        </p:nvPicPr>
        <p:blipFill rotWithShape="1">
          <a:blip r:embed="rId2">
            <a:alphaModFix amt="50000"/>
          </a:blip>
          <a:srcRect l="42236" t="48649" r="36206" b="35676"/>
          <a:stretch/>
        </p:blipFill>
        <p:spPr>
          <a:xfrm rot="20700000">
            <a:off x="8375592" y="1801126"/>
            <a:ext cx="1901776" cy="1901778"/>
          </a:xfrm>
          <a:prstGeom prst="rect">
            <a:avLst/>
          </a:prstGeom>
        </p:spPr>
      </p:pic>
      <p:pic>
        <p:nvPicPr>
          <p:cNvPr id="7" name="Picture 6">
            <a:extLst>
              <a:ext uri="{FF2B5EF4-FFF2-40B4-BE49-F238E27FC236}">
                <a16:creationId xmlns:a16="http://schemas.microsoft.com/office/drawing/2014/main" id="{0A0202F4-BB05-D042-A8D9-39782D252F37}"/>
              </a:ext>
            </a:extLst>
          </p:cNvPr>
          <p:cNvPicPr>
            <a:picLocks noChangeAspect="1"/>
          </p:cNvPicPr>
          <p:nvPr userDrawn="1"/>
        </p:nvPicPr>
        <p:blipFill rotWithShape="1">
          <a:blip r:embed="rId2">
            <a:alphaModFix amt="50000"/>
          </a:blip>
          <a:srcRect l="42236" t="48649" r="36206" b="35676"/>
          <a:stretch/>
        </p:blipFill>
        <p:spPr>
          <a:xfrm rot="20700000">
            <a:off x="11612949" y="2269214"/>
            <a:ext cx="839024" cy="839025"/>
          </a:xfrm>
          <a:prstGeom prst="rect">
            <a:avLst/>
          </a:prstGeom>
        </p:spPr>
      </p:pic>
      <p:pic>
        <p:nvPicPr>
          <p:cNvPr id="9" name="Picture 8">
            <a:extLst>
              <a:ext uri="{FF2B5EF4-FFF2-40B4-BE49-F238E27FC236}">
                <a16:creationId xmlns:a16="http://schemas.microsoft.com/office/drawing/2014/main" id="{90D9096B-0DFA-0941-927F-E07E60EB6090}"/>
              </a:ext>
            </a:extLst>
          </p:cNvPr>
          <p:cNvPicPr>
            <a:picLocks noChangeAspect="1"/>
          </p:cNvPicPr>
          <p:nvPr userDrawn="1"/>
        </p:nvPicPr>
        <p:blipFill rotWithShape="1">
          <a:blip r:embed="rId2">
            <a:alphaModFix amt="50000"/>
          </a:blip>
          <a:srcRect l="42236" t="48649" r="36206" b="35676"/>
          <a:stretch/>
        </p:blipFill>
        <p:spPr>
          <a:xfrm rot="20700000">
            <a:off x="8856750" y="4418482"/>
            <a:ext cx="1178319" cy="1178320"/>
          </a:xfrm>
          <a:prstGeom prst="rect">
            <a:avLst/>
          </a:prstGeom>
        </p:spPr>
      </p:pic>
      <p:pic>
        <p:nvPicPr>
          <p:cNvPr id="10" name="Picture 9">
            <a:extLst>
              <a:ext uri="{FF2B5EF4-FFF2-40B4-BE49-F238E27FC236}">
                <a16:creationId xmlns:a16="http://schemas.microsoft.com/office/drawing/2014/main" id="{42429DDE-216A-CF43-BDA2-F719EB651F58}"/>
              </a:ext>
            </a:extLst>
          </p:cNvPr>
          <p:cNvPicPr>
            <a:picLocks noChangeAspect="1"/>
          </p:cNvPicPr>
          <p:nvPr userDrawn="1"/>
        </p:nvPicPr>
        <p:blipFill rotWithShape="1">
          <a:blip r:embed="rId2">
            <a:alphaModFix amt="50000"/>
          </a:blip>
          <a:srcRect l="42236" t="48649" r="36206" b="35676"/>
          <a:stretch/>
        </p:blipFill>
        <p:spPr>
          <a:xfrm rot="20700000">
            <a:off x="10555772" y="1885285"/>
            <a:ext cx="260385" cy="260385"/>
          </a:xfrm>
          <a:prstGeom prst="rect">
            <a:avLst/>
          </a:prstGeom>
        </p:spPr>
      </p:pic>
      <p:pic>
        <p:nvPicPr>
          <p:cNvPr id="11" name="Picture 10">
            <a:extLst>
              <a:ext uri="{FF2B5EF4-FFF2-40B4-BE49-F238E27FC236}">
                <a16:creationId xmlns:a16="http://schemas.microsoft.com/office/drawing/2014/main" id="{C67B6329-3108-304E-AC21-E5F7C79A6490}"/>
              </a:ext>
            </a:extLst>
          </p:cNvPr>
          <p:cNvPicPr>
            <a:picLocks noChangeAspect="1"/>
          </p:cNvPicPr>
          <p:nvPr userDrawn="1"/>
        </p:nvPicPr>
        <p:blipFill rotWithShape="1">
          <a:blip r:embed="rId2">
            <a:alphaModFix amt="50000"/>
          </a:blip>
          <a:srcRect l="42236" t="48649" r="36206" b="35676"/>
          <a:stretch/>
        </p:blipFill>
        <p:spPr>
          <a:xfrm rot="20700000">
            <a:off x="8580322" y="6272687"/>
            <a:ext cx="260385" cy="260385"/>
          </a:xfrm>
          <a:prstGeom prst="rect">
            <a:avLst/>
          </a:prstGeom>
        </p:spPr>
      </p:pic>
      <p:pic>
        <p:nvPicPr>
          <p:cNvPr id="12" name="Picture 11">
            <a:extLst>
              <a:ext uri="{FF2B5EF4-FFF2-40B4-BE49-F238E27FC236}">
                <a16:creationId xmlns:a16="http://schemas.microsoft.com/office/drawing/2014/main" id="{431B2A82-9F9E-D646-847C-5FCB36D8988F}"/>
              </a:ext>
            </a:extLst>
          </p:cNvPr>
          <p:cNvPicPr>
            <a:picLocks noChangeAspect="1"/>
          </p:cNvPicPr>
          <p:nvPr userDrawn="1"/>
        </p:nvPicPr>
        <p:blipFill rotWithShape="1">
          <a:blip r:embed="rId2">
            <a:alphaModFix amt="50000"/>
          </a:blip>
          <a:srcRect l="42236" t="48649" r="36206" b="35676"/>
          <a:stretch/>
        </p:blipFill>
        <p:spPr>
          <a:xfrm rot="20700000">
            <a:off x="8645347" y="427187"/>
            <a:ext cx="839024" cy="839025"/>
          </a:xfrm>
          <a:prstGeom prst="rect">
            <a:avLst/>
          </a:prstGeom>
        </p:spPr>
      </p:pic>
    </p:spTree>
    <p:extLst>
      <p:ext uri="{BB962C8B-B14F-4D97-AF65-F5344CB8AC3E}">
        <p14:creationId xmlns:p14="http://schemas.microsoft.com/office/powerpoint/2010/main" val="3161537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3 Teal and Line Shaddow">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5AAACFD-F6AA-AB4D-8FFD-0933B201C669}"/>
              </a:ext>
            </a:extLst>
          </p:cNvPr>
          <p:cNvSpPr/>
          <p:nvPr userDrawn="1"/>
        </p:nvSpPr>
        <p:spPr>
          <a:xfrm>
            <a:off x="2"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61607" t="32365" r="37077" b="41599"/>
          <a:stretch/>
        </p:blipFill>
        <p:spPr>
          <a:xfrm>
            <a:off x="4289459" y="560597"/>
            <a:ext cx="310092" cy="6297403"/>
          </a:xfrm>
          <a:prstGeom prst="rect">
            <a:avLst/>
          </a:prstGeom>
        </p:spPr>
      </p:pic>
    </p:spTree>
    <p:extLst>
      <p:ext uri="{BB962C8B-B14F-4D97-AF65-F5344CB8AC3E}">
        <p14:creationId xmlns:p14="http://schemas.microsoft.com/office/powerpoint/2010/main" val="34368731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eal Lin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76B9A54-5AEA-DD47-9624-49782F5B253F}"/>
              </a:ext>
            </a:extLst>
          </p:cNvPr>
          <p:cNvSpPr/>
          <p:nvPr userDrawn="1"/>
        </p:nvSpPr>
        <p:spPr>
          <a:xfrm>
            <a:off x="-1" y="6524626"/>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167259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174390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3 Teal and Li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2"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2">
            <a:alphaModFix amt="20000"/>
          </a:blip>
          <a:srcRect t="25169" b="14298"/>
          <a:stretch/>
        </p:blipFill>
        <p:spPr>
          <a:xfrm>
            <a:off x="4187825" y="1"/>
            <a:ext cx="8005788" cy="6858000"/>
          </a:xfrm>
          <a:prstGeom prst="rect">
            <a:avLst/>
          </a:prstGeom>
        </p:spPr>
      </p:pic>
    </p:spTree>
    <p:extLst>
      <p:ext uri="{BB962C8B-B14F-4D97-AF65-F5344CB8AC3E}">
        <p14:creationId xmlns:p14="http://schemas.microsoft.com/office/powerpoint/2010/main" val="3308891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820ED-DD5D-5C62-C5B4-C5F3AEEAF8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20FD2DE-13E4-C7FA-E320-6C84EB20C74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EB62C2-9FB7-4683-EE84-7F8E9AF7D237}"/>
              </a:ext>
            </a:extLst>
          </p:cNvPr>
          <p:cNvSpPr>
            <a:spLocks noGrp="1"/>
          </p:cNvSpPr>
          <p:nvPr>
            <p:ph type="dt" sz="half" idx="10"/>
          </p:nvPr>
        </p:nvSpPr>
        <p:spPr/>
        <p:txBody>
          <a:bodyPr/>
          <a:lstStyle/>
          <a:p>
            <a:fld id="{4550FBAC-F246-47FF-8D78-5BF4A8C9D20B}" type="datetimeFigureOut">
              <a:rPr lang="en-GB" smtClean="0"/>
              <a:t>19/03/2026</a:t>
            </a:fld>
            <a:endParaRPr lang="en-GB"/>
          </a:p>
        </p:txBody>
      </p:sp>
      <p:sp>
        <p:nvSpPr>
          <p:cNvPr id="5" name="Footer Placeholder 4">
            <a:extLst>
              <a:ext uri="{FF2B5EF4-FFF2-40B4-BE49-F238E27FC236}">
                <a16:creationId xmlns:a16="http://schemas.microsoft.com/office/drawing/2014/main" id="{668521E1-1F4D-DE40-9ED0-8E809D7249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EE3132D-53BF-C596-FA18-AD734DA73DE5}"/>
              </a:ext>
            </a:extLst>
          </p:cNvPr>
          <p:cNvSpPr>
            <a:spLocks noGrp="1"/>
          </p:cNvSpPr>
          <p:nvPr>
            <p:ph type="sldNum" sz="quarter" idx="12"/>
          </p:nvPr>
        </p:nvSpPr>
        <p:spPr/>
        <p:txBody>
          <a:bodyPr/>
          <a:lstStyle/>
          <a:p>
            <a:fld id="{E3C48311-4E90-4D52-AF37-2562CAF2E310}" type="slidenum">
              <a:rPr lang="en-GB" smtClean="0"/>
              <a:t>‹#›</a:t>
            </a:fld>
            <a:endParaRPr lang="en-GB"/>
          </a:p>
        </p:txBody>
      </p:sp>
    </p:spTree>
    <p:extLst>
      <p:ext uri="{BB962C8B-B14F-4D97-AF65-F5344CB8AC3E}">
        <p14:creationId xmlns:p14="http://schemas.microsoft.com/office/powerpoint/2010/main" val="35612792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 Teal">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471603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2 Whi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581583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2 Teal and Line Shaddow">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61607" t="32365" r="37077" b="41599"/>
          <a:stretch/>
        </p:blipFill>
        <p:spPr>
          <a:xfrm>
            <a:off x="6076123" y="560597"/>
            <a:ext cx="310092" cy="6297403"/>
          </a:xfrm>
          <a:prstGeom prst="rect">
            <a:avLst/>
          </a:prstGeom>
        </p:spPr>
      </p:pic>
    </p:spTree>
    <p:extLst>
      <p:ext uri="{BB962C8B-B14F-4D97-AF65-F5344CB8AC3E}">
        <p14:creationId xmlns:p14="http://schemas.microsoft.com/office/powerpoint/2010/main" val="37969501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3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436299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7673848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3 Teal and Line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2">
            <a:alphaModFix amt="20000"/>
          </a:blip>
          <a:srcRect t="25169" b="14298"/>
          <a:stretch/>
        </p:blipFill>
        <p:spPr>
          <a:xfrm>
            <a:off x="4187825" y="1"/>
            <a:ext cx="8005788" cy="6858000"/>
          </a:xfrm>
          <a:prstGeom prst="rect">
            <a:avLst/>
          </a:prstGeom>
        </p:spPr>
      </p:pic>
    </p:spTree>
    <p:extLst>
      <p:ext uri="{BB962C8B-B14F-4D97-AF65-F5344CB8AC3E}">
        <p14:creationId xmlns:p14="http://schemas.microsoft.com/office/powerpoint/2010/main" val="12723522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3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8"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369839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3 Teal and Line Shaddow">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61607" t="32365" r="37077" b="41599"/>
          <a:stretch/>
        </p:blipFill>
        <p:spPr>
          <a:xfrm>
            <a:off x="7994235" y="560597"/>
            <a:ext cx="310092" cy="6297403"/>
          </a:xfrm>
          <a:prstGeom prst="rect">
            <a:avLst/>
          </a:prstGeom>
        </p:spPr>
      </p:pic>
    </p:spTree>
    <p:extLst>
      <p:ext uri="{BB962C8B-B14F-4D97-AF65-F5344CB8AC3E}">
        <p14:creationId xmlns:p14="http://schemas.microsoft.com/office/powerpoint/2010/main" val="26111411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3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6"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482625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2 Teal and Line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2">
            <a:alphaModFix amt="20000"/>
          </a:blip>
          <a:srcRect t="25169" b="14298"/>
          <a:stretch/>
        </p:blipFill>
        <p:spPr>
          <a:xfrm>
            <a:off x="4187825" y="1"/>
            <a:ext cx="8005788" cy="6858000"/>
          </a:xfrm>
          <a:prstGeom prst="rect">
            <a:avLst/>
          </a:prstGeom>
        </p:spPr>
      </p:pic>
    </p:spTree>
    <p:extLst>
      <p:ext uri="{BB962C8B-B14F-4D97-AF65-F5344CB8AC3E}">
        <p14:creationId xmlns:p14="http://schemas.microsoft.com/office/powerpoint/2010/main" val="105886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18A44-A033-A537-5A11-0DB15720094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45EC262-D0B2-4F8E-F48E-AC7D88F1564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9F4609F-59F3-AE87-C8FD-3F8D0BB9463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6E6E37-AB66-C4DC-94B1-6F51A2C36C46}"/>
              </a:ext>
            </a:extLst>
          </p:cNvPr>
          <p:cNvSpPr>
            <a:spLocks noGrp="1"/>
          </p:cNvSpPr>
          <p:nvPr>
            <p:ph type="dt" sz="half" idx="10"/>
          </p:nvPr>
        </p:nvSpPr>
        <p:spPr/>
        <p:txBody>
          <a:bodyPr/>
          <a:lstStyle/>
          <a:p>
            <a:fld id="{4550FBAC-F246-47FF-8D78-5BF4A8C9D20B}" type="datetimeFigureOut">
              <a:rPr lang="en-GB" smtClean="0"/>
              <a:t>19/03/2026</a:t>
            </a:fld>
            <a:endParaRPr lang="en-GB"/>
          </a:p>
        </p:txBody>
      </p:sp>
      <p:sp>
        <p:nvSpPr>
          <p:cNvPr id="6" name="Footer Placeholder 5">
            <a:extLst>
              <a:ext uri="{FF2B5EF4-FFF2-40B4-BE49-F238E27FC236}">
                <a16:creationId xmlns:a16="http://schemas.microsoft.com/office/drawing/2014/main" id="{545AA18D-9A90-58CB-A320-C4A1E82D18C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2CBEC4-5892-1B50-FF77-B0826ED21A2C}"/>
              </a:ext>
            </a:extLst>
          </p:cNvPr>
          <p:cNvSpPr>
            <a:spLocks noGrp="1"/>
          </p:cNvSpPr>
          <p:nvPr>
            <p:ph type="sldNum" sz="quarter" idx="12"/>
          </p:nvPr>
        </p:nvSpPr>
        <p:spPr/>
        <p:txBody>
          <a:bodyPr/>
          <a:lstStyle/>
          <a:p>
            <a:fld id="{E3C48311-4E90-4D52-AF37-2562CAF2E310}" type="slidenum">
              <a:rPr lang="en-GB" smtClean="0"/>
              <a:t>‹#›</a:t>
            </a:fld>
            <a:endParaRPr lang="en-GB"/>
          </a:p>
        </p:txBody>
      </p:sp>
    </p:spTree>
    <p:extLst>
      <p:ext uri="{BB962C8B-B14F-4D97-AF65-F5344CB8AC3E}">
        <p14:creationId xmlns:p14="http://schemas.microsoft.com/office/powerpoint/2010/main" val="17285101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ircles Whit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8E6EBE8-0A72-9E4F-A761-9342F6E6CA92}"/>
              </a:ext>
            </a:extLst>
          </p:cNvPr>
          <p:cNvPicPr>
            <a:picLocks noChangeAspect="1"/>
          </p:cNvPicPr>
          <p:nvPr userDrawn="1"/>
        </p:nvPicPr>
        <p:blipFill rotWithShape="1">
          <a:blip r:embed="rId2">
            <a:alphaModFix amt="50000"/>
          </a:blip>
          <a:srcRect l="42146" t="44779" r="45142" b="38721"/>
          <a:stretch/>
        </p:blipFill>
        <p:spPr>
          <a:xfrm>
            <a:off x="9101471" y="939115"/>
            <a:ext cx="3090531" cy="5918887"/>
          </a:xfrm>
          <a:prstGeom prst="rect">
            <a:avLst/>
          </a:prstGeom>
        </p:spPr>
      </p:pic>
    </p:spTree>
    <p:extLst>
      <p:ext uri="{BB962C8B-B14F-4D97-AF65-F5344CB8AC3E}">
        <p14:creationId xmlns:p14="http://schemas.microsoft.com/office/powerpoint/2010/main" val="27491703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ircle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3">
            <a:alphaModFix amt="50000"/>
          </a:blip>
          <a:srcRect l="41935" t="45045" r="42085" b="37103"/>
          <a:stretch/>
        </p:blipFill>
        <p:spPr>
          <a:xfrm>
            <a:off x="8736228" y="1161536"/>
            <a:ext cx="3455773" cy="5696464"/>
          </a:xfrm>
          <a:prstGeom prst="rect">
            <a:avLst/>
          </a:prstGeom>
        </p:spPr>
      </p:pic>
    </p:spTree>
    <p:extLst>
      <p:ext uri="{BB962C8B-B14F-4D97-AF65-F5344CB8AC3E}">
        <p14:creationId xmlns:p14="http://schemas.microsoft.com/office/powerpoint/2010/main" val="22315794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ot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50"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3">
            <a:alphaModFix amt="50000"/>
          </a:blip>
          <a:srcRect l="41988" t="48648" r="36206" b="35496"/>
          <a:stretch/>
        </p:blipFill>
        <p:spPr>
          <a:xfrm rot="19800000">
            <a:off x="10355447"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3">
            <a:alphaModFix amt="50000"/>
          </a:blip>
          <a:srcRect l="41988" t="48648" r="36206" b="35496"/>
          <a:stretch/>
        </p:blipFill>
        <p:spPr>
          <a:xfrm rot="19800000">
            <a:off x="8360551"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3">
            <a:alphaModFix amt="50000"/>
          </a:blip>
          <a:srcRect l="41988" t="48648" r="36206" b="35496"/>
          <a:stretch/>
        </p:blipFill>
        <p:spPr>
          <a:xfrm rot="19800000">
            <a:off x="8844689" y="4415442"/>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3">
            <a:alphaModFix amt="50000"/>
          </a:blip>
          <a:srcRect l="41988" t="48648" r="36206" b="35496"/>
          <a:stretch/>
        </p:blipFill>
        <p:spPr>
          <a:xfrm rot="19800000">
            <a:off x="8682109" y="467775"/>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3">
            <a:alphaModFix amt="50000"/>
          </a:blip>
          <a:srcRect l="41988" t="48648" r="36206" b="35496"/>
          <a:stretch/>
        </p:blipFill>
        <p:spPr>
          <a:xfrm rot="19800000">
            <a:off x="11635374" y="2284218"/>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3">
            <a:alphaModFix amt="50000"/>
          </a:blip>
          <a:srcRect l="41988" t="48648" r="36206" b="35496"/>
          <a:stretch/>
        </p:blipFill>
        <p:spPr>
          <a:xfrm rot="19800000">
            <a:off x="10609764" y="3828813"/>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3">
            <a:alphaModFix amt="50000"/>
          </a:blip>
          <a:srcRect l="41988" t="48648" r="36206" b="35496"/>
          <a:stretch/>
        </p:blipFill>
        <p:spPr>
          <a:xfrm rot="19800000">
            <a:off x="8590426" y="6295332"/>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3">
            <a:alphaModFix amt="50000"/>
          </a:blip>
          <a:srcRect l="41988" t="48648" r="36206" b="35496"/>
          <a:stretch/>
        </p:blipFill>
        <p:spPr>
          <a:xfrm rot="19800000">
            <a:off x="10592221" y="1896326"/>
            <a:ext cx="215095" cy="215095"/>
          </a:xfrm>
          <a:prstGeom prst="rect">
            <a:avLst/>
          </a:prstGeom>
        </p:spPr>
      </p:pic>
    </p:spTree>
    <p:extLst>
      <p:ext uri="{BB962C8B-B14F-4D97-AF65-F5344CB8AC3E}">
        <p14:creationId xmlns:p14="http://schemas.microsoft.com/office/powerpoint/2010/main" val="19866941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Ring Whit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2">
            <a:alphaModFix amt="50000"/>
          </a:blip>
          <a:srcRect l="42236" t="48649" r="36206" b="35676"/>
          <a:stretch/>
        </p:blipFill>
        <p:spPr>
          <a:xfrm rot="20700000">
            <a:off x="7830440" y="1816441"/>
            <a:ext cx="5721179"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8841635"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60187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CA18C92-ECED-FF4C-BB6F-008F7389ABBD}"/>
              </a:ext>
            </a:extLst>
          </p:cNvPr>
          <p:cNvSpPr>
            <a:spLocks noGrp="1"/>
          </p:cNvSpPr>
          <p:nvPr>
            <p:ph type="body" sz="quarter" idx="10" hasCustomPrompt="1"/>
          </p:nvPr>
        </p:nvSpPr>
        <p:spPr>
          <a:xfrm>
            <a:off x="606424" y="2062163"/>
            <a:ext cx="10810876" cy="490537"/>
          </a:xfrm>
          <a:prstGeom prst="rect">
            <a:avLst/>
          </a:prstGeom>
        </p:spPr>
        <p:txBody>
          <a:bodyPr/>
          <a:lstStyle>
            <a:lvl1pPr>
              <a:buNone/>
              <a:defRPr>
                <a:latin typeface="Lato" panose="020F0502020204030203" pitchFamily="34" charset="0"/>
              </a:defRPr>
            </a:lvl1pPr>
          </a:lstStyle>
          <a:p>
            <a:pPr lvl="0"/>
            <a:r>
              <a:rPr lang="en-GB"/>
              <a:t>Title here</a:t>
            </a:r>
            <a:endParaRPr lang="en-US"/>
          </a:p>
        </p:txBody>
      </p:sp>
      <p:sp>
        <p:nvSpPr>
          <p:cNvPr id="10" name="Text Placeholder 9">
            <a:extLst>
              <a:ext uri="{FF2B5EF4-FFF2-40B4-BE49-F238E27FC236}">
                <a16:creationId xmlns:a16="http://schemas.microsoft.com/office/drawing/2014/main" id="{B5F7DBEB-6111-C844-9DF0-B38284B0F8D1}"/>
              </a:ext>
            </a:extLst>
          </p:cNvPr>
          <p:cNvSpPr>
            <a:spLocks noGrp="1"/>
          </p:cNvSpPr>
          <p:nvPr>
            <p:ph type="body" sz="quarter" idx="11" hasCustomPrompt="1"/>
          </p:nvPr>
        </p:nvSpPr>
        <p:spPr>
          <a:xfrm>
            <a:off x="606424" y="2833765"/>
            <a:ext cx="10810876" cy="323617"/>
          </a:xfrm>
          <a:prstGeom prst="rect">
            <a:avLst/>
          </a:prstGeom>
          <a:noFill/>
        </p:spPr>
        <p:txBody>
          <a:bodyPr/>
          <a:lstStyle>
            <a:lvl1pPr>
              <a:buNone/>
              <a:defRPr sz="1400">
                <a:solidFill>
                  <a:srgbClr val="E7480F"/>
                </a:solidFill>
                <a:latin typeface="Lato" panose="020F0502020204030203" pitchFamily="34" charset="0"/>
              </a:defRPr>
            </a:lvl1pPr>
            <a:lvl2pPr>
              <a:buNone/>
              <a:defRPr sz="2400">
                <a:latin typeface="Raleway" pitchFamily="2" charset="77"/>
              </a:defRPr>
            </a:lvl2pPr>
            <a:lvl3pPr>
              <a:buNone/>
              <a:defRPr sz="2400">
                <a:latin typeface="Raleway" pitchFamily="2" charset="77"/>
              </a:defRPr>
            </a:lvl3pPr>
            <a:lvl4pPr>
              <a:buNone/>
              <a:defRPr sz="2400">
                <a:latin typeface="Raleway" pitchFamily="2" charset="77"/>
              </a:defRPr>
            </a:lvl4pPr>
            <a:lvl5pPr>
              <a:buNone/>
              <a:defRPr sz="2400">
                <a:latin typeface="Raleway" pitchFamily="2" charset="77"/>
              </a:defRPr>
            </a:lvl5pPr>
          </a:lstStyle>
          <a:p>
            <a:pPr lvl="0"/>
            <a:r>
              <a:rPr lang="en-GB"/>
              <a:t>Subheading here</a:t>
            </a:r>
            <a:endParaRPr lang="en-US"/>
          </a:p>
        </p:txBody>
      </p:sp>
      <p:sp>
        <p:nvSpPr>
          <p:cNvPr id="4" name="Text Placeholder 9">
            <a:extLst>
              <a:ext uri="{FF2B5EF4-FFF2-40B4-BE49-F238E27FC236}">
                <a16:creationId xmlns:a16="http://schemas.microsoft.com/office/drawing/2014/main" id="{5621589F-7C92-D14C-90FF-C95B5EE9C513}"/>
              </a:ext>
            </a:extLst>
          </p:cNvPr>
          <p:cNvSpPr>
            <a:spLocks noGrp="1"/>
          </p:cNvSpPr>
          <p:nvPr>
            <p:ph type="body" sz="quarter" idx="12" hasCustomPrompt="1"/>
          </p:nvPr>
        </p:nvSpPr>
        <p:spPr>
          <a:xfrm>
            <a:off x="606424" y="3314701"/>
            <a:ext cx="10810876" cy="3009899"/>
          </a:xfrm>
          <a:prstGeom prst="rect">
            <a:avLst/>
          </a:prstGeom>
          <a:noFill/>
        </p:spPr>
        <p:txBody>
          <a:bodyPr/>
          <a:lstStyle>
            <a:lvl1pPr>
              <a:buNone/>
              <a:defRPr sz="1400">
                <a:solidFill>
                  <a:schemeClr val="tx1"/>
                </a:solidFill>
                <a:latin typeface="Lato" panose="020F0502020204030203" pitchFamily="34" charset="0"/>
              </a:defRPr>
            </a:lvl1pPr>
            <a:lvl2pPr>
              <a:buNone/>
              <a:defRPr sz="2400">
                <a:latin typeface="Raleway" pitchFamily="2" charset="77"/>
              </a:defRPr>
            </a:lvl2pPr>
            <a:lvl3pPr>
              <a:buNone/>
              <a:defRPr sz="2400">
                <a:latin typeface="Raleway" pitchFamily="2" charset="77"/>
              </a:defRPr>
            </a:lvl3pPr>
            <a:lvl4pPr>
              <a:buNone/>
              <a:defRPr sz="2400">
                <a:latin typeface="Raleway" pitchFamily="2" charset="77"/>
              </a:defRPr>
            </a:lvl4pPr>
            <a:lvl5pPr>
              <a:buNone/>
              <a:defRPr sz="2400">
                <a:latin typeface="Raleway" pitchFamily="2" charset="77"/>
              </a:defRPr>
            </a:lvl5pPr>
          </a:lstStyle>
          <a:p>
            <a:pPr lvl="0"/>
            <a:r>
              <a:rPr lang="en-GB"/>
              <a:t>Body text here</a:t>
            </a:r>
            <a:endParaRPr lang="en-US"/>
          </a:p>
        </p:txBody>
      </p:sp>
    </p:spTree>
    <p:extLst>
      <p:ext uri="{BB962C8B-B14F-4D97-AF65-F5344CB8AC3E}">
        <p14:creationId xmlns:p14="http://schemas.microsoft.com/office/powerpoint/2010/main" val="40828472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57FED-3C61-A18A-EC4D-38856D9766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8459403-A8D8-0EE5-8751-5670A84F0A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09512B-7EA6-F7C5-B67E-9F76248C6157}"/>
              </a:ext>
            </a:extLst>
          </p:cNvPr>
          <p:cNvSpPr>
            <a:spLocks noGrp="1"/>
          </p:cNvSpPr>
          <p:nvPr>
            <p:ph type="dt" sz="half" idx="10"/>
          </p:nvPr>
        </p:nvSpPr>
        <p:spPr/>
        <p:txBody>
          <a:bodyPr/>
          <a:lstStyle/>
          <a:p>
            <a:fld id="{9CEA1714-72A5-40B2-B58B-31629A7A5627}" type="datetimeFigureOut">
              <a:rPr lang="en-GB" smtClean="0"/>
              <a:t>19/03/2026</a:t>
            </a:fld>
            <a:endParaRPr lang="en-GB"/>
          </a:p>
        </p:txBody>
      </p:sp>
      <p:sp>
        <p:nvSpPr>
          <p:cNvPr id="5" name="Footer Placeholder 4">
            <a:extLst>
              <a:ext uri="{FF2B5EF4-FFF2-40B4-BE49-F238E27FC236}">
                <a16:creationId xmlns:a16="http://schemas.microsoft.com/office/drawing/2014/main" id="{A80C7F92-510B-BC2D-7F53-B4176F3703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3BFA73-34AB-B1AD-202E-1A6A2C933171}"/>
              </a:ext>
            </a:extLst>
          </p:cNvPr>
          <p:cNvSpPr>
            <a:spLocks noGrp="1"/>
          </p:cNvSpPr>
          <p:nvPr>
            <p:ph type="sldNum" sz="quarter" idx="12"/>
          </p:nvPr>
        </p:nvSpPr>
        <p:spPr/>
        <p:txBody>
          <a:bodyPr/>
          <a:lstStyle/>
          <a:p>
            <a:fld id="{0BF42DA9-4634-4E01-B5E2-C48277BC6702}" type="slidenum">
              <a:rPr lang="en-GB" smtClean="0"/>
              <a:t>‹#›</a:t>
            </a:fld>
            <a:endParaRPr lang="en-GB"/>
          </a:p>
        </p:txBody>
      </p:sp>
    </p:spTree>
    <p:extLst>
      <p:ext uri="{BB962C8B-B14F-4D97-AF65-F5344CB8AC3E}">
        <p14:creationId xmlns:p14="http://schemas.microsoft.com/office/powerpoint/2010/main" val="16034732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A73F3-FA27-7AF6-E627-AFA7A031C1C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FAFBE97-E0AC-F432-D27A-F00F1AED40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6B792DA-5524-5A0F-CC2E-81EAEFFEC632}"/>
              </a:ext>
            </a:extLst>
          </p:cNvPr>
          <p:cNvSpPr>
            <a:spLocks noGrp="1"/>
          </p:cNvSpPr>
          <p:nvPr>
            <p:ph type="dt" sz="half" idx="10"/>
          </p:nvPr>
        </p:nvSpPr>
        <p:spPr/>
        <p:txBody>
          <a:bodyPr/>
          <a:lstStyle/>
          <a:p>
            <a:fld id="{9CEA1714-72A5-40B2-B58B-31629A7A5627}" type="datetimeFigureOut">
              <a:rPr lang="en-GB" smtClean="0"/>
              <a:t>19/03/2026</a:t>
            </a:fld>
            <a:endParaRPr lang="en-GB"/>
          </a:p>
        </p:txBody>
      </p:sp>
      <p:sp>
        <p:nvSpPr>
          <p:cNvPr id="5" name="Footer Placeholder 4">
            <a:extLst>
              <a:ext uri="{FF2B5EF4-FFF2-40B4-BE49-F238E27FC236}">
                <a16:creationId xmlns:a16="http://schemas.microsoft.com/office/drawing/2014/main" id="{A3644955-89F0-5084-65F3-1AE0FF2159D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9075B3-1C61-FD4E-0AE2-A0AF3C5AE02D}"/>
              </a:ext>
            </a:extLst>
          </p:cNvPr>
          <p:cNvSpPr>
            <a:spLocks noGrp="1"/>
          </p:cNvSpPr>
          <p:nvPr>
            <p:ph type="sldNum" sz="quarter" idx="12"/>
          </p:nvPr>
        </p:nvSpPr>
        <p:spPr/>
        <p:txBody>
          <a:bodyPr/>
          <a:lstStyle/>
          <a:p>
            <a:fld id="{0BF42DA9-4634-4E01-B5E2-C48277BC6702}" type="slidenum">
              <a:rPr lang="en-GB" smtClean="0"/>
              <a:t>‹#›</a:t>
            </a:fld>
            <a:endParaRPr lang="en-GB"/>
          </a:p>
        </p:txBody>
      </p:sp>
    </p:spTree>
    <p:extLst>
      <p:ext uri="{BB962C8B-B14F-4D97-AF65-F5344CB8AC3E}">
        <p14:creationId xmlns:p14="http://schemas.microsoft.com/office/powerpoint/2010/main" val="14784342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237C7-768C-C9CC-7480-037308ED22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E5CAA73-E0A2-067F-DED4-E2ADEB62505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44D442-5D3E-515D-4CB5-041C572A8AAD}"/>
              </a:ext>
            </a:extLst>
          </p:cNvPr>
          <p:cNvSpPr>
            <a:spLocks noGrp="1"/>
          </p:cNvSpPr>
          <p:nvPr>
            <p:ph type="dt" sz="half" idx="10"/>
          </p:nvPr>
        </p:nvSpPr>
        <p:spPr/>
        <p:txBody>
          <a:bodyPr/>
          <a:lstStyle/>
          <a:p>
            <a:fld id="{9CEA1714-72A5-40B2-B58B-31629A7A5627}" type="datetimeFigureOut">
              <a:rPr lang="en-GB" smtClean="0"/>
              <a:t>19/03/2026</a:t>
            </a:fld>
            <a:endParaRPr lang="en-GB"/>
          </a:p>
        </p:txBody>
      </p:sp>
      <p:sp>
        <p:nvSpPr>
          <p:cNvPr id="5" name="Footer Placeholder 4">
            <a:extLst>
              <a:ext uri="{FF2B5EF4-FFF2-40B4-BE49-F238E27FC236}">
                <a16:creationId xmlns:a16="http://schemas.microsoft.com/office/drawing/2014/main" id="{5AC7D6F9-A159-55A9-F8C4-5D83F69FED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9A6917B-30B0-9196-9C75-4CA1E3CF6E64}"/>
              </a:ext>
            </a:extLst>
          </p:cNvPr>
          <p:cNvSpPr>
            <a:spLocks noGrp="1"/>
          </p:cNvSpPr>
          <p:nvPr>
            <p:ph type="sldNum" sz="quarter" idx="12"/>
          </p:nvPr>
        </p:nvSpPr>
        <p:spPr/>
        <p:txBody>
          <a:bodyPr/>
          <a:lstStyle/>
          <a:p>
            <a:fld id="{0BF42DA9-4634-4E01-B5E2-C48277BC6702}" type="slidenum">
              <a:rPr lang="en-GB" smtClean="0"/>
              <a:t>‹#›</a:t>
            </a:fld>
            <a:endParaRPr lang="en-GB"/>
          </a:p>
        </p:txBody>
      </p:sp>
    </p:spTree>
    <p:extLst>
      <p:ext uri="{BB962C8B-B14F-4D97-AF65-F5344CB8AC3E}">
        <p14:creationId xmlns:p14="http://schemas.microsoft.com/office/powerpoint/2010/main" val="22482239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D2E90-975F-7489-41A0-440F3D936DA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D8551F0-D212-2503-EA3E-7371F3E9E8C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96A7FE2-073B-4713-786B-4696FBDC25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45A87C2-975B-0A8D-7D68-F2A4D00E18AF}"/>
              </a:ext>
            </a:extLst>
          </p:cNvPr>
          <p:cNvSpPr>
            <a:spLocks noGrp="1"/>
          </p:cNvSpPr>
          <p:nvPr>
            <p:ph type="dt" sz="half" idx="10"/>
          </p:nvPr>
        </p:nvSpPr>
        <p:spPr/>
        <p:txBody>
          <a:bodyPr/>
          <a:lstStyle/>
          <a:p>
            <a:fld id="{9CEA1714-72A5-40B2-B58B-31629A7A5627}" type="datetimeFigureOut">
              <a:rPr lang="en-GB" smtClean="0"/>
              <a:t>19/03/2026</a:t>
            </a:fld>
            <a:endParaRPr lang="en-GB"/>
          </a:p>
        </p:txBody>
      </p:sp>
      <p:sp>
        <p:nvSpPr>
          <p:cNvPr id="6" name="Footer Placeholder 5">
            <a:extLst>
              <a:ext uri="{FF2B5EF4-FFF2-40B4-BE49-F238E27FC236}">
                <a16:creationId xmlns:a16="http://schemas.microsoft.com/office/drawing/2014/main" id="{060A0FE7-EA7A-96DA-2ED2-29DE2059E7A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4C5030-5427-4774-0705-9ED1FAC61E35}"/>
              </a:ext>
            </a:extLst>
          </p:cNvPr>
          <p:cNvSpPr>
            <a:spLocks noGrp="1"/>
          </p:cNvSpPr>
          <p:nvPr>
            <p:ph type="sldNum" sz="quarter" idx="12"/>
          </p:nvPr>
        </p:nvSpPr>
        <p:spPr/>
        <p:txBody>
          <a:bodyPr/>
          <a:lstStyle/>
          <a:p>
            <a:fld id="{0BF42DA9-4634-4E01-B5E2-C48277BC6702}" type="slidenum">
              <a:rPr lang="en-GB" smtClean="0"/>
              <a:t>‹#›</a:t>
            </a:fld>
            <a:endParaRPr lang="en-GB"/>
          </a:p>
        </p:txBody>
      </p:sp>
    </p:spTree>
    <p:extLst>
      <p:ext uri="{BB962C8B-B14F-4D97-AF65-F5344CB8AC3E}">
        <p14:creationId xmlns:p14="http://schemas.microsoft.com/office/powerpoint/2010/main" val="2420529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B5EF6-275F-4CC2-17D8-E371D2F4B6E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61B296D-076F-E7B9-DB86-5C55760249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513C90-6EAA-CE62-7F12-7C93E98216D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E819509-98C0-D289-72FE-6D1CD72393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0D57D80-7C22-38A1-CD16-4C0993AD1A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21FED29-91C5-A0FF-DAC6-3BFF790EB610}"/>
              </a:ext>
            </a:extLst>
          </p:cNvPr>
          <p:cNvSpPr>
            <a:spLocks noGrp="1"/>
          </p:cNvSpPr>
          <p:nvPr>
            <p:ph type="dt" sz="half" idx="10"/>
          </p:nvPr>
        </p:nvSpPr>
        <p:spPr/>
        <p:txBody>
          <a:bodyPr/>
          <a:lstStyle/>
          <a:p>
            <a:fld id="{9CEA1714-72A5-40B2-B58B-31629A7A5627}" type="datetimeFigureOut">
              <a:rPr lang="en-GB" smtClean="0"/>
              <a:t>19/03/2026</a:t>
            </a:fld>
            <a:endParaRPr lang="en-GB"/>
          </a:p>
        </p:txBody>
      </p:sp>
      <p:sp>
        <p:nvSpPr>
          <p:cNvPr id="8" name="Footer Placeholder 7">
            <a:extLst>
              <a:ext uri="{FF2B5EF4-FFF2-40B4-BE49-F238E27FC236}">
                <a16:creationId xmlns:a16="http://schemas.microsoft.com/office/drawing/2014/main" id="{3177C039-F0F1-BB71-E6C0-7D73F2DEC92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B0029F7-C80D-C4C6-6F1C-19921396E575}"/>
              </a:ext>
            </a:extLst>
          </p:cNvPr>
          <p:cNvSpPr>
            <a:spLocks noGrp="1"/>
          </p:cNvSpPr>
          <p:nvPr>
            <p:ph type="sldNum" sz="quarter" idx="12"/>
          </p:nvPr>
        </p:nvSpPr>
        <p:spPr/>
        <p:txBody>
          <a:bodyPr/>
          <a:lstStyle/>
          <a:p>
            <a:fld id="{0BF42DA9-4634-4E01-B5E2-C48277BC6702}" type="slidenum">
              <a:rPr lang="en-GB" smtClean="0"/>
              <a:t>‹#›</a:t>
            </a:fld>
            <a:endParaRPr lang="en-GB"/>
          </a:p>
        </p:txBody>
      </p:sp>
    </p:spTree>
    <p:extLst>
      <p:ext uri="{BB962C8B-B14F-4D97-AF65-F5344CB8AC3E}">
        <p14:creationId xmlns:p14="http://schemas.microsoft.com/office/powerpoint/2010/main" val="2153185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852C7-3F74-527B-C80B-AB83C95B444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A04EEA3-BBD8-4A2B-32EF-9A877D20D2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682EF1B-4DE7-3154-78A3-51668B77CD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278E97A-0602-1339-EA28-8E424931B0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7CBC9F9-3850-BCBF-8017-B4447E08824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08CB866-8431-A8FE-1BF0-9C63E1CDEAB5}"/>
              </a:ext>
            </a:extLst>
          </p:cNvPr>
          <p:cNvSpPr>
            <a:spLocks noGrp="1"/>
          </p:cNvSpPr>
          <p:nvPr>
            <p:ph type="dt" sz="half" idx="10"/>
          </p:nvPr>
        </p:nvSpPr>
        <p:spPr/>
        <p:txBody>
          <a:bodyPr/>
          <a:lstStyle/>
          <a:p>
            <a:fld id="{4550FBAC-F246-47FF-8D78-5BF4A8C9D20B}" type="datetimeFigureOut">
              <a:rPr lang="en-GB" smtClean="0"/>
              <a:t>19/03/2026</a:t>
            </a:fld>
            <a:endParaRPr lang="en-GB"/>
          </a:p>
        </p:txBody>
      </p:sp>
      <p:sp>
        <p:nvSpPr>
          <p:cNvPr id="8" name="Footer Placeholder 7">
            <a:extLst>
              <a:ext uri="{FF2B5EF4-FFF2-40B4-BE49-F238E27FC236}">
                <a16:creationId xmlns:a16="http://schemas.microsoft.com/office/drawing/2014/main" id="{D781BD3D-AF04-2CFB-4CB7-59D6B0E029B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163C22E-CB3B-7DA3-A2FF-6E25655D50C8}"/>
              </a:ext>
            </a:extLst>
          </p:cNvPr>
          <p:cNvSpPr>
            <a:spLocks noGrp="1"/>
          </p:cNvSpPr>
          <p:nvPr>
            <p:ph type="sldNum" sz="quarter" idx="12"/>
          </p:nvPr>
        </p:nvSpPr>
        <p:spPr/>
        <p:txBody>
          <a:bodyPr/>
          <a:lstStyle/>
          <a:p>
            <a:fld id="{E3C48311-4E90-4D52-AF37-2562CAF2E310}" type="slidenum">
              <a:rPr lang="en-GB" smtClean="0"/>
              <a:t>‹#›</a:t>
            </a:fld>
            <a:endParaRPr lang="en-GB"/>
          </a:p>
        </p:txBody>
      </p:sp>
    </p:spTree>
    <p:extLst>
      <p:ext uri="{BB962C8B-B14F-4D97-AF65-F5344CB8AC3E}">
        <p14:creationId xmlns:p14="http://schemas.microsoft.com/office/powerpoint/2010/main" val="38966041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AFA39-2B43-6F5D-2B02-78A7675AF8B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17F6E76-D768-2BC9-44D6-4BFF37988037}"/>
              </a:ext>
            </a:extLst>
          </p:cNvPr>
          <p:cNvSpPr>
            <a:spLocks noGrp="1"/>
          </p:cNvSpPr>
          <p:nvPr>
            <p:ph type="dt" sz="half" idx="10"/>
          </p:nvPr>
        </p:nvSpPr>
        <p:spPr/>
        <p:txBody>
          <a:bodyPr/>
          <a:lstStyle/>
          <a:p>
            <a:fld id="{9CEA1714-72A5-40B2-B58B-31629A7A5627}" type="datetimeFigureOut">
              <a:rPr lang="en-GB" smtClean="0"/>
              <a:t>19/03/2026</a:t>
            </a:fld>
            <a:endParaRPr lang="en-GB"/>
          </a:p>
        </p:txBody>
      </p:sp>
      <p:sp>
        <p:nvSpPr>
          <p:cNvPr id="4" name="Footer Placeholder 3">
            <a:extLst>
              <a:ext uri="{FF2B5EF4-FFF2-40B4-BE49-F238E27FC236}">
                <a16:creationId xmlns:a16="http://schemas.microsoft.com/office/drawing/2014/main" id="{C988011E-1598-4ED8-8EA5-A5660A6DFA9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4147545-5D07-CC34-1CCE-684B48CE7F1E}"/>
              </a:ext>
            </a:extLst>
          </p:cNvPr>
          <p:cNvSpPr>
            <a:spLocks noGrp="1"/>
          </p:cNvSpPr>
          <p:nvPr>
            <p:ph type="sldNum" sz="quarter" idx="12"/>
          </p:nvPr>
        </p:nvSpPr>
        <p:spPr/>
        <p:txBody>
          <a:bodyPr/>
          <a:lstStyle/>
          <a:p>
            <a:fld id="{0BF42DA9-4634-4E01-B5E2-C48277BC6702}" type="slidenum">
              <a:rPr lang="en-GB" smtClean="0"/>
              <a:t>‹#›</a:t>
            </a:fld>
            <a:endParaRPr lang="en-GB"/>
          </a:p>
        </p:txBody>
      </p:sp>
    </p:spTree>
    <p:extLst>
      <p:ext uri="{BB962C8B-B14F-4D97-AF65-F5344CB8AC3E}">
        <p14:creationId xmlns:p14="http://schemas.microsoft.com/office/powerpoint/2010/main" val="7026328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3DAE4C-3E30-00BB-0D54-F9195AE82AAB}"/>
              </a:ext>
            </a:extLst>
          </p:cNvPr>
          <p:cNvSpPr>
            <a:spLocks noGrp="1"/>
          </p:cNvSpPr>
          <p:nvPr>
            <p:ph type="dt" sz="half" idx="10"/>
          </p:nvPr>
        </p:nvSpPr>
        <p:spPr/>
        <p:txBody>
          <a:bodyPr/>
          <a:lstStyle/>
          <a:p>
            <a:fld id="{9CEA1714-72A5-40B2-B58B-31629A7A5627}" type="datetimeFigureOut">
              <a:rPr lang="en-GB" smtClean="0"/>
              <a:t>19/03/2026</a:t>
            </a:fld>
            <a:endParaRPr lang="en-GB"/>
          </a:p>
        </p:txBody>
      </p:sp>
      <p:sp>
        <p:nvSpPr>
          <p:cNvPr id="3" name="Footer Placeholder 2">
            <a:extLst>
              <a:ext uri="{FF2B5EF4-FFF2-40B4-BE49-F238E27FC236}">
                <a16:creationId xmlns:a16="http://schemas.microsoft.com/office/drawing/2014/main" id="{53DEC11D-984E-69C5-A134-AF967A14B02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67EBD6C-E12C-466A-2B28-76022B857137}"/>
              </a:ext>
            </a:extLst>
          </p:cNvPr>
          <p:cNvSpPr>
            <a:spLocks noGrp="1"/>
          </p:cNvSpPr>
          <p:nvPr>
            <p:ph type="sldNum" sz="quarter" idx="12"/>
          </p:nvPr>
        </p:nvSpPr>
        <p:spPr/>
        <p:txBody>
          <a:bodyPr/>
          <a:lstStyle/>
          <a:p>
            <a:fld id="{0BF42DA9-4634-4E01-B5E2-C48277BC6702}" type="slidenum">
              <a:rPr lang="en-GB" smtClean="0"/>
              <a:t>‹#›</a:t>
            </a:fld>
            <a:endParaRPr lang="en-GB"/>
          </a:p>
        </p:txBody>
      </p:sp>
    </p:spTree>
    <p:extLst>
      <p:ext uri="{BB962C8B-B14F-4D97-AF65-F5344CB8AC3E}">
        <p14:creationId xmlns:p14="http://schemas.microsoft.com/office/powerpoint/2010/main" val="30314653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82817-565B-659B-81FD-D6F77B3217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92F51A5-71DD-ED0C-DDE6-E796120154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CC216E4-64B6-2B29-D8A2-6C57863124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1D4CB6-A16E-9D8D-D4E6-69BF14E7FB87}"/>
              </a:ext>
            </a:extLst>
          </p:cNvPr>
          <p:cNvSpPr>
            <a:spLocks noGrp="1"/>
          </p:cNvSpPr>
          <p:nvPr>
            <p:ph type="dt" sz="half" idx="10"/>
          </p:nvPr>
        </p:nvSpPr>
        <p:spPr/>
        <p:txBody>
          <a:bodyPr/>
          <a:lstStyle/>
          <a:p>
            <a:fld id="{9CEA1714-72A5-40B2-B58B-31629A7A5627}" type="datetimeFigureOut">
              <a:rPr lang="en-GB" smtClean="0"/>
              <a:t>19/03/2026</a:t>
            </a:fld>
            <a:endParaRPr lang="en-GB"/>
          </a:p>
        </p:txBody>
      </p:sp>
      <p:sp>
        <p:nvSpPr>
          <p:cNvPr id="6" name="Footer Placeholder 5">
            <a:extLst>
              <a:ext uri="{FF2B5EF4-FFF2-40B4-BE49-F238E27FC236}">
                <a16:creationId xmlns:a16="http://schemas.microsoft.com/office/drawing/2014/main" id="{9D54D763-A4D4-E496-02D3-FDB207005D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49D4CA1-5281-3B3A-18CE-891EBC365DD0}"/>
              </a:ext>
            </a:extLst>
          </p:cNvPr>
          <p:cNvSpPr>
            <a:spLocks noGrp="1"/>
          </p:cNvSpPr>
          <p:nvPr>
            <p:ph type="sldNum" sz="quarter" idx="12"/>
          </p:nvPr>
        </p:nvSpPr>
        <p:spPr/>
        <p:txBody>
          <a:bodyPr/>
          <a:lstStyle/>
          <a:p>
            <a:fld id="{0BF42DA9-4634-4E01-B5E2-C48277BC6702}" type="slidenum">
              <a:rPr lang="en-GB" smtClean="0"/>
              <a:t>‹#›</a:t>
            </a:fld>
            <a:endParaRPr lang="en-GB"/>
          </a:p>
        </p:txBody>
      </p:sp>
    </p:spTree>
    <p:extLst>
      <p:ext uri="{BB962C8B-B14F-4D97-AF65-F5344CB8AC3E}">
        <p14:creationId xmlns:p14="http://schemas.microsoft.com/office/powerpoint/2010/main" val="300416898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7E981-27D6-DB08-1B5A-1F7B1D5D37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F1EDDED-1719-2C97-AA1C-3EAB8034C8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AE1FA93-C27B-9C3B-58B5-A4493ACFD1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CAFAC8-DB5F-FD2A-8C33-C281CFF33D48}"/>
              </a:ext>
            </a:extLst>
          </p:cNvPr>
          <p:cNvSpPr>
            <a:spLocks noGrp="1"/>
          </p:cNvSpPr>
          <p:nvPr>
            <p:ph type="dt" sz="half" idx="10"/>
          </p:nvPr>
        </p:nvSpPr>
        <p:spPr/>
        <p:txBody>
          <a:bodyPr/>
          <a:lstStyle/>
          <a:p>
            <a:fld id="{9CEA1714-72A5-40B2-B58B-31629A7A5627}" type="datetimeFigureOut">
              <a:rPr lang="en-GB" smtClean="0"/>
              <a:t>19/03/2026</a:t>
            </a:fld>
            <a:endParaRPr lang="en-GB"/>
          </a:p>
        </p:txBody>
      </p:sp>
      <p:sp>
        <p:nvSpPr>
          <p:cNvPr id="6" name="Footer Placeholder 5">
            <a:extLst>
              <a:ext uri="{FF2B5EF4-FFF2-40B4-BE49-F238E27FC236}">
                <a16:creationId xmlns:a16="http://schemas.microsoft.com/office/drawing/2014/main" id="{A61D3753-0ABA-122E-BD46-1308AC85E0B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06D124E-25C5-934A-918C-FB182851B96E}"/>
              </a:ext>
            </a:extLst>
          </p:cNvPr>
          <p:cNvSpPr>
            <a:spLocks noGrp="1"/>
          </p:cNvSpPr>
          <p:nvPr>
            <p:ph type="sldNum" sz="quarter" idx="12"/>
          </p:nvPr>
        </p:nvSpPr>
        <p:spPr/>
        <p:txBody>
          <a:bodyPr/>
          <a:lstStyle/>
          <a:p>
            <a:fld id="{0BF42DA9-4634-4E01-B5E2-C48277BC6702}" type="slidenum">
              <a:rPr lang="en-GB" smtClean="0"/>
              <a:t>‹#›</a:t>
            </a:fld>
            <a:endParaRPr lang="en-GB"/>
          </a:p>
        </p:txBody>
      </p:sp>
    </p:spTree>
    <p:extLst>
      <p:ext uri="{BB962C8B-B14F-4D97-AF65-F5344CB8AC3E}">
        <p14:creationId xmlns:p14="http://schemas.microsoft.com/office/powerpoint/2010/main" val="389314148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04933-D56F-D5C5-9BB3-D6C401EC2DD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521ED4-D7B5-A3DB-BC24-B5CBF8484D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1033972-5A05-B4F2-F76D-DBDA158CEFC5}"/>
              </a:ext>
            </a:extLst>
          </p:cNvPr>
          <p:cNvSpPr>
            <a:spLocks noGrp="1"/>
          </p:cNvSpPr>
          <p:nvPr>
            <p:ph type="dt" sz="half" idx="10"/>
          </p:nvPr>
        </p:nvSpPr>
        <p:spPr/>
        <p:txBody>
          <a:bodyPr/>
          <a:lstStyle/>
          <a:p>
            <a:fld id="{9CEA1714-72A5-40B2-B58B-31629A7A5627}" type="datetimeFigureOut">
              <a:rPr lang="en-GB" smtClean="0"/>
              <a:t>19/03/2026</a:t>
            </a:fld>
            <a:endParaRPr lang="en-GB"/>
          </a:p>
        </p:txBody>
      </p:sp>
      <p:sp>
        <p:nvSpPr>
          <p:cNvPr id="5" name="Footer Placeholder 4">
            <a:extLst>
              <a:ext uri="{FF2B5EF4-FFF2-40B4-BE49-F238E27FC236}">
                <a16:creationId xmlns:a16="http://schemas.microsoft.com/office/drawing/2014/main" id="{34524A2C-83C2-C6D8-06AD-0A54F0C3F0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5774CF-6185-0D9A-312D-A98D39CCF90B}"/>
              </a:ext>
            </a:extLst>
          </p:cNvPr>
          <p:cNvSpPr>
            <a:spLocks noGrp="1"/>
          </p:cNvSpPr>
          <p:nvPr>
            <p:ph type="sldNum" sz="quarter" idx="12"/>
          </p:nvPr>
        </p:nvSpPr>
        <p:spPr/>
        <p:txBody>
          <a:bodyPr/>
          <a:lstStyle/>
          <a:p>
            <a:fld id="{0BF42DA9-4634-4E01-B5E2-C48277BC6702}" type="slidenum">
              <a:rPr lang="en-GB" smtClean="0"/>
              <a:t>‹#›</a:t>
            </a:fld>
            <a:endParaRPr lang="en-GB"/>
          </a:p>
        </p:txBody>
      </p:sp>
    </p:spTree>
    <p:extLst>
      <p:ext uri="{BB962C8B-B14F-4D97-AF65-F5344CB8AC3E}">
        <p14:creationId xmlns:p14="http://schemas.microsoft.com/office/powerpoint/2010/main" val="183311787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F837DC-1F1E-3659-ECFD-6F15E5CC7A3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B670641-6CE2-34A0-E544-A89AD661F68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05A2CD6-2841-51D1-0B0C-F0C645A4BB94}"/>
              </a:ext>
            </a:extLst>
          </p:cNvPr>
          <p:cNvSpPr>
            <a:spLocks noGrp="1"/>
          </p:cNvSpPr>
          <p:nvPr>
            <p:ph type="dt" sz="half" idx="10"/>
          </p:nvPr>
        </p:nvSpPr>
        <p:spPr/>
        <p:txBody>
          <a:bodyPr/>
          <a:lstStyle/>
          <a:p>
            <a:fld id="{9CEA1714-72A5-40B2-B58B-31629A7A5627}" type="datetimeFigureOut">
              <a:rPr lang="en-GB" smtClean="0"/>
              <a:t>19/03/2026</a:t>
            </a:fld>
            <a:endParaRPr lang="en-GB"/>
          </a:p>
        </p:txBody>
      </p:sp>
      <p:sp>
        <p:nvSpPr>
          <p:cNvPr id="5" name="Footer Placeholder 4">
            <a:extLst>
              <a:ext uri="{FF2B5EF4-FFF2-40B4-BE49-F238E27FC236}">
                <a16:creationId xmlns:a16="http://schemas.microsoft.com/office/drawing/2014/main" id="{63E40135-54A5-2592-BCC4-21F92DEF7B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91FC8A5-D2F1-93AC-90B1-2B2AAFA5B50E}"/>
              </a:ext>
            </a:extLst>
          </p:cNvPr>
          <p:cNvSpPr>
            <a:spLocks noGrp="1"/>
          </p:cNvSpPr>
          <p:nvPr>
            <p:ph type="sldNum" sz="quarter" idx="12"/>
          </p:nvPr>
        </p:nvSpPr>
        <p:spPr/>
        <p:txBody>
          <a:bodyPr/>
          <a:lstStyle/>
          <a:p>
            <a:fld id="{0BF42DA9-4634-4E01-B5E2-C48277BC6702}" type="slidenum">
              <a:rPr lang="en-GB" smtClean="0"/>
              <a:t>‹#›</a:t>
            </a:fld>
            <a:endParaRPr lang="en-GB"/>
          </a:p>
        </p:txBody>
      </p:sp>
    </p:spTree>
    <p:extLst>
      <p:ext uri="{BB962C8B-B14F-4D97-AF65-F5344CB8AC3E}">
        <p14:creationId xmlns:p14="http://schemas.microsoft.com/office/powerpoint/2010/main" val="158356215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4"/>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1723502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4"/>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535078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Circle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8736227" y="1161536"/>
            <a:ext cx="3455773" cy="5696464"/>
          </a:xfrm>
          <a:prstGeom prst="rect">
            <a:avLst/>
          </a:prstGeom>
        </p:spPr>
      </p:pic>
    </p:spTree>
    <p:extLst>
      <p:ext uri="{BB962C8B-B14F-4D97-AF65-F5344CB8AC3E}">
        <p14:creationId xmlns:p14="http://schemas.microsoft.com/office/powerpoint/2010/main" val="41463201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2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9228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AD6A0-3F07-B0BD-9B06-74E33BBE3D7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8D02609-5BBE-A2FE-26EC-FF960C36A38A}"/>
              </a:ext>
            </a:extLst>
          </p:cNvPr>
          <p:cNvSpPr>
            <a:spLocks noGrp="1"/>
          </p:cNvSpPr>
          <p:nvPr>
            <p:ph type="dt" sz="half" idx="10"/>
          </p:nvPr>
        </p:nvSpPr>
        <p:spPr/>
        <p:txBody>
          <a:bodyPr/>
          <a:lstStyle/>
          <a:p>
            <a:fld id="{4550FBAC-F246-47FF-8D78-5BF4A8C9D20B}" type="datetimeFigureOut">
              <a:rPr lang="en-GB" smtClean="0"/>
              <a:t>19/03/2026</a:t>
            </a:fld>
            <a:endParaRPr lang="en-GB"/>
          </a:p>
        </p:txBody>
      </p:sp>
      <p:sp>
        <p:nvSpPr>
          <p:cNvPr id="4" name="Footer Placeholder 3">
            <a:extLst>
              <a:ext uri="{FF2B5EF4-FFF2-40B4-BE49-F238E27FC236}">
                <a16:creationId xmlns:a16="http://schemas.microsoft.com/office/drawing/2014/main" id="{7C9E5271-C8CB-D8B9-43B6-DD8107A501B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10016CB-392D-E407-E635-1C333AE74364}"/>
              </a:ext>
            </a:extLst>
          </p:cNvPr>
          <p:cNvSpPr>
            <a:spLocks noGrp="1"/>
          </p:cNvSpPr>
          <p:nvPr>
            <p:ph type="sldNum" sz="quarter" idx="12"/>
          </p:nvPr>
        </p:nvSpPr>
        <p:spPr/>
        <p:txBody>
          <a:bodyPr/>
          <a:lstStyle/>
          <a:p>
            <a:fld id="{E3C48311-4E90-4D52-AF37-2562CAF2E310}" type="slidenum">
              <a:rPr lang="en-GB" smtClean="0"/>
              <a:t>‹#›</a:t>
            </a:fld>
            <a:endParaRPr lang="en-GB"/>
          </a:p>
        </p:txBody>
      </p:sp>
    </p:spTree>
    <p:extLst>
      <p:ext uri="{BB962C8B-B14F-4D97-AF65-F5344CB8AC3E}">
        <p14:creationId xmlns:p14="http://schemas.microsoft.com/office/powerpoint/2010/main" val="4008332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Blank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999"/>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31" indent="0" algn="ctr">
              <a:buNone/>
              <a:defRPr sz="2000"/>
            </a:lvl2pPr>
            <a:lvl3pPr marL="914262" indent="0" algn="ctr">
              <a:buNone/>
              <a:defRPr sz="1799"/>
            </a:lvl3pPr>
            <a:lvl4pPr marL="1371394" indent="0" algn="ctr">
              <a:buNone/>
              <a:defRPr sz="1600"/>
            </a:lvl4pPr>
            <a:lvl5pPr marL="1828524" indent="0" algn="ctr">
              <a:buNone/>
              <a:defRPr sz="1600"/>
            </a:lvl5pPr>
            <a:lvl6pPr marL="2285656" indent="0" algn="ctr">
              <a:buNone/>
              <a:defRPr sz="1600"/>
            </a:lvl6pPr>
            <a:lvl7pPr marL="2742787" indent="0" algn="ctr">
              <a:buNone/>
              <a:defRPr sz="1600"/>
            </a:lvl7pPr>
            <a:lvl8pPr marL="3199918" indent="0" algn="ctr">
              <a:buNone/>
              <a:defRPr sz="1600"/>
            </a:lvl8pPr>
            <a:lvl9pPr marL="3657049"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7" name="Picture 6" descr="A picture containing text, sign&#10;&#10;Description automatically generated">
            <a:extLst>
              <a:ext uri="{FF2B5EF4-FFF2-40B4-BE49-F238E27FC236}">
                <a16:creationId xmlns:a16="http://schemas.microsoft.com/office/drawing/2014/main" id="{89DEB336-237B-0A44-A9C5-35BC55A9E9F5}"/>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13767102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Blank White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999"/>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31" indent="0" algn="ctr">
              <a:buNone/>
              <a:defRPr sz="2000"/>
            </a:lvl2pPr>
            <a:lvl3pPr marL="914262" indent="0" algn="ctr">
              <a:buNone/>
              <a:defRPr sz="1799"/>
            </a:lvl3pPr>
            <a:lvl4pPr marL="1371394" indent="0" algn="ctr">
              <a:buNone/>
              <a:defRPr sz="1600"/>
            </a:lvl4pPr>
            <a:lvl5pPr marL="1828524" indent="0" algn="ctr">
              <a:buNone/>
              <a:defRPr sz="1600"/>
            </a:lvl5pPr>
            <a:lvl6pPr marL="2285656" indent="0" algn="ctr">
              <a:buNone/>
              <a:defRPr sz="1600"/>
            </a:lvl6pPr>
            <a:lvl7pPr marL="2742787" indent="0" algn="ctr">
              <a:buNone/>
              <a:defRPr sz="1600"/>
            </a:lvl7pPr>
            <a:lvl8pPr marL="3199918" indent="0" algn="ctr">
              <a:buNone/>
              <a:defRPr sz="1600"/>
            </a:lvl8pPr>
            <a:lvl9pPr marL="3657049"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id="{7C6F77B0-D38A-6D46-9D20-FF6537760595}"/>
              </a:ext>
            </a:extLst>
          </p:cNvPr>
          <p:cNvPicPr>
            <a:picLocks noChangeAspect="1"/>
          </p:cNvPicPr>
          <p:nvPr userDrawn="1"/>
        </p:nvPicPr>
        <p:blipFill>
          <a:blip r:embed="rId2"/>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259407082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3 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1"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117167206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3 Teal and Li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1"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76409640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1"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4289459" y="560598"/>
            <a:ext cx="310092" cy="6297403"/>
          </a:xfrm>
          <a:prstGeom prst="rect">
            <a:avLst/>
          </a:prstGeom>
        </p:spPr>
      </p:pic>
    </p:spTree>
    <p:extLst>
      <p:ext uri="{BB962C8B-B14F-4D97-AF65-F5344CB8AC3E}">
        <p14:creationId xmlns:p14="http://schemas.microsoft.com/office/powerpoint/2010/main" val="275180317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2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83457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2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57477938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2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6076123" y="560598"/>
            <a:ext cx="310092" cy="6297403"/>
          </a:xfrm>
          <a:prstGeom prst="rect">
            <a:avLst/>
          </a:prstGeom>
        </p:spPr>
      </p:pic>
    </p:spTree>
    <p:extLst>
      <p:ext uri="{BB962C8B-B14F-4D97-AF65-F5344CB8AC3E}">
        <p14:creationId xmlns:p14="http://schemas.microsoft.com/office/powerpoint/2010/main" val="213107724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3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0"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3139165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3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0"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421100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AE797F-984D-51A9-EBB9-D75BB0426506}"/>
              </a:ext>
            </a:extLst>
          </p:cNvPr>
          <p:cNvSpPr>
            <a:spLocks noGrp="1"/>
          </p:cNvSpPr>
          <p:nvPr>
            <p:ph type="dt" sz="half" idx="10"/>
          </p:nvPr>
        </p:nvSpPr>
        <p:spPr/>
        <p:txBody>
          <a:bodyPr/>
          <a:lstStyle/>
          <a:p>
            <a:fld id="{4550FBAC-F246-47FF-8D78-5BF4A8C9D20B}" type="datetimeFigureOut">
              <a:rPr lang="en-GB" smtClean="0"/>
              <a:t>19/03/2026</a:t>
            </a:fld>
            <a:endParaRPr lang="en-GB"/>
          </a:p>
        </p:txBody>
      </p:sp>
      <p:sp>
        <p:nvSpPr>
          <p:cNvPr id="3" name="Footer Placeholder 2">
            <a:extLst>
              <a:ext uri="{FF2B5EF4-FFF2-40B4-BE49-F238E27FC236}">
                <a16:creationId xmlns:a16="http://schemas.microsoft.com/office/drawing/2014/main" id="{35872FB3-8F1D-A03B-33F6-F8C68C69737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8D46E90-EA30-17EC-3480-E7D8B92CD991}"/>
              </a:ext>
            </a:extLst>
          </p:cNvPr>
          <p:cNvSpPr>
            <a:spLocks noGrp="1"/>
          </p:cNvSpPr>
          <p:nvPr>
            <p:ph type="sldNum" sz="quarter" idx="12"/>
          </p:nvPr>
        </p:nvSpPr>
        <p:spPr/>
        <p:txBody>
          <a:bodyPr/>
          <a:lstStyle/>
          <a:p>
            <a:fld id="{E3C48311-4E90-4D52-AF37-2562CAF2E310}" type="slidenum">
              <a:rPr lang="en-GB" smtClean="0"/>
              <a:t>‹#›</a:t>
            </a:fld>
            <a:endParaRPr lang="en-GB"/>
          </a:p>
        </p:txBody>
      </p:sp>
    </p:spTree>
    <p:extLst>
      <p:ext uri="{BB962C8B-B14F-4D97-AF65-F5344CB8AC3E}">
        <p14:creationId xmlns:p14="http://schemas.microsoft.com/office/powerpoint/2010/main" val="368948943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0"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7994235" y="560598"/>
            <a:ext cx="310092" cy="6297403"/>
          </a:xfrm>
          <a:prstGeom prst="rect">
            <a:avLst/>
          </a:prstGeom>
        </p:spPr>
      </p:pic>
    </p:spTree>
    <p:extLst>
      <p:ext uri="{BB962C8B-B14F-4D97-AF65-F5344CB8AC3E}">
        <p14:creationId xmlns:p14="http://schemas.microsoft.com/office/powerpoint/2010/main" val="104006229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3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3240702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3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8005788" cy="6858000"/>
          </a:xfrm>
          <a:prstGeom prst="rect">
            <a:avLst/>
          </a:prstGeom>
        </p:spPr>
      </p:pic>
    </p:spTree>
    <p:extLst>
      <p:ext uri="{BB962C8B-B14F-4D97-AF65-F5344CB8AC3E}">
        <p14:creationId xmlns:p14="http://schemas.microsoft.com/office/powerpoint/2010/main" val="342747197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2 Whi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173341929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3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6"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119328915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4"/>
            <a:ext cx="1908176" cy="772435"/>
          </a:xfrm>
          <a:prstGeom prst="rect">
            <a:avLst/>
          </a:prstGeom>
        </p:spPr>
      </p:pic>
    </p:spTree>
    <p:extLst>
      <p:ext uri="{BB962C8B-B14F-4D97-AF65-F5344CB8AC3E}">
        <p14:creationId xmlns:p14="http://schemas.microsoft.com/office/powerpoint/2010/main" val="321995589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5"/>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852531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1_Blank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7" name="Picture 6" descr="A picture containing text, sign&#10;&#10;Description automatically generated">
            <a:extLst>
              <a:ext uri="{FF2B5EF4-FFF2-40B4-BE49-F238E27FC236}">
                <a16:creationId xmlns:a16="http://schemas.microsoft.com/office/drawing/2014/main" id="{89DEB336-237B-0A44-A9C5-35BC55A9E9F5}"/>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120965375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1_Blank White Log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3/19/2026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id="{7C6F77B0-D38A-6D46-9D20-FF6537760595}"/>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118344351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Tree>
    <p:extLst>
      <p:ext uri="{BB962C8B-B14F-4D97-AF65-F5344CB8AC3E}">
        <p14:creationId xmlns:p14="http://schemas.microsoft.com/office/powerpoint/2010/main" val="2877485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C7544-F623-6E9C-9D88-00A530C59D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BB89FD8-4B30-D20D-5267-2B8F19B92B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499D5FF-1FF1-9411-34C8-CEDA5F9B9E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44A6E1-F872-FDD4-BC7B-0F6A0FAA78F2}"/>
              </a:ext>
            </a:extLst>
          </p:cNvPr>
          <p:cNvSpPr>
            <a:spLocks noGrp="1"/>
          </p:cNvSpPr>
          <p:nvPr>
            <p:ph type="dt" sz="half" idx="10"/>
          </p:nvPr>
        </p:nvSpPr>
        <p:spPr/>
        <p:txBody>
          <a:bodyPr/>
          <a:lstStyle/>
          <a:p>
            <a:fld id="{4550FBAC-F246-47FF-8D78-5BF4A8C9D20B}" type="datetimeFigureOut">
              <a:rPr lang="en-GB" smtClean="0"/>
              <a:t>19/03/2026</a:t>
            </a:fld>
            <a:endParaRPr lang="en-GB"/>
          </a:p>
        </p:txBody>
      </p:sp>
      <p:sp>
        <p:nvSpPr>
          <p:cNvPr id="6" name="Footer Placeholder 5">
            <a:extLst>
              <a:ext uri="{FF2B5EF4-FFF2-40B4-BE49-F238E27FC236}">
                <a16:creationId xmlns:a16="http://schemas.microsoft.com/office/drawing/2014/main" id="{C8C491E6-54D0-6A33-755E-1026D7D5B2E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1156539-0444-F2F0-3086-8B6E13228AA4}"/>
              </a:ext>
            </a:extLst>
          </p:cNvPr>
          <p:cNvSpPr>
            <a:spLocks noGrp="1"/>
          </p:cNvSpPr>
          <p:nvPr>
            <p:ph type="sldNum" sz="quarter" idx="12"/>
          </p:nvPr>
        </p:nvSpPr>
        <p:spPr/>
        <p:txBody>
          <a:bodyPr/>
          <a:lstStyle/>
          <a:p>
            <a:fld id="{E3C48311-4E90-4D52-AF37-2562CAF2E310}" type="slidenum">
              <a:rPr lang="en-GB" smtClean="0"/>
              <a:t>‹#›</a:t>
            </a:fld>
            <a:endParaRPr lang="en-GB"/>
          </a:p>
        </p:txBody>
      </p:sp>
    </p:spTree>
    <p:extLst>
      <p:ext uri="{BB962C8B-B14F-4D97-AF65-F5344CB8AC3E}">
        <p14:creationId xmlns:p14="http://schemas.microsoft.com/office/powerpoint/2010/main" val="429212640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18713025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0" y="0"/>
            <a:ext cx="42957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4289459" y="560597"/>
            <a:ext cx="310092" cy="6297403"/>
          </a:xfrm>
          <a:prstGeom prst="rect">
            <a:avLst/>
          </a:prstGeom>
        </p:spPr>
      </p:pic>
    </p:spTree>
    <p:extLst>
      <p:ext uri="{BB962C8B-B14F-4D97-AF65-F5344CB8AC3E}">
        <p14:creationId xmlns:p14="http://schemas.microsoft.com/office/powerpoint/2010/main" val="321958118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450879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271547437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6076122" y="560597"/>
            <a:ext cx="310092" cy="6297403"/>
          </a:xfrm>
          <a:prstGeom prst="rect">
            <a:avLst/>
          </a:prstGeom>
        </p:spPr>
      </p:pic>
    </p:spTree>
    <p:extLst>
      <p:ext uri="{BB962C8B-B14F-4D97-AF65-F5344CB8AC3E}">
        <p14:creationId xmlns:p14="http://schemas.microsoft.com/office/powerpoint/2010/main" val="312785738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5939091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4187824" y="1"/>
            <a:ext cx="8005788" cy="6858000"/>
          </a:xfrm>
          <a:prstGeom prst="rect">
            <a:avLst/>
          </a:prstGeom>
        </p:spPr>
      </p:pic>
    </p:spTree>
    <p:extLst>
      <p:ext uri="{BB962C8B-B14F-4D97-AF65-F5344CB8AC3E}">
        <p14:creationId xmlns:p14="http://schemas.microsoft.com/office/powerpoint/2010/main" val="206696111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1"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7994235" y="560597"/>
            <a:ext cx="310092" cy="6297403"/>
          </a:xfrm>
          <a:prstGeom prst="rect">
            <a:avLst/>
          </a:prstGeom>
        </p:spPr>
      </p:pic>
    </p:spTree>
    <p:extLst>
      <p:ext uri="{BB962C8B-B14F-4D97-AF65-F5344CB8AC3E}">
        <p14:creationId xmlns:p14="http://schemas.microsoft.com/office/powerpoint/2010/main" val="136399137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198476968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4187825" y="0"/>
            <a:ext cx="800417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8005788" cy="6858000"/>
          </a:xfrm>
          <a:prstGeom prst="rect">
            <a:avLst/>
          </a:prstGeom>
        </p:spPr>
      </p:pic>
    </p:spTree>
    <p:extLst>
      <p:ext uri="{BB962C8B-B14F-4D97-AF65-F5344CB8AC3E}">
        <p14:creationId xmlns:p14="http://schemas.microsoft.com/office/powerpoint/2010/main" val="630413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BBE0E-D72D-243D-B26B-5C2F43BB47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878AA07-630F-CE17-E91B-4BB965E07E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7B84512-2388-9E33-4C9B-4932B5138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5C774D-4FCE-FC0B-304A-CB75533258FA}"/>
              </a:ext>
            </a:extLst>
          </p:cNvPr>
          <p:cNvSpPr>
            <a:spLocks noGrp="1"/>
          </p:cNvSpPr>
          <p:nvPr>
            <p:ph type="dt" sz="half" idx="10"/>
          </p:nvPr>
        </p:nvSpPr>
        <p:spPr/>
        <p:txBody>
          <a:bodyPr/>
          <a:lstStyle/>
          <a:p>
            <a:fld id="{4550FBAC-F246-47FF-8D78-5BF4A8C9D20B}" type="datetimeFigureOut">
              <a:rPr lang="en-GB" smtClean="0"/>
              <a:t>19/03/2026</a:t>
            </a:fld>
            <a:endParaRPr lang="en-GB"/>
          </a:p>
        </p:txBody>
      </p:sp>
      <p:sp>
        <p:nvSpPr>
          <p:cNvPr id="6" name="Footer Placeholder 5">
            <a:extLst>
              <a:ext uri="{FF2B5EF4-FFF2-40B4-BE49-F238E27FC236}">
                <a16:creationId xmlns:a16="http://schemas.microsoft.com/office/drawing/2014/main" id="{601D4EF3-FAB2-E3CD-AE53-3398052CC07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DB09156-833B-15EA-3899-2D80B7534AA7}"/>
              </a:ext>
            </a:extLst>
          </p:cNvPr>
          <p:cNvSpPr>
            <a:spLocks noGrp="1"/>
          </p:cNvSpPr>
          <p:nvPr>
            <p:ph type="sldNum" sz="quarter" idx="12"/>
          </p:nvPr>
        </p:nvSpPr>
        <p:spPr/>
        <p:txBody>
          <a:bodyPr/>
          <a:lstStyle/>
          <a:p>
            <a:fld id="{E3C48311-4E90-4D52-AF37-2562CAF2E310}" type="slidenum">
              <a:rPr lang="en-GB" smtClean="0"/>
              <a:t>‹#›</a:t>
            </a:fld>
            <a:endParaRPr lang="en-GB"/>
          </a:p>
        </p:txBody>
      </p:sp>
    </p:spTree>
    <p:extLst>
      <p:ext uri="{BB962C8B-B14F-4D97-AF65-F5344CB8AC3E}">
        <p14:creationId xmlns:p14="http://schemas.microsoft.com/office/powerpoint/2010/main" val="234765327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6096000" y="0"/>
            <a:ext cx="6096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229983238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8003786" y="0"/>
            <a:ext cx="4187825"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138037097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spTree>
    <p:extLst>
      <p:ext uri="{BB962C8B-B14F-4D97-AF65-F5344CB8AC3E}">
        <p14:creationId xmlns:p14="http://schemas.microsoft.com/office/powerpoint/2010/main" val="143952853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524624"/>
            <a:ext cx="12192001" cy="333375"/>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988756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38E6EBE8-0A72-9E4F-A761-9342F6E6CA92}"/>
              </a:ext>
            </a:extLst>
          </p:cNvPr>
          <p:cNvPicPr>
            <a:picLocks noChangeAspect="1"/>
          </p:cNvPicPr>
          <p:nvPr userDrawn="1"/>
        </p:nvPicPr>
        <p:blipFill rotWithShape="1">
          <a:blip r:embed="rId3">
            <a:alphaModFix amt="50000"/>
          </a:blip>
          <a:srcRect l="42146" t="44779" r="45142" b="38721"/>
          <a:stretch/>
        </p:blipFill>
        <p:spPr>
          <a:xfrm>
            <a:off x="9101471" y="939113"/>
            <a:ext cx="3090530" cy="5918887"/>
          </a:xfrm>
          <a:prstGeom prst="rect">
            <a:avLst/>
          </a:prstGeom>
        </p:spPr>
      </p:pic>
    </p:spTree>
    <p:extLst>
      <p:ext uri="{BB962C8B-B14F-4D97-AF65-F5344CB8AC3E}">
        <p14:creationId xmlns:p14="http://schemas.microsoft.com/office/powerpoint/2010/main" val="177285312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8736227" y="1161536"/>
            <a:ext cx="3455773" cy="5696464"/>
          </a:xfrm>
          <a:prstGeom prst="rect">
            <a:avLst/>
          </a:prstGeom>
        </p:spPr>
      </p:pic>
    </p:spTree>
    <p:extLst>
      <p:ext uri="{BB962C8B-B14F-4D97-AF65-F5344CB8AC3E}">
        <p14:creationId xmlns:p14="http://schemas.microsoft.com/office/powerpoint/2010/main" val="401496758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7830440" y="1816439"/>
            <a:ext cx="5721178" cy="5721183"/>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8841635" y="2827636"/>
            <a:ext cx="3698788" cy="369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962722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7806389" y="1941002"/>
            <a:ext cx="5576706" cy="557670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8745348" y="2879961"/>
            <a:ext cx="3698788" cy="3698788"/>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391997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pic>
        <p:nvPicPr>
          <p:cNvPr id="4" name="Picture 3">
            <a:extLst>
              <a:ext uri="{FF2B5EF4-FFF2-40B4-BE49-F238E27FC236}">
                <a16:creationId xmlns:a16="http://schemas.microsoft.com/office/drawing/2014/main" id="{80D2A033-ABBC-394E-A536-802FBF18F261}"/>
              </a:ext>
            </a:extLst>
          </p:cNvPr>
          <p:cNvPicPr>
            <a:picLocks noChangeAspect="1"/>
          </p:cNvPicPr>
          <p:nvPr userDrawn="1"/>
        </p:nvPicPr>
        <p:blipFill rotWithShape="1">
          <a:blip r:embed="rId3">
            <a:alphaModFix amt="50000"/>
          </a:blip>
          <a:srcRect l="42236" t="48649" r="36206" b="35676"/>
          <a:stretch/>
        </p:blipFill>
        <p:spPr>
          <a:xfrm rot="20700000">
            <a:off x="10359400" y="5135278"/>
            <a:ext cx="2318533" cy="2318535"/>
          </a:xfrm>
          <a:prstGeom prst="rect">
            <a:avLst/>
          </a:prstGeom>
        </p:spPr>
      </p:pic>
      <p:pic>
        <p:nvPicPr>
          <p:cNvPr id="5" name="Picture 4">
            <a:extLst>
              <a:ext uri="{FF2B5EF4-FFF2-40B4-BE49-F238E27FC236}">
                <a16:creationId xmlns:a16="http://schemas.microsoft.com/office/drawing/2014/main" id="{1D77F93C-DE66-F243-8552-88020A8EC067}"/>
              </a:ext>
            </a:extLst>
          </p:cNvPr>
          <p:cNvPicPr>
            <a:picLocks noChangeAspect="1"/>
          </p:cNvPicPr>
          <p:nvPr userDrawn="1"/>
        </p:nvPicPr>
        <p:blipFill rotWithShape="1">
          <a:blip r:embed="rId3">
            <a:alphaModFix amt="50000"/>
          </a:blip>
          <a:srcRect l="42236" t="48649" r="36206" b="35676"/>
          <a:stretch/>
        </p:blipFill>
        <p:spPr>
          <a:xfrm rot="20700000">
            <a:off x="10585358" y="3775867"/>
            <a:ext cx="839024" cy="839025"/>
          </a:xfrm>
          <a:prstGeom prst="rect">
            <a:avLst/>
          </a:prstGeom>
        </p:spPr>
      </p:pic>
      <p:pic>
        <p:nvPicPr>
          <p:cNvPr id="6" name="Picture 5">
            <a:extLst>
              <a:ext uri="{FF2B5EF4-FFF2-40B4-BE49-F238E27FC236}">
                <a16:creationId xmlns:a16="http://schemas.microsoft.com/office/drawing/2014/main" id="{BAEA0E8B-253F-EC49-B65D-7740FAF8617E}"/>
              </a:ext>
            </a:extLst>
          </p:cNvPr>
          <p:cNvPicPr>
            <a:picLocks noChangeAspect="1"/>
          </p:cNvPicPr>
          <p:nvPr userDrawn="1"/>
        </p:nvPicPr>
        <p:blipFill rotWithShape="1">
          <a:blip r:embed="rId3">
            <a:alphaModFix amt="50000"/>
          </a:blip>
          <a:srcRect l="42236" t="48649" r="36206" b="35676"/>
          <a:stretch/>
        </p:blipFill>
        <p:spPr>
          <a:xfrm rot="20700000">
            <a:off x="8375592" y="1801126"/>
            <a:ext cx="1901776" cy="1901778"/>
          </a:xfrm>
          <a:prstGeom prst="rect">
            <a:avLst/>
          </a:prstGeom>
        </p:spPr>
      </p:pic>
      <p:pic>
        <p:nvPicPr>
          <p:cNvPr id="7" name="Picture 6">
            <a:extLst>
              <a:ext uri="{FF2B5EF4-FFF2-40B4-BE49-F238E27FC236}">
                <a16:creationId xmlns:a16="http://schemas.microsoft.com/office/drawing/2014/main" id="{0A0202F4-BB05-D042-A8D9-39782D252F37}"/>
              </a:ext>
            </a:extLst>
          </p:cNvPr>
          <p:cNvPicPr>
            <a:picLocks noChangeAspect="1"/>
          </p:cNvPicPr>
          <p:nvPr userDrawn="1"/>
        </p:nvPicPr>
        <p:blipFill rotWithShape="1">
          <a:blip r:embed="rId3">
            <a:alphaModFix amt="50000"/>
          </a:blip>
          <a:srcRect l="42236" t="48649" r="36206" b="35676"/>
          <a:stretch/>
        </p:blipFill>
        <p:spPr>
          <a:xfrm rot="20700000">
            <a:off x="11612949" y="2269212"/>
            <a:ext cx="839024" cy="839025"/>
          </a:xfrm>
          <a:prstGeom prst="rect">
            <a:avLst/>
          </a:prstGeom>
        </p:spPr>
      </p:pic>
      <p:pic>
        <p:nvPicPr>
          <p:cNvPr id="9" name="Picture 8">
            <a:extLst>
              <a:ext uri="{FF2B5EF4-FFF2-40B4-BE49-F238E27FC236}">
                <a16:creationId xmlns:a16="http://schemas.microsoft.com/office/drawing/2014/main" id="{90D9096B-0DFA-0941-927F-E07E60EB6090}"/>
              </a:ext>
            </a:extLst>
          </p:cNvPr>
          <p:cNvPicPr>
            <a:picLocks noChangeAspect="1"/>
          </p:cNvPicPr>
          <p:nvPr userDrawn="1"/>
        </p:nvPicPr>
        <p:blipFill rotWithShape="1">
          <a:blip r:embed="rId3">
            <a:alphaModFix amt="50000"/>
          </a:blip>
          <a:srcRect l="42236" t="48649" r="36206" b="35676"/>
          <a:stretch/>
        </p:blipFill>
        <p:spPr>
          <a:xfrm rot="20700000">
            <a:off x="8856748" y="4418482"/>
            <a:ext cx="1178319" cy="1178320"/>
          </a:xfrm>
          <a:prstGeom prst="rect">
            <a:avLst/>
          </a:prstGeom>
        </p:spPr>
      </p:pic>
      <p:pic>
        <p:nvPicPr>
          <p:cNvPr id="10" name="Picture 9">
            <a:extLst>
              <a:ext uri="{FF2B5EF4-FFF2-40B4-BE49-F238E27FC236}">
                <a16:creationId xmlns:a16="http://schemas.microsoft.com/office/drawing/2014/main" id="{42429DDE-216A-CF43-BDA2-F719EB651F58}"/>
              </a:ext>
            </a:extLst>
          </p:cNvPr>
          <p:cNvPicPr>
            <a:picLocks noChangeAspect="1"/>
          </p:cNvPicPr>
          <p:nvPr userDrawn="1"/>
        </p:nvPicPr>
        <p:blipFill rotWithShape="1">
          <a:blip r:embed="rId3">
            <a:alphaModFix amt="50000"/>
          </a:blip>
          <a:srcRect l="42236" t="48649" r="36206" b="35676"/>
          <a:stretch/>
        </p:blipFill>
        <p:spPr>
          <a:xfrm rot="20700000">
            <a:off x="10555771" y="1885283"/>
            <a:ext cx="260385" cy="260385"/>
          </a:xfrm>
          <a:prstGeom prst="rect">
            <a:avLst/>
          </a:prstGeom>
        </p:spPr>
      </p:pic>
      <p:pic>
        <p:nvPicPr>
          <p:cNvPr id="11" name="Picture 10">
            <a:extLst>
              <a:ext uri="{FF2B5EF4-FFF2-40B4-BE49-F238E27FC236}">
                <a16:creationId xmlns:a16="http://schemas.microsoft.com/office/drawing/2014/main" id="{C67B6329-3108-304E-AC21-E5F7C79A6490}"/>
              </a:ext>
            </a:extLst>
          </p:cNvPr>
          <p:cNvPicPr>
            <a:picLocks noChangeAspect="1"/>
          </p:cNvPicPr>
          <p:nvPr userDrawn="1"/>
        </p:nvPicPr>
        <p:blipFill rotWithShape="1">
          <a:blip r:embed="rId3">
            <a:alphaModFix amt="50000"/>
          </a:blip>
          <a:srcRect l="42236" t="48649" r="36206" b="35676"/>
          <a:stretch/>
        </p:blipFill>
        <p:spPr>
          <a:xfrm rot="20700000">
            <a:off x="8580321" y="6272685"/>
            <a:ext cx="260385" cy="260385"/>
          </a:xfrm>
          <a:prstGeom prst="rect">
            <a:avLst/>
          </a:prstGeom>
        </p:spPr>
      </p:pic>
      <p:pic>
        <p:nvPicPr>
          <p:cNvPr id="12" name="Picture 11">
            <a:extLst>
              <a:ext uri="{FF2B5EF4-FFF2-40B4-BE49-F238E27FC236}">
                <a16:creationId xmlns:a16="http://schemas.microsoft.com/office/drawing/2014/main" id="{431B2A82-9F9E-D646-847C-5FCB36D8988F}"/>
              </a:ext>
            </a:extLst>
          </p:cNvPr>
          <p:cNvPicPr>
            <a:picLocks noChangeAspect="1"/>
          </p:cNvPicPr>
          <p:nvPr userDrawn="1"/>
        </p:nvPicPr>
        <p:blipFill rotWithShape="1">
          <a:blip r:embed="rId3">
            <a:alphaModFix amt="50000"/>
          </a:blip>
          <a:srcRect l="42236" t="48649" r="36206" b="35676"/>
          <a:stretch/>
        </p:blipFill>
        <p:spPr>
          <a:xfrm rot="20700000">
            <a:off x="8645346" y="427185"/>
            <a:ext cx="839024" cy="839025"/>
          </a:xfrm>
          <a:prstGeom prst="rect">
            <a:avLst/>
          </a:prstGeom>
        </p:spPr>
      </p:pic>
    </p:spTree>
    <p:extLst>
      <p:ext uri="{BB962C8B-B14F-4D97-AF65-F5344CB8AC3E}">
        <p14:creationId xmlns:p14="http://schemas.microsoft.com/office/powerpoint/2010/main" val="178787993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9912349" y="334963"/>
            <a:ext cx="1908175" cy="772434"/>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12192000" cy="68580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9912348" y="296863"/>
            <a:ext cx="1908176" cy="772435"/>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10355446" y="5079507"/>
            <a:ext cx="2448244" cy="2448244"/>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8360550" y="1842934"/>
            <a:ext cx="1931860" cy="1931860"/>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8844687" y="4415440"/>
            <a:ext cx="1202439" cy="1202439"/>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8682108" y="467773"/>
            <a:ext cx="757849" cy="757849"/>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11635373" y="2284216"/>
            <a:ext cx="757849" cy="757849"/>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10609762" y="3828811"/>
            <a:ext cx="757849" cy="757849"/>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8590425" y="6295330"/>
            <a:ext cx="215095" cy="21509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10592219" y="1896324"/>
            <a:ext cx="215095" cy="215095"/>
          </a:xfrm>
          <a:prstGeom prst="rect">
            <a:avLst/>
          </a:prstGeom>
        </p:spPr>
      </p:pic>
    </p:spTree>
    <p:extLst>
      <p:ext uri="{BB962C8B-B14F-4D97-AF65-F5344CB8AC3E}">
        <p14:creationId xmlns:p14="http://schemas.microsoft.com/office/powerpoint/2010/main" val="2722180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slideLayout" Target="../slideLayouts/slideLayout4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theme" Target="../theme/theme2.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slideLayout" Target="../slideLayouts/slideLayout44.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slideLayout" Target="../slideLayouts/slideLayout4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6" Type="http://schemas.openxmlformats.org/officeDocument/2006/relationships/theme" Target="../theme/theme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72.xml"/><Relationship Id="rId18" Type="http://schemas.openxmlformats.org/officeDocument/2006/relationships/slideLayout" Target="../slideLayouts/slideLayout77.xml"/><Relationship Id="rId26" Type="http://schemas.openxmlformats.org/officeDocument/2006/relationships/slideLayout" Target="../slideLayouts/slideLayout85.xml"/><Relationship Id="rId39" Type="http://schemas.openxmlformats.org/officeDocument/2006/relationships/slideLayout" Target="../slideLayouts/slideLayout98.xml"/><Relationship Id="rId21" Type="http://schemas.openxmlformats.org/officeDocument/2006/relationships/slideLayout" Target="../slideLayouts/slideLayout80.xml"/><Relationship Id="rId34" Type="http://schemas.openxmlformats.org/officeDocument/2006/relationships/slideLayout" Target="../slideLayouts/slideLayout93.xml"/><Relationship Id="rId42" Type="http://schemas.openxmlformats.org/officeDocument/2006/relationships/slideLayout" Target="../slideLayouts/slideLayout101.xml"/><Relationship Id="rId47" Type="http://schemas.openxmlformats.org/officeDocument/2006/relationships/slideLayout" Target="../slideLayouts/slideLayout106.xml"/><Relationship Id="rId50" Type="http://schemas.openxmlformats.org/officeDocument/2006/relationships/slideLayout" Target="../slideLayouts/slideLayout109.xml"/><Relationship Id="rId55" Type="http://schemas.openxmlformats.org/officeDocument/2006/relationships/slideLayout" Target="../slideLayouts/slideLayout114.xml"/><Relationship Id="rId63" Type="http://schemas.openxmlformats.org/officeDocument/2006/relationships/slideLayout" Target="../slideLayouts/slideLayout122.xml"/><Relationship Id="rId68" Type="http://schemas.openxmlformats.org/officeDocument/2006/relationships/slideLayout" Target="../slideLayouts/slideLayout127.xml"/><Relationship Id="rId7" Type="http://schemas.openxmlformats.org/officeDocument/2006/relationships/slideLayout" Target="../slideLayouts/slideLayout66.xml"/><Relationship Id="rId71" Type="http://schemas.openxmlformats.org/officeDocument/2006/relationships/slideLayout" Target="../slideLayouts/slideLayout130.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29" Type="http://schemas.openxmlformats.org/officeDocument/2006/relationships/slideLayout" Target="../slideLayouts/slideLayout88.xml"/><Relationship Id="rId11" Type="http://schemas.openxmlformats.org/officeDocument/2006/relationships/slideLayout" Target="../slideLayouts/slideLayout70.xml"/><Relationship Id="rId24" Type="http://schemas.openxmlformats.org/officeDocument/2006/relationships/slideLayout" Target="../slideLayouts/slideLayout83.xml"/><Relationship Id="rId32" Type="http://schemas.openxmlformats.org/officeDocument/2006/relationships/slideLayout" Target="../slideLayouts/slideLayout91.xml"/><Relationship Id="rId37" Type="http://schemas.openxmlformats.org/officeDocument/2006/relationships/slideLayout" Target="../slideLayouts/slideLayout96.xml"/><Relationship Id="rId40" Type="http://schemas.openxmlformats.org/officeDocument/2006/relationships/slideLayout" Target="../slideLayouts/slideLayout99.xml"/><Relationship Id="rId45" Type="http://schemas.openxmlformats.org/officeDocument/2006/relationships/slideLayout" Target="../slideLayouts/slideLayout104.xml"/><Relationship Id="rId53" Type="http://schemas.openxmlformats.org/officeDocument/2006/relationships/slideLayout" Target="../slideLayouts/slideLayout112.xml"/><Relationship Id="rId58" Type="http://schemas.openxmlformats.org/officeDocument/2006/relationships/slideLayout" Target="../slideLayouts/slideLayout117.xml"/><Relationship Id="rId66" Type="http://schemas.openxmlformats.org/officeDocument/2006/relationships/slideLayout" Target="../slideLayouts/slideLayout125.xml"/><Relationship Id="rId74" Type="http://schemas.openxmlformats.org/officeDocument/2006/relationships/slideLayout" Target="../slideLayouts/slideLayout133.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23" Type="http://schemas.openxmlformats.org/officeDocument/2006/relationships/slideLayout" Target="../slideLayouts/slideLayout82.xml"/><Relationship Id="rId28" Type="http://schemas.openxmlformats.org/officeDocument/2006/relationships/slideLayout" Target="../slideLayouts/slideLayout87.xml"/><Relationship Id="rId36" Type="http://schemas.openxmlformats.org/officeDocument/2006/relationships/slideLayout" Target="../slideLayouts/slideLayout95.xml"/><Relationship Id="rId49" Type="http://schemas.openxmlformats.org/officeDocument/2006/relationships/slideLayout" Target="../slideLayouts/slideLayout108.xml"/><Relationship Id="rId57" Type="http://schemas.openxmlformats.org/officeDocument/2006/relationships/slideLayout" Target="../slideLayouts/slideLayout116.xml"/><Relationship Id="rId61" Type="http://schemas.openxmlformats.org/officeDocument/2006/relationships/slideLayout" Target="../slideLayouts/slideLayout120.xml"/><Relationship Id="rId10" Type="http://schemas.openxmlformats.org/officeDocument/2006/relationships/slideLayout" Target="../slideLayouts/slideLayout69.xml"/><Relationship Id="rId19" Type="http://schemas.openxmlformats.org/officeDocument/2006/relationships/slideLayout" Target="../slideLayouts/slideLayout78.xml"/><Relationship Id="rId31" Type="http://schemas.openxmlformats.org/officeDocument/2006/relationships/slideLayout" Target="../slideLayouts/slideLayout90.xml"/><Relationship Id="rId44" Type="http://schemas.openxmlformats.org/officeDocument/2006/relationships/slideLayout" Target="../slideLayouts/slideLayout103.xml"/><Relationship Id="rId52" Type="http://schemas.openxmlformats.org/officeDocument/2006/relationships/slideLayout" Target="../slideLayouts/slideLayout111.xml"/><Relationship Id="rId60" Type="http://schemas.openxmlformats.org/officeDocument/2006/relationships/slideLayout" Target="../slideLayouts/slideLayout119.xml"/><Relationship Id="rId65" Type="http://schemas.openxmlformats.org/officeDocument/2006/relationships/slideLayout" Target="../slideLayouts/slideLayout124.xml"/><Relationship Id="rId73" Type="http://schemas.openxmlformats.org/officeDocument/2006/relationships/slideLayout" Target="../slideLayouts/slideLayout132.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 Id="rId22" Type="http://schemas.openxmlformats.org/officeDocument/2006/relationships/slideLayout" Target="../slideLayouts/slideLayout81.xml"/><Relationship Id="rId27" Type="http://schemas.openxmlformats.org/officeDocument/2006/relationships/slideLayout" Target="../slideLayouts/slideLayout86.xml"/><Relationship Id="rId30" Type="http://schemas.openxmlformats.org/officeDocument/2006/relationships/slideLayout" Target="../slideLayouts/slideLayout89.xml"/><Relationship Id="rId35" Type="http://schemas.openxmlformats.org/officeDocument/2006/relationships/slideLayout" Target="../slideLayouts/slideLayout94.xml"/><Relationship Id="rId43" Type="http://schemas.openxmlformats.org/officeDocument/2006/relationships/slideLayout" Target="../slideLayouts/slideLayout102.xml"/><Relationship Id="rId48" Type="http://schemas.openxmlformats.org/officeDocument/2006/relationships/slideLayout" Target="../slideLayouts/slideLayout107.xml"/><Relationship Id="rId56" Type="http://schemas.openxmlformats.org/officeDocument/2006/relationships/slideLayout" Target="../slideLayouts/slideLayout115.xml"/><Relationship Id="rId64" Type="http://schemas.openxmlformats.org/officeDocument/2006/relationships/slideLayout" Target="../slideLayouts/slideLayout123.xml"/><Relationship Id="rId69" Type="http://schemas.openxmlformats.org/officeDocument/2006/relationships/slideLayout" Target="../slideLayouts/slideLayout128.xml"/><Relationship Id="rId8" Type="http://schemas.openxmlformats.org/officeDocument/2006/relationships/slideLayout" Target="../slideLayouts/slideLayout67.xml"/><Relationship Id="rId51" Type="http://schemas.openxmlformats.org/officeDocument/2006/relationships/slideLayout" Target="../slideLayouts/slideLayout110.xml"/><Relationship Id="rId72" Type="http://schemas.openxmlformats.org/officeDocument/2006/relationships/slideLayout" Target="../slideLayouts/slideLayout131.xml"/><Relationship Id="rId3" Type="http://schemas.openxmlformats.org/officeDocument/2006/relationships/slideLayout" Target="../slideLayouts/slideLayout62.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5" Type="http://schemas.openxmlformats.org/officeDocument/2006/relationships/slideLayout" Target="../slideLayouts/slideLayout84.xml"/><Relationship Id="rId33" Type="http://schemas.openxmlformats.org/officeDocument/2006/relationships/slideLayout" Target="../slideLayouts/slideLayout92.xml"/><Relationship Id="rId38" Type="http://schemas.openxmlformats.org/officeDocument/2006/relationships/slideLayout" Target="../slideLayouts/slideLayout97.xml"/><Relationship Id="rId46" Type="http://schemas.openxmlformats.org/officeDocument/2006/relationships/slideLayout" Target="../slideLayouts/slideLayout105.xml"/><Relationship Id="rId59" Type="http://schemas.openxmlformats.org/officeDocument/2006/relationships/slideLayout" Target="../slideLayouts/slideLayout118.xml"/><Relationship Id="rId67" Type="http://schemas.openxmlformats.org/officeDocument/2006/relationships/slideLayout" Target="../slideLayouts/slideLayout126.xml"/><Relationship Id="rId20" Type="http://schemas.openxmlformats.org/officeDocument/2006/relationships/slideLayout" Target="../slideLayouts/slideLayout79.xml"/><Relationship Id="rId41" Type="http://schemas.openxmlformats.org/officeDocument/2006/relationships/slideLayout" Target="../slideLayouts/slideLayout100.xml"/><Relationship Id="rId54" Type="http://schemas.openxmlformats.org/officeDocument/2006/relationships/slideLayout" Target="../slideLayouts/slideLayout113.xml"/><Relationship Id="rId62" Type="http://schemas.openxmlformats.org/officeDocument/2006/relationships/slideLayout" Target="../slideLayouts/slideLayout121.xml"/><Relationship Id="rId70" Type="http://schemas.openxmlformats.org/officeDocument/2006/relationships/slideLayout" Target="../slideLayouts/slideLayout129.xml"/><Relationship Id="rId75" Type="http://schemas.openxmlformats.org/officeDocument/2006/relationships/theme" Target="../theme/theme4.xml"/><Relationship Id="rId1" Type="http://schemas.openxmlformats.org/officeDocument/2006/relationships/slideLayout" Target="../slideLayouts/slideLayout60.xml"/><Relationship Id="rId6" Type="http://schemas.openxmlformats.org/officeDocument/2006/relationships/slideLayout" Target="../slideLayouts/slideLayout6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41.xml"/><Relationship Id="rId13" Type="http://schemas.openxmlformats.org/officeDocument/2006/relationships/slideLayout" Target="../slideLayouts/slideLayout146.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slideLayout" Target="../slideLayouts/slideLayout145.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5" Type="http://schemas.openxmlformats.org/officeDocument/2006/relationships/theme" Target="../theme/theme5.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slideLayout" Target="../slideLayouts/slideLayout147.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50.xml"/><Relationship Id="rId2" Type="http://schemas.openxmlformats.org/officeDocument/2006/relationships/slideLayout" Target="../slideLayouts/slideLayout149.xml"/><Relationship Id="rId1" Type="http://schemas.openxmlformats.org/officeDocument/2006/relationships/slideLayout" Target="../slideLayouts/slideLayout148.xml"/><Relationship Id="rId6" Type="http://schemas.openxmlformats.org/officeDocument/2006/relationships/image" Target="../media/image12.emf"/><Relationship Id="rId5" Type="http://schemas.openxmlformats.org/officeDocument/2006/relationships/theme" Target="../theme/theme6.xml"/><Relationship Id="rId4" Type="http://schemas.openxmlformats.org/officeDocument/2006/relationships/slideLayout" Target="../slideLayouts/slideLayout1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C85AC1-83D5-ADC6-6D8D-2B7B727398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E44B0E2-9AE0-340B-50C4-F17111B6E6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32D7DA-1F7E-3FBE-038E-B6232FC718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550FBAC-F246-47FF-8D78-5BF4A8C9D20B}" type="datetimeFigureOut">
              <a:rPr lang="en-GB" smtClean="0"/>
              <a:t>19/03/2026</a:t>
            </a:fld>
            <a:endParaRPr lang="en-GB"/>
          </a:p>
        </p:txBody>
      </p:sp>
      <p:sp>
        <p:nvSpPr>
          <p:cNvPr id="5" name="Footer Placeholder 4">
            <a:extLst>
              <a:ext uri="{FF2B5EF4-FFF2-40B4-BE49-F238E27FC236}">
                <a16:creationId xmlns:a16="http://schemas.microsoft.com/office/drawing/2014/main" id="{99B81998-58B8-A4FB-BB31-012DE19E17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9E56264-45E2-9BD4-CE9D-59682632FC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3C48311-4E90-4D52-AF37-2562CAF2E310}" type="slidenum">
              <a:rPr lang="en-GB" smtClean="0"/>
              <a:t>‹#›</a:t>
            </a:fld>
            <a:endParaRPr lang="en-GB"/>
          </a:p>
        </p:txBody>
      </p:sp>
      <p:sp>
        <p:nvSpPr>
          <p:cNvPr id="8" name="TextBox 7">
            <a:extLst>
              <a:ext uri="{FF2B5EF4-FFF2-40B4-BE49-F238E27FC236}">
                <a16:creationId xmlns:a16="http://schemas.microsoft.com/office/drawing/2014/main" id="{BB62B5E5-A5FE-BA6A-A002-7BB0FC25CF25}"/>
              </a:ext>
            </a:extLst>
          </p:cNvPr>
          <p:cNvSpPr txBox="1"/>
          <p:nvPr userDrawn="1">
            <p:extLst>
              <p:ext uri="{1162E1C5-73C7-4A58-AE30-91384D911F3F}">
                <p184:classification xmlns:p184="http://schemas.microsoft.com/office/powerpoint/2018/4/main" val="hdr"/>
              </p:ext>
            </p:extLst>
          </p:nvPr>
        </p:nvSpPr>
        <p:spPr>
          <a:xfrm>
            <a:off x="9731375" y="190500"/>
            <a:ext cx="2295525" cy="152400"/>
          </a:xfrm>
          <a:prstGeom prst="rect">
            <a:avLst/>
          </a:prstGeom>
        </p:spPr>
        <p:txBody>
          <a:bodyPr horzOverflow="overflow" lIns="0" tIns="0" rIns="0" bIns="0">
            <a:spAutoFit/>
          </a:bodyPr>
          <a:lstStyle/>
          <a:p>
            <a:pPr algn="l"/>
            <a:r>
              <a:rPr lang="en-GB" sz="1000">
                <a:solidFill>
                  <a:srgbClr val="FF8C00">
                    <a:alpha val="50000"/>
                  </a:srgbClr>
                </a:solidFill>
                <a:latin typeface="Aptos" panose="020B0004020202020204" pitchFamily="34" charset="0"/>
              </a:rPr>
              <a:t>Information Classification: CONTROLLED</a:t>
            </a:r>
          </a:p>
        </p:txBody>
      </p:sp>
    </p:spTree>
    <p:extLst>
      <p:ext uri="{BB962C8B-B14F-4D97-AF65-F5344CB8AC3E}">
        <p14:creationId xmlns:p14="http://schemas.microsoft.com/office/powerpoint/2010/main" val="3899760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t>3/19/2026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t>‹#›</a:t>
            </a:fld>
            <a:endParaRPr lang="en-US"/>
          </a:p>
        </p:txBody>
      </p:sp>
      <p:sp>
        <p:nvSpPr>
          <p:cNvPr id="8" name="TextBox 7">
            <a:extLst>
              <a:ext uri="{FF2B5EF4-FFF2-40B4-BE49-F238E27FC236}">
                <a16:creationId xmlns:a16="http://schemas.microsoft.com/office/drawing/2014/main" id="{E28EE2AA-0AB3-ABBE-B050-E82FF84F0BBA}"/>
              </a:ext>
            </a:extLst>
          </p:cNvPr>
          <p:cNvSpPr txBox="1"/>
          <p:nvPr userDrawn="1">
            <p:extLst>
              <p:ext uri="{1162E1C5-73C7-4A58-AE30-91384D911F3F}">
                <p184:classification xmlns:p184="http://schemas.microsoft.com/office/powerpoint/2018/4/main" val="hdr"/>
              </p:ext>
            </p:extLst>
          </p:nvPr>
        </p:nvSpPr>
        <p:spPr>
          <a:xfrm>
            <a:off x="9731375" y="190500"/>
            <a:ext cx="2295525" cy="152400"/>
          </a:xfrm>
          <a:prstGeom prst="rect">
            <a:avLst/>
          </a:prstGeom>
        </p:spPr>
        <p:txBody>
          <a:bodyPr horzOverflow="overflow" lIns="0" tIns="0" rIns="0" bIns="0">
            <a:spAutoFit/>
          </a:bodyPr>
          <a:lstStyle/>
          <a:p>
            <a:pPr algn="l"/>
            <a:r>
              <a:rPr lang="en-GB" sz="1000">
                <a:solidFill>
                  <a:srgbClr val="FF8C00">
                    <a:alpha val="50000"/>
                  </a:srgbClr>
                </a:solidFill>
                <a:latin typeface="Aptos" panose="020B0004020202020204" pitchFamily="34" charset="0"/>
              </a:rPr>
              <a:t>Information Classification: CONTROLLED</a:t>
            </a:r>
          </a:p>
        </p:txBody>
      </p:sp>
    </p:spTree>
    <p:extLst>
      <p:ext uri="{BB962C8B-B14F-4D97-AF65-F5344CB8AC3E}">
        <p14:creationId xmlns:p14="http://schemas.microsoft.com/office/powerpoint/2010/main" val="67962454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 id="2147483691" r:id="rId29"/>
    <p:sldLayoutId id="2147483692" r:id="rId30"/>
    <p:sldLayoutId id="2147483799" r:id="rId3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4C4F14-6839-5FFF-5048-02F455DB5D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AFD51E6-0728-1E6E-4DAE-3AAE5FB93B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1653BD-BDDE-62A4-98D1-9AE0F8B0D6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CEA1714-72A5-40B2-B58B-31629A7A5627}" type="datetimeFigureOut">
              <a:rPr lang="en-GB" smtClean="0"/>
              <a:t>19/03/2026</a:t>
            </a:fld>
            <a:endParaRPr lang="en-GB"/>
          </a:p>
        </p:txBody>
      </p:sp>
      <p:sp>
        <p:nvSpPr>
          <p:cNvPr id="5" name="Footer Placeholder 4">
            <a:extLst>
              <a:ext uri="{FF2B5EF4-FFF2-40B4-BE49-F238E27FC236}">
                <a16:creationId xmlns:a16="http://schemas.microsoft.com/office/drawing/2014/main" id="{D77BE9D1-9771-3195-EF8A-1CE3E419C0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BF270AA-E178-34DD-3279-E7149D2F64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BF42DA9-4634-4E01-B5E2-C48277BC6702}" type="slidenum">
              <a:rPr lang="en-GB" smtClean="0"/>
              <a:t>‹#›</a:t>
            </a:fld>
            <a:endParaRPr lang="en-GB"/>
          </a:p>
        </p:txBody>
      </p:sp>
      <p:sp>
        <p:nvSpPr>
          <p:cNvPr id="8" name="TextBox 7">
            <a:extLst>
              <a:ext uri="{FF2B5EF4-FFF2-40B4-BE49-F238E27FC236}">
                <a16:creationId xmlns:a16="http://schemas.microsoft.com/office/drawing/2014/main" id="{AD15A17D-1ECD-E9CC-D077-23F014FD60A8}"/>
              </a:ext>
            </a:extLst>
          </p:cNvPr>
          <p:cNvSpPr txBox="1"/>
          <p:nvPr userDrawn="1">
            <p:extLst>
              <p:ext uri="{1162E1C5-73C7-4A58-AE30-91384D911F3F}">
                <p184:classification xmlns:p184="http://schemas.microsoft.com/office/powerpoint/2018/4/main" val="hdr"/>
              </p:ext>
            </p:extLst>
          </p:nvPr>
        </p:nvSpPr>
        <p:spPr>
          <a:xfrm>
            <a:off x="9731375" y="190500"/>
            <a:ext cx="2295525" cy="152400"/>
          </a:xfrm>
          <a:prstGeom prst="rect">
            <a:avLst/>
          </a:prstGeom>
        </p:spPr>
        <p:txBody>
          <a:bodyPr horzOverflow="overflow" lIns="0" tIns="0" rIns="0" bIns="0">
            <a:spAutoFit/>
          </a:bodyPr>
          <a:lstStyle/>
          <a:p>
            <a:pPr algn="l"/>
            <a:r>
              <a:rPr lang="en-GB" sz="1000">
                <a:solidFill>
                  <a:srgbClr val="FF8C00">
                    <a:alpha val="50000"/>
                  </a:srgbClr>
                </a:solidFill>
                <a:latin typeface="Aptos" panose="020B0004020202020204" pitchFamily="34" charset="0"/>
              </a:rPr>
              <a:t>Information Classification: CONTROLLED</a:t>
            </a:r>
          </a:p>
        </p:txBody>
      </p:sp>
    </p:spTree>
    <p:extLst>
      <p:ext uri="{BB962C8B-B14F-4D97-AF65-F5344CB8AC3E}">
        <p14:creationId xmlns:p14="http://schemas.microsoft.com/office/powerpoint/2010/main" val="569408975"/>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C37844-B6C1-5147-9CCD-BAFF09119696}" type="datetimeFigureOut">
              <a:rPr lang="en-US" smtClean="0"/>
              <a:t>3/19/2026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0652FC-2AD3-0140-A404-2F85095173EC}" type="slidenum">
              <a:rPr lang="en-US" smtClean="0"/>
              <a:t>‹#›</a:t>
            </a:fld>
            <a:endParaRPr lang="en-US"/>
          </a:p>
        </p:txBody>
      </p:sp>
      <p:sp>
        <p:nvSpPr>
          <p:cNvPr id="8" name="TextBox 7">
            <a:extLst>
              <a:ext uri="{FF2B5EF4-FFF2-40B4-BE49-F238E27FC236}">
                <a16:creationId xmlns:a16="http://schemas.microsoft.com/office/drawing/2014/main" id="{70BAE1B9-887B-EE9A-56E8-32A8ECB642AD}"/>
              </a:ext>
            </a:extLst>
          </p:cNvPr>
          <p:cNvSpPr txBox="1"/>
          <p:nvPr>
            <p:extLst>
              <p:ext uri="{1162E1C5-73C7-4A58-AE30-91384D911F3F}">
                <p184:classification xmlns:p184="http://schemas.microsoft.com/office/powerpoint/2018/4/main" val="hdr"/>
              </p:ext>
            </p:extLst>
          </p:nvPr>
        </p:nvSpPr>
        <p:spPr>
          <a:xfrm>
            <a:off x="9731375" y="190500"/>
            <a:ext cx="2295525" cy="152400"/>
          </a:xfrm>
          <a:prstGeom prst="rect">
            <a:avLst/>
          </a:prstGeom>
        </p:spPr>
        <p:txBody>
          <a:bodyPr horzOverflow="overflow" lIns="0" tIns="0" rIns="0" bIns="0">
            <a:spAutoFit/>
          </a:bodyPr>
          <a:lstStyle/>
          <a:p>
            <a:pPr algn="l"/>
            <a:r>
              <a:rPr lang="en-GB" sz="1000">
                <a:solidFill>
                  <a:srgbClr val="FF8C00">
                    <a:alpha val="50000"/>
                  </a:srgbClr>
                </a:solidFill>
                <a:latin typeface="Aptos" panose="020B0004020202020204" pitchFamily="34" charset="0"/>
              </a:rPr>
              <a:t>Information Classification: CONTROLLED</a:t>
            </a:r>
          </a:p>
        </p:txBody>
      </p:sp>
    </p:spTree>
    <p:extLst>
      <p:ext uri="{BB962C8B-B14F-4D97-AF65-F5344CB8AC3E}">
        <p14:creationId xmlns:p14="http://schemas.microsoft.com/office/powerpoint/2010/main" val="3101422260"/>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4" r:id="rId25"/>
    <p:sldLayoutId id="2147483735" r:id="rId26"/>
    <p:sldLayoutId id="2147483736" r:id="rId27"/>
    <p:sldLayoutId id="2147483737" r:id="rId28"/>
    <p:sldLayoutId id="2147483738" r:id="rId29"/>
    <p:sldLayoutId id="2147483739" r:id="rId30"/>
    <p:sldLayoutId id="2147483740" r:id="rId31"/>
    <p:sldLayoutId id="2147483741" r:id="rId32"/>
    <p:sldLayoutId id="2147483742" r:id="rId33"/>
    <p:sldLayoutId id="2147483743" r:id="rId34"/>
    <p:sldLayoutId id="2147483744" r:id="rId35"/>
    <p:sldLayoutId id="2147483745" r:id="rId36"/>
    <p:sldLayoutId id="2147483746" r:id="rId37"/>
    <p:sldLayoutId id="2147483747" r:id="rId38"/>
    <p:sldLayoutId id="2147483748" r:id="rId39"/>
    <p:sldLayoutId id="2147483749" r:id="rId40"/>
    <p:sldLayoutId id="2147483750" r:id="rId41"/>
    <p:sldLayoutId id="2147483751" r:id="rId42"/>
    <p:sldLayoutId id="2147483752" r:id="rId43"/>
    <p:sldLayoutId id="2147483753" r:id="rId44"/>
    <p:sldLayoutId id="2147483754" r:id="rId45"/>
    <p:sldLayoutId id="2147483755" r:id="rId46"/>
    <p:sldLayoutId id="2147483756" r:id="rId47"/>
    <p:sldLayoutId id="2147483757" r:id="rId48"/>
    <p:sldLayoutId id="2147483758" r:id="rId49"/>
    <p:sldLayoutId id="2147483759" r:id="rId50"/>
    <p:sldLayoutId id="2147483760" r:id="rId51"/>
    <p:sldLayoutId id="2147483761" r:id="rId52"/>
    <p:sldLayoutId id="2147483762" r:id="rId53"/>
    <p:sldLayoutId id="2147483763" r:id="rId54"/>
    <p:sldLayoutId id="2147483764" r:id="rId55"/>
    <p:sldLayoutId id="2147483765" r:id="rId56"/>
    <p:sldLayoutId id="2147483766" r:id="rId57"/>
    <p:sldLayoutId id="2147483767" r:id="rId58"/>
    <p:sldLayoutId id="2147483768" r:id="rId59"/>
    <p:sldLayoutId id="2147483769" r:id="rId60"/>
    <p:sldLayoutId id="2147483770" r:id="rId61"/>
    <p:sldLayoutId id="2147483771" r:id="rId62"/>
    <p:sldLayoutId id="2147483772" r:id="rId63"/>
    <p:sldLayoutId id="2147483773" r:id="rId64"/>
    <p:sldLayoutId id="2147483774" r:id="rId65"/>
    <p:sldLayoutId id="2147483775" r:id="rId66"/>
    <p:sldLayoutId id="2147483776" r:id="rId67"/>
    <p:sldLayoutId id="2147483777" r:id="rId68"/>
    <p:sldLayoutId id="2147483778" r:id="rId69"/>
    <p:sldLayoutId id="2147483779" r:id="rId70"/>
    <p:sldLayoutId id="2147483780" r:id="rId71"/>
    <p:sldLayoutId id="2147483781" r:id="rId72"/>
    <p:sldLayoutId id="2147483782" r:id="rId73"/>
    <p:sldLayoutId id="2147483783" r:id="rId7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2DA48E-149B-B935-2E4D-0ADE00C3F2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FF7F030-E6FF-245E-3DB1-49F5EA284F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FEC86DE-DAFE-C1D2-88BC-0C523A3067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68E9D6F-288D-4954-873E-DCF5BCBC1ED4}" type="datetimeFigureOut">
              <a:rPr lang="en-GB" smtClean="0"/>
              <a:t>19/03/2026</a:t>
            </a:fld>
            <a:endParaRPr lang="en-GB"/>
          </a:p>
        </p:txBody>
      </p:sp>
      <p:sp>
        <p:nvSpPr>
          <p:cNvPr id="5" name="Footer Placeholder 4">
            <a:extLst>
              <a:ext uri="{FF2B5EF4-FFF2-40B4-BE49-F238E27FC236}">
                <a16:creationId xmlns:a16="http://schemas.microsoft.com/office/drawing/2014/main" id="{CC538B78-386B-D4FE-6E90-7511DB4B52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8D9BC80-E5A1-7ABF-E38F-4CF8F0CBB3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878CB03-F322-4772-B592-E2F26BC8D9A1}" type="slidenum">
              <a:rPr lang="en-GB" smtClean="0"/>
              <a:t>‹#›</a:t>
            </a:fld>
            <a:endParaRPr lang="en-GB"/>
          </a:p>
        </p:txBody>
      </p:sp>
      <p:sp>
        <p:nvSpPr>
          <p:cNvPr id="8" name="TextBox 7">
            <a:extLst>
              <a:ext uri="{FF2B5EF4-FFF2-40B4-BE49-F238E27FC236}">
                <a16:creationId xmlns:a16="http://schemas.microsoft.com/office/drawing/2014/main" id="{38C1BA55-5192-7710-A1B9-2A967145F7EF}"/>
              </a:ext>
            </a:extLst>
          </p:cNvPr>
          <p:cNvSpPr txBox="1"/>
          <p:nvPr>
            <p:extLst>
              <p:ext uri="{1162E1C5-73C7-4A58-AE30-91384D911F3F}">
                <p184:classification xmlns:p184="http://schemas.microsoft.com/office/powerpoint/2018/4/main" val="hdr"/>
              </p:ext>
            </p:extLst>
          </p:nvPr>
        </p:nvSpPr>
        <p:spPr>
          <a:xfrm>
            <a:off x="9731375" y="190500"/>
            <a:ext cx="2295525" cy="152400"/>
          </a:xfrm>
          <a:prstGeom prst="rect">
            <a:avLst/>
          </a:prstGeom>
        </p:spPr>
        <p:txBody>
          <a:bodyPr horzOverflow="overflow" lIns="0" tIns="0" rIns="0" bIns="0">
            <a:spAutoFit/>
          </a:bodyPr>
          <a:lstStyle/>
          <a:p>
            <a:pPr algn="l"/>
            <a:r>
              <a:rPr lang="en-GB" sz="1000">
                <a:solidFill>
                  <a:srgbClr val="FF8C00">
                    <a:alpha val="50000"/>
                  </a:srgbClr>
                </a:solidFill>
                <a:latin typeface="Aptos" panose="020B0004020202020204" pitchFamily="34" charset="0"/>
              </a:rPr>
              <a:t>Information Classification: CONTROLLED</a:t>
            </a:r>
          </a:p>
        </p:txBody>
      </p:sp>
    </p:spTree>
    <p:extLst>
      <p:ext uri="{BB962C8B-B14F-4D97-AF65-F5344CB8AC3E}">
        <p14:creationId xmlns:p14="http://schemas.microsoft.com/office/powerpoint/2010/main" val="3533843108"/>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 id="2147483797" r:id="rId13"/>
    <p:sldLayoutId id="2147483798"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9" name="Picture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5698" y="98158"/>
            <a:ext cx="1355735" cy="979659"/>
          </a:xfrm>
          <a:prstGeom prst="rect">
            <a:avLst/>
          </a:prstGeom>
        </p:spPr>
      </p:pic>
      <p:sp>
        <p:nvSpPr>
          <p:cNvPr id="2" name="Title Placeholder 1"/>
          <p:cNvSpPr>
            <a:spLocks noGrp="1"/>
          </p:cNvSpPr>
          <p:nvPr>
            <p:ph type="title"/>
          </p:nvPr>
        </p:nvSpPr>
        <p:spPr>
          <a:xfrm>
            <a:off x="1020460" y="275013"/>
            <a:ext cx="10576199" cy="737494"/>
          </a:xfrm>
          <a:prstGeom prst="rect">
            <a:avLst/>
          </a:prstGeom>
        </p:spPr>
        <p:txBody>
          <a:bodyPr vert="horz" lIns="91440" tIns="45720" rIns="91440" bIns="45720" rtlCol="0" anchor="t" anchorCtr="0">
            <a:normAutofit/>
          </a:bodyPr>
          <a:lstStyle/>
          <a:p>
            <a:r>
              <a:rPr lang="en-US"/>
              <a:t>Click to edit Master title style</a:t>
            </a:r>
            <a:endParaRPr lang="en-GB"/>
          </a:p>
        </p:txBody>
      </p:sp>
      <p:grpSp>
        <p:nvGrpSpPr>
          <p:cNvPr id="28" name="Group 27"/>
          <p:cNvGrpSpPr/>
          <p:nvPr userDrawn="1"/>
        </p:nvGrpSpPr>
        <p:grpSpPr>
          <a:xfrm>
            <a:off x="599104" y="6321281"/>
            <a:ext cx="3071530" cy="289065"/>
            <a:chOff x="525463" y="6951663"/>
            <a:chExt cx="2844801" cy="336550"/>
          </a:xfrm>
          <a:solidFill>
            <a:srgbClr val="0087CD"/>
          </a:solidFill>
        </p:grpSpPr>
        <p:sp>
          <p:nvSpPr>
            <p:cNvPr id="5" name="Freeform 5"/>
            <p:cNvSpPr>
              <a:spLocks/>
            </p:cNvSpPr>
            <p:nvPr userDrawn="1"/>
          </p:nvSpPr>
          <p:spPr bwMode="auto">
            <a:xfrm>
              <a:off x="617538" y="7005638"/>
              <a:ext cx="130175" cy="225425"/>
            </a:xfrm>
            <a:custGeom>
              <a:avLst/>
              <a:gdLst>
                <a:gd name="T0" fmla="*/ 0 w 82"/>
                <a:gd name="T1" fmla="*/ 65 h 142"/>
                <a:gd name="T2" fmla="*/ 32 w 82"/>
                <a:gd name="T3" fmla="*/ 71 h 142"/>
                <a:gd name="T4" fmla="*/ 5 w 82"/>
                <a:gd name="T5" fmla="*/ 130 h 142"/>
                <a:gd name="T6" fmla="*/ 30 w 82"/>
                <a:gd name="T7" fmla="*/ 142 h 142"/>
                <a:gd name="T8" fmla="*/ 56 w 82"/>
                <a:gd name="T9" fmla="*/ 80 h 142"/>
                <a:gd name="T10" fmla="*/ 82 w 82"/>
                <a:gd name="T11" fmla="*/ 101 h 142"/>
                <a:gd name="T12" fmla="*/ 76 w 82"/>
                <a:gd name="T13" fmla="*/ 0 h 142"/>
                <a:gd name="T14" fmla="*/ 0 w 82"/>
                <a:gd name="T15" fmla="*/ 65 h 1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142">
                  <a:moveTo>
                    <a:pt x="0" y="65"/>
                  </a:moveTo>
                  <a:lnTo>
                    <a:pt x="32" y="71"/>
                  </a:lnTo>
                  <a:lnTo>
                    <a:pt x="5" y="130"/>
                  </a:lnTo>
                  <a:lnTo>
                    <a:pt x="30" y="142"/>
                  </a:lnTo>
                  <a:lnTo>
                    <a:pt x="56" y="80"/>
                  </a:lnTo>
                  <a:lnTo>
                    <a:pt x="82" y="101"/>
                  </a:lnTo>
                  <a:lnTo>
                    <a:pt x="76" y="0"/>
                  </a:lnTo>
                  <a:lnTo>
                    <a:pt x="0" y="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sp>
          <p:nvSpPr>
            <p:cNvPr id="6" name="Freeform 6"/>
            <p:cNvSpPr>
              <a:spLocks noEditPoints="1"/>
            </p:cNvSpPr>
            <p:nvPr userDrawn="1"/>
          </p:nvSpPr>
          <p:spPr bwMode="auto">
            <a:xfrm>
              <a:off x="525463" y="6951663"/>
              <a:ext cx="328613" cy="336550"/>
            </a:xfrm>
            <a:custGeom>
              <a:avLst/>
              <a:gdLst>
                <a:gd name="T0" fmla="*/ 56 w 111"/>
                <a:gd name="T1" fmla="*/ 111 h 111"/>
                <a:gd name="T2" fmla="*/ 0 w 111"/>
                <a:gd name="T3" fmla="*/ 55 h 111"/>
                <a:gd name="T4" fmla="*/ 56 w 111"/>
                <a:gd name="T5" fmla="*/ 0 h 111"/>
                <a:gd name="T6" fmla="*/ 111 w 111"/>
                <a:gd name="T7" fmla="*/ 55 h 111"/>
                <a:gd name="T8" fmla="*/ 56 w 111"/>
                <a:gd name="T9" fmla="*/ 111 h 111"/>
                <a:gd name="T10" fmla="*/ 56 w 111"/>
                <a:gd name="T11" fmla="*/ 6 h 111"/>
                <a:gd name="T12" fmla="*/ 6 w 111"/>
                <a:gd name="T13" fmla="*/ 55 h 111"/>
                <a:gd name="T14" fmla="*/ 56 w 111"/>
                <a:gd name="T15" fmla="*/ 105 h 111"/>
                <a:gd name="T16" fmla="*/ 105 w 111"/>
                <a:gd name="T17" fmla="*/ 55 h 111"/>
                <a:gd name="T18" fmla="*/ 56 w 111"/>
                <a:gd name="T19" fmla="*/ 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 h="111">
                  <a:moveTo>
                    <a:pt x="56" y="111"/>
                  </a:moveTo>
                  <a:cubicBezTo>
                    <a:pt x="25" y="111"/>
                    <a:pt x="0" y="86"/>
                    <a:pt x="0" y="55"/>
                  </a:cubicBezTo>
                  <a:cubicBezTo>
                    <a:pt x="0" y="25"/>
                    <a:pt x="25" y="0"/>
                    <a:pt x="56" y="0"/>
                  </a:cubicBezTo>
                  <a:cubicBezTo>
                    <a:pt x="86" y="0"/>
                    <a:pt x="111" y="25"/>
                    <a:pt x="111" y="55"/>
                  </a:cubicBezTo>
                  <a:cubicBezTo>
                    <a:pt x="111" y="86"/>
                    <a:pt x="86" y="111"/>
                    <a:pt x="56" y="111"/>
                  </a:cubicBezTo>
                  <a:close/>
                  <a:moveTo>
                    <a:pt x="56" y="6"/>
                  </a:moveTo>
                  <a:cubicBezTo>
                    <a:pt x="28" y="6"/>
                    <a:pt x="6" y="28"/>
                    <a:pt x="6" y="55"/>
                  </a:cubicBezTo>
                  <a:cubicBezTo>
                    <a:pt x="6" y="83"/>
                    <a:pt x="28" y="105"/>
                    <a:pt x="56" y="105"/>
                  </a:cubicBezTo>
                  <a:cubicBezTo>
                    <a:pt x="83" y="105"/>
                    <a:pt x="105" y="83"/>
                    <a:pt x="105" y="55"/>
                  </a:cubicBezTo>
                  <a:cubicBezTo>
                    <a:pt x="105" y="28"/>
                    <a:pt x="83" y="6"/>
                    <a:pt x="56"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sp>
          <p:nvSpPr>
            <p:cNvPr id="9" name="Freeform 7"/>
            <p:cNvSpPr>
              <a:spLocks/>
            </p:cNvSpPr>
            <p:nvPr userDrawn="1"/>
          </p:nvSpPr>
          <p:spPr bwMode="auto">
            <a:xfrm>
              <a:off x="973138"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4"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sp>
          <p:nvSpPr>
            <p:cNvPr id="10" name="Freeform 8"/>
            <p:cNvSpPr>
              <a:spLocks/>
            </p:cNvSpPr>
            <p:nvPr userDrawn="1"/>
          </p:nvSpPr>
          <p:spPr bwMode="auto">
            <a:xfrm>
              <a:off x="1168401"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4"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sp>
          <p:nvSpPr>
            <p:cNvPr id="11" name="Freeform 9"/>
            <p:cNvSpPr>
              <a:spLocks/>
            </p:cNvSpPr>
            <p:nvPr userDrawn="1"/>
          </p:nvSpPr>
          <p:spPr bwMode="auto">
            <a:xfrm>
              <a:off x="1363663"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5"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sp>
          <p:nvSpPr>
            <p:cNvPr id="12" name="Oval 10"/>
            <p:cNvSpPr>
              <a:spLocks noChangeArrowheads="1"/>
            </p:cNvSpPr>
            <p:nvPr userDrawn="1"/>
          </p:nvSpPr>
          <p:spPr bwMode="auto">
            <a:xfrm>
              <a:off x="1558926" y="7138988"/>
              <a:ext cx="42863" cy="492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sp>
          <p:nvSpPr>
            <p:cNvPr id="13" name="Freeform 11"/>
            <p:cNvSpPr>
              <a:spLocks/>
            </p:cNvSpPr>
            <p:nvPr userDrawn="1"/>
          </p:nvSpPr>
          <p:spPr bwMode="auto">
            <a:xfrm>
              <a:off x="1622426" y="7054851"/>
              <a:ext cx="103188" cy="133350"/>
            </a:xfrm>
            <a:custGeom>
              <a:avLst/>
              <a:gdLst>
                <a:gd name="T0" fmla="*/ 22 w 35"/>
                <a:gd name="T1" fmla="*/ 0 h 44"/>
                <a:gd name="T2" fmla="*/ 34 w 35"/>
                <a:gd name="T3" fmla="*/ 5 h 44"/>
                <a:gd name="T4" fmla="*/ 29 w 35"/>
                <a:gd name="T5" fmla="*/ 12 h 44"/>
                <a:gd name="T6" fmla="*/ 23 w 35"/>
                <a:gd name="T7" fmla="*/ 10 h 44"/>
                <a:gd name="T8" fmla="*/ 13 w 35"/>
                <a:gd name="T9" fmla="*/ 22 h 44"/>
                <a:gd name="T10" fmla="*/ 22 w 35"/>
                <a:gd name="T11" fmla="*/ 34 h 44"/>
                <a:gd name="T12" fmla="*/ 30 w 35"/>
                <a:gd name="T13" fmla="*/ 30 h 44"/>
                <a:gd name="T14" fmla="*/ 35 w 35"/>
                <a:gd name="T15" fmla="*/ 38 h 44"/>
                <a:gd name="T16" fmla="*/ 21 w 35"/>
                <a:gd name="T17" fmla="*/ 44 h 44"/>
                <a:gd name="T18" fmla="*/ 0 w 35"/>
                <a:gd name="T19" fmla="*/ 22 h 44"/>
                <a:gd name="T20" fmla="*/ 22 w 35"/>
                <a:gd name="T2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44">
                  <a:moveTo>
                    <a:pt x="22" y="0"/>
                  </a:moveTo>
                  <a:cubicBezTo>
                    <a:pt x="27" y="0"/>
                    <a:pt x="31" y="2"/>
                    <a:pt x="34" y="5"/>
                  </a:cubicBezTo>
                  <a:cubicBezTo>
                    <a:pt x="29" y="12"/>
                    <a:pt x="29" y="12"/>
                    <a:pt x="29" y="12"/>
                  </a:cubicBezTo>
                  <a:cubicBezTo>
                    <a:pt x="26" y="11"/>
                    <a:pt x="25" y="10"/>
                    <a:pt x="23" y="10"/>
                  </a:cubicBezTo>
                  <a:cubicBezTo>
                    <a:pt x="17" y="10"/>
                    <a:pt x="13" y="14"/>
                    <a:pt x="13" y="22"/>
                  </a:cubicBezTo>
                  <a:cubicBezTo>
                    <a:pt x="13" y="29"/>
                    <a:pt x="17" y="34"/>
                    <a:pt x="22" y="34"/>
                  </a:cubicBezTo>
                  <a:cubicBezTo>
                    <a:pt x="25" y="34"/>
                    <a:pt x="28" y="32"/>
                    <a:pt x="30" y="30"/>
                  </a:cubicBezTo>
                  <a:cubicBezTo>
                    <a:pt x="35" y="38"/>
                    <a:pt x="35" y="38"/>
                    <a:pt x="35" y="38"/>
                  </a:cubicBezTo>
                  <a:cubicBezTo>
                    <a:pt x="31" y="42"/>
                    <a:pt x="25" y="44"/>
                    <a:pt x="21" y="44"/>
                  </a:cubicBezTo>
                  <a:cubicBezTo>
                    <a:pt x="9" y="44"/>
                    <a:pt x="0" y="36"/>
                    <a:pt x="0" y="22"/>
                  </a:cubicBezTo>
                  <a:cubicBezTo>
                    <a:pt x="0" y="8"/>
                    <a:pt x="10" y="0"/>
                    <a:pt x="2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sp>
          <p:nvSpPr>
            <p:cNvPr id="14" name="Freeform 12"/>
            <p:cNvSpPr>
              <a:spLocks noEditPoints="1"/>
            </p:cNvSpPr>
            <p:nvPr userDrawn="1"/>
          </p:nvSpPr>
          <p:spPr bwMode="auto">
            <a:xfrm>
              <a:off x="1735138" y="7054851"/>
              <a:ext cx="120650" cy="133350"/>
            </a:xfrm>
            <a:custGeom>
              <a:avLst/>
              <a:gdLst>
                <a:gd name="T0" fmla="*/ 20 w 41"/>
                <a:gd name="T1" fmla="*/ 0 h 44"/>
                <a:gd name="T2" fmla="*/ 41 w 41"/>
                <a:gd name="T3" fmla="*/ 22 h 44"/>
                <a:gd name="T4" fmla="*/ 20 w 41"/>
                <a:gd name="T5" fmla="*/ 44 h 44"/>
                <a:gd name="T6" fmla="*/ 0 w 41"/>
                <a:gd name="T7" fmla="*/ 22 h 44"/>
                <a:gd name="T8" fmla="*/ 20 w 41"/>
                <a:gd name="T9" fmla="*/ 0 h 44"/>
                <a:gd name="T10" fmla="*/ 20 w 41"/>
                <a:gd name="T11" fmla="*/ 34 h 44"/>
                <a:gd name="T12" fmla="*/ 28 w 41"/>
                <a:gd name="T13" fmla="*/ 22 h 44"/>
                <a:gd name="T14" fmla="*/ 20 w 41"/>
                <a:gd name="T15" fmla="*/ 10 h 44"/>
                <a:gd name="T16" fmla="*/ 13 w 41"/>
                <a:gd name="T17" fmla="*/ 22 h 44"/>
                <a:gd name="T18" fmla="*/ 20 w 41"/>
                <a:gd name="T19"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4">
                  <a:moveTo>
                    <a:pt x="20" y="0"/>
                  </a:moveTo>
                  <a:cubicBezTo>
                    <a:pt x="31" y="0"/>
                    <a:pt x="41" y="8"/>
                    <a:pt x="41" y="22"/>
                  </a:cubicBezTo>
                  <a:cubicBezTo>
                    <a:pt x="41" y="36"/>
                    <a:pt x="31" y="44"/>
                    <a:pt x="20" y="44"/>
                  </a:cubicBezTo>
                  <a:cubicBezTo>
                    <a:pt x="10" y="44"/>
                    <a:pt x="0" y="36"/>
                    <a:pt x="0" y="22"/>
                  </a:cubicBezTo>
                  <a:cubicBezTo>
                    <a:pt x="0" y="8"/>
                    <a:pt x="10" y="0"/>
                    <a:pt x="20" y="0"/>
                  </a:cubicBezTo>
                  <a:close/>
                  <a:moveTo>
                    <a:pt x="20" y="34"/>
                  </a:moveTo>
                  <a:cubicBezTo>
                    <a:pt x="25" y="34"/>
                    <a:pt x="28" y="29"/>
                    <a:pt x="28" y="22"/>
                  </a:cubicBezTo>
                  <a:cubicBezTo>
                    <a:pt x="28" y="14"/>
                    <a:pt x="25" y="10"/>
                    <a:pt x="20" y="10"/>
                  </a:cubicBezTo>
                  <a:cubicBezTo>
                    <a:pt x="15" y="10"/>
                    <a:pt x="13" y="14"/>
                    <a:pt x="13" y="22"/>
                  </a:cubicBezTo>
                  <a:cubicBezTo>
                    <a:pt x="13" y="29"/>
                    <a:pt x="15" y="34"/>
                    <a:pt x="20"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sp>
          <p:nvSpPr>
            <p:cNvPr id="15" name="Freeform 13"/>
            <p:cNvSpPr>
              <a:spLocks/>
            </p:cNvSpPr>
            <p:nvPr userDrawn="1"/>
          </p:nvSpPr>
          <p:spPr bwMode="auto">
            <a:xfrm>
              <a:off x="1879601" y="7054851"/>
              <a:ext cx="82550" cy="130175"/>
            </a:xfrm>
            <a:custGeom>
              <a:avLst/>
              <a:gdLst>
                <a:gd name="T0" fmla="*/ 0 w 28"/>
                <a:gd name="T1" fmla="*/ 1 h 43"/>
                <a:gd name="T2" fmla="*/ 10 w 28"/>
                <a:gd name="T3" fmla="*/ 1 h 43"/>
                <a:gd name="T4" fmla="*/ 11 w 28"/>
                <a:gd name="T5" fmla="*/ 8 h 43"/>
                <a:gd name="T6" fmla="*/ 11 w 28"/>
                <a:gd name="T7" fmla="*/ 8 h 43"/>
                <a:gd name="T8" fmla="*/ 23 w 28"/>
                <a:gd name="T9" fmla="*/ 0 h 43"/>
                <a:gd name="T10" fmla="*/ 28 w 28"/>
                <a:gd name="T11" fmla="*/ 1 h 43"/>
                <a:gd name="T12" fmla="*/ 26 w 28"/>
                <a:gd name="T13" fmla="*/ 11 h 43"/>
                <a:gd name="T14" fmla="*/ 21 w 28"/>
                <a:gd name="T15" fmla="*/ 11 h 43"/>
                <a:gd name="T16" fmla="*/ 12 w 28"/>
                <a:gd name="T17" fmla="*/ 18 h 43"/>
                <a:gd name="T18" fmla="*/ 12 w 28"/>
                <a:gd name="T19" fmla="*/ 43 h 43"/>
                <a:gd name="T20" fmla="*/ 0 w 28"/>
                <a:gd name="T21" fmla="*/ 43 h 43"/>
                <a:gd name="T22" fmla="*/ 0 w 28"/>
                <a:gd name="T23"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3">
                  <a:moveTo>
                    <a:pt x="0" y="1"/>
                  </a:moveTo>
                  <a:cubicBezTo>
                    <a:pt x="10" y="1"/>
                    <a:pt x="10" y="1"/>
                    <a:pt x="10" y="1"/>
                  </a:cubicBezTo>
                  <a:cubicBezTo>
                    <a:pt x="11" y="8"/>
                    <a:pt x="11" y="8"/>
                    <a:pt x="11" y="8"/>
                  </a:cubicBezTo>
                  <a:cubicBezTo>
                    <a:pt x="11" y="8"/>
                    <a:pt x="11" y="8"/>
                    <a:pt x="11" y="8"/>
                  </a:cubicBezTo>
                  <a:cubicBezTo>
                    <a:pt x="14" y="3"/>
                    <a:pt x="19" y="0"/>
                    <a:pt x="23" y="0"/>
                  </a:cubicBezTo>
                  <a:cubicBezTo>
                    <a:pt x="25" y="0"/>
                    <a:pt x="27" y="0"/>
                    <a:pt x="28" y="1"/>
                  </a:cubicBezTo>
                  <a:cubicBezTo>
                    <a:pt x="26" y="11"/>
                    <a:pt x="26" y="11"/>
                    <a:pt x="26" y="11"/>
                  </a:cubicBezTo>
                  <a:cubicBezTo>
                    <a:pt x="24" y="11"/>
                    <a:pt x="23" y="11"/>
                    <a:pt x="21" y="11"/>
                  </a:cubicBezTo>
                  <a:cubicBezTo>
                    <a:pt x="18" y="11"/>
                    <a:pt x="14" y="13"/>
                    <a:pt x="12" y="18"/>
                  </a:cubicBezTo>
                  <a:cubicBezTo>
                    <a:pt x="12" y="43"/>
                    <a:pt x="12" y="43"/>
                    <a:pt x="12" y="43"/>
                  </a:cubicBezTo>
                  <a:cubicBezTo>
                    <a:pt x="0" y="43"/>
                    <a:pt x="0" y="43"/>
                    <a:pt x="0" y="43"/>
                  </a:cubicBezTo>
                  <a:lnTo>
                    <a:pt x="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sp>
          <p:nvSpPr>
            <p:cNvPr id="16" name="Freeform 14"/>
            <p:cNvSpPr>
              <a:spLocks/>
            </p:cNvSpPr>
            <p:nvPr userDrawn="1"/>
          </p:nvSpPr>
          <p:spPr bwMode="auto">
            <a:xfrm>
              <a:off x="1978026" y="7054851"/>
              <a:ext cx="112713" cy="130175"/>
            </a:xfrm>
            <a:custGeom>
              <a:avLst/>
              <a:gdLst>
                <a:gd name="T0" fmla="*/ 0 w 38"/>
                <a:gd name="T1" fmla="*/ 1 h 43"/>
                <a:gd name="T2" fmla="*/ 10 w 38"/>
                <a:gd name="T3" fmla="*/ 1 h 43"/>
                <a:gd name="T4" fmla="*/ 11 w 38"/>
                <a:gd name="T5" fmla="*/ 6 h 43"/>
                <a:gd name="T6" fmla="*/ 12 w 38"/>
                <a:gd name="T7" fmla="*/ 6 h 43"/>
                <a:gd name="T8" fmla="*/ 25 w 38"/>
                <a:gd name="T9" fmla="*/ 0 h 43"/>
                <a:gd name="T10" fmla="*/ 38 w 38"/>
                <a:gd name="T11" fmla="*/ 17 h 43"/>
                <a:gd name="T12" fmla="*/ 38 w 38"/>
                <a:gd name="T13" fmla="*/ 43 h 43"/>
                <a:gd name="T14" fmla="*/ 26 w 38"/>
                <a:gd name="T15" fmla="*/ 43 h 43"/>
                <a:gd name="T16" fmla="*/ 26 w 38"/>
                <a:gd name="T17" fmla="*/ 18 h 43"/>
                <a:gd name="T18" fmla="*/ 20 w 38"/>
                <a:gd name="T19" fmla="*/ 10 h 43"/>
                <a:gd name="T20" fmla="*/ 13 w 38"/>
                <a:gd name="T21" fmla="*/ 14 h 43"/>
                <a:gd name="T22" fmla="*/ 13 w 38"/>
                <a:gd name="T23" fmla="*/ 43 h 43"/>
                <a:gd name="T24" fmla="*/ 0 w 38"/>
                <a:gd name="T25" fmla="*/ 43 h 43"/>
                <a:gd name="T26" fmla="*/ 0 w 38"/>
                <a:gd name="T27"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43">
                  <a:moveTo>
                    <a:pt x="0" y="1"/>
                  </a:moveTo>
                  <a:cubicBezTo>
                    <a:pt x="10" y="1"/>
                    <a:pt x="10" y="1"/>
                    <a:pt x="10" y="1"/>
                  </a:cubicBezTo>
                  <a:cubicBezTo>
                    <a:pt x="11" y="6"/>
                    <a:pt x="11" y="6"/>
                    <a:pt x="11" y="6"/>
                  </a:cubicBezTo>
                  <a:cubicBezTo>
                    <a:pt x="12" y="6"/>
                    <a:pt x="12" y="6"/>
                    <a:pt x="12" y="6"/>
                  </a:cubicBezTo>
                  <a:cubicBezTo>
                    <a:pt x="15" y="3"/>
                    <a:pt x="19" y="0"/>
                    <a:pt x="25" y="0"/>
                  </a:cubicBezTo>
                  <a:cubicBezTo>
                    <a:pt x="34" y="0"/>
                    <a:pt x="38" y="6"/>
                    <a:pt x="38" y="17"/>
                  </a:cubicBezTo>
                  <a:cubicBezTo>
                    <a:pt x="38" y="43"/>
                    <a:pt x="38" y="43"/>
                    <a:pt x="38" y="43"/>
                  </a:cubicBezTo>
                  <a:cubicBezTo>
                    <a:pt x="26" y="43"/>
                    <a:pt x="26" y="43"/>
                    <a:pt x="26" y="43"/>
                  </a:cubicBezTo>
                  <a:cubicBezTo>
                    <a:pt x="26" y="18"/>
                    <a:pt x="26" y="18"/>
                    <a:pt x="26" y="18"/>
                  </a:cubicBezTo>
                  <a:cubicBezTo>
                    <a:pt x="26" y="12"/>
                    <a:pt x="24" y="10"/>
                    <a:pt x="20" y="10"/>
                  </a:cubicBezTo>
                  <a:cubicBezTo>
                    <a:pt x="17" y="10"/>
                    <a:pt x="15" y="12"/>
                    <a:pt x="13" y="14"/>
                  </a:cubicBezTo>
                  <a:cubicBezTo>
                    <a:pt x="13" y="43"/>
                    <a:pt x="13" y="43"/>
                    <a:pt x="13" y="43"/>
                  </a:cubicBezTo>
                  <a:cubicBezTo>
                    <a:pt x="0" y="43"/>
                    <a:pt x="0" y="43"/>
                    <a:pt x="0" y="43"/>
                  </a:cubicBezTo>
                  <a:lnTo>
                    <a:pt x="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sp>
          <p:nvSpPr>
            <p:cNvPr id="17" name="Freeform 15"/>
            <p:cNvSpPr>
              <a:spLocks/>
            </p:cNvSpPr>
            <p:nvPr userDrawn="1"/>
          </p:nvSpPr>
          <p:spPr bwMode="auto">
            <a:xfrm>
              <a:off x="2108201"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5"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sp>
          <p:nvSpPr>
            <p:cNvPr id="18" name="Freeform 16"/>
            <p:cNvSpPr>
              <a:spLocks noEditPoints="1"/>
            </p:cNvSpPr>
            <p:nvPr userDrawn="1"/>
          </p:nvSpPr>
          <p:spPr bwMode="auto">
            <a:xfrm>
              <a:off x="2303463" y="7054851"/>
              <a:ext cx="106363" cy="133350"/>
            </a:xfrm>
            <a:custGeom>
              <a:avLst/>
              <a:gdLst>
                <a:gd name="T0" fmla="*/ 23 w 36"/>
                <a:gd name="T1" fmla="*/ 16 h 44"/>
                <a:gd name="T2" fmla="*/ 17 w 36"/>
                <a:gd name="T3" fmla="*/ 10 h 44"/>
                <a:gd name="T4" fmla="*/ 6 w 36"/>
                <a:gd name="T5" fmla="*/ 13 h 44"/>
                <a:gd name="T6" fmla="*/ 1 w 36"/>
                <a:gd name="T7" fmla="*/ 5 h 44"/>
                <a:gd name="T8" fmla="*/ 19 w 36"/>
                <a:gd name="T9" fmla="*/ 0 h 44"/>
                <a:gd name="T10" fmla="*/ 36 w 36"/>
                <a:gd name="T11" fmla="*/ 19 h 44"/>
                <a:gd name="T12" fmla="*/ 36 w 36"/>
                <a:gd name="T13" fmla="*/ 43 h 44"/>
                <a:gd name="T14" fmla="*/ 26 w 36"/>
                <a:gd name="T15" fmla="*/ 43 h 44"/>
                <a:gd name="T16" fmla="*/ 25 w 36"/>
                <a:gd name="T17" fmla="*/ 38 h 44"/>
                <a:gd name="T18" fmla="*/ 24 w 36"/>
                <a:gd name="T19" fmla="*/ 38 h 44"/>
                <a:gd name="T20" fmla="*/ 12 w 36"/>
                <a:gd name="T21" fmla="*/ 44 h 44"/>
                <a:gd name="T22" fmla="*/ 0 w 36"/>
                <a:gd name="T23" fmla="*/ 31 h 44"/>
                <a:gd name="T24" fmla="*/ 23 w 36"/>
                <a:gd name="T25" fmla="*/ 16 h 44"/>
                <a:gd name="T26" fmla="*/ 16 w 36"/>
                <a:gd name="T27" fmla="*/ 34 h 44"/>
                <a:gd name="T28" fmla="*/ 23 w 36"/>
                <a:gd name="T29" fmla="*/ 30 h 44"/>
                <a:gd name="T30" fmla="*/ 23 w 36"/>
                <a:gd name="T31" fmla="*/ 23 h 44"/>
                <a:gd name="T32" fmla="*/ 12 w 36"/>
                <a:gd name="T33" fmla="*/ 30 h 44"/>
                <a:gd name="T34" fmla="*/ 16 w 36"/>
                <a:gd name="T35"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44">
                  <a:moveTo>
                    <a:pt x="23" y="16"/>
                  </a:moveTo>
                  <a:cubicBezTo>
                    <a:pt x="23" y="12"/>
                    <a:pt x="21" y="10"/>
                    <a:pt x="17" y="10"/>
                  </a:cubicBezTo>
                  <a:cubicBezTo>
                    <a:pt x="13" y="10"/>
                    <a:pt x="10" y="11"/>
                    <a:pt x="6" y="13"/>
                  </a:cubicBezTo>
                  <a:cubicBezTo>
                    <a:pt x="1" y="5"/>
                    <a:pt x="1" y="5"/>
                    <a:pt x="1" y="5"/>
                  </a:cubicBezTo>
                  <a:cubicBezTo>
                    <a:pt x="7" y="2"/>
                    <a:pt x="13" y="0"/>
                    <a:pt x="19" y="0"/>
                  </a:cubicBezTo>
                  <a:cubicBezTo>
                    <a:pt x="30" y="0"/>
                    <a:pt x="36" y="6"/>
                    <a:pt x="36" y="19"/>
                  </a:cubicBezTo>
                  <a:cubicBezTo>
                    <a:pt x="36" y="43"/>
                    <a:pt x="36" y="43"/>
                    <a:pt x="36" y="43"/>
                  </a:cubicBezTo>
                  <a:cubicBezTo>
                    <a:pt x="26" y="43"/>
                    <a:pt x="26" y="43"/>
                    <a:pt x="26" y="43"/>
                  </a:cubicBezTo>
                  <a:cubicBezTo>
                    <a:pt x="25" y="38"/>
                    <a:pt x="25" y="38"/>
                    <a:pt x="25" y="38"/>
                  </a:cubicBezTo>
                  <a:cubicBezTo>
                    <a:pt x="24" y="38"/>
                    <a:pt x="24" y="38"/>
                    <a:pt x="24" y="38"/>
                  </a:cubicBezTo>
                  <a:cubicBezTo>
                    <a:pt x="21" y="41"/>
                    <a:pt x="17" y="44"/>
                    <a:pt x="12" y="44"/>
                  </a:cubicBezTo>
                  <a:cubicBezTo>
                    <a:pt x="5" y="44"/>
                    <a:pt x="0" y="38"/>
                    <a:pt x="0" y="31"/>
                  </a:cubicBezTo>
                  <a:cubicBezTo>
                    <a:pt x="0" y="22"/>
                    <a:pt x="7" y="17"/>
                    <a:pt x="23" y="16"/>
                  </a:cubicBezTo>
                  <a:close/>
                  <a:moveTo>
                    <a:pt x="16" y="34"/>
                  </a:moveTo>
                  <a:cubicBezTo>
                    <a:pt x="19" y="34"/>
                    <a:pt x="21" y="33"/>
                    <a:pt x="23" y="30"/>
                  </a:cubicBezTo>
                  <a:cubicBezTo>
                    <a:pt x="23" y="23"/>
                    <a:pt x="23" y="23"/>
                    <a:pt x="23" y="23"/>
                  </a:cubicBezTo>
                  <a:cubicBezTo>
                    <a:pt x="14" y="24"/>
                    <a:pt x="12" y="27"/>
                    <a:pt x="12" y="30"/>
                  </a:cubicBezTo>
                  <a:cubicBezTo>
                    <a:pt x="12" y="33"/>
                    <a:pt x="13" y="34"/>
                    <a:pt x="16"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sp>
          <p:nvSpPr>
            <p:cNvPr id="19" name="Freeform 17"/>
            <p:cNvSpPr>
              <a:spLocks/>
            </p:cNvSpPr>
            <p:nvPr userDrawn="1"/>
          </p:nvSpPr>
          <p:spPr bwMode="auto">
            <a:xfrm>
              <a:off x="2439988" y="7005638"/>
              <a:ext cx="50800" cy="182563"/>
            </a:xfrm>
            <a:custGeom>
              <a:avLst/>
              <a:gdLst>
                <a:gd name="T0" fmla="*/ 0 w 17"/>
                <a:gd name="T1" fmla="*/ 0 h 60"/>
                <a:gd name="T2" fmla="*/ 12 w 17"/>
                <a:gd name="T3" fmla="*/ 0 h 60"/>
                <a:gd name="T4" fmla="*/ 12 w 17"/>
                <a:gd name="T5" fmla="*/ 46 h 60"/>
                <a:gd name="T6" fmla="*/ 14 w 17"/>
                <a:gd name="T7" fmla="*/ 50 h 60"/>
                <a:gd name="T8" fmla="*/ 16 w 17"/>
                <a:gd name="T9" fmla="*/ 49 h 60"/>
                <a:gd name="T10" fmla="*/ 17 w 17"/>
                <a:gd name="T11" fmla="*/ 59 h 60"/>
                <a:gd name="T12" fmla="*/ 11 w 17"/>
                <a:gd name="T13" fmla="*/ 60 h 60"/>
                <a:gd name="T14" fmla="*/ 0 w 17"/>
                <a:gd name="T15" fmla="*/ 46 h 60"/>
                <a:gd name="T16" fmla="*/ 0 w 17"/>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60">
                  <a:moveTo>
                    <a:pt x="0" y="0"/>
                  </a:moveTo>
                  <a:cubicBezTo>
                    <a:pt x="12" y="0"/>
                    <a:pt x="12" y="0"/>
                    <a:pt x="12" y="0"/>
                  </a:cubicBezTo>
                  <a:cubicBezTo>
                    <a:pt x="12" y="46"/>
                    <a:pt x="12" y="46"/>
                    <a:pt x="12" y="46"/>
                  </a:cubicBezTo>
                  <a:cubicBezTo>
                    <a:pt x="12" y="49"/>
                    <a:pt x="13" y="50"/>
                    <a:pt x="14" y="50"/>
                  </a:cubicBezTo>
                  <a:cubicBezTo>
                    <a:pt x="15" y="50"/>
                    <a:pt x="15" y="50"/>
                    <a:pt x="16" y="49"/>
                  </a:cubicBezTo>
                  <a:cubicBezTo>
                    <a:pt x="17" y="59"/>
                    <a:pt x="17" y="59"/>
                    <a:pt x="17" y="59"/>
                  </a:cubicBezTo>
                  <a:cubicBezTo>
                    <a:pt x="16" y="59"/>
                    <a:pt x="14" y="60"/>
                    <a:pt x="11" y="60"/>
                  </a:cubicBezTo>
                  <a:cubicBezTo>
                    <a:pt x="3" y="60"/>
                    <a:pt x="0" y="54"/>
                    <a:pt x="0" y="46"/>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sp>
          <p:nvSpPr>
            <p:cNvPr id="20" name="Freeform 18"/>
            <p:cNvSpPr>
              <a:spLocks/>
            </p:cNvSpPr>
            <p:nvPr userDrawn="1"/>
          </p:nvSpPr>
          <p:spPr bwMode="auto">
            <a:xfrm>
              <a:off x="2508251" y="7005638"/>
              <a:ext cx="52388" cy="182563"/>
            </a:xfrm>
            <a:custGeom>
              <a:avLst/>
              <a:gdLst>
                <a:gd name="T0" fmla="*/ 0 w 18"/>
                <a:gd name="T1" fmla="*/ 0 h 60"/>
                <a:gd name="T2" fmla="*/ 13 w 18"/>
                <a:gd name="T3" fmla="*/ 0 h 60"/>
                <a:gd name="T4" fmla="*/ 13 w 18"/>
                <a:gd name="T5" fmla="*/ 46 h 60"/>
                <a:gd name="T6" fmla="*/ 15 w 18"/>
                <a:gd name="T7" fmla="*/ 50 h 60"/>
                <a:gd name="T8" fmla="*/ 17 w 18"/>
                <a:gd name="T9" fmla="*/ 49 h 60"/>
                <a:gd name="T10" fmla="*/ 18 w 18"/>
                <a:gd name="T11" fmla="*/ 59 h 60"/>
                <a:gd name="T12" fmla="*/ 12 w 18"/>
                <a:gd name="T13" fmla="*/ 60 h 60"/>
                <a:gd name="T14" fmla="*/ 0 w 18"/>
                <a:gd name="T15" fmla="*/ 46 h 60"/>
                <a:gd name="T16" fmla="*/ 0 w 18"/>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60">
                  <a:moveTo>
                    <a:pt x="0" y="0"/>
                  </a:moveTo>
                  <a:cubicBezTo>
                    <a:pt x="13" y="0"/>
                    <a:pt x="13" y="0"/>
                    <a:pt x="13" y="0"/>
                  </a:cubicBezTo>
                  <a:cubicBezTo>
                    <a:pt x="13" y="46"/>
                    <a:pt x="13" y="46"/>
                    <a:pt x="13" y="46"/>
                  </a:cubicBezTo>
                  <a:cubicBezTo>
                    <a:pt x="13" y="49"/>
                    <a:pt x="14" y="50"/>
                    <a:pt x="15" y="50"/>
                  </a:cubicBezTo>
                  <a:cubicBezTo>
                    <a:pt x="16" y="50"/>
                    <a:pt x="16" y="50"/>
                    <a:pt x="17" y="49"/>
                  </a:cubicBezTo>
                  <a:cubicBezTo>
                    <a:pt x="18" y="59"/>
                    <a:pt x="18" y="59"/>
                    <a:pt x="18" y="59"/>
                  </a:cubicBezTo>
                  <a:cubicBezTo>
                    <a:pt x="17" y="59"/>
                    <a:pt x="15" y="60"/>
                    <a:pt x="12" y="60"/>
                  </a:cubicBezTo>
                  <a:cubicBezTo>
                    <a:pt x="3" y="60"/>
                    <a:pt x="0" y="54"/>
                    <a:pt x="0" y="46"/>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sp>
          <p:nvSpPr>
            <p:cNvPr id="21" name="Oval 19"/>
            <p:cNvSpPr>
              <a:spLocks noChangeArrowheads="1"/>
            </p:cNvSpPr>
            <p:nvPr userDrawn="1"/>
          </p:nvSpPr>
          <p:spPr bwMode="auto">
            <a:xfrm>
              <a:off x="2581276" y="7138988"/>
              <a:ext cx="44450" cy="492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sp>
          <p:nvSpPr>
            <p:cNvPr id="22" name="Freeform 20"/>
            <p:cNvSpPr>
              <a:spLocks noEditPoints="1"/>
            </p:cNvSpPr>
            <p:nvPr userDrawn="1"/>
          </p:nvSpPr>
          <p:spPr bwMode="auto">
            <a:xfrm>
              <a:off x="2646363" y="7054851"/>
              <a:ext cx="122238" cy="180975"/>
            </a:xfrm>
            <a:custGeom>
              <a:avLst/>
              <a:gdLst>
                <a:gd name="T0" fmla="*/ 6 w 41"/>
                <a:gd name="T1" fmla="*/ 41 h 60"/>
                <a:gd name="T2" fmla="*/ 6 w 41"/>
                <a:gd name="T3" fmla="*/ 41 h 60"/>
                <a:gd name="T4" fmla="*/ 3 w 41"/>
                <a:gd name="T5" fmla="*/ 34 h 60"/>
                <a:gd name="T6" fmla="*/ 7 w 41"/>
                <a:gd name="T7" fmla="*/ 26 h 60"/>
                <a:gd name="T8" fmla="*/ 7 w 41"/>
                <a:gd name="T9" fmla="*/ 26 h 60"/>
                <a:gd name="T10" fmla="*/ 2 w 41"/>
                <a:gd name="T11" fmla="*/ 15 h 60"/>
                <a:gd name="T12" fmla="*/ 19 w 41"/>
                <a:gd name="T13" fmla="*/ 0 h 60"/>
                <a:gd name="T14" fmla="*/ 25 w 41"/>
                <a:gd name="T15" fmla="*/ 1 h 60"/>
                <a:gd name="T16" fmla="*/ 41 w 41"/>
                <a:gd name="T17" fmla="*/ 1 h 60"/>
                <a:gd name="T18" fmla="*/ 41 w 41"/>
                <a:gd name="T19" fmla="*/ 10 h 60"/>
                <a:gd name="T20" fmla="*/ 34 w 41"/>
                <a:gd name="T21" fmla="*/ 10 h 60"/>
                <a:gd name="T22" fmla="*/ 35 w 41"/>
                <a:gd name="T23" fmla="*/ 15 h 60"/>
                <a:gd name="T24" fmla="*/ 19 w 41"/>
                <a:gd name="T25" fmla="*/ 29 h 60"/>
                <a:gd name="T26" fmla="*/ 14 w 41"/>
                <a:gd name="T27" fmla="*/ 28 h 60"/>
                <a:gd name="T28" fmla="*/ 12 w 41"/>
                <a:gd name="T29" fmla="*/ 32 h 60"/>
                <a:gd name="T30" fmla="*/ 19 w 41"/>
                <a:gd name="T31" fmla="*/ 35 h 60"/>
                <a:gd name="T32" fmla="*/ 25 w 41"/>
                <a:gd name="T33" fmla="*/ 35 h 60"/>
                <a:gd name="T34" fmla="*/ 41 w 41"/>
                <a:gd name="T35" fmla="*/ 45 h 60"/>
                <a:gd name="T36" fmla="*/ 18 w 41"/>
                <a:gd name="T37" fmla="*/ 60 h 60"/>
                <a:gd name="T38" fmla="*/ 0 w 41"/>
                <a:gd name="T39" fmla="*/ 50 h 60"/>
                <a:gd name="T40" fmla="*/ 6 w 41"/>
                <a:gd name="T41" fmla="*/ 41 h 60"/>
                <a:gd name="T42" fmla="*/ 20 w 41"/>
                <a:gd name="T43" fmla="*/ 52 h 60"/>
                <a:gd name="T44" fmla="*/ 29 w 41"/>
                <a:gd name="T45" fmla="*/ 47 h 60"/>
                <a:gd name="T46" fmla="*/ 23 w 41"/>
                <a:gd name="T47" fmla="*/ 44 h 60"/>
                <a:gd name="T48" fmla="*/ 19 w 41"/>
                <a:gd name="T49" fmla="*/ 44 h 60"/>
                <a:gd name="T50" fmla="*/ 13 w 41"/>
                <a:gd name="T51" fmla="*/ 44 h 60"/>
                <a:gd name="T52" fmla="*/ 11 w 41"/>
                <a:gd name="T53" fmla="*/ 48 h 60"/>
                <a:gd name="T54" fmla="*/ 20 w 41"/>
                <a:gd name="T55" fmla="*/ 52 h 60"/>
                <a:gd name="T56" fmla="*/ 25 w 41"/>
                <a:gd name="T57" fmla="*/ 15 h 60"/>
                <a:gd name="T58" fmla="*/ 19 w 41"/>
                <a:gd name="T59" fmla="*/ 8 h 60"/>
                <a:gd name="T60" fmla="*/ 13 w 41"/>
                <a:gd name="T61" fmla="*/ 15 h 60"/>
                <a:gd name="T62" fmla="*/ 19 w 41"/>
                <a:gd name="T63" fmla="*/ 22 h 60"/>
                <a:gd name="T64" fmla="*/ 25 w 41"/>
                <a:gd name="T65" fmla="*/ 1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1" h="60">
                  <a:moveTo>
                    <a:pt x="6" y="41"/>
                  </a:moveTo>
                  <a:cubicBezTo>
                    <a:pt x="6" y="41"/>
                    <a:pt x="6" y="41"/>
                    <a:pt x="6" y="41"/>
                  </a:cubicBezTo>
                  <a:cubicBezTo>
                    <a:pt x="4" y="39"/>
                    <a:pt x="3" y="37"/>
                    <a:pt x="3" y="34"/>
                  </a:cubicBezTo>
                  <a:cubicBezTo>
                    <a:pt x="3" y="31"/>
                    <a:pt x="5" y="28"/>
                    <a:pt x="7" y="26"/>
                  </a:cubicBezTo>
                  <a:cubicBezTo>
                    <a:pt x="7" y="26"/>
                    <a:pt x="7" y="26"/>
                    <a:pt x="7" y="26"/>
                  </a:cubicBezTo>
                  <a:cubicBezTo>
                    <a:pt x="4" y="24"/>
                    <a:pt x="2" y="20"/>
                    <a:pt x="2" y="15"/>
                  </a:cubicBezTo>
                  <a:cubicBezTo>
                    <a:pt x="2" y="5"/>
                    <a:pt x="10" y="0"/>
                    <a:pt x="19" y="0"/>
                  </a:cubicBezTo>
                  <a:cubicBezTo>
                    <a:pt x="21" y="0"/>
                    <a:pt x="23" y="0"/>
                    <a:pt x="25" y="1"/>
                  </a:cubicBezTo>
                  <a:cubicBezTo>
                    <a:pt x="41" y="1"/>
                    <a:pt x="41" y="1"/>
                    <a:pt x="41" y="1"/>
                  </a:cubicBezTo>
                  <a:cubicBezTo>
                    <a:pt x="41" y="10"/>
                    <a:pt x="41" y="10"/>
                    <a:pt x="41" y="10"/>
                  </a:cubicBezTo>
                  <a:cubicBezTo>
                    <a:pt x="34" y="10"/>
                    <a:pt x="34" y="10"/>
                    <a:pt x="34" y="10"/>
                  </a:cubicBezTo>
                  <a:cubicBezTo>
                    <a:pt x="35" y="11"/>
                    <a:pt x="35" y="13"/>
                    <a:pt x="35" y="15"/>
                  </a:cubicBezTo>
                  <a:cubicBezTo>
                    <a:pt x="35" y="25"/>
                    <a:pt x="28" y="29"/>
                    <a:pt x="19" y="29"/>
                  </a:cubicBezTo>
                  <a:cubicBezTo>
                    <a:pt x="17" y="29"/>
                    <a:pt x="16" y="29"/>
                    <a:pt x="14" y="28"/>
                  </a:cubicBezTo>
                  <a:cubicBezTo>
                    <a:pt x="13" y="29"/>
                    <a:pt x="12" y="30"/>
                    <a:pt x="12" y="32"/>
                  </a:cubicBezTo>
                  <a:cubicBezTo>
                    <a:pt x="12" y="34"/>
                    <a:pt x="14" y="35"/>
                    <a:pt x="19" y="35"/>
                  </a:cubicBezTo>
                  <a:cubicBezTo>
                    <a:pt x="25" y="35"/>
                    <a:pt x="25" y="35"/>
                    <a:pt x="25" y="35"/>
                  </a:cubicBezTo>
                  <a:cubicBezTo>
                    <a:pt x="36" y="35"/>
                    <a:pt x="41" y="38"/>
                    <a:pt x="41" y="45"/>
                  </a:cubicBezTo>
                  <a:cubicBezTo>
                    <a:pt x="41" y="54"/>
                    <a:pt x="32" y="60"/>
                    <a:pt x="18" y="60"/>
                  </a:cubicBezTo>
                  <a:cubicBezTo>
                    <a:pt x="8" y="60"/>
                    <a:pt x="0" y="57"/>
                    <a:pt x="0" y="50"/>
                  </a:cubicBezTo>
                  <a:cubicBezTo>
                    <a:pt x="0" y="46"/>
                    <a:pt x="3" y="43"/>
                    <a:pt x="6" y="41"/>
                  </a:cubicBezTo>
                  <a:close/>
                  <a:moveTo>
                    <a:pt x="20" y="52"/>
                  </a:moveTo>
                  <a:cubicBezTo>
                    <a:pt x="25" y="52"/>
                    <a:pt x="29" y="50"/>
                    <a:pt x="29" y="47"/>
                  </a:cubicBezTo>
                  <a:cubicBezTo>
                    <a:pt x="29" y="45"/>
                    <a:pt x="27" y="44"/>
                    <a:pt x="23" y="44"/>
                  </a:cubicBezTo>
                  <a:cubicBezTo>
                    <a:pt x="19" y="44"/>
                    <a:pt x="19" y="44"/>
                    <a:pt x="19" y="44"/>
                  </a:cubicBezTo>
                  <a:cubicBezTo>
                    <a:pt x="16" y="44"/>
                    <a:pt x="14" y="44"/>
                    <a:pt x="13" y="44"/>
                  </a:cubicBezTo>
                  <a:cubicBezTo>
                    <a:pt x="11" y="45"/>
                    <a:pt x="11" y="46"/>
                    <a:pt x="11" y="48"/>
                  </a:cubicBezTo>
                  <a:cubicBezTo>
                    <a:pt x="11" y="51"/>
                    <a:pt x="14" y="52"/>
                    <a:pt x="20" y="52"/>
                  </a:cubicBezTo>
                  <a:close/>
                  <a:moveTo>
                    <a:pt x="25" y="15"/>
                  </a:moveTo>
                  <a:cubicBezTo>
                    <a:pt x="25" y="11"/>
                    <a:pt x="22" y="8"/>
                    <a:pt x="19" y="8"/>
                  </a:cubicBezTo>
                  <a:cubicBezTo>
                    <a:pt x="16" y="8"/>
                    <a:pt x="13" y="10"/>
                    <a:pt x="13" y="15"/>
                  </a:cubicBezTo>
                  <a:cubicBezTo>
                    <a:pt x="13" y="19"/>
                    <a:pt x="16" y="22"/>
                    <a:pt x="19" y="22"/>
                  </a:cubicBezTo>
                  <a:cubicBezTo>
                    <a:pt x="22" y="22"/>
                    <a:pt x="25" y="19"/>
                    <a:pt x="25"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sp>
          <p:nvSpPr>
            <p:cNvPr id="23" name="Freeform 21"/>
            <p:cNvSpPr>
              <a:spLocks noEditPoints="1"/>
            </p:cNvSpPr>
            <p:nvPr userDrawn="1"/>
          </p:nvSpPr>
          <p:spPr bwMode="auto">
            <a:xfrm>
              <a:off x="2779713" y="7054851"/>
              <a:ext cx="119063" cy="133350"/>
            </a:xfrm>
            <a:custGeom>
              <a:avLst/>
              <a:gdLst>
                <a:gd name="T0" fmla="*/ 20 w 40"/>
                <a:gd name="T1" fmla="*/ 0 h 44"/>
                <a:gd name="T2" fmla="*/ 40 w 40"/>
                <a:gd name="T3" fmla="*/ 22 h 44"/>
                <a:gd name="T4" fmla="*/ 20 w 40"/>
                <a:gd name="T5" fmla="*/ 44 h 44"/>
                <a:gd name="T6" fmla="*/ 0 w 40"/>
                <a:gd name="T7" fmla="*/ 22 h 44"/>
                <a:gd name="T8" fmla="*/ 20 w 40"/>
                <a:gd name="T9" fmla="*/ 0 h 44"/>
                <a:gd name="T10" fmla="*/ 20 w 40"/>
                <a:gd name="T11" fmla="*/ 34 h 44"/>
                <a:gd name="T12" fmla="*/ 28 w 40"/>
                <a:gd name="T13" fmla="*/ 22 h 44"/>
                <a:gd name="T14" fmla="*/ 20 w 40"/>
                <a:gd name="T15" fmla="*/ 10 h 44"/>
                <a:gd name="T16" fmla="*/ 12 w 40"/>
                <a:gd name="T17" fmla="*/ 22 h 44"/>
                <a:gd name="T18" fmla="*/ 20 w 40"/>
                <a:gd name="T19"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4">
                  <a:moveTo>
                    <a:pt x="20" y="0"/>
                  </a:moveTo>
                  <a:cubicBezTo>
                    <a:pt x="30" y="0"/>
                    <a:pt x="40" y="8"/>
                    <a:pt x="40" y="22"/>
                  </a:cubicBezTo>
                  <a:cubicBezTo>
                    <a:pt x="40" y="36"/>
                    <a:pt x="30" y="44"/>
                    <a:pt x="20" y="44"/>
                  </a:cubicBezTo>
                  <a:cubicBezTo>
                    <a:pt x="9" y="44"/>
                    <a:pt x="0" y="36"/>
                    <a:pt x="0" y="22"/>
                  </a:cubicBezTo>
                  <a:cubicBezTo>
                    <a:pt x="0" y="8"/>
                    <a:pt x="9" y="0"/>
                    <a:pt x="20" y="0"/>
                  </a:cubicBezTo>
                  <a:close/>
                  <a:moveTo>
                    <a:pt x="20" y="34"/>
                  </a:moveTo>
                  <a:cubicBezTo>
                    <a:pt x="25" y="34"/>
                    <a:pt x="28" y="29"/>
                    <a:pt x="28" y="22"/>
                  </a:cubicBezTo>
                  <a:cubicBezTo>
                    <a:pt x="28" y="14"/>
                    <a:pt x="25" y="10"/>
                    <a:pt x="20" y="10"/>
                  </a:cubicBezTo>
                  <a:cubicBezTo>
                    <a:pt x="15" y="10"/>
                    <a:pt x="12" y="14"/>
                    <a:pt x="12" y="22"/>
                  </a:cubicBezTo>
                  <a:cubicBezTo>
                    <a:pt x="12" y="29"/>
                    <a:pt x="15" y="34"/>
                    <a:pt x="20"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sp>
          <p:nvSpPr>
            <p:cNvPr id="24" name="Freeform 22"/>
            <p:cNvSpPr>
              <a:spLocks/>
            </p:cNvSpPr>
            <p:nvPr userDrawn="1"/>
          </p:nvSpPr>
          <p:spPr bwMode="auto">
            <a:xfrm>
              <a:off x="2908301" y="7058026"/>
              <a:ext cx="123825" cy="127000"/>
            </a:xfrm>
            <a:custGeom>
              <a:avLst/>
              <a:gdLst>
                <a:gd name="T0" fmla="*/ 0 w 42"/>
                <a:gd name="T1" fmla="*/ 0 h 42"/>
                <a:gd name="T2" fmla="*/ 12 w 42"/>
                <a:gd name="T3" fmla="*/ 0 h 42"/>
                <a:gd name="T4" fmla="*/ 17 w 42"/>
                <a:gd name="T5" fmla="*/ 20 h 42"/>
                <a:gd name="T6" fmla="*/ 21 w 42"/>
                <a:gd name="T7" fmla="*/ 32 h 42"/>
                <a:gd name="T8" fmla="*/ 21 w 42"/>
                <a:gd name="T9" fmla="*/ 32 h 42"/>
                <a:gd name="T10" fmla="*/ 24 w 42"/>
                <a:gd name="T11" fmla="*/ 20 h 42"/>
                <a:gd name="T12" fmla="*/ 30 w 42"/>
                <a:gd name="T13" fmla="*/ 0 h 42"/>
                <a:gd name="T14" fmla="*/ 42 w 42"/>
                <a:gd name="T15" fmla="*/ 0 h 42"/>
                <a:gd name="T16" fmla="*/ 28 w 42"/>
                <a:gd name="T17" fmla="*/ 42 h 42"/>
                <a:gd name="T18" fmla="*/ 14 w 42"/>
                <a:gd name="T19" fmla="*/ 42 h 42"/>
                <a:gd name="T20" fmla="*/ 0 w 42"/>
                <a:gd name="T2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42">
                  <a:moveTo>
                    <a:pt x="0" y="0"/>
                  </a:moveTo>
                  <a:cubicBezTo>
                    <a:pt x="12" y="0"/>
                    <a:pt x="12" y="0"/>
                    <a:pt x="12" y="0"/>
                  </a:cubicBezTo>
                  <a:cubicBezTo>
                    <a:pt x="17" y="20"/>
                    <a:pt x="17" y="20"/>
                    <a:pt x="17" y="20"/>
                  </a:cubicBezTo>
                  <a:cubicBezTo>
                    <a:pt x="19" y="24"/>
                    <a:pt x="20" y="28"/>
                    <a:pt x="21" y="32"/>
                  </a:cubicBezTo>
                  <a:cubicBezTo>
                    <a:pt x="21" y="32"/>
                    <a:pt x="21" y="32"/>
                    <a:pt x="21" y="32"/>
                  </a:cubicBezTo>
                  <a:cubicBezTo>
                    <a:pt x="22" y="28"/>
                    <a:pt x="23" y="24"/>
                    <a:pt x="24" y="20"/>
                  </a:cubicBezTo>
                  <a:cubicBezTo>
                    <a:pt x="30" y="0"/>
                    <a:pt x="30" y="0"/>
                    <a:pt x="30" y="0"/>
                  </a:cubicBezTo>
                  <a:cubicBezTo>
                    <a:pt x="42" y="0"/>
                    <a:pt x="42" y="0"/>
                    <a:pt x="42" y="0"/>
                  </a:cubicBezTo>
                  <a:cubicBezTo>
                    <a:pt x="28" y="42"/>
                    <a:pt x="28" y="42"/>
                    <a:pt x="28" y="42"/>
                  </a:cubicBezTo>
                  <a:cubicBezTo>
                    <a:pt x="14" y="42"/>
                    <a:pt x="14" y="42"/>
                    <a:pt x="14"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sp>
          <p:nvSpPr>
            <p:cNvPr id="25" name="Oval 23"/>
            <p:cNvSpPr>
              <a:spLocks noChangeArrowheads="1"/>
            </p:cNvSpPr>
            <p:nvPr userDrawn="1"/>
          </p:nvSpPr>
          <p:spPr bwMode="auto">
            <a:xfrm>
              <a:off x="3038476" y="7138988"/>
              <a:ext cx="44450" cy="492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sp>
          <p:nvSpPr>
            <p:cNvPr id="26" name="Freeform 24"/>
            <p:cNvSpPr>
              <a:spLocks/>
            </p:cNvSpPr>
            <p:nvPr userDrawn="1"/>
          </p:nvSpPr>
          <p:spPr bwMode="auto">
            <a:xfrm>
              <a:off x="3109913" y="7058026"/>
              <a:ext cx="109538" cy="130175"/>
            </a:xfrm>
            <a:custGeom>
              <a:avLst/>
              <a:gdLst>
                <a:gd name="T0" fmla="*/ 0 w 37"/>
                <a:gd name="T1" fmla="*/ 0 h 43"/>
                <a:gd name="T2" fmla="*/ 12 w 37"/>
                <a:gd name="T3" fmla="*/ 0 h 43"/>
                <a:gd name="T4" fmla="*/ 12 w 37"/>
                <a:gd name="T5" fmla="*/ 24 h 43"/>
                <a:gd name="T6" fmla="*/ 17 w 37"/>
                <a:gd name="T7" fmla="*/ 32 h 43"/>
                <a:gd name="T8" fmla="*/ 25 w 37"/>
                <a:gd name="T9" fmla="*/ 27 h 43"/>
                <a:gd name="T10" fmla="*/ 25 w 37"/>
                <a:gd name="T11" fmla="*/ 0 h 43"/>
                <a:gd name="T12" fmla="*/ 37 w 37"/>
                <a:gd name="T13" fmla="*/ 0 h 43"/>
                <a:gd name="T14" fmla="*/ 37 w 37"/>
                <a:gd name="T15" fmla="*/ 42 h 43"/>
                <a:gd name="T16" fmla="*/ 27 w 37"/>
                <a:gd name="T17" fmla="*/ 42 h 43"/>
                <a:gd name="T18" fmla="*/ 26 w 37"/>
                <a:gd name="T19" fmla="*/ 36 h 43"/>
                <a:gd name="T20" fmla="*/ 26 w 37"/>
                <a:gd name="T21" fmla="*/ 36 h 43"/>
                <a:gd name="T22" fmla="*/ 13 w 37"/>
                <a:gd name="T23" fmla="*/ 43 h 43"/>
                <a:gd name="T24" fmla="*/ 0 w 37"/>
                <a:gd name="T25" fmla="*/ 26 h 43"/>
                <a:gd name="T26" fmla="*/ 0 w 37"/>
                <a:gd name="T2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 h="43">
                  <a:moveTo>
                    <a:pt x="0" y="0"/>
                  </a:moveTo>
                  <a:cubicBezTo>
                    <a:pt x="12" y="0"/>
                    <a:pt x="12" y="0"/>
                    <a:pt x="12" y="0"/>
                  </a:cubicBezTo>
                  <a:cubicBezTo>
                    <a:pt x="12" y="24"/>
                    <a:pt x="12" y="24"/>
                    <a:pt x="12" y="24"/>
                  </a:cubicBezTo>
                  <a:cubicBezTo>
                    <a:pt x="12" y="30"/>
                    <a:pt x="14" y="32"/>
                    <a:pt x="17" y="32"/>
                  </a:cubicBezTo>
                  <a:cubicBezTo>
                    <a:pt x="21" y="32"/>
                    <a:pt x="22" y="31"/>
                    <a:pt x="25" y="27"/>
                  </a:cubicBezTo>
                  <a:cubicBezTo>
                    <a:pt x="25" y="0"/>
                    <a:pt x="25" y="0"/>
                    <a:pt x="25" y="0"/>
                  </a:cubicBezTo>
                  <a:cubicBezTo>
                    <a:pt x="37" y="0"/>
                    <a:pt x="37" y="0"/>
                    <a:pt x="37" y="0"/>
                  </a:cubicBezTo>
                  <a:cubicBezTo>
                    <a:pt x="37" y="42"/>
                    <a:pt x="37" y="42"/>
                    <a:pt x="37" y="42"/>
                  </a:cubicBezTo>
                  <a:cubicBezTo>
                    <a:pt x="27" y="42"/>
                    <a:pt x="27" y="42"/>
                    <a:pt x="27" y="42"/>
                  </a:cubicBezTo>
                  <a:cubicBezTo>
                    <a:pt x="26" y="36"/>
                    <a:pt x="26" y="36"/>
                    <a:pt x="26" y="36"/>
                  </a:cubicBezTo>
                  <a:cubicBezTo>
                    <a:pt x="26" y="36"/>
                    <a:pt x="26" y="36"/>
                    <a:pt x="26" y="36"/>
                  </a:cubicBezTo>
                  <a:cubicBezTo>
                    <a:pt x="22" y="40"/>
                    <a:pt x="19" y="43"/>
                    <a:pt x="13" y="43"/>
                  </a:cubicBezTo>
                  <a:cubicBezTo>
                    <a:pt x="4" y="43"/>
                    <a:pt x="0" y="36"/>
                    <a:pt x="0" y="26"/>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sp>
          <p:nvSpPr>
            <p:cNvPr id="27" name="Freeform 25"/>
            <p:cNvSpPr>
              <a:spLocks/>
            </p:cNvSpPr>
            <p:nvPr userDrawn="1"/>
          </p:nvSpPr>
          <p:spPr bwMode="auto">
            <a:xfrm>
              <a:off x="3251201" y="7005638"/>
              <a:ext cx="119063" cy="179388"/>
            </a:xfrm>
            <a:custGeom>
              <a:avLst/>
              <a:gdLst>
                <a:gd name="T0" fmla="*/ 0 w 75"/>
                <a:gd name="T1" fmla="*/ 0 h 113"/>
                <a:gd name="T2" fmla="*/ 23 w 75"/>
                <a:gd name="T3" fmla="*/ 0 h 113"/>
                <a:gd name="T4" fmla="*/ 23 w 75"/>
                <a:gd name="T5" fmla="*/ 63 h 113"/>
                <a:gd name="T6" fmla="*/ 23 w 75"/>
                <a:gd name="T7" fmla="*/ 63 h 113"/>
                <a:gd name="T8" fmla="*/ 47 w 75"/>
                <a:gd name="T9" fmla="*/ 33 h 113"/>
                <a:gd name="T10" fmla="*/ 73 w 75"/>
                <a:gd name="T11" fmla="*/ 33 h 113"/>
                <a:gd name="T12" fmla="*/ 45 w 75"/>
                <a:gd name="T13" fmla="*/ 65 h 113"/>
                <a:gd name="T14" fmla="*/ 75 w 75"/>
                <a:gd name="T15" fmla="*/ 113 h 113"/>
                <a:gd name="T16" fmla="*/ 49 w 75"/>
                <a:gd name="T17" fmla="*/ 113 h 113"/>
                <a:gd name="T18" fmla="*/ 32 w 75"/>
                <a:gd name="T19" fmla="*/ 80 h 113"/>
                <a:gd name="T20" fmla="*/ 23 w 75"/>
                <a:gd name="T21" fmla="*/ 92 h 113"/>
                <a:gd name="T22" fmla="*/ 23 w 75"/>
                <a:gd name="T23" fmla="*/ 113 h 113"/>
                <a:gd name="T24" fmla="*/ 0 w 75"/>
                <a:gd name="T25" fmla="*/ 113 h 113"/>
                <a:gd name="T26" fmla="*/ 0 w 75"/>
                <a:gd name="T27"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113">
                  <a:moveTo>
                    <a:pt x="0" y="0"/>
                  </a:moveTo>
                  <a:lnTo>
                    <a:pt x="23" y="0"/>
                  </a:lnTo>
                  <a:lnTo>
                    <a:pt x="23" y="63"/>
                  </a:lnTo>
                  <a:lnTo>
                    <a:pt x="23" y="63"/>
                  </a:lnTo>
                  <a:lnTo>
                    <a:pt x="47" y="33"/>
                  </a:lnTo>
                  <a:lnTo>
                    <a:pt x="73" y="33"/>
                  </a:lnTo>
                  <a:lnTo>
                    <a:pt x="45" y="65"/>
                  </a:lnTo>
                  <a:lnTo>
                    <a:pt x="75" y="113"/>
                  </a:lnTo>
                  <a:lnTo>
                    <a:pt x="49" y="113"/>
                  </a:lnTo>
                  <a:lnTo>
                    <a:pt x="32" y="80"/>
                  </a:lnTo>
                  <a:lnTo>
                    <a:pt x="23" y="92"/>
                  </a:lnTo>
                  <a:lnTo>
                    <a:pt x="23" y="113"/>
                  </a:lnTo>
                  <a:lnTo>
                    <a:pt x="0" y="11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633"/>
            </a:p>
          </p:txBody>
        </p:sp>
      </p:grpSp>
      <p:sp>
        <p:nvSpPr>
          <p:cNvPr id="4" name="TextBox 3">
            <a:extLst>
              <a:ext uri="{FF2B5EF4-FFF2-40B4-BE49-F238E27FC236}">
                <a16:creationId xmlns:a16="http://schemas.microsoft.com/office/drawing/2014/main" id="{D25CDFC4-888E-653B-EE94-8B0DD97B30E4}"/>
              </a:ext>
            </a:extLst>
          </p:cNvPr>
          <p:cNvSpPr txBox="1"/>
          <p:nvPr userDrawn="1">
            <p:extLst>
              <p:ext uri="{1162E1C5-73C7-4A58-AE30-91384D911F3F}">
                <p184:classification xmlns:p184="http://schemas.microsoft.com/office/powerpoint/2018/4/main" val="hdr"/>
              </p:ext>
            </p:extLst>
          </p:nvPr>
        </p:nvSpPr>
        <p:spPr>
          <a:xfrm>
            <a:off x="9612784" y="172782"/>
            <a:ext cx="2394598" cy="139590"/>
          </a:xfrm>
          <a:prstGeom prst="rect">
            <a:avLst/>
          </a:prstGeom>
        </p:spPr>
        <p:txBody>
          <a:bodyPr horzOverflow="overflow" lIns="0" tIns="0" rIns="0" bIns="0">
            <a:spAutoFit/>
          </a:bodyPr>
          <a:lstStyle/>
          <a:p>
            <a:pPr algn="l"/>
            <a:r>
              <a:rPr lang="en-GB" sz="907">
                <a:solidFill>
                  <a:srgbClr val="FF8C00">
                    <a:alpha val="50000"/>
                  </a:srgbClr>
                </a:solidFill>
                <a:latin typeface="Calibri" panose="020F0502020204030204" pitchFamily="34" charset="0"/>
                <a:ea typeface="Calibri" panose="020F0502020204030204" pitchFamily="34" charset="0"/>
                <a:cs typeface="Calibri" panose="020F0502020204030204" pitchFamily="34" charset="0"/>
              </a:rPr>
              <a:t>Information Classification: CONTROLLED</a:t>
            </a:r>
          </a:p>
        </p:txBody>
      </p:sp>
    </p:spTree>
    <p:extLst>
      <p:ext uri="{BB962C8B-B14F-4D97-AF65-F5344CB8AC3E}">
        <p14:creationId xmlns:p14="http://schemas.microsoft.com/office/powerpoint/2010/main" val="923985628"/>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Lst>
  <p:hf sldNum="0" hdr="0" dt="0"/>
  <p:txStyles>
    <p:titleStyle>
      <a:lvl1pPr algn="l" defTabSz="829361" rtl="0" eaLnBrk="1" latinLnBrk="0" hangingPunct="1">
        <a:spcBef>
          <a:spcPct val="0"/>
        </a:spcBef>
        <a:buNone/>
        <a:defRPr sz="3628" b="1" kern="1200">
          <a:solidFill>
            <a:srgbClr val="0087CD"/>
          </a:solidFill>
          <a:latin typeface="+mj-lt"/>
          <a:ea typeface="+mj-ea"/>
          <a:cs typeface="+mj-cs"/>
        </a:defRPr>
      </a:lvl1pPr>
    </p:titleStyle>
    <p:bodyStyle>
      <a:lvl1pPr marL="311010" indent="-311010" algn="l" defTabSz="829361" rtl="0" eaLnBrk="1" latinLnBrk="0" hangingPunct="1">
        <a:spcBef>
          <a:spcPct val="20000"/>
        </a:spcBef>
        <a:buFont typeface="Arial" panose="020B0604020202020204" pitchFamily="34" charset="0"/>
        <a:buChar char="•"/>
        <a:defRPr sz="2902" kern="1200">
          <a:solidFill>
            <a:schemeClr val="tx1"/>
          </a:solidFill>
          <a:latin typeface="+mn-lt"/>
          <a:ea typeface="+mn-ea"/>
          <a:cs typeface="+mn-cs"/>
        </a:defRPr>
      </a:lvl1pPr>
      <a:lvl2pPr marL="673856" indent="-259175" algn="l" defTabSz="829361" rtl="0" eaLnBrk="1" latinLnBrk="0" hangingPunct="1">
        <a:spcBef>
          <a:spcPct val="20000"/>
        </a:spcBef>
        <a:buFont typeface="Arial" panose="020B0604020202020204" pitchFamily="34" charset="0"/>
        <a:buChar char="–"/>
        <a:defRPr sz="2540" kern="1200">
          <a:solidFill>
            <a:schemeClr val="tx1"/>
          </a:solidFill>
          <a:latin typeface="+mn-lt"/>
          <a:ea typeface="+mn-ea"/>
          <a:cs typeface="+mn-cs"/>
        </a:defRPr>
      </a:lvl2pPr>
      <a:lvl3pPr marL="1036701" indent="-207340" algn="l" defTabSz="829361" rtl="0" eaLnBrk="1" latinLnBrk="0" hangingPunct="1">
        <a:spcBef>
          <a:spcPct val="20000"/>
        </a:spcBef>
        <a:buFont typeface="Arial" panose="020B0604020202020204" pitchFamily="34" charset="0"/>
        <a:buChar char="•"/>
        <a:defRPr sz="2177" kern="1200">
          <a:solidFill>
            <a:schemeClr val="tx1"/>
          </a:solidFill>
          <a:latin typeface="+mn-lt"/>
          <a:ea typeface="+mn-ea"/>
          <a:cs typeface="+mn-cs"/>
        </a:defRPr>
      </a:lvl3pPr>
      <a:lvl4pPr marL="1451381" indent="-207340" algn="l" defTabSz="829361" rtl="0" eaLnBrk="1" latinLnBrk="0" hangingPunct="1">
        <a:spcBef>
          <a:spcPct val="20000"/>
        </a:spcBef>
        <a:buFont typeface="Arial" panose="020B0604020202020204" pitchFamily="34" charset="0"/>
        <a:buChar char="–"/>
        <a:defRPr sz="1814" kern="1200">
          <a:solidFill>
            <a:schemeClr val="tx1"/>
          </a:solidFill>
          <a:latin typeface="+mn-lt"/>
          <a:ea typeface="+mn-ea"/>
          <a:cs typeface="+mn-cs"/>
        </a:defRPr>
      </a:lvl4pPr>
      <a:lvl5pPr marL="1866062" indent="-207340" algn="l" defTabSz="829361" rtl="0" eaLnBrk="1" latinLnBrk="0" hangingPunct="1">
        <a:spcBef>
          <a:spcPct val="20000"/>
        </a:spcBef>
        <a:buFont typeface="Arial" panose="020B0604020202020204" pitchFamily="34" charset="0"/>
        <a:buChar char="»"/>
        <a:defRPr sz="1814" kern="1200">
          <a:solidFill>
            <a:schemeClr val="tx1"/>
          </a:solidFill>
          <a:latin typeface="+mn-lt"/>
          <a:ea typeface="+mn-ea"/>
          <a:cs typeface="+mn-cs"/>
        </a:defRPr>
      </a:lvl5pPr>
      <a:lvl6pPr marL="2280742" indent="-207340" algn="l" defTabSz="829361" rtl="0" eaLnBrk="1" latinLnBrk="0" hangingPunct="1">
        <a:spcBef>
          <a:spcPct val="20000"/>
        </a:spcBef>
        <a:buFont typeface="Arial" panose="020B0604020202020204" pitchFamily="34" charset="0"/>
        <a:buChar char="•"/>
        <a:defRPr sz="1814" kern="1200">
          <a:solidFill>
            <a:schemeClr val="tx1"/>
          </a:solidFill>
          <a:latin typeface="+mn-lt"/>
          <a:ea typeface="+mn-ea"/>
          <a:cs typeface="+mn-cs"/>
        </a:defRPr>
      </a:lvl6pPr>
      <a:lvl7pPr marL="2695423" indent="-207340" algn="l" defTabSz="829361" rtl="0" eaLnBrk="1" latinLnBrk="0" hangingPunct="1">
        <a:spcBef>
          <a:spcPct val="20000"/>
        </a:spcBef>
        <a:buFont typeface="Arial" panose="020B0604020202020204" pitchFamily="34" charset="0"/>
        <a:buChar char="•"/>
        <a:defRPr sz="1814" kern="1200">
          <a:solidFill>
            <a:schemeClr val="tx1"/>
          </a:solidFill>
          <a:latin typeface="+mn-lt"/>
          <a:ea typeface="+mn-ea"/>
          <a:cs typeface="+mn-cs"/>
        </a:defRPr>
      </a:lvl7pPr>
      <a:lvl8pPr marL="3110103" indent="-207340" algn="l" defTabSz="829361" rtl="0" eaLnBrk="1" latinLnBrk="0" hangingPunct="1">
        <a:spcBef>
          <a:spcPct val="20000"/>
        </a:spcBef>
        <a:buFont typeface="Arial" panose="020B0604020202020204" pitchFamily="34" charset="0"/>
        <a:buChar char="•"/>
        <a:defRPr sz="1814" kern="1200">
          <a:solidFill>
            <a:schemeClr val="tx1"/>
          </a:solidFill>
          <a:latin typeface="+mn-lt"/>
          <a:ea typeface="+mn-ea"/>
          <a:cs typeface="+mn-cs"/>
        </a:defRPr>
      </a:lvl8pPr>
      <a:lvl9pPr marL="3524783" indent="-207340" algn="l" defTabSz="829361" rtl="0" eaLnBrk="1" latinLnBrk="0" hangingPunct="1">
        <a:spcBef>
          <a:spcPct val="20000"/>
        </a:spcBef>
        <a:buFont typeface="Arial" panose="020B0604020202020204" pitchFamily="34" charset="0"/>
        <a:buChar char="•"/>
        <a:defRPr sz="1814" kern="1200">
          <a:solidFill>
            <a:schemeClr val="tx1"/>
          </a:solidFill>
          <a:latin typeface="+mn-lt"/>
          <a:ea typeface="+mn-ea"/>
          <a:cs typeface="+mn-cs"/>
        </a:defRPr>
      </a:lvl9pPr>
    </p:bodyStyle>
    <p:otherStyle>
      <a:defPPr>
        <a:defRPr lang="en-US"/>
      </a:defPPr>
      <a:lvl1pPr marL="0" algn="l" defTabSz="829361" rtl="0" eaLnBrk="1" latinLnBrk="0" hangingPunct="1">
        <a:defRPr sz="1633" kern="1200">
          <a:solidFill>
            <a:schemeClr val="tx1"/>
          </a:solidFill>
          <a:latin typeface="+mn-lt"/>
          <a:ea typeface="+mn-ea"/>
          <a:cs typeface="+mn-cs"/>
        </a:defRPr>
      </a:lvl1pPr>
      <a:lvl2pPr marL="414680" algn="l" defTabSz="829361" rtl="0" eaLnBrk="1" latinLnBrk="0" hangingPunct="1">
        <a:defRPr sz="1633" kern="1200">
          <a:solidFill>
            <a:schemeClr val="tx1"/>
          </a:solidFill>
          <a:latin typeface="+mn-lt"/>
          <a:ea typeface="+mn-ea"/>
          <a:cs typeface="+mn-cs"/>
        </a:defRPr>
      </a:lvl2pPr>
      <a:lvl3pPr marL="829361" algn="l" defTabSz="829361" rtl="0" eaLnBrk="1" latinLnBrk="0" hangingPunct="1">
        <a:defRPr sz="1633" kern="1200">
          <a:solidFill>
            <a:schemeClr val="tx1"/>
          </a:solidFill>
          <a:latin typeface="+mn-lt"/>
          <a:ea typeface="+mn-ea"/>
          <a:cs typeface="+mn-cs"/>
        </a:defRPr>
      </a:lvl3pPr>
      <a:lvl4pPr marL="1244041" algn="l" defTabSz="829361" rtl="0" eaLnBrk="1" latinLnBrk="0" hangingPunct="1">
        <a:defRPr sz="1633" kern="1200">
          <a:solidFill>
            <a:schemeClr val="tx1"/>
          </a:solidFill>
          <a:latin typeface="+mn-lt"/>
          <a:ea typeface="+mn-ea"/>
          <a:cs typeface="+mn-cs"/>
        </a:defRPr>
      </a:lvl4pPr>
      <a:lvl5pPr marL="1658722" algn="l" defTabSz="829361" rtl="0" eaLnBrk="1" latinLnBrk="0" hangingPunct="1">
        <a:defRPr sz="1633" kern="1200">
          <a:solidFill>
            <a:schemeClr val="tx1"/>
          </a:solidFill>
          <a:latin typeface="+mn-lt"/>
          <a:ea typeface="+mn-ea"/>
          <a:cs typeface="+mn-cs"/>
        </a:defRPr>
      </a:lvl5pPr>
      <a:lvl6pPr marL="2073402" algn="l" defTabSz="829361" rtl="0" eaLnBrk="1" latinLnBrk="0" hangingPunct="1">
        <a:defRPr sz="1633" kern="1200">
          <a:solidFill>
            <a:schemeClr val="tx1"/>
          </a:solidFill>
          <a:latin typeface="+mn-lt"/>
          <a:ea typeface="+mn-ea"/>
          <a:cs typeface="+mn-cs"/>
        </a:defRPr>
      </a:lvl6pPr>
      <a:lvl7pPr marL="2488082" algn="l" defTabSz="829361" rtl="0" eaLnBrk="1" latinLnBrk="0" hangingPunct="1">
        <a:defRPr sz="1633" kern="1200">
          <a:solidFill>
            <a:schemeClr val="tx1"/>
          </a:solidFill>
          <a:latin typeface="+mn-lt"/>
          <a:ea typeface="+mn-ea"/>
          <a:cs typeface="+mn-cs"/>
        </a:defRPr>
      </a:lvl7pPr>
      <a:lvl8pPr marL="2902763" algn="l" defTabSz="829361" rtl="0" eaLnBrk="1" latinLnBrk="0" hangingPunct="1">
        <a:defRPr sz="1633" kern="1200">
          <a:solidFill>
            <a:schemeClr val="tx1"/>
          </a:solidFill>
          <a:latin typeface="+mn-lt"/>
          <a:ea typeface="+mn-ea"/>
          <a:cs typeface="+mn-cs"/>
        </a:defRPr>
      </a:lvl8pPr>
      <a:lvl9pPr marL="3317443" algn="l" defTabSz="829361" rtl="0" eaLnBrk="1" latinLnBrk="0" hangingPunct="1">
        <a:defRPr sz="16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diagramColors" Target="../diagrams/colors2.xml"/><Relationship Id="rId18" Type="http://schemas.openxmlformats.org/officeDocument/2006/relationships/diagramColors" Target="../diagrams/colors3.xml"/><Relationship Id="rId3" Type="http://schemas.openxmlformats.org/officeDocument/2006/relationships/slideLayout" Target="../slideLayouts/slideLayout145.xml"/><Relationship Id="rId7" Type="http://schemas.openxmlformats.org/officeDocument/2006/relationships/diagramQuickStyle" Target="../diagrams/quickStyle1.xml"/><Relationship Id="rId12" Type="http://schemas.openxmlformats.org/officeDocument/2006/relationships/diagramQuickStyle" Target="../diagrams/quickStyle2.xml"/><Relationship Id="rId17" Type="http://schemas.openxmlformats.org/officeDocument/2006/relationships/diagramQuickStyle" Target="../diagrams/quickStyle3.xml"/><Relationship Id="rId2" Type="http://schemas.openxmlformats.org/officeDocument/2006/relationships/audio" Target="../media/media1.m4a"/><Relationship Id="rId16" Type="http://schemas.openxmlformats.org/officeDocument/2006/relationships/diagramLayout" Target="../diagrams/layout3.xml"/><Relationship Id="rId20" Type="http://schemas.openxmlformats.org/officeDocument/2006/relationships/image" Target="../media/image18.png"/><Relationship Id="rId1" Type="http://schemas.microsoft.com/office/2007/relationships/media" Target="../media/media1.m4a"/><Relationship Id="rId6" Type="http://schemas.openxmlformats.org/officeDocument/2006/relationships/diagramLayout" Target="../diagrams/layout1.xml"/><Relationship Id="rId11" Type="http://schemas.openxmlformats.org/officeDocument/2006/relationships/diagramLayout" Target="../diagrams/layout2.xml"/><Relationship Id="rId5" Type="http://schemas.openxmlformats.org/officeDocument/2006/relationships/diagramData" Target="../diagrams/data1.xml"/><Relationship Id="rId15" Type="http://schemas.openxmlformats.org/officeDocument/2006/relationships/diagramData" Target="../diagrams/data3.xml"/><Relationship Id="rId10" Type="http://schemas.openxmlformats.org/officeDocument/2006/relationships/diagramData" Target="../diagrams/data2.xml"/><Relationship Id="rId19" Type="http://schemas.microsoft.com/office/2007/relationships/diagramDrawing" Target="../diagrams/drawing3.xml"/><Relationship Id="rId4" Type="http://schemas.openxmlformats.org/officeDocument/2006/relationships/notesSlide" Target="../notesSlides/notesSlide5.xml"/><Relationship Id="rId9" Type="http://schemas.microsoft.com/office/2007/relationships/diagramDrawing" Target="../diagrams/drawing1.xml"/><Relationship Id="rId14" Type="http://schemas.microsoft.com/office/2007/relationships/diagramDrawing" Target="../diagrams/drawing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45.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8.png"/><Relationship Id="rId4"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6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1.png"/><Relationship Id="rId4"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22.png"/><Relationship Id="rId2" Type="http://schemas.openxmlformats.org/officeDocument/2006/relationships/diagramData" Target="../diagrams/data5.xml"/><Relationship Id="rId1" Type="http://schemas.openxmlformats.org/officeDocument/2006/relationships/slideLayout" Target="../slideLayouts/slideLayout1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64.xml"/><Relationship Id="rId5" Type="http://schemas.openxmlformats.org/officeDocument/2006/relationships/image" Target="../media/image15.png"/><Relationship Id="rId4" Type="http://schemas.openxmlformats.org/officeDocument/2006/relationships/hyperlink" Target="https://www.careersandenterprise.co.uk/media/14cdft1b/cec-now-next-report.pdf"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44.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4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4.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50.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44.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44.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44.xml"/></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44.xml"/></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44.xml"/></Relationships>
</file>

<file path=ppt/slides/_rels/slide4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9.xml"/><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9.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56.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56.xml"/><Relationship Id="rId4" Type="http://schemas.openxmlformats.org/officeDocument/2006/relationships/chart" Target="../charts/chart4.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56.xml"/><Relationship Id="rId4" Type="http://schemas.openxmlformats.org/officeDocument/2006/relationships/chart" Target="../charts/chart6.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EDBE6-A29C-9C90-F7C0-F222165FAB4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B305D59-0094-627D-7D6D-BE27E2E23110}"/>
              </a:ext>
            </a:extLst>
          </p:cNvPr>
          <p:cNvSpPr txBox="1"/>
          <p:nvPr/>
        </p:nvSpPr>
        <p:spPr>
          <a:xfrm>
            <a:off x="5088632" y="1551563"/>
            <a:ext cx="6445223" cy="3200876"/>
          </a:xfrm>
          <a:prstGeom prst="rect">
            <a:avLst/>
          </a:prstGeom>
          <a:noFill/>
        </p:spPr>
        <p:txBody>
          <a:bodyPr wrap="square" lIns="91440" tIns="45720" rIns="91440" bIns="45720" rtlCol="0" anchor="t">
            <a:spAutoFit/>
          </a:bodyPr>
          <a:lstStyle/>
          <a:p>
            <a:pPr defTabSz="457189">
              <a:defRPr/>
            </a:pPr>
            <a:r>
              <a:rPr lang="en-GB" sz="6600" dirty="0">
                <a:solidFill>
                  <a:srgbClr val="2CACAC"/>
                </a:solidFill>
                <a:latin typeface="Calibri"/>
                <a:ea typeface="Calibri"/>
                <a:cs typeface="Calibri"/>
              </a:rPr>
              <a:t>Changing Careers!</a:t>
            </a:r>
          </a:p>
          <a:p>
            <a:pPr defTabSz="457189">
              <a:defRPr/>
            </a:pPr>
            <a:r>
              <a:rPr lang="en-GB" sz="3600" dirty="0">
                <a:solidFill>
                  <a:srgbClr val="2CACAC"/>
                </a:solidFill>
                <a:latin typeface="Calibri"/>
                <a:ea typeface="Calibri"/>
                <a:cs typeface="Calibri"/>
              </a:rPr>
              <a:t>Harnessing the power of Changes to Careers Related Learning</a:t>
            </a:r>
          </a:p>
          <a:p>
            <a:pPr defTabSz="457189">
              <a:defRPr/>
            </a:pPr>
            <a:r>
              <a:rPr lang="en-GB" sz="3600" dirty="0">
                <a:solidFill>
                  <a:srgbClr val="2CACAC"/>
                </a:solidFill>
                <a:latin typeface="Calibri"/>
                <a:ea typeface="Calibri"/>
                <a:cs typeface="Calibri"/>
              </a:rPr>
              <a:t>Carrie Childs and </a:t>
            </a:r>
            <a:r>
              <a:rPr lang="en-GB" sz="3600">
                <a:solidFill>
                  <a:srgbClr val="2CACAC"/>
                </a:solidFill>
                <a:latin typeface="Calibri"/>
                <a:ea typeface="Calibri"/>
                <a:cs typeface="Calibri"/>
              </a:rPr>
              <a:t>Dave Pollard</a:t>
            </a:r>
            <a:endParaRPr lang="en-GB" sz="3600" dirty="0">
              <a:solidFill>
                <a:srgbClr val="2CACAC"/>
              </a:solidFill>
              <a:latin typeface="Calibri"/>
              <a:ea typeface="Calibri"/>
              <a:cs typeface="Calibri"/>
            </a:endParaRPr>
          </a:p>
          <a:p>
            <a:pPr defTabSz="457189">
              <a:defRPr/>
            </a:pPr>
            <a:r>
              <a:rPr lang="en-GB" sz="2800" dirty="0">
                <a:solidFill>
                  <a:srgbClr val="515E91"/>
                </a:solidFill>
                <a:latin typeface="Calibri"/>
                <a:ea typeface="Calibri"/>
                <a:cs typeface="Calibri"/>
              </a:rPr>
              <a:t>Cornwall &amp; Isles of Scilly Careers Hub</a:t>
            </a:r>
          </a:p>
        </p:txBody>
      </p:sp>
      <p:pic>
        <p:nvPicPr>
          <p:cNvPr id="4" name="Picture 2">
            <a:extLst>
              <a:ext uri="{FF2B5EF4-FFF2-40B4-BE49-F238E27FC236}">
                <a16:creationId xmlns:a16="http://schemas.microsoft.com/office/drawing/2014/main" id="{0E8F303C-65EF-BC19-C680-8F74BF4050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7778" b="33518"/>
          <a:stretch/>
        </p:blipFill>
        <p:spPr bwMode="auto">
          <a:xfrm>
            <a:off x="8851900" y="203200"/>
            <a:ext cx="3196072" cy="940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718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C53E5-DF84-647E-753D-A72A37CCFAA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52AB7B8-32C2-CC68-F299-B34DFCAA889E}"/>
              </a:ext>
            </a:extLst>
          </p:cNvPr>
          <p:cNvSpPr txBox="1"/>
          <p:nvPr/>
        </p:nvSpPr>
        <p:spPr>
          <a:xfrm>
            <a:off x="904575" y="564977"/>
            <a:ext cx="2339009"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black"/>
                </a:solidFill>
                <a:effectLst/>
                <a:uLnTx/>
                <a:uFillTx/>
                <a:latin typeface="Aptos" panose="02110004020202020204"/>
                <a:ea typeface="+mn-ea"/>
                <a:cs typeface="+mn-cs"/>
              </a:rPr>
              <a:t>Work experience… or experiences of the workplace?</a:t>
            </a:r>
          </a:p>
        </p:txBody>
      </p:sp>
      <p:graphicFrame>
        <p:nvGraphicFramePr>
          <p:cNvPr id="4" name="Diagram 3">
            <a:extLst>
              <a:ext uri="{FF2B5EF4-FFF2-40B4-BE49-F238E27FC236}">
                <a16:creationId xmlns:a16="http://schemas.microsoft.com/office/drawing/2014/main" id="{D14F41A3-F645-1215-BB92-047C3B050A22}"/>
              </a:ext>
            </a:extLst>
          </p:cNvPr>
          <p:cNvGraphicFramePr/>
          <p:nvPr/>
        </p:nvGraphicFramePr>
        <p:xfrm>
          <a:off x="4545494" y="564977"/>
          <a:ext cx="5360504" cy="224676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6" name="Diagram 5">
            <a:extLst>
              <a:ext uri="{FF2B5EF4-FFF2-40B4-BE49-F238E27FC236}">
                <a16:creationId xmlns:a16="http://schemas.microsoft.com/office/drawing/2014/main" id="{B5378338-C32A-8E3A-E3C6-495F3179453D}"/>
              </a:ext>
            </a:extLst>
          </p:cNvPr>
          <p:cNvGraphicFramePr/>
          <p:nvPr/>
        </p:nvGraphicFramePr>
        <p:xfrm>
          <a:off x="4545494" y="2546818"/>
          <a:ext cx="5314121" cy="224676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7" name="Diagram 6">
            <a:extLst>
              <a:ext uri="{FF2B5EF4-FFF2-40B4-BE49-F238E27FC236}">
                <a16:creationId xmlns:a16="http://schemas.microsoft.com/office/drawing/2014/main" id="{BB5701F9-96A5-BA2E-7BB8-54DFBA25A736}"/>
              </a:ext>
            </a:extLst>
          </p:cNvPr>
          <p:cNvGraphicFramePr/>
          <p:nvPr/>
        </p:nvGraphicFramePr>
        <p:xfrm>
          <a:off x="4618381" y="4528658"/>
          <a:ext cx="5287617" cy="2246769"/>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17" name="Audio 16">
            <a:hlinkClick r:id="" action="ppaction://media"/>
            <a:extLst>
              <a:ext uri="{FF2B5EF4-FFF2-40B4-BE49-F238E27FC236}">
                <a16:creationId xmlns:a16="http://schemas.microsoft.com/office/drawing/2014/main" id="{B05BF83D-5CCB-5E61-B0DA-EFB2B025970E}"/>
              </a:ext>
            </a:extLst>
          </p:cNvPr>
          <p:cNvPicPr>
            <a:picLocks noChangeAspect="1"/>
          </p:cNvPicPr>
          <p:nvPr>
            <a:audioFile r:link="rId2"/>
            <p:extLst>
              <p:ext uri="{DAA4B4D4-6D71-4841-9C94-3DE7FCFB9230}">
                <p14:media xmlns:p14="http://schemas.microsoft.com/office/powerpoint/2010/main" r:embed="rId1"/>
              </p:ext>
            </p:extLst>
          </p:nvPr>
        </p:nvPicPr>
        <p:blipFill>
          <a:blip r:embed="rId20"/>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15832910"/>
      </p:ext>
    </p:extLst>
  </p:cSld>
  <p:clrMapOvr>
    <a:masterClrMapping/>
  </p:clrMapOvr>
  <mc:AlternateContent xmlns:mc="http://schemas.openxmlformats.org/markup-compatibility/2006" xmlns:p14="http://schemas.microsoft.com/office/powerpoint/2010/main">
    <mc:Choice Requires="p14">
      <p:transition spd="slow" p14:dur="2000" advTm="96574"/>
    </mc:Choice>
    <mc:Fallback xmlns="">
      <p:transition spd="slow" advTm="965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44D60-FD49-3E76-DA5D-04FA884430A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07C7B00-9CF1-1FCF-633A-E3D81F5E3216}"/>
              </a:ext>
            </a:extLst>
          </p:cNvPr>
          <p:cNvSpPr txBox="1"/>
          <p:nvPr/>
        </p:nvSpPr>
        <p:spPr>
          <a:xfrm>
            <a:off x="849396" y="2085220"/>
            <a:ext cx="2682080"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black"/>
                </a:solidFill>
                <a:effectLst/>
                <a:uLnTx/>
                <a:uFillTx/>
                <a:latin typeface="Aptos" panose="02110004020202020204"/>
                <a:ea typeface="+mn-ea"/>
                <a:cs typeface="+mn-cs"/>
              </a:rPr>
              <a:t>A programme of Modern Work experience, what should it do?</a:t>
            </a:r>
          </a:p>
        </p:txBody>
      </p:sp>
      <p:sp>
        <p:nvSpPr>
          <p:cNvPr id="3" name="TextBox 2">
            <a:extLst>
              <a:ext uri="{FF2B5EF4-FFF2-40B4-BE49-F238E27FC236}">
                <a16:creationId xmlns:a16="http://schemas.microsoft.com/office/drawing/2014/main" id="{EAF2C388-E060-7105-A8D6-0D205FA2099A}"/>
              </a:ext>
            </a:extLst>
          </p:cNvPr>
          <p:cNvSpPr txBox="1"/>
          <p:nvPr/>
        </p:nvSpPr>
        <p:spPr>
          <a:xfrm>
            <a:off x="4982817" y="1762539"/>
            <a:ext cx="615563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A7CF65E1-69F3-4F4E-5D53-3F8EFC8DEF21}"/>
              </a:ext>
            </a:extLst>
          </p:cNvPr>
          <p:cNvSpPr txBox="1"/>
          <p:nvPr/>
        </p:nvSpPr>
        <p:spPr>
          <a:xfrm>
            <a:off x="4896678" y="2080591"/>
            <a:ext cx="6665844"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ptos" panose="02110004020202020204"/>
                <a:ea typeface="+mn-ea"/>
                <a:cs typeface="+mn-cs"/>
              </a:rPr>
              <a:t>1: </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Prioritise young </a:t>
            </a:r>
            <a:r>
              <a:rPr kumimoji="0" lang="en-GB" sz="1800" b="0" i="0" u="none" strike="noStrike" kern="1200" cap="none" spc="0" normalizeH="0" baseline="0" noProof="0">
                <a:ln>
                  <a:noFill/>
                </a:ln>
                <a:solidFill>
                  <a:srgbClr val="20B8B5"/>
                </a:solidFill>
                <a:effectLst/>
                <a:uLnTx/>
                <a:uFillTx/>
                <a:latin typeface="Aptos" panose="02110004020202020204"/>
                <a:ea typeface="+mn-ea"/>
                <a:cs typeface="+mn-cs"/>
              </a:rPr>
              <a:t>people who are missing </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out and provide targeted support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ptos" panose="02110004020202020204"/>
                <a:ea typeface="+mn-ea"/>
                <a:cs typeface="+mn-cs"/>
              </a:rPr>
              <a:t>2: </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Include experiences that </a:t>
            </a:r>
            <a:r>
              <a:rPr kumimoji="0" lang="en-GB" sz="1800" b="0" i="0" u="none" strike="noStrike" kern="1200" cap="none" spc="0" normalizeH="0" baseline="0" noProof="0">
                <a:ln>
                  <a:noFill/>
                </a:ln>
                <a:solidFill>
                  <a:srgbClr val="20B8B5"/>
                </a:solidFill>
                <a:effectLst/>
                <a:uLnTx/>
                <a:uFillTx/>
                <a:latin typeface="Aptos" panose="02110004020202020204"/>
                <a:ea typeface="+mn-ea"/>
                <a:cs typeface="+mn-cs"/>
              </a:rPr>
              <a:t>are employer-led </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in their design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ptos" panose="02110004020202020204"/>
                <a:ea typeface="+mn-ea"/>
                <a:cs typeface="+mn-cs"/>
              </a:rPr>
              <a:t>3</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 Enable </a:t>
            </a:r>
            <a:r>
              <a:rPr kumimoji="0" lang="en-GB" sz="1800" b="0" i="0" u="none" strike="noStrike" kern="1200" cap="none" spc="0" normalizeH="0" baseline="0" noProof="0">
                <a:ln>
                  <a:noFill/>
                </a:ln>
                <a:solidFill>
                  <a:srgbClr val="20B8B5"/>
                </a:solidFill>
                <a:effectLst/>
                <a:uLnTx/>
                <a:uFillTx/>
                <a:latin typeface="Aptos" panose="02110004020202020204"/>
                <a:ea typeface="+mn-ea"/>
                <a:cs typeface="+mn-cs"/>
              </a:rPr>
              <a:t>meaningful relationships </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between the employer and the young person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ptos" panose="02110004020202020204"/>
                <a:ea typeface="+mn-ea"/>
                <a:cs typeface="+mn-cs"/>
              </a:rPr>
              <a:t>4: </a:t>
            </a:r>
            <a:r>
              <a:rPr kumimoji="0" lang="en-GB" sz="1800" b="0" i="0" u="none" strike="noStrike" kern="1200" cap="none" spc="0" normalizeH="0" baseline="0" noProof="0">
                <a:ln>
                  <a:noFill/>
                </a:ln>
                <a:solidFill>
                  <a:srgbClr val="20B8B5"/>
                </a:solidFill>
                <a:effectLst/>
                <a:uLnTx/>
                <a:uFillTx/>
                <a:latin typeface="Aptos" panose="02110004020202020204"/>
                <a:ea typeface="+mn-ea"/>
                <a:cs typeface="+mn-cs"/>
              </a:rPr>
              <a:t>Start early</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 allowing access to multiple, different industries and occupations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ptos" panose="02110004020202020204"/>
                <a:ea typeface="+mn-ea"/>
                <a:cs typeface="+mn-cs"/>
              </a:rPr>
              <a:t>5: </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Be </a:t>
            </a:r>
            <a:r>
              <a:rPr kumimoji="0" lang="en-GB" sz="1800" b="0" i="0" u="none" strike="noStrike" kern="1200" cap="none" spc="0" normalizeH="0" baseline="0" noProof="0">
                <a:ln>
                  <a:noFill/>
                </a:ln>
                <a:solidFill>
                  <a:srgbClr val="20B8B5"/>
                </a:solidFill>
                <a:effectLst/>
                <a:uLnTx/>
                <a:uFillTx/>
                <a:latin typeface="Aptos" panose="02110004020202020204"/>
                <a:ea typeface="+mn-ea"/>
                <a:cs typeface="+mn-cs"/>
              </a:rPr>
              <a:t>underpinned by learning outcomes</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 to ensure a progressive high-quality approach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Aptos" panose="02110004020202020204"/>
                <a:ea typeface="+mn-ea"/>
                <a:cs typeface="+mn-cs"/>
              </a:rPr>
              <a:t>6: </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Offer </a:t>
            </a:r>
            <a:r>
              <a:rPr kumimoji="0" lang="en-GB" sz="1800" b="0" i="0" u="none" strike="noStrike" kern="1200" cap="none" spc="0" normalizeH="0" baseline="0" noProof="0">
                <a:ln>
                  <a:noFill/>
                </a:ln>
                <a:solidFill>
                  <a:srgbClr val="20B8B5"/>
                </a:solidFill>
                <a:effectLst/>
                <a:uLnTx/>
                <a:uFillTx/>
                <a:latin typeface="Aptos" panose="02110004020202020204"/>
                <a:ea typeface="+mn-ea"/>
                <a:cs typeface="+mn-cs"/>
              </a:rPr>
              <a:t>meaningful experiences </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as defined in updated Gatsby 6 </a:t>
            </a:r>
          </a:p>
        </p:txBody>
      </p:sp>
      <p:pic>
        <p:nvPicPr>
          <p:cNvPr id="11" name="Audio 10">
            <a:hlinkClick r:id="" action="ppaction://media"/>
            <a:extLst>
              <a:ext uri="{FF2B5EF4-FFF2-40B4-BE49-F238E27FC236}">
                <a16:creationId xmlns:a16="http://schemas.microsoft.com/office/drawing/2014/main" id="{65E6A4D3-AF7C-5856-6E2F-6726E76CBA2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81113734"/>
      </p:ext>
    </p:extLst>
  </p:cSld>
  <p:clrMapOvr>
    <a:masterClrMapping/>
  </p:clrMapOvr>
  <mc:AlternateContent xmlns:mc="http://schemas.openxmlformats.org/markup-compatibility/2006">
    <mc:Choice xmlns:p14="http://schemas.microsoft.com/office/powerpoint/2010/main" Requires="p14">
      <p:transition spd="slow" p14:dur="2000" advTm="82190"/>
    </mc:Choice>
    <mc:Fallback>
      <p:transition spd="slow" advTm="821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7C1375-BA8B-E1D1-0AF3-3B48517F99F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3544222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189754C-8E9E-DDF3-37BB-A9F44EE4C895}"/>
              </a:ext>
            </a:extLst>
          </p:cNvPr>
          <p:cNvSpPr txBox="1"/>
          <p:nvPr/>
        </p:nvSpPr>
        <p:spPr>
          <a:xfrm>
            <a:off x="107621" y="3381088"/>
            <a:ext cx="3193970" cy="1354217"/>
          </a:xfrm>
          <a:prstGeom prst="rect">
            <a:avLst/>
          </a:prstGeom>
          <a:noFill/>
        </p:spPr>
        <p:txBody>
          <a:bodyPr wrap="square" lIns="91440" tIns="45720" rIns="91440" bIns="45720" rtlCol="0" anchor="t">
            <a:spAutoFit/>
          </a:bodyPr>
          <a:lstStyle/>
          <a:p>
            <a:pPr marL="285750" marR="0" lvl="0" indent="-285750" algn="l" defTabSz="457200" rtl="0" eaLnBrk="1" fontAlgn="auto" latinLnBrk="0" hangingPunct="1">
              <a:lnSpc>
                <a:spcPct val="100000"/>
              </a:lnSpc>
              <a:spcBef>
                <a:spcPts val="0"/>
              </a:spcBef>
              <a:spcAft>
                <a:spcPts val="0"/>
              </a:spcAft>
              <a:buClrTx/>
              <a:buSzTx/>
              <a:buFont typeface="Arial"/>
              <a:buChar char="•"/>
              <a:tabLst/>
              <a:defRPr/>
            </a:pPr>
            <a:r>
              <a:rPr kumimoji="0" lang="en-GB" sz="1800" b="0" i="0" u="none" strike="noStrike" kern="1200" cap="none" spc="0" normalizeH="0" baseline="0" noProof="0">
                <a:ln>
                  <a:noFill/>
                </a:ln>
                <a:solidFill>
                  <a:srgbClr val="FFFFFF"/>
                </a:solidFill>
                <a:effectLst/>
                <a:uLnTx/>
                <a:uFillTx/>
                <a:latin typeface="Calibri" panose="020F0502020204030204"/>
                <a:ea typeface="Calibri"/>
                <a:cs typeface="Calibri"/>
              </a:rPr>
              <a:t>Allocating relevant resource and distributed leadership of careers (</a:t>
            </a:r>
            <a:r>
              <a:rPr kumimoji="0" lang="en-GB" sz="1800" b="0" i="0" u="none" strike="noStrike" kern="1200" cap="none" spc="0" normalizeH="0" baseline="0" noProof="0" err="1">
                <a:ln>
                  <a:noFill/>
                </a:ln>
                <a:solidFill>
                  <a:srgbClr val="FFFFFF"/>
                </a:solidFill>
                <a:effectLst/>
                <a:uLnTx/>
                <a:uFillTx/>
                <a:latin typeface="Calibri" panose="020F0502020204030204"/>
                <a:ea typeface="Calibri"/>
                <a:cs typeface="Calibri"/>
              </a:rPr>
              <a:t>inc</a:t>
            </a:r>
            <a:r>
              <a:rPr kumimoji="0" lang="en-GB" sz="1800" b="0" i="0" u="none" strike="noStrike" kern="1200" cap="none" spc="0" normalizeH="0" baseline="0" noProof="0">
                <a:ln>
                  <a:noFill/>
                </a:ln>
                <a:solidFill>
                  <a:srgbClr val="FFFFFF"/>
                </a:solidFill>
                <a:effectLst/>
                <a:uLnTx/>
                <a:uFillTx/>
                <a:latin typeface="Calibri" panose="020F0502020204030204"/>
                <a:ea typeface="Calibri"/>
                <a:cs typeface="Calibri"/>
              </a:rPr>
              <a:t> SLT)</a:t>
            </a:r>
            <a:endParaRPr kumimoji="0" lang="en-US" sz="1800" b="0" i="0" u="none" strike="noStrike" kern="1200" cap="none" spc="0" normalizeH="0" baseline="0" noProof="0">
              <a:ln>
                <a:noFill/>
              </a:ln>
              <a:solidFill>
                <a:srgbClr val="FFFFFF"/>
              </a:solidFill>
              <a:effectLst/>
              <a:uLnTx/>
              <a:uFillTx/>
              <a:latin typeface="Calibri" panose="020F0502020204030204"/>
              <a:ea typeface="Calibri"/>
              <a:cs typeface="Calibri"/>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srgbClr val="FFFFFF"/>
              </a:solidFill>
              <a:effectLst/>
              <a:uLnTx/>
              <a:uFillTx/>
              <a:latin typeface="Calibri" panose="020F0502020204030204"/>
              <a:ea typeface="Calibri"/>
              <a:cs typeface="Calibri"/>
            </a:endParaRPr>
          </a:p>
        </p:txBody>
      </p:sp>
      <p:graphicFrame>
        <p:nvGraphicFramePr>
          <p:cNvPr id="11" name="Diagram 10">
            <a:extLst>
              <a:ext uri="{FF2B5EF4-FFF2-40B4-BE49-F238E27FC236}">
                <a16:creationId xmlns:a16="http://schemas.microsoft.com/office/drawing/2014/main" id="{9F70BAD5-9722-4903-C2BF-05C03648F932}"/>
              </a:ext>
            </a:extLst>
          </p:cNvPr>
          <p:cNvGraphicFramePr/>
          <p:nvPr/>
        </p:nvGraphicFramePr>
        <p:xfrm>
          <a:off x="4377804" y="1045477"/>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EFDA6D8B-6C36-B0DC-43AE-01758E2F1851}"/>
              </a:ext>
            </a:extLst>
          </p:cNvPr>
          <p:cNvSpPr txBox="1"/>
          <p:nvPr/>
        </p:nvSpPr>
        <p:spPr>
          <a:xfrm>
            <a:off x="102128" y="2366159"/>
            <a:ext cx="3988129" cy="107721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FFFFFF"/>
                </a:solidFill>
                <a:effectLst/>
                <a:uLnTx/>
                <a:uFillTx/>
                <a:latin typeface="Calibri" panose="020F0502020204030204"/>
                <a:ea typeface="+mn-ea"/>
                <a:cs typeface="+mn-cs"/>
              </a:rPr>
              <a:t>Distributed leadership of careers</a:t>
            </a:r>
            <a:endParaRPr kumimoji="0" lang="en-US" sz="3200" b="1" i="0" u="none" strike="noStrike" kern="1200" cap="none" spc="0" normalizeH="0" baseline="0" noProof="0">
              <a:ln>
                <a:noFill/>
              </a:ln>
              <a:solidFill>
                <a:srgbClr val="585857"/>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418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CCF42A-F3D7-60B7-917F-7755145C63AE}"/>
              </a:ext>
            </a:extLst>
          </p:cNvPr>
          <p:cNvPicPr>
            <a:picLocks noChangeAspect="1"/>
          </p:cNvPicPr>
          <p:nvPr/>
        </p:nvPicPr>
        <p:blipFill>
          <a:blip r:embed="rId2"/>
          <a:stretch>
            <a:fillRect/>
          </a:stretch>
        </p:blipFill>
        <p:spPr>
          <a:xfrm>
            <a:off x="0" y="1391343"/>
            <a:ext cx="12192000" cy="4075314"/>
          </a:xfrm>
          <a:prstGeom prst="rect">
            <a:avLst/>
          </a:prstGeom>
        </p:spPr>
      </p:pic>
    </p:spTree>
    <p:extLst>
      <p:ext uri="{BB962C8B-B14F-4D97-AF65-F5344CB8AC3E}">
        <p14:creationId xmlns:p14="http://schemas.microsoft.com/office/powerpoint/2010/main" val="3308645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64E67-E348-FD59-E6E5-3B2002417964}"/>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FC1245DB-D58A-E4F4-7224-A607619B7E88}"/>
              </a:ext>
            </a:extLst>
          </p:cNvPr>
          <p:cNvSpPr>
            <a:spLocks noGrp="1"/>
          </p:cNvSpPr>
          <p:nvPr>
            <p:ph type="subTitle" idx="1"/>
          </p:nvPr>
        </p:nvSpPr>
        <p:spPr/>
        <p:txBody>
          <a:bodyPr/>
          <a:lstStyle/>
          <a:p>
            <a:endParaRPr lang="en-US"/>
          </a:p>
        </p:txBody>
      </p:sp>
      <p:pic>
        <p:nvPicPr>
          <p:cNvPr id="4" name="falmouth_primary_jobs_film_(w_captions)_v2 (1080p)">
            <a:hlinkClick r:id="" action="ppaction://media"/>
            <a:extLst>
              <a:ext uri="{FF2B5EF4-FFF2-40B4-BE49-F238E27FC236}">
                <a16:creationId xmlns:a16="http://schemas.microsoft.com/office/drawing/2014/main" id="{EF8C2AA6-9668-CF7A-987B-78654E2A3E3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498175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541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0A846-86A4-9F24-68EE-B5473896AD8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1BF368A-B366-D1EC-D144-F448306F2FDD}"/>
              </a:ext>
            </a:extLst>
          </p:cNvPr>
          <p:cNvSpPr/>
          <p:nvPr/>
        </p:nvSpPr>
        <p:spPr>
          <a:xfrm>
            <a:off x="0" y="6659217"/>
            <a:ext cx="12192000" cy="198783"/>
          </a:xfrm>
          <a:prstGeom prst="rect">
            <a:avLst/>
          </a:prstGeom>
          <a:solidFill>
            <a:srgbClr val="14AEAC"/>
          </a:solidFill>
          <a:ln>
            <a:solidFill>
              <a:srgbClr val="14AE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E471DA2C-7DE6-224E-0EF7-B7A8D2FB7DB7}"/>
              </a:ext>
            </a:extLst>
          </p:cNvPr>
          <p:cNvSpPr txBox="1"/>
          <p:nvPr/>
        </p:nvSpPr>
        <p:spPr>
          <a:xfrm>
            <a:off x="4803913" y="163866"/>
            <a:ext cx="2845242" cy="984885"/>
          </a:xfrm>
          <a:prstGeom prst="rect">
            <a:avLst/>
          </a:prstGeom>
          <a:noFill/>
        </p:spPr>
        <p:txBody>
          <a:bodyPr wrap="square">
            <a:spAutoFit/>
          </a:bodyPr>
          <a:lstStyle/>
          <a:p>
            <a:pPr defTabSz="457200">
              <a:defRPr/>
            </a:pPr>
            <a:r>
              <a:rPr lang="en-GB" sz="4000" dirty="0">
                <a:solidFill>
                  <a:srgbClr val="00A9A9"/>
                </a:solidFill>
                <a:latin typeface="Aptos" panose="020B0004020202020204" pitchFamily="34" charset="0"/>
              </a:rPr>
              <a:t>Full Arsenal</a:t>
            </a:r>
            <a:endParaRPr lang="en-GB" sz="4000" b="1" dirty="0">
              <a:solidFill>
                <a:srgbClr val="14AEAC"/>
              </a:solidFill>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chemeClr val="tx1">
                  <a:lumMod val="50000"/>
                </a:schemeClr>
              </a:solidFill>
              <a:effectLst/>
              <a:uLnTx/>
              <a:uFillTx/>
              <a:latin typeface="Calibri" panose="020F0502020204030204"/>
              <a:ea typeface="+mn-ea"/>
              <a:cs typeface="+mn-cs"/>
            </a:endParaRPr>
          </a:p>
        </p:txBody>
      </p:sp>
      <p:graphicFrame>
        <p:nvGraphicFramePr>
          <p:cNvPr id="40" name="Diagram 39">
            <a:extLst>
              <a:ext uri="{FF2B5EF4-FFF2-40B4-BE49-F238E27FC236}">
                <a16:creationId xmlns:a16="http://schemas.microsoft.com/office/drawing/2014/main" id="{27269013-EE68-9FCD-6B4C-CFCE4B50CC88}"/>
              </a:ext>
            </a:extLst>
          </p:cNvPr>
          <p:cNvGraphicFramePr/>
          <p:nvPr/>
        </p:nvGraphicFramePr>
        <p:xfrm>
          <a:off x="2162534" y="98531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1" name="Arrow: Right 40">
            <a:extLst>
              <a:ext uri="{FF2B5EF4-FFF2-40B4-BE49-F238E27FC236}">
                <a16:creationId xmlns:a16="http://schemas.microsoft.com/office/drawing/2014/main" id="{AB8DAB3B-16CD-F467-AE87-131ABA7B3CDA}"/>
              </a:ext>
            </a:extLst>
          </p:cNvPr>
          <p:cNvSpPr/>
          <p:nvPr/>
        </p:nvSpPr>
        <p:spPr>
          <a:xfrm>
            <a:off x="5271715" y="3085106"/>
            <a:ext cx="1948069" cy="524786"/>
          </a:xfrm>
          <a:prstGeom prst="rightArrow">
            <a:avLst/>
          </a:prstGeom>
          <a:solidFill>
            <a:srgbClr val="B3B6C7"/>
          </a:solidFill>
          <a:ln>
            <a:solidFill>
              <a:srgbClr val="B3B6C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3" name="Straight Connector 42">
            <a:extLst>
              <a:ext uri="{FF2B5EF4-FFF2-40B4-BE49-F238E27FC236}">
                <a16:creationId xmlns:a16="http://schemas.microsoft.com/office/drawing/2014/main" id="{5CFA3EA0-2F6E-0568-3BD7-47E65C45200E}"/>
              </a:ext>
            </a:extLst>
          </p:cNvPr>
          <p:cNvCxnSpPr/>
          <p:nvPr/>
        </p:nvCxnSpPr>
        <p:spPr>
          <a:xfrm flipH="1" flipV="1">
            <a:off x="4309606" y="1728355"/>
            <a:ext cx="652007" cy="636104"/>
          </a:xfrm>
          <a:prstGeom prst="line">
            <a:avLst/>
          </a:prstGeom>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2AE5C1F8-13EC-3968-889B-610BF78BC962}"/>
              </a:ext>
            </a:extLst>
          </p:cNvPr>
          <p:cNvSpPr txBox="1"/>
          <p:nvPr/>
        </p:nvSpPr>
        <p:spPr>
          <a:xfrm>
            <a:off x="3434963" y="1351722"/>
            <a:ext cx="1749287" cy="646331"/>
          </a:xfrm>
          <a:prstGeom prst="rect">
            <a:avLst/>
          </a:prstGeom>
          <a:noFill/>
        </p:spPr>
        <p:txBody>
          <a:bodyPr wrap="square" rtlCol="0">
            <a:spAutoFit/>
          </a:bodyPr>
          <a:lstStyle/>
          <a:p>
            <a:r>
              <a:rPr lang="en-GB" dirty="0"/>
              <a:t>Every three years</a:t>
            </a:r>
          </a:p>
        </p:txBody>
      </p:sp>
      <p:sp>
        <p:nvSpPr>
          <p:cNvPr id="3" name="Isosceles Triangle 2">
            <a:extLst>
              <a:ext uri="{FF2B5EF4-FFF2-40B4-BE49-F238E27FC236}">
                <a16:creationId xmlns:a16="http://schemas.microsoft.com/office/drawing/2014/main" id="{42663236-51E2-24CC-3A38-219F57EA632D}"/>
              </a:ext>
            </a:extLst>
          </p:cNvPr>
          <p:cNvSpPr/>
          <p:nvPr/>
        </p:nvSpPr>
        <p:spPr>
          <a:xfrm rot="19120748">
            <a:off x="-980128" y="-691897"/>
            <a:ext cx="3074126" cy="2298482"/>
          </a:xfrm>
          <a:prstGeom prst="triangle">
            <a:avLst/>
          </a:prstGeom>
          <a:solidFill>
            <a:srgbClr val="2DBF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Isosceles Triangle 4">
            <a:extLst>
              <a:ext uri="{FF2B5EF4-FFF2-40B4-BE49-F238E27FC236}">
                <a16:creationId xmlns:a16="http://schemas.microsoft.com/office/drawing/2014/main" id="{4E201C04-03B6-D7AA-0418-6F1F8B54844D}"/>
              </a:ext>
            </a:extLst>
          </p:cNvPr>
          <p:cNvSpPr/>
          <p:nvPr/>
        </p:nvSpPr>
        <p:spPr>
          <a:xfrm rot="20067270">
            <a:off x="-770255" y="357315"/>
            <a:ext cx="2180224" cy="1757414"/>
          </a:xfrm>
          <a:prstGeom prst="triangle">
            <a:avLst/>
          </a:prstGeom>
          <a:solidFill>
            <a:srgbClr val="2DBFC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705AD862-343F-E34E-1F91-FB5201A42060}"/>
              </a:ext>
            </a:extLst>
          </p:cNvPr>
          <p:cNvPicPr>
            <a:picLocks noChangeAspect="1"/>
          </p:cNvPicPr>
          <p:nvPr/>
        </p:nvPicPr>
        <p:blipFill>
          <a:blip r:embed="rId7"/>
          <a:stretch>
            <a:fillRect/>
          </a:stretch>
        </p:blipFill>
        <p:spPr>
          <a:xfrm>
            <a:off x="9943456" y="150001"/>
            <a:ext cx="2121312" cy="998750"/>
          </a:xfrm>
          <a:prstGeom prst="rect">
            <a:avLst/>
          </a:prstGeom>
        </p:spPr>
      </p:pic>
      <p:grpSp>
        <p:nvGrpSpPr>
          <p:cNvPr id="7" name="Group 6">
            <a:extLst>
              <a:ext uri="{FF2B5EF4-FFF2-40B4-BE49-F238E27FC236}">
                <a16:creationId xmlns:a16="http://schemas.microsoft.com/office/drawing/2014/main" id="{8B668D19-6773-BF2E-2D13-9F0F254AA2A1}"/>
              </a:ext>
            </a:extLst>
          </p:cNvPr>
          <p:cNvGrpSpPr/>
          <p:nvPr/>
        </p:nvGrpSpPr>
        <p:grpSpPr>
          <a:xfrm>
            <a:off x="1344972" y="4706807"/>
            <a:ext cx="1635124" cy="1635124"/>
            <a:chOff x="3246437" y="534"/>
            <a:chExt cx="1635124" cy="1635124"/>
          </a:xfrm>
          <a:solidFill>
            <a:schemeClr val="accent6">
              <a:lumMod val="60000"/>
              <a:lumOff val="40000"/>
            </a:schemeClr>
          </a:solidFill>
        </p:grpSpPr>
        <p:sp>
          <p:nvSpPr>
            <p:cNvPr id="8" name="Oval 7">
              <a:extLst>
                <a:ext uri="{FF2B5EF4-FFF2-40B4-BE49-F238E27FC236}">
                  <a16:creationId xmlns:a16="http://schemas.microsoft.com/office/drawing/2014/main" id="{9D98BACE-4509-5134-A2D7-9E871521B183}"/>
                </a:ext>
              </a:extLst>
            </p:cNvPr>
            <p:cNvSpPr/>
            <p:nvPr/>
          </p:nvSpPr>
          <p:spPr>
            <a:xfrm>
              <a:off x="3246437" y="534"/>
              <a:ext cx="1635124" cy="1635124"/>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9" name="Oval 4">
              <a:extLst>
                <a:ext uri="{FF2B5EF4-FFF2-40B4-BE49-F238E27FC236}">
                  <a16:creationId xmlns:a16="http://schemas.microsoft.com/office/drawing/2014/main" id="{8DEBC845-022D-C33B-F149-7DAC3EC0CCD9}"/>
                </a:ext>
              </a:extLst>
            </p:cNvPr>
            <p:cNvSpPr txBox="1"/>
            <p:nvPr/>
          </p:nvSpPr>
          <p:spPr>
            <a:xfrm>
              <a:off x="3485895" y="239992"/>
              <a:ext cx="1156208" cy="115620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b="1" kern="1200" dirty="0"/>
                <a:t>Destination Data</a:t>
              </a:r>
            </a:p>
          </p:txBody>
        </p:sp>
      </p:grpSp>
      <p:grpSp>
        <p:nvGrpSpPr>
          <p:cNvPr id="10" name="Group 9">
            <a:extLst>
              <a:ext uri="{FF2B5EF4-FFF2-40B4-BE49-F238E27FC236}">
                <a16:creationId xmlns:a16="http://schemas.microsoft.com/office/drawing/2014/main" id="{571E45B6-3F2F-3590-4E8D-159CE8D2447B}"/>
              </a:ext>
            </a:extLst>
          </p:cNvPr>
          <p:cNvGrpSpPr/>
          <p:nvPr/>
        </p:nvGrpSpPr>
        <p:grpSpPr>
          <a:xfrm>
            <a:off x="118629" y="2785299"/>
            <a:ext cx="1635124" cy="1635124"/>
            <a:chOff x="3246437" y="534"/>
            <a:chExt cx="1635124" cy="1635124"/>
          </a:xfrm>
          <a:solidFill>
            <a:schemeClr val="accent6">
              <a:lumMod val="40000"/>
              <a:lumOff val="60000"/>
            </a:schemeClr>
          </a:solidFill>
        </p:grpSpPr>
        <p:sp>
          <p:nvSpPr>
            <p:cNvPr id="11" name="Oval 10">
              <a:extLst>
                <a:ext uri="{FF2B5EF4-FFF2-40B4-BE49-F238E27FC236}">
                  <a16:creationId xmlns:a16="http://schemas.microsoft.com/office/drawing/2014/main" id="{B47538C1-B291-AC3F-FB8A-31EFDB497081}"/>
                </a:ext>
              </a:extLst>
            </p:cNvPr>
            <p:cNvSpPr/>
            <p:nvPr/>
          </p:nvSpPr>
          <p:spPr>
            <a:xfrm>
              <a:off x="3246437" y="534"/>
              <a:ext cx="1635124" cy="1635124"/>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12" name="Oval 4">
              <a:extLst>
                <a:ext uri="{FF2B5EF4-FFF2-40B4-BE49-F238E27FC236}">
                  <a16:creationId xmlns:a16="http://schemas.microsoft.com/office/drawing/2014/main" id="{606AB994-391C-96C6-7ED5-2C5B146DDAF0}"/>
                </a:ext>
              </a:extLst>
            </p:cNvPr>
            <p:cNvSpPr txBox="1"/>
            <p:nvPr/>
          </p:nvSpPr>
          <p:spPr>
            <a:xfrm>
              <a:off x="3485895" y="239992"/>
              <a:ext cx="1156208" cy="115620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b="1" kern="1200" dirty="0"/>
                <a:t>OnTrack+ Data</a:t>
              </a:r>
            </a:p>
          </p:txBody>
        </p:sp>
      </p:grpSp>
      <p:grpSp>
        <p:nvGrpSpPr>
          <p:cNvPr id="13" name="Group 12">
            <a:extLst>
              <a:ext uri="{FF2B5EF4-FFF2-40B4-BE49-F238E27FC236}">
                <a16:creationId xmlns:a16="http://schemas.microsoft.com/office/drawing/2014/main" id="{20017061-9841-3E66-2D21-7C5CB2B05815}"/>
              </a:ext>
            </a:extLst>
          </p:cNvPr>
          <p:cNvGrpSpPr/>
          <p:nvPr/>
        </p:nvGrpSpPr>
        <p:grpSpPr>
          <a:xfrm rot="3612323">
            <a:off x="2905957" y="3738927"/>
            <a:ext cx="551854" cy="1186216"/>
            <a:chOff x="2183105" y="3225398"/>
            <a:chExt cx="551854" cy="436123"/>
          </a:xfrm>
        </p:grpSpPr>
        <p:sp>
          <p:nvSpPr>
            <p:cNvPr id="14" name="Arrow: Right 13">
              <a:extLst>
                <a:ext uri="{FF2B5EF4-FFF2-40B4-BE49-F238E27FC236}">
                  <a16:creationId xmlns:a16="http://schemas.microsoft.com/office/drawing/2014/main" id="{E7869F2B-05A3-8CC4-98B8-4A6F592208FE}"/>
                </a:ext>
              </a:extLst>
            </p:cNvPr>
            <p:cNvSpPr/>
            <p:nvPr/>
          </p:nvSpPr>
          <p:spPr>
            <a:xfrm rot="15120000">
              <a:off x="2240970" y="3167533"/>
              <a:ext cx="436123" cy="551854"/>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p>
          </p:txBody>
        </p:sp>
        <p:sp>
          <p:nvSpPr>
            <p:cNvPr id="15" name="Arrow: Right 4">
              <a:extLst>
                <a:ext uri="{FF2B5EF4-FFF2-40B4-BE49-F238E27FC236}">
                  <a16:creationId xmlns:a16="http://schemas.microsoft.com/office/drawing/2014/main" id="{E5740579-D85B-C89E-ECD3-5C269C8FEE41}"/>
                </a:ext>
              </a:extLst>
            </p:cNvPr>
            <p:cNvSpPr txBox="1"/>
            <p:nvPr/>
          </p:nvSpPr>
          <p:spPr>
            <a:xfrm rot="25920000">
              <a:off x="2326604" y="3340121"/>
              <a:ext cx="305286" cy="3311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p:txBody>
        </p:sp>
      </p:grpSp>
      <p:grpSp>
        <p:nvGrpSpPr>
          <p:cNvPr id="17" name="Group 16">
            <a:extLst>
              <a:ext uri="{FF2B5EF4-FFF2-40B4-BE49-F238E27FC236}">
                <a16:creationId xmlns:a16="http://schemas.microsoft.com/office/drawing/2014/main" id="{52B3F0A0-2D70-4980-3BCF-7FE125B79C39}"/>
              </a:ext>
            </a:extLst>
          </p:cNvPr>
          <p:cNvGrpSpPr/>
          <p:nvPr/>
        </p:nvGrpSpPr>
        <p:grpSpPr>
          <a:xfrm rot="6274565">
            <a:off x="2360743" y="2817449"/>
            <a:ext cx="551854" cy="1186216"/>
            <a:chOff x="2183105" y="3225398"/>
            <a:chExt cx="551854" cy="436123"/>
          </a:xfrm>
        </p:grpSpPr>
        <p:sp>
          <p:nvSpPr>
            <p:cNvPr id="18" name="Arrow: Right 17">
              <a:extLst>
                <a:ext uri="{FF2B5EF4-FFF2-40B4-BE49-F238E27FC236}">
                  <a16:creationId xmlns:a16="http://schemas.microsoft.com/office/drawing/2014/main" id="{6DBFB8D6-5E16-88A8-A5ED-75A5EEB4075B}"/>
                </a:ext>
              </a:extLst>
            </p:cNvPr>
            <p:cNvSpPr/>
            <p:nvPr/>
          </p:nvSpPr>
          <p:spPr>
            <a:xfrm rot="15120000">
              <a:off x="2240970" y="3167533"/>
              <a:ext cx="436123" cy="551854"/>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a:p>
          </p:txBody>
        </p:sp>
        <p:sp>
          <p:nvSpPr>
            <p:cNvPr id="19" name="Arrow: Right 4">
              <a:extLst>
                <a:ext uri="{FF2B5EF4-FFF2-40B4-BE49-F238E27FC236}">
                  <a16:creationId xmlns:a16="http://schemas.microsoft.com/office/drawing/2014/main" id="{476B2FD3-2964-125D-D255-21C3C89CC849}"/>
                </a:ext>
              </a:extLst>
            </p:cNvPr>
            <p:cNvSpPr txBox="1"/>
            <p:nvPr/>
          </p:nvSpPr>
          <p:spPr>
            <a:xfrm rot="25920000">
              <a:off x="2326604" y="3340121"/>
              <a:ext cx="305286" cy="3311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p:txBody>
        </p:sp>
      </p:grpSp>
    </p:spTree>
    <p:extLst>
      <p:ext uri="{BB962C8B-B14F-4D97-AF65-F5344CB8AC3E}">
        <p14:creationId xmlns:p14="http://schemas.microsoft.com/office/powerpoint/2010/main" val="1101937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97E98-B1D8-A543-DA13-9299A4656013}"/>
            </a:ext>
          </a:extLst>
        </p:cNvPr>
        <p:cNvGrpSpPr/>
        <p:nvPr/>
      </p:nvGrpSpPr>
      <p:grpSpPr>
        <a:xfrm>
          <a:off x="0" y="0"/>
          <a:ext cx="0" cy="0"/>
          <a:chOff x="0" y="0"/>
          <a:chExt cx="0" cy="0"/>
        </a:xfrm>
      </p:grpSpPr>
      <p:grpSp>
        <p:nvGrpSpPr>
          <p:cNvPr id="26" name="Group 25">
            <a:extLst>
              <a:ext uri="{FF2B5EF4-FFF2-40B4-BE49-F238E27FC236}">
                <a16:creationId xmlns:a16="http://schemas.microsoft.com/office/drawing/2014/main" id="{75E494C6-A8C9-7707-6C24-70D1FD407C26}"/>
              </a:ext>
            </a:extLst>
          </p:cNvPr>
          <p:cNvGrpSpPr/>
          <p:nvPr/>
        </p:nvGrpSpPr>
        <p:grpSpPr>
          <a:xfrm>
            <a:off x="132483" y="2778372"/>
            <a:ext cx="1635124" cy="1635124"/>
            <a:chOff x="3246437" y="534"/>
            <a:chExt cx="1635124" cy="1635124"/>
          </a:xfrm>
          <a:solidFill>
            <a:schemeClr val="accent6">
              <a:lumMod val="40000"/>
              <a:lumOff val="60000"/>
            </a:schemeClr>
          </a:solidFill>
        </p:grpSpPr>
        <p:sp>
          <p:nvSpPr>
            <p:cNvPr id="27" name="Oval 26">
              <a:extLst>
                <a:ext uri="{FF2B5EF4-FFF2-40B4-BE49-F238E27FC236}">
                  <a16:creationId xmlns:a16="http://schemas.microsoft.com/office/drawing/2014/main" id="{96746E19-4E3E-E044-136C-EE1AAB710887}"/>
                </a:ext>
              </a:extLst>
            </p:cNvPr>
            <p:cNvSpPr/>
            <p:nvPr/>
          </p:nvSpPr>
          <p:spPr>
            <a:xfrm>
              <a:off x="3246437" y="534"/>
              <a:ext cx="1635124" cy="1635124"/>
            </a:xfrm>
            <a:prstGeom prst="ellipse">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28" name="Oval 4">
              <a:extLst>
                <a:ext uri="{FF2B5EF4-FFF2-40B4-BE49-F238E27FC236}">
                  <a16:creationId xmlns:a16="http://schemas.microsoft.com/office/drawing/2014/main" id="{F9BC5D30-CD43-2FD8-53C6-04E8A4F655D0}"/>
                </a:ext>
              </a:extLst>
            </p:cNvPr>
            <p:cNvSpPr txBox="1"/>
            <p:nvPr/>
          </p:nvSpPr>
          <p:spPr>
            <a:xfrm>
              <a:off x="3485895" y="239992"/>
              <a:ext cx="1156208" cy="115620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b="1" kern="1200" dirty="0"/>
                <a:t>OnTrack+ Data</a:t>
              </a:r>
            </a:p>
          </p:txBody>
        </p:sp>
      </p:grpSp>
      <p:grpSp>
        <p:nvGrpSpPr>
          <p:cNvPr id="29" name="Group 28">
            <a:extLst>
              <a:ext uri="{FF2B5EF4-FFF2-40B4-BE49-F238E27FC236}">
                <a16:creationId xmlns:a16="http://schemas.microsoft.com/office/drawing/2014/main" id="{C70D4915-39A6-DACF-1C44-9F5B006D2C4C}"/>
              </a:ext>
            </a:extLst>
          </p:cNvPr>
          <p:cNvGrpSpPr/>
          <p:nvPr/>
        </p:nvGrpSpPr>
        <p:grpSpPr>
          <a:xfrm>
            <a:off x="4183786" y="4754193"/>
            <a:ext cx="1635124" cy="1635124"/>
            <a:chOff x="2017437" y="3783007"/>
            <a:chExt cx="1635124" cy="1635124"/>
          </a:xfrm>
        </p:grpSpPr>
        <p:sp>
          <p:nvSpPr>
            <p:cNvPr id="30" name="Oval 29">
              <a:extLst>
                <a:ext uri="{FF2B5EF4-FFF2-40B4-BE49-F238E27FC236}">
                  <a16:creationId xmlns:a16="http://schemas.microsoft.com/office/drawing/2014/main" id="{187A1AF0-97C1-FA83-293C-82CE20477638}"/>
                </a:ext>
              </a:extLst>
            </p:cNvPr>
            <p:cNvSpPr/>
            <p:nvPr/>
          </p:nvSpPr>
          <p:spPr>
            <a:xfrm>
              <a:off x="2017437" y="3783007"/>
              <a:ext cx="1635124" cy="1635124"/>
            </a:xfrm>
            <a:prstGeom prst="ellipse">
              <a:avLst/>
            </a:prstGeom>
            <a:solidFill>
              <a:schemeClr val="accent5">
                <a:lumMod val="50000"/>
                <a:lumOff val="50000"/>
              </a:schemeClr>
            </a:solidFill>
            <a:ln>
              <a:solidFill>
                <a:schemeClr val="accent5">
                  <a:lumMod val="50000"/>
                  <a:lumOff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31" name="Oval 4">
              <a:extLst>
                <a:ext uri="{FF2B5EF4-FFF2-40B4-BE49-F238E27FC236}">
                  <a16:creationId xmlns:a16="http://schemas.microsoft.com/office/drawing/2014/main" id="{656B04EC-94A3-6253-0003-0DA9D277DC76}"/>
                </a:ext>
              </a:extLst>
            </p:cNvPr>
            <p:cNvSpPr txBox="1"/>
            <p:nvPr/>
          </p:nvSpPr>
          <p:spPr>
            <a:xfrm>
              <a:off x="2256895" y="4022465"/>
              <a:ext cx="1156208" cy="11562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b="1" kern="1200" dirty="0"/>
                <a:t>Future Skills Questionnaire</a:t>
              </a:r>
            </a:p>
          </p:txBody>
        </p:sp>
      </p:grpSp>
      <p:sp>
        <p:nvSpPr>
          <p:cNvPr id="32" name="Rectangle 31">
            <a:extLst>
              <a:ext uri="{FF2B5EF4-FFF2-40B4-BE49-F238E27FC236}">
                <a16:creationId xmlns:a16="http://schemas.microsoft.com/office/drawing/2014/main" id="{7B382DDD-967D-BAD4-5304-340B63C46F80}"/>
              </a:ext>
            </a:extLst>
          </p:cNvPr>
          <p:cNvSpPr/>
          <p:nvPr/>
        </p:nvSpPr>
        <p:spPr>
          <a:xfrm>
            <a:off x="0" y="6659217"/>
            <a:ext cx="12192000" cy="198783"/>
          </a:xfrm>
          <a:prstGeom prst="rect">
            <a:avLst/>
          </a:prstGeom>
          <a:solidFill>
            <a:srgbClr val="14AEAC"/>
          </a:solidFill>
          <a:ln>
            <a:solidFill>
              <a:srgbClr val="14AE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51B6954F-A1E1-FB77-0894-8685CCE9C6A4}"/>
              </a:ext>
            </a:extLst>
          </p:cNvPr>
          <p:cNvSpPr txBox="1"/>
          <p:nvPr/>
        </p:nvSpPr>
        <p:spPr>
          <a:xfrm>
            <a:off x="4803913" y="163866"/>
            <a:ext cx="2845242" cy="984885"/>
          </a:xfrm>
          <a:prstGeom prst="rect">
            <a:avLst/>
          </a:prstGeom>
          <a:noFill/>
        </p:spPr>
        <p:txBody>
          <a:bodyPr wrap="square">
            <a:spAutoFit/>
          </a:bodyPr>
          <a:lstStyle/>
          <a:p>
            <a:pPr defTabSz="457200">
              <a:defRPr/>
            </a:pPr>
            <a:r>
              <a:rPr lang="en-GB" sz="4000" dirty="0">
                <a:solidFill>
                  <a:srgbClr val="00A9A9"/>
                </a:solidFill>
                <a:latin typeface="Aptos" panose="020B0004020202020204" pitchFamily="34" charset="0"/>
              </a:rPr>
              <a:t>Full Arsenal</a:t>
            </a:r>
            <a:endParaRPr lang="en-GB" sz="4000" b="1" dirty="0">
              <a:solidFill>
                <a:srgbClr val="14AEAC"/>
              </a:solidFill>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chemeClr val="tx1">
                  <a:lumMod val="50000"/>
                </a:schemeClr>
              </a:solidFill>
              <a:effectLst/>
              <a:uLnTx/>
              <a:uFillTx/>
              <a:latin typeface="Calibri" panose="020F0502020204030204"/>
              <a:ea typeface="+mn-ea"/>
              <a:cs typeface="+mn-cs"/>
            </a:endParaRPr>
          </a:p>
        </p:txBody>
      </p:sp>
      <p:sp>
        <p:nvSpPr>
          <p:cNvPr id="38" name="Isosceles Triangle 37">
            <a:extLst>
              <a:ext uri="{FF2B5EF4-FFF2-40B4-BE49-F238E27FC236}">
                <a16:creationId xmlns:a16="http://schemas.microsoft.com/office/drawing/2014/main" id="{F8671834-D6D2-26CA-1700-AE85982E5751}"/>
              </a:ext>
            </a:extLst>
          </p:cNvPr>
          <p:cNvSpPr/>
          <p:nvPr/>
        </p:nvSpPr>
        <p:spPr>
          <a:xfrm rot="19120748">
            <a:off x="-980128" y="-691897"/>
            <a:ext cx="3074126" cy="2298482"/>
          </a:xfrm>
          <a:prstGeom prst="triangle">
            <a:avLst/>
          </a:prstGeom>
          <a:solidFill>
            <a:srgbClr val="2DBF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Isosceles Triangle 38">
            <a:extLst>
              <a:ext uri="{FF2B5EF4-FFF2-40B4-BE49-F238E27FC236}">
                <a16:creationId xmlns:a16="http://schemas.microsoft.com/office/drawing/2014/main" id="{E73800EA-5A42-F87F-7B16-30D25DC5BC98}"/>
              </a:ext>
            </a:extLst>
          </p:cNvPr>
          <p:cNvSpPr/>
          <p:nvPr/>
        </p:nvSpPr>
        <p:spPr>
          <a:xfrm rot="20067270">
            <a:off x="-770255" y="357315"/>
            <a:ext cx="2180224" cy="1757414"/>
          </a:xfrm>
          <a:prstGeom prst="triangle">
            <a:avLst/>
          </a:prstGeom>
          <a:solidFill>
            <a:srgbClr val="2DBFC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14785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4.58333E-6 4.44444E-6 L 0.22097 -0.10209 " pathEditMode="relative" rAng="0" ptsTypes="AA">
                                      <p:cBhvr>
                                        <p:cTn id="6" dur="2000" fill="hold"/>
                                        <p:tgtEl>
                                          <p:spTgt spid="26"/>
                                        </p:tgtEl>
                                        <p:attrNameLst>
                                          <p:attrName>ppt_x</p:attrName>
                                          <p:attrName>ppt_y</p:attrName>
                                        </p:attrNameLst>
                                      </p:cBhvr>
                                      <p:rCtr x="11042" y="-5116"/>
                                    </p:animMotion>
                                  </p:childTnLst>
                                </p:cTn>
                              </p:par>
                              <p:par>
                                <p:cTn id="7" presetID="42" presetClass="path" presetSubtype="0" accel="50000" decel="50000" fill="hold" nodeType="withEffect">
                                  <p:stCondLst>
                                    <p:cond delay="0"/>
                                  </p:stCondLst>
                                  <p:childTnLst>
                                    <p:animMotion origin="layout" path="M 3.75E-6 0 L 0.21992 -0.37245 " pathEditMode="relative" rAng="0" ptsTypes="AA">
                                      <p:cBhvr>
                                        <p:cTn id="8" dur="2000" fill="hold"/>
                                        <p:tgtEl>
                                          <p:spTgt spid="29"/>
                                        </p:tgtEl>
                                        <p:attrNameLst>
                                          <p:attrName>ppt_x</p:attrName>
                                          <p:attrName>ppt_y</p:attrName>
                                        </p:attrNameLst>
                                      </p:cBhvr>
                                      <p:rCtr x="10990" y="-18634"/>
                                    </p:animMotion>
                                  </p:childTnLst>
                                </p:cTn>
                              </p:par>
                              <p:par>
                                <p:cTn id="9" presetID="1" presetClass="exit" presetSubtype="0" fill="hold" grpId="0" nodeType="withEffect">
                                  <p:stCondLst>
                                    <p:cond delay="0"/>
                                  </p:stCondLst>
                                  <p:childTnLst>
                                    <p:set>
                                      <p:cBhvr>
                                        <p:cTn id="10" dur="1" fill="hold">
                                          <p:stCondLst>
                                            <p:cond delay="0"/>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25F58-D767-D835-4B9B-A232714E6B1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C98633F-680B-BA10-FAED-0D7BAF3C2A58}"/>
              </a:ext>
            </a:extLst>
          </p:cNvPr>
          <p:cNvSpPr txBox="1"/>
          <p:nvPr/>
        </p:nvSpPr>
        <p:spPr>
          <a:xfrm>
            <a:off x="55420" y="2644170"/>
            <a:ext cx="4230255" cy="255454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A9A9"/>
                </a:solidFill>
                <a:effectLst/>
                <a:uLnTx/>
                <a:uFillTx/>
                <a:latin typeface="Aptos" panose="020B0004020202020204" pitchFamily="34" charset="0"/>
                <a:ea typeface="+mn-ea"/>
                <a:cs typeface="+mn-cs"/>
              </a:rPr>
              <a:t>Future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A9A9"/>
                </a:solidFill>
                <a:effectLst/>
                <a:uLnTx/>
                <a:uFillTx/>
                <a:latin typeface="Aptos" panose="020B0004020202020204" pitchFamily="34" charset="0"/>
                <a:ea typeface="+mn-ea"/>
                <a:cs typeface="+mn-cs"/>
              </a:rPr>
              <a:t>Skills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A9A9"/>
                </a:solidFill>
                <a:effectLst/>
                <a:uLnTx/>
                <a:uFillTx/>
                <a:latin typeface="Aptos" panose="020B0004020202020204" pitchFamily="34" charset="0"/>
                <a:ea typeface="+mn-ea"/>
                <a:cs typeface="+mn-cs"/>
              </a:rPr>
              <a:t>Questionnaire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4000" b="1" dirty="0">
                <a:solidFill>
                  <a:srgbClr val="00A9A9"/>
                </a:solidFill>
                <a:latin typeface="Aptos" panose="020B0004020202020204" pitchFamily="34" charset="0"/>
              </a:rPr>
              <a:t>(FSQ)</a:t>
            </a:r>
            <a:endParaRPr kumimoji="0" lang="en-GB" sz="4000" b="1" i="0" u="none" strike="noStrike" kern="1200" cap="none" spc="0" normalizeH="0" baseline="0" noProof="0" dirty="0">
              <a:ln>
                <a:noFill/>
              </a:ln>
              <a:solidFill>
                <a:srgbClr val="00A9A9"/>
              </a:solidFill>
              <a:effectLst/>
              <a:uLnTx/>
              <a:uFillTx/>
              <a:latin typeface="Aptos" panose="020B0004020202020204" pitchFamily="34" charset="0"/>
              <a:ea typeface="+mn-ea"/>
              <a:cs typeface="+mn-cs"/>
            </a:endParaRPr>
          </a:p>
        </p:txBody>
      </p:sp>
      <p:sp>
        <p:nvSpPr>
          <p:cNvPr id="3" name="TextBox 2">
            <a:extLst>
              <a:ext uri="{FF2B5EF4-FFF2-40B4-BE49-F238E27FC236}">
                <a16:creationId xmlns:a16="http://schemas.microsoft.com/office/drawing/2014/main" id="{48FD4DF6-B229-7BC5-3CE3-A1453F05F84E}"/>
              </a:ext>
            </a:extLst>
          </p:cNvPr>
          <p:cNvSpPr txBox="1"/>
          <p:nvPr/>
        </p:nvSpPr>
        <p:spPr>
          <a:xfrm>
            <a:off x="4198289" y="1132436"/>
            <a:ext cx="7927450" cy="4154984"/>
          </a:xfrm>
          <a:prstGeom prst="rect">
            <a:avLst/>
          </a:prstGeom>
          <a:noFill/>
        </p:spPr>
        <p:txBody>
          <a:bodyPr wrap="square" rtlCol="0">
            <a:spAutoFit/>
          </a:bodyPr>
          <a:lstStyle/>
          <a:p>
            <a:pPr marL="285750" lvl="0" indent="-285750" defTabSz="457200">
              <a:buFont typeface="Arial" panose="020B0604020202020204" pitchFamily="34" charset="0"/>
              <a:buChar char="•"/>
              <a:defRPr/>
            </a:pPr>
            <a:r>
              <a:rPr lang="en-GB" sz="2400" dirty="0">
                <a:solidFill>
                  <a:schemeClr val="bg1"/>
                </a:solidFill>
              </a:rPr>
              <a:t>Questions mapped against Gatsby Benchmarks, CDI framework learning outcomes and skills builder framework. </a:t>
            </a:r>
          </a:p>
          <a:p>
            <a:pPr marL="285750" lvl="0" indent="-285750" defTabSz="457200">
              <a:buFont typeface="Arial" panose="020B0604020202020204" pitchFamily="34" charset="0"/>
              <a:buChar char="•"/>
              <a:defRPr/>
            </a:pPr>
            <a:endParaRPr lang="en-GB" sz="2400" dirty="0">
              <a:solidFill>
                <a:schemeClr val="bg1"/>
              </a:solidFill>
            </a:endParaRPr>
          </a:p>
          <a:p>
            <a:pPr marL="285750" lvl="0" indent="-285750" defTabSz="457200">
              <a:buFont typeface="Arial" panose="020B0604020202020204" pitchFamily="34" charset="0"/>
              <a:buChar char="•"/>
              <a:defRPr/>
            </a:pPr>
            <a:r>
              <a:rPr lang="en-GB" sz="2400" dirty="0">
                <a:solidFill>
                  <a:schemeClr val="bg1"/>
                </a:solidFill>
              </a:rPr>
              <a:t>20 minutes to complete, carried out on a yearly basis</a:t>
            </a:r>
          </a:p>
          <a:p>
            <a:pPr lvl="0" defTabSz="457200">
              <a:defRPr/>
            </a:pPr>
            <a:endParaRPr lang="en-GB" sz="2400" dirty="0">
              <a:solidFill>
                <a:schemeClr val="bg1"/>
              </a:solidFill>
            </a:endParaRPr>
          </a:p>
          <a:p>
            <a:pPr marL="285750" lvl="0" indent="-285750" defTabSz="457200">
              <a:buFont typeface="Arial" panose="020B0604020202020204" pitchFamily="34" charset="0"/>
              <a:buChar char="•"/>
              <a:defRPr/>
            </a:pPr>
            <a:r>
              <a:rPr lang="en-GB" sz="2400" dirty="0">
                <a:solidFill>
                  <a:schemeClr val="bg1"/>
                </a:solidFill>
              </a:rPr>
              <a:t>Five Questionnaires for Different Stages</a:t>
            </a:r>
          </a:p>
          <a:p>
            <a:pPr marL="742950" lvl="1" indent="-285750" defTabSz="457200">
              <a:buFont typeface="Arial" panose="020B0604020202020204" pitchFamily="34" charset="0"/>
              <a:buChar char="•"/>
              <a:defRPr/>
            </a:pPr>
            <a:r>
              <a:rPr lang="en-GB" sz="2400" dirty="0">
                <a:solidFill>
                  <a:schemeClr val="bg1"/>
                </a:solidFill>
              </a:rPr>
              <a:t>Starting Secondary (Year 7)</a:t>
            </a:r>
          </a:p>
          <a:p>
            <a:pPr marL="742950" lvl="1" indent="-285750" defTabSz="457200">
              <a:buFont typeface="Arial" panose="020B0604020202020204" pitchFamily="34" charset="0"/>
              <a:buChar char="•"/>
              <a:defRPr/>
            </a:pPr>
            <a:r>
              <a:rPr lang="en-GB" sz="2400" dirty="0">
                <a:solidFill>
                  <a:schemeClr val="bg1"/>
                </a:solidFill>
              </a:rPr>
              <a:t>Transition from KS3 (Year 8 and 9)</a:t>
            </a:r>
          </a:p>
          <a:p>
            <a:pPr marL="742950" lvl="1" indent="-285750" defTabSz="457200">
              <a:buFont typeface="Arial" panose="020B0604020202020204" pitchFamily="34" charset="0"/>
              <a:buChar char="•"/>
              <a:defRPr/>
            </a:pPr>
            <a:r>
              <a:rPr lang="en-GB" sz="2400" dirty="0">
                <a:solidFill>
                  <a:schemeClr val="bg1"/>
                </a:solidFill>
              </a:rPr>
              <a:t>GCSE Years (Year 10 and 11)</a:t>
            </a:r>
          </a:p>
          <a:p>
            <a:pPr marL="742950" lvl="1" indent="-285750" defTabSz="457200">
              <a:buFont typeface="Arial" panose="020B0604020202020204" pitchFamily="34" charset="0"/>
              <a:buChar char="•"/>
              <a:defRPr/>
            </a:pPr>
            <a:r>
              <a:rPr lang="en-GB" sz="2400" dirty="0">
                <a:solidFill>
                  <a:schemeClr val="bg1"/>
                </a:solidFill>
              </a:rPr>
              <a:t>Post 16 Study (Year 12 and 13)</a:t>
            </a:r>
          </a:p>
        </p:txBody>
      </p:sp>
    </p:spTree>
    <p:extLst>
      <p:ext uri="{BB962C8B-B14F-4D97-AF65-F5344CB8AC3E}">
        <p14:creationId xmlns:p14="http://schemas.microsoft.com/office/powerpoint/2010/main" val="432646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14AF7-A9A6-8071-3526-AD8FCE84162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BDCF4A4-1777-1BE4-4A4F-7CE89EF57CF0}"/>
              </a:ext>
            </a:extLst>
          </p:cNvPr>
          <p:cNvPicPr>
            <a:picLocks noChangeAspect="1"/>
          </p:cNvPicPr>
          <p:nvPr/>
        </p:nvPicPr>
        <p:blipFill>
          <a:blip r:embed="rId3"/>
          <a:stretch>
            <a:fillRect/>
          </a:stretch>
        </p:blipFill>
        <p:spPr>
          <a:xfrm>
            <a:off x="2250601" y="549634"/>
            <a:ext cx="7690798" cy="5758732"/>
          </a:xfrm>
          <a:prstGeom prst="rect">
            <a:avLst/>
          </a:prstGeom>
        </p:spPr>
      </p:pic>
    </p:spTree>
    <p:extLst>
      <p:ext uri="{BB962C8B-B14F-4D97-AF65-F5344CB8AC3E}">
        <p14:creationId xmlns:p14="http://schemas.microsoft.com/office/powerpoint/2010/main" val="4031169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296B462-BF91-6B73-A890-771114DF39E0}"/>
              </a:ext>
            </a:extLst>
          </p:cNvPr>
          <p:cNvSpPr txBox="1"/>
          <p:nvPr/>
        </p:nvSpPr>
        <p:spPr>
          <a:xfrm>
            <a:off x="680357" y="327548"/>
            <a:ext cx="8681358" cy="7232749"/>
          </a:xfrm>
          <a:prstGeom prst="rect">
            <a:avLst/>
          </a:prstGeom>
          <a:noFill/>
        </p:spPr>
        <p:txBody>
          <a:bodyPr wrap="square">
            <a:spAutoFit/>
          </a:bodyPr>
          <a:lstStyle/>
          <a:p>
            <a:r>
              <a:rPr lang="en-GB" sz="7200" b="1" dirty="0">
                <a:solidFill>
                  <a:srgbClr val="FFFFFF"/>
                </a:solidFill>
              </a:rPr>
              <a:t>What’s Changing?</a:t>
            </a:r>
          </a:p>
          <a:p>
            <a:pPr marL="457200" indent="-457200">
              <a:buFont typeface="Arial" panose="020B0604020202020204" pitchFamily="34" charset="0"/>
              <a:buChar char="•"/>
            </a:pPr>
            <a:endParaRPr lang="en-GB" sz="3200" b="1" dirty="0">
              <a:solidFill>
                <a:srgbClr val="FFFFFF"/>
              </a:solidFill>
            </a:endParaRPr>
          </a:p>
          <a:p>
            <a:pPr marL="457200" indent="-457200">
              <a:buFont typeface="Arial" panose="020B0604020202020204" pitchFamily="34" charset="0"/>
              <a:buChar char="•"/>
            </a:pPr>
            <a:r>
              <a:rPr lang="en-GB" sz="3200" b="1" dirty="0">
                <a:solidFill>
                  <a:srgbClr val="FFFFFF"/>
                </a:solidFill>
              </a:rPr>
              <a:t>Young people’s Aspirations</a:t>
            </a:r>
          </a:p>
          <a:p>
            <a:pPr marL="457200" indent="-457200">
              <a:buFont typeface="Arial" panose="020B0604020202020204" pitchFamily="34" charset="0"/>
              <a:buChar char="•"/>
            </a:pPr>
            <a:r>
              <a:rPr lang="en-GB" sz="3200" b="1" dirty="0">
                <a:solidFill>
                  <a:srgbClr val="FFFFFF"/>
                </a:solidFill>
              </a:rPr>
              <a:t>Policy</a:t>
            </a:r>
          </a:p>
          <a:p>
            <a:pPr marL="457200" indent="-457200">
              <a:buFont typeface="Arial" panose="020B0604020202020204" pitchFamily="34" charset="0"/>
              <a:buChar char="•"/>
            </a:pPr>
            <a:r>
              <a:rPr lang="en-GB" sz="3200" b="1" dirty="0">
                <a:solidFill>
                  <a:srgbClr val="FFFFFF"/>
                </a:solidFill>
              </a:rPr>
              <a:t>Careers Leadership</a:t>
            </a:r>
          </a:p>
          <a:p>
            <a:pPr marL="457200" indent="-457200">
              <a:buFont typeface="Arial" panose="020B0604020202020204" pitchFamily="34" charset="0"/>
              <a:buChar char="•"/>
            </a:pPr>
            <a:r>
              <a:rPr lang="en-GB" sz="3200" b="1" dirty="0">
                <a:solidFill>
                  <a:srgbClr val="FFFFFF"/>
                </a:solidFill>
              </a:rPr>
              <a:t>Approaches</a:t>
            </a:r>
          </a:p>
          <a:p>
            <a:pPr marL="457200" indent="-457200">
              <a:buFont typeface="Arial" panose="020B0604020202020204" pitchFamily="34" charset="0"/>
              <a:buChar char="•"/>
            </a:pPr>
            <a:r>
              <a:rPr lang="en-GB" sz="3200" b="1" dirty="0">
                <a:solidFill>
                  <a:srgbClr val="FFFFFF"/>
                </a:solidFill>
              </a:rPr>
              <a:t>Tools</a:t>
            </a:r>
          </a:p>
          <a:p>
            <a:endParaRPr lang="en-GB" sz="3200" b="1" dirty="0">
              <a:solidFill>
                <a:srgbClr val="FFFFFF"/>
              </a:solidFill>
            </a:endParaRPr>
          </a:p>
          <a:p>
            <a:r>
              <a:rPr lang="en-GB" sz="3200" b="1" dirty="0">
                <a:solidFill>
                  <a:srgbClr val="FFFFFF"/>
                </a:solidFill>
              </a:rPr>
              <a:t>How can you harness the power of Careers to tackle some of the challenges that you might be facing?</a:t>
            </a:r>
          </a:p>
          <a:p>
            <a:endParaRPr lang="en-GB" sz="7200" b="1" dirty="0">
              <a:solidFill>
                <a:srgbClr val="FFFFFF"/>
              </a:solidFill>
            </a:endParaRPr>
          </a:p>
        </p:txBody>
      </p:sp>
    </p:spTree>
    <p:extLst>
      <p:ext uri="{BB962C8B-B14F-4D97-AF65-F5344CB8AC3E}">
        <p14:creationId xmlns:p14="http://schemas.microsoft.com/office/powerpoint/2010/main" val="1576213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ADDF0-775D-C9CD-B2D7-F34CEBAD49A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290D174-E7E4-87B2-607C-49E3A74ABE37}"/>
              </a:ext>
            </a:extLst>
          </p:cNvPr>
          <p:cNvPicPr>
            <a:picLocks noChangeAspect="1"/>
          </p:cNvPicPr>
          <p:nvPr/>
        </p:nvPicPr>
        <p:blipFill>
          <a:blip r:embed="rId3"/>
          <a:stretch>
            <a:fillRect/>
          </a:stretch>
        </p:blipFill>
        <p:spPr>
          <a:xfrm>
            <a:off x="749153" y="656486"/>
            <a:ext cx="8657239" cy="5652873"/>
          </a:xfrm>
          <a:prstGeom prst="rect">
            <a:avLst/>
          </a:prstGeom>
        </p:spPr>
      </p:pic>
    </p:spTree>
    <p:extLst>
      <p:ext uri="{BB962C8B-B14F-4D97-AF65-F5344CB8AC3E}">
        <p14:creationId xmlns:p14="http://schemas.microsoft.com/office/powerpoint/2010/main" val="4228721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5FFDA-A026-0D85-E5E9-9462C79B1E3A}"/>
            </a:ext>
          </a:extLst>
        </p:cNvPr>
        <p:cNvGrpSpPr/>
        <p:nvPr/>
      </p:nvGrpSpPr>
      <p:grpSpPr>
        <a:xfrm>
          <a:off x="0" y="0"/>
          <a:ext cx="0" cy="0"/>
          <a:chOff x="0" y="0"/>
          <a:chExt cx="0" cy="0"/>
        </a:xfrm>
      </p:grpSpPr>
      <p:pic>
        <p:nvPicPr>
          <p:cNvPr id="2050" name="Picture 2" descr="Understanding Ofsted's 'Intent, Implementation, Impact' framework | Teachit  CPD">
            <a:extLst>
              <a:ext uri="{FF2B5EF4-FFF2-40B4-BE49-F238E27FC236}">
                <a16:creationId xmlns:a16="http://schemas.microsoft.com/office/drawing/2014/main" id="{229CB8CC-CB6A-1753-2032-FF133731C0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7285" y="772493"/>
            <a:ext cx="9595894" cy="399828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BBB904D-22E7-3830-EA58-91A8F2097DDA}"/>
              </a:ext>
            </a:extLst>
          </p:cNvPr>
          <p:cNvSpPr txBox="1"/>
          <p:nvPr/>
        </p:nvSpPr>
        <p:spPr>
          <a:xfrm>
            <a:off x="1498820" y="5088835"/>
            <a:ext cx="2964509" cy="369332"/>
          </a:xfrm>
          <a:prstGeom prst="rect">
            <a:avLst/>
          </a:prstGeom>
          <a:noFill/>
        </p:spPr>
        <p:txBody>
          <a:bodyPr wrap="square" rtlCol="0">
            <a:spAutoFit/>
          </a:bodyPr>
          <a:lstStyle/>
          <a:p>
            <a:r>
              <a:rPr lang="en-GB" dirty="0">
                <a:solidFill>
                  <a:schemeClr val="bg1"/>
                </a:solidFill>
              </a:rPr>
              <a:t>Internal Leadership Review</a:t>
            </a:r>
          </a:p>
        </p:txBody>
      </p:sp>
      <p:sp>
        <p:nvSpPr>
          <p:cNvPr id="6" name="TextBox 5">
            <a:extLst>
              <a:ext uri="{FF2B5EF4-FFF2-40B4-BE49-F238E27FC236}">
                <a16:creationId xmlns:a16="http://schemas.microsoft.com/office/drawing/2014/main" id="{E0DAB0B5-DDD3-3695-9057-6CF013B13636}"/>
              </a:ext>
            </a:extLst>
          </p:cNvPr>
          <p:cNvSpPr txBox="1"/>
          <p:nvPr/>
        </p:nvSpPr>
        <p:spPr>
          <a:xfrm>
            <a:off x="1489585" y="5355794"/>
            <a:ext cx="2767054" cy="369332"/>
          </a:xfrm>
          <a:prstGeom prst="rect">
            <a:avLst/>
          </a:prstGeom>
          <a:noFill/>
        </p:spPr>
        <p:txBody>
          <a:bodyPr wrap="square" rtlCol="0">
            <a:spAutoFit/>
          </a:bodyPr>
          <a:lstStyle/>
          <a:p>
            <a:r>
              <a:rPr lang="en-GB" dirty="0">
                <a:solidFill>
                  <a:schemeClr val="bg1"/>
                </a:solidFill>
              </a:rPr>
              <a:t>Benchmark 1</a:t>
            </a:r>
          </a:p>
        </p:txBody>
      </p:sp>
      <p:sp>
        <p:nvSpPr>
          <p:cNvPr id="7" name="TextBox 6">
            <a:extLst>
              <a:ext uri="{FF2B5EF4-FFF2-40B4-BE49-F238E27FC236}">
                <a16:creationId xmlns:a16="http://schemas.microsoft.com/office/drawing/2014/main" id="{4DCC1DBE-8C76-5222-96D6-49392BEB0692}"/>
              </a:ext>
            </a:extLst>
          </p:cNvPr>
          <p:cNvSpPr txBox="1"/>
          <p:nvPr/>
        </p:nvSpPr>
        <p:spPr>
          <a:xfrm>
            <a:off x="8004312" y="5026400"/>
            <a:ext cx="3060847" cy="923330"/>
          </a:xfrm>
          <a:prstGeom prst="rect">
            <a:avLst/>
          </a:prstGeom>
          <a:noFill/>
        </p:spPr>
        <p:txBody>
          <a:bodyPr wrap="square" rtlCol="0">
            <a:spAutoFit/>
          </a:bodyPr>
          <a:lstStyle/>
          <a:p>
            <a:r>
              <a:rPr lang="en-GB" dirty="0">
                <a:solidFill>
                  <a:schemeClr val="bg1"/>
                </a:solidFill>
              </a:rPr>
              <a:t>Future Skills Questionnaire</a:t>
            </a:r>
          </a:p>
          <a:p>
            <a:r>
              <a:rPr lang="en-GB" dirty="0">
                <a:solidFill>
                  <a:schemeClr val="bg1"/>
                </a:solidFill>
              </a:rPr>
              <a:t>OnTrack+</a:t>
            </a:r>
          </a:p>
          <a:p>
            <a:r>
              <a:rPr lang="en-GB" dirty="0">
                <a:solidFill>
                  <a:schemeClr val="bg1"/>
                </a:solidFill>
              </a:rPr>
              <a:t>Destinations Data</a:t>
            </a:r>
          </a:p>
        </p:txBody>
      </p:sp>
      <p:sp>
        <p:nvSpPr>
          <p:cNvPr id="8" name="TextBox 7">
            <a:extLst>
              <a:ext uri="{FF2B5EF4-FFF2-40B4-BE49-F238E27FC236}">
                <a16:creationId xmlns:a16="http://schemas.microsoft.com/office/drawing/2014/main" id="{FDD610F0-EAE2-0762-F385-2523CB34E79F}"/>
              </a:ext>
            </a:extLst>
          </p:cNvPr>
          <p:cNvSpPr txBox="1"/>
          <p:nvPr/>
        </p:nvSpPr>
        <p:spPr>
          <a:xfrm>
            <a:off x="1489585" y="5632793"/>
            <a:ext cx="3238829" cy="369332"/>
          </a:xfrm>
          <a:prstGeom prst="rect">
            <a:avLst/>
          </a:prstGeom>
          <a:noFill/>
        </p:spPr>
        <p:txBody>
          <a:bodyPr wrap="square" rtlCol="0">
            <a:spAutoFit/>
          </a:bodyPr>
          <a:lstStyle/>
          <a:p>
            <a:r>
              <a:rPr lang="en-GB" dirty="0">
                <a:solidFill>
                  <a:schemeClr val="bg1"/>
                </a:solidFill>
              </a:rPr>
              <a:t>Peer to Peer reviews</a:t>
            </a:r>
          </a:p>
        </p:txBody>
      </p:sp>
      <p:sp>
        <p:nvSpPr>
          <p:cNvPr id="10" name="TextBox 9">
            <a:extLst>
              <a:ext uri="{FF2B5EF4-FFF2-40B4-BE49-F238E27FC236}">
                <a16:creationId xmlns:a16="http://schemas.microsoft.com/office/drawing/2014/main" id="{5B98CA30-76C1-E29B-71B5-29A88039E8C5}"/>
              </a:ext>
            </a:extLst>
          </p:cNvPr>
          <p:cNvSpPr txBox="1"/>
          <p:nvPr/>
        </p:nvSpPr>
        <p:spPr>
          <a:xfrm>
            <a:off x="4712472" y="5088835"/>
            <a:ext cx="2767054" cy="646331"/>
          </a:xfrm>
          <a:prstGeom prst="rect">
            <a:avLst/>
          </a:prstGeom>
          <a:noFill/>
        </p:spPr>
        <p:txBody>
          <a:bodyPr wrap="square" rtlCol="0">
            <a:spAutoFit/>
          </a:bodyPr>
          <a:lstStyle/>
          <a:p>
            <a:pPr algn="ctr"/>
            <a:r>
              <a:rPr lang="en-GB" dirty="0">
                <a:solidFill>
                  <a:schemeClr val="bg1"/>
                </a:solidFill>
              </a:rPr>
              <a:t>Activity linked to Benchmark 2 - 8</a:t>
            </a:r>
          </a:p>
        </p:txBody>
      </p:sp>
      <p:cxnSp>
        <p:nvCxnSpPr>
          <p:cNvPr id="12" name="Straight Connector 11">
            <a:extLst>
              <a:ext uri="{FF2B5EF4-FFF2-40B4-BE49-F238E27FC236}">
                <a16:creationId xmlns:a16="http://schemas.microsoft.com/office/drawing/2014/main" id="{BA42F22B-7A2E-5ED2-F578-5B9075A9FCC3}"/>
              </a:ext>
            </a:extLst>
          </p:cNvPr>
          <p:cNvCxnSpPr/>
          <p:nvPr/>
        </p:nvCxnSpPr>
        <p:spPr>
          <a:xfrm>
            <a:off x="4587903" y="5026400"/>
            <a:ext cx="0" cy="143456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4C1C78D-9C45-0189-2553-AF55D6F0839F}"/>
              </a:ext>
            </a:extLst>
          </p:cNvPr>
          <p:cNvCxnSpPr/>
          <p:nvPr/>
        </p:nvCxnSpPr>
        <p:spPr>
          <a:xfrm>
            <a:off x="7602772" y="4934067"/>
            <a:ext cx="0" cy="143456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7813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62BEB-2856-9EA8-6EB3-D4C1D1897AD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CF5BD55-C0BE-874D-AD5B-E47F51C2AE15}"/>
              </a:ext>
            </a:extLst>
          </p:cNvPr>
          <p:cNvSpPr/>
          <p:nvPr/>
        </p:nvSpPr>
        <p:spPr>
          <a:xfrm>
            <a:off x="0" y="6659217"/>
            <a:ext cx="12192000" cy="198783"/>
          </a:xfrm>
          <a:prstGeom prst="rect">
            <a:avLst/>
          </a:prstGeom>
          <a:solidFill>
            <a:srgbClr val="14AEAC"/>
          </a:solidFill>
          <a:ln>
            <a:solidFill>
              <a:srgbClr val="14AE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1BD7E971-A002-879E-E63D-E582E3BDC573}"/>
              </a:ext>
            </a:extLst>
          </p:cNvPr>
          <p:cNvPicPr>
            <a:picLocks noChangeAspect="1"/>
          </p:cNvPicPr>
          <p:nvPr/>
        </p:nvPicPr>
        <p:blipFill>
          <a:blip r:embed="rId2"/>
          <a:stretch>
            <a:fillRect/>
          </a:stretch>
        </p:blipFill>
        <p:spPr>
          <a:xfrm>
            <a:off x="898701" y="893997"/>
            <a:ext cx="7868336" cy="5070006"/>
          </a:xfrm>
          <a:prstGeom prst="rect">
            <a:avLst/>
          </a:prstGeom>
        </p:spPr>
      </p:pic>
      <p:sp>
        <p:nvSpPr>
          <p:cNvPr id="9" name="Rectangle 8">
            <a:extLst>
              <a:ext uri="{FF2B5EF4-FFF2-40B4-BE49-F238E27FC236}">
                <a16:creationId xmlns:a16="http://schemas.microsoft.com/office/drawing/2014/main" id="{7CEDE546-F28F-01AF-CE8A-7E3327EBDC2B}"/>
              </a:ext>
            </a:extLst>
          </p:cNvPr>
          <p:cNvSpPr/>
          <p:nvPr/>
        </p:nvSpPr>
        <p:spPr>
          <a:xfrm>
            <a:off x="628153" y="850789"/>
            <a:ext cx="540689" cy="53273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73374FB6-54C5-B391-7A64-13A9C7464739}"/>
              </a:ext>
            </a:extLst>
          </p:cNvPr>
          <p:cNvPicPr>
            <a:picLocks noChangeAspect="1"/>
          </p:cNvPicPr>
          <p:nvPr/>
        </p:nvPicPr>
        <p:blipFill>
          <a:blip r:embed="rId3"/>
          <a:stretch>
            <a:fillRect/>
          </a:stretch>
        </p:blipFill>
        <p:spPr>
          <a:xfrm>
            <a:off x="9943456" y="150001"/>
            <a:ext cx="2121312" cy="998750"/>
          </a:xfrm>
          <a:prstGeom prst="rect">
            <a:avLst/>
          </a:prstGeom>
        </p:spPr>
      </p:pic>
    </p:spTree>
    <p:extLst>
      <p:ext uri="{BB962C8B-B14F-4D97-AF65-F5344CB8AC3E}">
        <p14:creationId xmlns:p14="http://schemas.microsoft.com/office/powerpoint/2010/main" val="11850524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06484-154A-A301-F391-D81C5059A55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E32C519-C7C5-3A8E-EC79-EE51536AF482}"/>
              </a:ext>
            </a:extLst>
          </p:cNvPr>
          <p:cNvSpPr/>
          <p:nvPr/>
        </p:nvSpPr>
        <p:spPr>
          <a:xfrm>
            <a:off x="0" y="6659217"/>
            <a:ext cx="12192000" cy="198783"/>
          </a:xfrm>
          <a:prstGeom prst="rect">
            <a:avLst/>
          </a:prstGeom>
          <a:solidFill>
            <a:srgbClr val="14AEAC"/>
          </a:solidFill>
          <a:ln>
            <a:solidFill>
              <a:srgbClr val="14AE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B63DC69-E2F9-2EE3-C8CE-0C8047305BF7}"/>
              </a:ext>
            </a:extLst>
          </p:cNvPr>
          <p:cNvPicPr>
            <a:picLocks noChangeAspect="1"/>
          </p:cNvPicPr>
          <p:nvPr/>
        </p:nvPicPr>
        <p:blipFill>
          <a:blip r:embed="rId2"/>
          <a:stretch>
            <a:fillRect/>
          </a:stretch>
        </p:blipFill>
        <p:spPr>
          <a:xfrm>
            <a:off x="712253" y="1009815"/>
            <a:ext cx="8372926" cy="4450871"/>
          </a:xfrm>
          <a:prstGeom prst="rect">
            <a:avLst/>
          </a:prstGeom>
        </p:spPr>
      </p:pic>
      <p:sp>
        <p:nvSpPr>
          <p:cNvPr id="5" name="Rectangle 4">
            <a:extLst>
              <a:ext uri="{FF2B5EF4-FFF2-40B4-BE49-F238E27FC236}">
                <a16:creationId xmlns:a16="http://schemas.microsoft.com/office/drawing/2014/main" id="{991D7B9A-206F-AA31-0CD3-53D7AA642257}"/>
              </a:ext>
            </a:extLst>
          </p:cNvPr>
          <p:cNvSpPr/>
          <p:nvPr/>
        </p:nvSpPr>
        <p:spPr>
          <a:xfrm>
            <a:off x="500932" y="874643"/>
            <a:ext cx="540689" cy="53273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9D612D4B-896A-9B84-26C5-F7DE793DF0D0}"/>
              </a:ext>
            </a:extLst>
          </p:cNvPr>
          <p:cNvPicPr>
            <a:picLocks noChangeAspect="1"/>
          </p:cNvPicPr>
          <p:nvPr/>
        </p:nvPicPr>
        <p:blipFill>
          <a:blip r:embed="rId3"/>
          <a:stretch>
            <a:fillRect/>
          </a:stretch>
        </p:blipFill>
        <p:spPr>
          <a:xfrm>
            <a:off x="9943456" y="150001"/>
            <a:ext cx="2121312" cy="998750"/>
          </a:xfrm>
          <a:prstGeom prst="rect">
            <a:avLst/>
          </a:prstGeom>
        </p:spPr>
      </p:pic>
    </p:spTree>
    <p:extLst>
      <p:ext uri="{BB962C8B-B14F-4D97-AF65-F5344CB8AC3E}">
        <p14:creationId xmlns:p14="http://schemas.microsoft.com/office/powerpoint/2010/main" val="1364209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FE82F-6A6F-DF11-B56F-165706E9097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BCC6B60-CACE-D8AF-0E33-D8B2B4932E5C}"/>
              </a:ext>
            </a:extLst>
          </p:cNvPr>
          <p:cNvSpPr/>
          <p:nvPr/>
        </p:nvSpPr>
        <p:spPr>
          <a:xfrm>
            <a:off x="0" y="6659217"/>
            <a:ext cx="12192000" cy="198783"/>
          </a:xfrm>
          <a:prstGeom prst="rect">
            <a:avLst/>
          </a:prstGeom>
          <a:solidFill>
            <a:srgbClr val="14AEAC"/>
          </a:solidFill>
          <a:ln>
            <a:solidFill>
              <a:srgbClr val="14AE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B28EFFCA-AD6F-63D3-9F89-92E47F4F1029}"/>
              </a:ext>
            </a:extLst>
          </p:cNvPr>
          <p:cNvPicPr>
            <a:picLocks noChangeAspect="1"/>
          </p:cNvPicPr>
          <p:nvPr/>
        </p:nvPicPr>
        <p:blipFill>
          <a:blip r:embed="rId2"/>
          <a:stretch>
            <a:fillRect/>
          </a:stretch>
        </p:blipFill>
        <p:spPr>
          <a:xfrm>
            <a:off x="578184" y="731519"/>
            <a:ext cx="8815211" cy="5243885"/>
          </a:xfrm>
          <a:prstGeom prst="rect">
            <a:avLst/>
          </a:prstGeom>
        </p:spPr>
      </p:pic>
      <p:pic>
        <p:nvPicPr>
          <p:cNvPr id="3" name="Picture 2">
            <a:extLst>
              <a:ext uri="{FF2B5EF4-FFF2-40B4-BE49-F238E27FC236}">
                <a16:creationId xmlns:a16="http://schemas.microsoft.com/office/drawing/2014/main" id="{D473248A-5BDA-4471-7214-0A9A6DED2F7A}"/>
              </a:ext>
            </a:extLst>
          </p:cNvPr>
          <p:cNvPicPr>
            <a:picLocks noChangeAspect="1"/>
          </p:cNvPicPr>
          <p:nvPr/>
        </p:nvPicPr>
        <p:blipFill>
          <a:blip r:embed="rId3"/>
          <a:stretch>
            <a:fillRect/>
          </a:stretch>
        </p:blipFill>
        <p:spPr>
          <a:xfrm>
            <a:off x="9943456" y="150001"/>
            <a:ext cx="2121312" cy="998750"/>
          </a:xfrm>
          <a:prstGeom prst="rect">
            <a:avLst/>
          </a:prstGeom>
        </p:spPr>
      </p:pic>
    </p:spTree>
    <p:extLst>
      <p:ext uri="{BB962C8B-B14F-4D97-AF65-F5344CB8AC3E}">
        <p14:creationId xmlns:p14="http://schemas.microsoft.com/office/powerpoint/2010/main" val="42741097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9837D-2AB6-77D2-E0E0-120703B74C2E}"/>
            </a:ext>
          </a:extLst>
        </p:cNvPr>
        <p:cNvGrpSpPr/>
        <p:nvPr/>
      </p:nvGrpSpPr>
      <p:grpSpPr>
        <a:xfrm>
          <a:off x="0" y="0"/>
          <a:ext cx="0" cy="0"/>
          <a:chOff x="0" y="0"/>
          <a:chExt cx="0" cy="0"/>
        </a:xfrm>
      </p:grpSpPr>
      <p:sp>
        <p:nvSpPr>
          <p:cNvPr id="2" name="Isosceles Triangle 1">
            <a:extLst>
              <a:ext uri="{FF2B5EF4-FFF2-40B4-BE49-F238E27FC236}">
                <a16:creationId xmlns:a16="http://schemas.microsoft.com/office/drawing/2014/main" id="{E325D3F6-B02E-4FC1-2183-07191AA57B71}"/>
              </a:ext>
            </a:extLst>
          </p:cNvPr>
          <p:cNvSpPr/>
          <p:nvPr/>
        </p:nvSpPr>
        <p:spPr>
          <a:xfrm rot="19120748">
            <a:off x="-980128" y="-691897"/>
            <a:ext cx="3074126" cy="2298482"/>
          </a:xfrm>
          <a:prstGeom prst="triangle">
            <a:avLst/>
          </a:prstGeom>
          <a:solidFill>
            <a:srgbClr val="2DBF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F04723F4-C7C1-F383-4AC5-86F51172421C}"/>
              </a:ext>
            </a:extLst>
          </p:cNvPr>
          <p:cNvSpPr/>
          <p:nvPr/>
        </p:nvSpPr>
        <p:spPr>
          <a:xfrm rot="20067270">
            <a:off x="-770255" y="357315"/>
            <a:ext cx="2180224" cy="1757414"/>
          </a:xfrm>
          <a:prstGeom prst="triangle">
            <a:avLst/>
          </a:prstGeom>
          <a:solidFill>
            <a:srgbClr val="2DBFC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B4F4BC2-D52F-75D3-1821-84F864EC5E6D}"/>
              </a:ext>
            </a:extLst>
          </p:cNvPr>
          <p:cNvSpPr/>
          <p:nvPr/>
        </p:nvSpPr>
        <p:spPr>
          <a:xfrm>
            <a:off x="0" y="6393656"/>
            <a:ext cx="12192000" cy="464344"/>
          </a:xfrm>
          <a:prstGeom prst="rect">
            <a:avLst/>
          </a:prstGeom>
          <a:solidFill>
            <a:srgbClr val="2DBFC2"/>
          </a:solidFill>
          <a:ln>
            <a:solidFill>
              <a:srgbClr val="2DBFC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3BDD2003-337C-80D3-1396-D67A69DABFD6}"/>
              </a:ext>
            </a:extLst>
          </p:cNvPr>
          <p:cNvSpPr txBox="1"/>
          <p:nvPr/>
        </p:nvSpPr>
        <p:spPr>
          <a:xfrm>
            <a:off x="1880532" y="1660101"/>
            <a:ext cx="8430936" cy="2308324"/>
          </a:xfrm>
          <a:prstGeom prst="rect">
            <a:avLst/>
          </a:prstGeom>
          <a:noFill/>
        </p:spPr>
        <p:txBody>
          <a:bodyPr wrap="square">
            <a:spAutoFit/>
          </a:bodyPr>
          <a:lstStyle/>
          <a:p>
            <a:pPr algn="ctr"/>
            <a:r>
              <a:rPr lang="en-GB" sz="7200" dirty="0">
                <a:solidFill>
                  <a:srgbClr val="2DBFC2"/>
                </a:solidFill>
              </a:rPr>
              <a:t>Live </a:t>
            </a:r>
          </a:p>
          <a:p>
            <a:pPr algn="ctr"/>
            <a:r>
              <a:rPr lang="en-GB" sz="7200" dirty="0">
                <a:solidFill>
                  <a:srgbClr val="2DBFC2"/>
                </a:solidFill>
              </a:rPr>
              <a:t>Demonstration</a:t>
            </a:r>
          </a:p>
        </p:txBody>
      </p:sp>
    </p:spTree>
    <p:extLst>
      <p:ext uri="{BB962C8B-B14F-4D97-AF65-F5344CB8AC3E}">
        <p14:creationId xmlns:p14="http://schemas.microsoft.com/office/powerpoint/2010/main" val="1869660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34FDE-96AA-E6F6-6637-BD43234526E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9D11F1D-B61F-1740-512D-EE4379325D37}"/>
              </a:ext>
            </a:extLst>
          </p:cNvPr>
          <p:cNvSpPr txBox="1"/>
          <p:nvPr/>
        </p:nvSpPr>
        <p:spPr>
          <a:xfrm>
            <a:off x="3924722" y="1720840"/>
            <a:ext cx="4342555" cy="34163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5400" b="0" i="0" u="none" strike="noStrike" kern="1200" cap="none" spc="0" normalizeH="0" baseline="0" noProof="0" dirty="0">
                <a:ln>
                  <a:noFill/>
                </a:ln>
                <a:solidFill>
                  <a:srgbClr val="FFFFFF"/>
                </a:solidFill>
                <a:effectLst/>
                <a:uLnTx/>
                <a:uFillTx/>
                <a:latin typeface="Calibri" panose="020F0502020204030204"/>
                <a:ea typeface="+mn-ea"/>
                <a:cs typeface="+mn-cs"/>
              </a:rPr>
              <a:t>Why Useful</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GB" sz="5400" dirty="0">
              <a:solidFill>
                <a:srgbClr val="FFFFFF"/>
              </a:solidFill>
              <a:latin typeface="Calibri" panose="020F0502020204030204"/>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5400" b="0" i="0" u="none" strike="noStrike" kern="1200" cap="none" spc="0" normalizeH="0" baseline="0" noProof="0" dirty="0">
                <a:ln>
                  <a:noFill/>
                </a:ln>
                <a:solidFill>
                  <a:srgbClr val="FFFFFF"/>
                </a:solidFill>
                <a:effectLst/>
                <a:uLnTx/>
                <a:uFillTx/>
                <a:latin typeface="Calibri" panose="020F0502020204030204"/>
                <a:ea typeface="+mn-ea"/>
                <a:cs typeface="+mn-cs"/>
              </a:rPr>
              <a:t>School Perspective</a:t>
            </a:r>
          </a:p>
        </p:txBody>
      </p:sp>
    </p:spTree>
    <p:extLst>
      <p:ext uri="{BB962C8B-B14F-4D97-AF65-F5344CB8AC3E}">
        <p14:creationId xmlns:p14="http://schemas.microsoft.com/office/powerpoint/2010/main" val="3056776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E763B-760B-F18B-9C3C-2C464940AE9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EB61012-6051-9985-8760-215A5EEBC5B9}"/>
              </a:ext>
            </a:extLst>
          </p:cNvPr>
          <p:cNvPicPr>
            <a:picLocks noChangeAspect="1"/>
          </p:cNvPicPr>
          <p:nvPr/>
        </p:nvPicPr>
        <p:blipFill>
          <a:blip r:embed="rId3"/>
          <a:stretch>
            <a:fillRect/>
          </a:stretch>
        </p:blipFill>
        <p:spPr>
          <a:xfrm>
            <a:off x="2410125" y="655982"/>
            <a:ext cx="7371749" cy="5546035"/>
          </a:xfrm>
          <a:prstGeom prst="rect">
            <a:avLst/>
          </a:prstGeom>
        </p:spPr>
      </p:pic>
    </p:spTree>
    <p:extLst>
      <p:ext uri="{BB962C8B-B14F-4D97-AF65-F5344CB8AC3E}">
        <p14:creationId xmlns:p14="http://schemas.microsoft.com/office/powerpoint/2010/main" val="3544860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134BD-F97A-4D4D-2B75-84856C5D888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D2739F8-8290-B4C2-C6FD-6B8FEB25E0B7}"/>
              </a:ext>
            </a:extLst>
          </p:cNvPr>
          <p:cNvPicPr>
            <a:picLocks noChangeAspect="1"/>
          </p:cNvPicPr>
          <p:nvPr/>
        </p:nvPicPr>
        <p:blipFill>
          <a:blip r:embed="rId3"/>
          <a:stretch>
            <a:fillRect/>
          </a:stretch>
        </p:blipFill>
        <p:spPr>
          <a:xfrm>
            <a:off x="2292734" y="683074"/>
            <a:ext cx="7606531" cy="5491852"/>
          </a:xfrm>
          <a:prstGeom prst="rect">
            <a:avLst/>
          </a:prstGeom>
        </p:spPr>
      </p:pic>
    </p:spTree>
    <p:extLst>
      <p:ext uri="{BB962C8B-B14F-4D97-AF65-F5344CB8AC3E}">
        <p14:creationId xmlns:p14="http://schemas.microsoft.com/office/powerpoint/2010/main" val="855950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42345AE-24E6-30BB-5B49-8E1341368818}"/>
              </a:ext>
            </a:extLst>
          </p:cNvPr>
          <p:cNvSpPr txBox="1"/>
          <p:nvPr/>
        </p:nvSpPr>
        <p:spPr>
          <a:xfrm>
            <a:off x="2826328" y="1720840"/>
            <a:ext cx="6363854" cy="34163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5400" b="0" i="0" u="none" strike="noStrike" kern="1200" cap="none" spc="0" normalizeH="0" baseline="0" noProof="0" dirty="0">
                <a:ln>
                  <a:noFill/>
                </a:ln>
                <a:solidFill>
                  <a:srgbClr val="FFFFFF"/>
                </a:solidFill>
                <a:effectLst/>
                <a:uLnTx/>
                <a:uFillTx/>
                <a:latin typeface="Calibri" panose="020F0502020204030204"/>
                <a:ea typeface="+mn-ea"/>
                <a:cs typeface="+mn-cs"/>
              </a:rPr>
              <a:t>Alignment with </a:t>
            </a:r>
            <a:r>
              <a:rPr lang="en-GB" sz="5400" dirty="0">
                <a:solidFill>
                  <a:srgbClr val="FFFFFF"/>
                </a:solidFill>
                <a:latin typeface="Calibri" panose="020F0502020204030204"/>
              </a:rPr>
              <a:t>school</a:t>
            </a:r>
            <a:r>
              <a:rPr kumimoji="0" lang="en-GB" sz="5400" b="0" i="0" u="none" strike="noStrike" kern="1200" cap="none" spc="0" normalizeH="0" baseline="0" noProof="0" dirty="0">
                <a:ln>
                  <a:noFill/>
                </a:ln>
                <a:solidFill>
                  <a:srgbClr val="FFFFFF"/>
                </a:solidFill>
                <a:effectLst/>
                <a:uLnTx/>
                <a:uFillTx/>
                <a:latin typeface="Calibri" panose="020F0502020204030204"/>
                <a:ea typeface="+mn-ea"/>
                <a:cs typeface="+mn-cs"/>
              </a:rPr>
              <a:t> wide strategies</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GB" sz="5400" dirty="0">
              <a:solidFill>
                <a:srgbClr val="FFFFFF"/>
              </a:solidFill>
              <a:latin typeface="Calibri" panose="020F0502020204030204"/>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5400" b="0" i="0" u="none" strike="noStrike" kern="1200" cap="none" spc="0" normalizeH="0" baseline="0" noProof="0" dirty="0">
                <a:ln>
                  <a:noFill/>
                </a:ln>
                <a:solidFill>
                  <a:srgbClr val="FFFFFF"/>
                </a:solidFill>
                <a:effectLst/>
                <a:uLnTx/>
                <a:uFillTx/>
                <a:latin typeface="Calibri" panose="020F0502020204030204"/>
                <a:ea typeface="+mn-ea"/>
                <a:cs typeface="+mn-cs"/>
              </a:rPr>
              <a:t>CELT MAT Example</a:t>
            </a:r>
          </a:p>
        </p:txBody>
      </p:sp>
    </p:spTree>
    <p:extLst>
      <p:ext uri="{BB962C8B-B14F-4D97-AF65-F5344CB8AC3E}">
        <p14:creationId xmlns:p14="http://schemas.microsoft.com/office/powerpoint/2010/main" val="2050423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169D286-F4D7-4C8B-A6BD-D05384C7F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Freeform 6">
            <a:extLst>
              <a:ext uri="{FF2B5EF4-FFF2-40B4-BE49-F238E27FC236}">
                <a16:creationId xmlns:a16="http://schemas.microsoft.com/office/drawing/2014/main" id="{39E8235E-135E-4261-8F54-2B316E493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610728"/>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857"/>
              </a:solidFill>
              <a:effectLst/>
              <a:uLnTx/>
              <a:uFillTx/>
              <a:latin typeface="Calibri" panose="020F0502020204030204"/>
              <a:ea typeface="+mn-ea"/>
              <a:cs typeface="+mn-cs"/>
            </a:endParaRPr>
          </a:p>
        </p:txBody>
      </p:sp>
      <p:sp>
        <p:nvSpPr>
          <p:cNvPr id="14" name="Freeform 7">
            <a:extLst>
              <a:ext uri="{FF2B5EF4-FFF2-40B4-BE49-F238E27FC236}">
                <a16:creationId xmlns:a16="http://schemas.microsoft.com/office/drawing/2014/main" id="{D4ED8EC3-4D57-4620-93CE-4E6661F09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343079"/>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85857"/>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83BCB34A-2F40-4F41-8488-A134C1C155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5" y="340424"/>
            <a:ext cx="4630139" cy="5265795"/>
          </a:xfrm>
          <a:custGeom>
            <a:avLst/>
            <a:gdLst>
              <a:gd name="connsiteX0" fmla="*/ 0 w 4630139"/>
              <a:gd name="connsiteY0" fmla="*/ 0 h 5265795"/>
              <a:gd name="connsiteX1" fmla="*/ 4630139 w 4630139"/>
              <a:gd name="connsiteY1" fmla="*/ 0 h 5265795"/>
              <a:gd name="connsiteX2" fmla="*/ 4630139 w 4630139"/>
              <a:gd name="connsiteY2" fmla="*/ 5265795 h 5265795"/>
              <a:gd name="connsiteX3" fmla="*/ 0 w 4630139"/>
              <a:gd name="connsiteY3" fmla="*/ 5265795 h 5265795"/>
            </a:gdLst>
            <a:ahLst/>
            <a:cxnLst>
              <a:cxn ang="0">
                <a:pos x="connsiteX0" y="connsiteY0"/>
              </a:cxn>
              <a:cxn ang="0">
                <a:pos x="connsiteX1" y="connsiteY1"/>
              </a:cxn>
              <a:cxn ang="0">
                <a:pos x="connsiteX2" y="connsiteY2"/>
              </a:cxn>
              <a:cxn ang="0">
                <a:pos x="connsiteX3" y="connsiteY3"/>
              </a:cxn>
            </a:cxnLst>
            <a:rect l="l" t="t" r="r" b="b"/>
            <a:pathLst>
              <a:path w="4630139" h="5265795">
                <a:moveTo>
                  <a:pt x="0" y="0"/>
                </a:moveTo>
                <a:lnTo>
                  <a:pt x="4630139" y="0"/>
                </a:lnTo>
                <a:lnTo>
                  <a:pt x="4630139" y="5265795"/>
                </a:lnTo>
                <a:lnTo>
                  <a:pt x="0" y="526579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94A92DB0-56FE-9742-E2C8-16F77B90EA64}"/>
              </a:ext>
            </a:extLst>
          </p:cNvPr>
          <p:cNvSpPr/>
          <p:nvPr/>
        </p:nvSpPr>
        <p:spPr>
          <a:xfrm>
            <a:off x="-3045" y="340424"/>
            <a:ext cx="4630136" cy="526579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F78382DC-4207-465E-B379-1E16448AA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1780" y="1071563"/>
            <a:ext cx="7290218" cy="5242298"/>
          </a:xfrm>
          <a:custGeom>
            <a:avLst/>
            <a:gdLst>
              <a:gd name="connsiteX0" fmla="*/ 0 w 7290218"/>
              <a:gd name="connsiteY0" fmla="*/ 0 h 5242298"/>
              <a:gd name="connsiteX1" fmla="*/ 7290218 w 7290218"/>
              <a:gd name="connsiteY1" fmla="*/ 0 h 5242298"/>
              <a:gd name="connsiteX2" fmla="*/ 7290218 w 7290218"/>
              <a:gd name="connsiteY2" fmla="*/ 5242298 h 5242298"/>
              <a:gd name="connsiteX3" fmla="*/ 0 w 7290218"/>
              <a:gd name="connsiteY3" fmla="*/ 5242298 h 5242298"/>
            </a:gdLst>
            <a:ahLst/>
            <a:cxnLst>
              <a:cxn ang="0">
                <a:pos x="connsiteX0" y="connsiteY0"/>
              </a:cxn>
              <a:cxn ang="0">
                <a:pos x="connsiteX1" y="connsiteY1"/>
              </a:cxn>
              <a:cxn ang="0">
                <a:pos x="connsiteX2" y="connsiteY2"/>
              </a:cxn>
              <a:cxn ang="0">
                <a:pos x="connsiteX3" y="connsiteY3"/>
              </a:cxn>
            </a:cxnLst>
            <a:rect l="l" t="t" r="r" b="b"/>
            <a:pathLst>
              <a:path w="7290218" h="5242298">
                <a:moveTo>
                  <a:pt x="0" y="0"/>
                </a:moveTo>
                <a:lnTo>
                  <a:pt x="7290218" y="0"/>
                </a:lnTo>
                <a:lnTo>
                  <a:pt x="7290218" y="5242298"/>
                </a:lnTo>
                <a:lnTo>
                  <a:pt x="0" y="524229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251B017D-12D8-69EB-8AE6-A61CFD7C1C31}"/>
              </a:ext>
            </a:extLst>
          </p:cNvPr>
          <p:cNvPicPr>
            <a:picLocks noChangeAspect="1"/>
          </p:cNvPicPr>
          <p:nvPr/>
        </p:nvPicPr>
        <p:blipFill rotWithShape="1">
          <a:blip r:embed="rId3"/>
          <a:srcRect b="1956"/>
          <a:stretch/>
        </p:blipFill>
        <p:spPr>
          <a:xfrm>
            <a:off x="4909498" y="1614825"/>
            <a:ext cx="7290218" cy="3991394"/>
          </a:xfrm>
          <a:prstGeom prst="rect">
            <a:avLst/>
          </a:prstGeom>
        </p:spPr>
      </p:pic>
      <p:sp>
        <p:nvSpPr>
          <p:cNvPr id="7" name="TextBox 6">
            <a:extLst>
              <a:ext uri="{FF2B5EF4-FFF2-40B4-BE49-F238E27FC236}">
                <a16:creationId xmlns:a16="http://schemas.microsoft.com/office/drawing/2014/main" id="{1F1E623C-E782-E8A6-AC6D-9B8922030BBB}"/>
              </a:ext>
            </a:extLst>
          </p:cNvPr>
          <p:cNvSpPr txBox="1"/>
          <p:nvPr/>
        </p:nvSpPr>
        <p:spPr>
          <a:xfrm>
            <a:off x="5507572" y="5813872"/>
            <a:ext cx="6094070"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cec-now-next-report.pdf (careersandenterprise.co.uk)</a:t>
            </a:r>
            <a:endParaRPr kumimoji="0" lang="en-GB"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Picture 3" descr="A screenshot of a blue background with white text&#10;&#10;Description automatically generated">
            <a:extLst>
              <a:ext uri="{FF2B5EF4-FFF2-40B4-BE49-F238E27FC236}">
                <a16:creationId xmlns:a16="http://schemas.microsoft.com/office/drawing/2014/main" id="{069F51EB-366B-E577-287D-475CDB9037CC}"/>
              </a:ext>
            </a:extLst>
          </p:cNvPr>
          <p:cNvPicPr>
            <a:picLocks noChangeAspect="1"/>
          </p:cNvPicPr>
          <p:nvPr/>
        </p:nvPicPr>
        <p:blipFill rotWithShape="1">
          <a:blip r:embed="rId5"/>
          <a:srcRect r="328" b="-1325"/>
          <a:stretch/>
        </p:blipFill>
        <p:spPr>
          <a:xfrm>
            <a:off x="666991" y="1612618"/>
            <a:ext cx="3283713" cy="2629705"/>
          </a:xfrm>
          <a:prstGeom prst="rect">
            <a:avLst/>
          </a:prstGeom>
        </p:spPr>
      </p:pic>
    </p:spTree>
    <p:extLst>
      <p:ext uri="{BB962C8B-B14F-4D97-AF65-F5344CB8AC3E}">
        <p14:creationId xmlns:p14="http://schemas.microsoft.com/office/powerpoint/2010/main" val="3991262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90881-55A9-B6C8-825D-E7CE567E5B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6D4756-AF22-01EC-CD10-6A2B74390114}"/>
              </a:ext>
            </a:extLst>
          </p:cNvPr>
          <p:cNvSpPr/>
          <p:nvPr/>
        </p:nvSpPr>
        <p:spPr>
          <a:xfrm>
            <a:off x="0" y="6659217"/>
            <a:ext cx="12192000" cy="198783"/>
          </a:xfrm>
          <a:prstGeom prst="rect">
            <a:avLst/>
          </a:prstGeom>
          <a:solidFill>
            <a:srgbClr val="14AEAC"/>
          </a:solidFill>
          <a:ln>
            <a:solidFill>
              <a:srgbClr val="14AE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E0D31F40-7C50-C5D4-DAC0-8159EC9F6D2F}"/>
              </a:ext>
            </a:extLst>
          </p:cNvPr>
          <p:cNvPicPr>
            <a:picLocks noChangeAspect="1"/>
          </p:cNvPicPr>
          <p:nvPr/>
        </p:nvPicPr>
        <p:blipFill>
          <a:blip r:embed="rId2"/>
          <a:stretch>
            <a:fillRect/>
          </a:stretch>
        </p:blipFill>
        <p:spPr>
          <a:xfrm>
            <a:off x="1183792" y="556591"/>
            <a:ext cx="8745771" cy="5877356"/>
          </a:xfrm>
          <a:prstGeom prst="rect">
            <a:avLst/>
          </a:prstGeom>
        </p:spPr>
      </p:pic>
    </p:spTree>
    <p:extLst>
      <p:ext uri="{BB962C8B-B14F-4D97-AF65-F5344CB8AC3E}">
        <p14:creationId xmlns:p14="http://schemas.microsoft.com/office/powerpoint/2010/main" val="27413107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3D464-CEBA-EC18-8713-A2CEEB3F3DE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548077-F886-62EF-31E3-7D8F3C0AE2AD}"/>
              </a:ext>
            </a:extLst>
          </p:cNvPr>
          <p:cNvSpPr/>
          <p:nvPr/>
        </p:nvSpPr>
        <p:spPr>
          <a:xfrm>
            <a:off x="0" y="6659217"/>
            <a:ext cx="12192000" cy="198783"/>
          </a:xfrm>
          <a:prstGeom prst="rect">
            <a:avLst/>
          </a:prstGeom>
          <a:solidFill>
            <a:srgbClr val="14AEAC"/>
          </a:solidFill>
          <a:ln>
            <a:solidFill>
              <a:srgbClr val="14AE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E4144307-5C4F-5C7B-56A9-183AA393DC14}"/>
              </a:ext>
            </a:extLst>
          </p:cNvPr>
          <p:cNvSpPr txBox="1"/>
          <p:nvPr/>
        </p:nvSpPr>
        <p:spPr>
          <a:xfrm>
            <a:off x="467139" y="1998613"/>
            <a:ext cx="11197423" cy="3970318"/>
          </a:xfrm>
          <a:prstGeom prst="rect">
            <a:avLst/>
          </a:prstGeom>
          <a:noFill/>
        </p:spPr>
        <p:txBody>
          <a:bodyPr wrap="square">
            <a:spAutoFit/>
          </a:bodyPr>
          <a:lstStyle/>
          <a:p>
            <a:pPr>
              <a:buNone/>
            </a:pPr>
            <a:r>
              <a:rPr lang="en-GB" dirty="0">
                <a:solidFill>
                  <a:schemeClr val="tx1">
                    <a:lumMod val="50000"/>
                  </a:schemeClr>
                </a:solidFill>
              </a:rPr>
              <a:t>CELT aims to </a:t>
            </a:r>
            <a:r>
              <a:rPr lang="en-GB" b="1" dirty="0">
                <a:solidFill>
                  <a:schemeClr val="tx1">
                    <a:lumMod val="50000"/>
                  </a:schemeClr>
                </a:solidFill>
              </a:rPr>
              <a:t>empower learners and staff, so every individual thrives and reaches their potential</a:t>
            </a:r>
            <a:r>
              <a:rPr lang="en-GB" dirty="0">
                <a:solidFill>
                  <a:schemeClr val="tx1">
                    <a:lumMod val="50000"/>
                  </a:schemeClr>
                </a:solidFill>
              </a:rPr>
              <a:t>. </a:t>
            </a:r>
          </a:p>
          <a:p>
            <a:pPr>
              <a:buNone/>
            </a:pPr>
            <a:endParaRPr lang="en-GB" b="1" dirty="0">
              <a:solidFill>
                <a:schemeClr val="tx1">
                  <a:lumMod val="50000"/>
                </a:schemeClr>
              </a:solidFill>
            </a:endParaRPr>
          </a:p>
          <a:p>
            <a:pPr>
              <a:buNone/>
            </a:pPr>
            <a:r>
              <a:rPr lang="en-GB" b="1" dirty="0">
                <a:solidFill>
                  <a:schemeClr val="tx1">
                    <a:lumMod val="50000"/>
                  </a:schemeClr>
                </a:solidFill>
              </a:rPr>
              <a:t>Most relevant FSQ questions</a:t>
            </a:r>
          </a:p>
          <a:p>
            <a:pPr>
              <a:buFont typeface="Arial" panose="020B0604020202020204" pitchFamily="34" charset="0"/>
              <a:buChar char="•"/>
            </a:pPr>
            <a:r>
              <a:rPr lang="en-GB" i="1" dirty="0">
                <a:solidFill>
                  <a:schemeClr val="tx1">
                    <a:lumMod val="50000"/>
                  </a:schemeClr>
                </a:solidFill>
              </a:rPr>
              <a:t>I feel confident in my own skills.</a:t>
            </a:r>
            <a:endParaRPr lang="en-GB" dirty="0">
              <a:solidFill>
                <a:schemeClr val="tx1">
                  <a:lumMod val="50000"/>
                </a:schemeClr>
              </a:solidFill>
            </a:endParaRPr>
          </a:p>
          <a:p>
            <a:pPr>
              <a:buFont typeface="Arial" panose="020B0604020202020204" pitchFamily="34" charset="0"/>
              <a:buChar char="•"/>
            </a:pPr>
            <a:r>
              <a:rPr lang="en-GB" i="1" dirty="0">
                <a:solidFill>
                  <a:schemeClr val="tx1">
                    <a:lumMod val="50000"/>
                  </a:schemeClr>
                </a:solidFill>
              </a:rPr>
              <a:t>I understand my strengths.</a:t>
            </a:r>
            <a:endParaRPr lang="en-GB" dirty="0">
              <a:solidFill>
                <a:schemeClr val="tx1">
                  <a:lumMod val="50000"/>
                </a:schemeClr>
              </a:solidFill>
            </a:endParaRPr>
          </a:p>
          <a:p>
            <a:pPr>
              <a:buFont typeface="Arial" panose="020B0604020202020204" pitchFamily="34" charset="0"/>
              <a:buChar char="•"/>
            </a:pPr>
            <a:r>
              <a:rPr lang="en-GB" i="1" dirty="0">
                <a:solidFill>
                  <a:schemeClr val="tx1">
                    <a:lumMod val="50000"/>
                  </a:schemeClr>
                </a:solidFill>
              </a:rPr>
              <a:t>I understand my interests.</a:t>
            </a:r>
            <a:endParaRPr lang="en-GB" dirty="0">
              <a:solidFill>
                <a:schemeClr val="tx1">
                  <a:lumMod val="50000"/>
                </a:schemeClr>
              </a:solidFill>
            </a:endParaRPr>
          </a:p>
          <a:p>
            <a:pPr>
              <a:buFont typeface="Arial" panose="020B0604020202020204" pitchFamily="34" charset="0"/>
              <a:buChar char="•"/>
            </a:pPr>
            <a:r>
              <a:rPr lang="en-GB" i="1" dirty="0">
                <a:solidFill>
                  <a:schemeClr val="tx1">
                    <a:lumMod val="50000"/>
                  </a:schemeClr>
                </a:solidFill>
              </a:rPr>
              <a:t>I know which skills I need to develop.</a:t>
            </a:r>
            <a:endParaRPr lang="en-GB" dirty="0">
              <a:solidFill>
                <a:schemeClr val="tx1">
                  <a:lumMod val="50000"/>
                </a:schemeClr>
              </a:solidFill>
            </a:endParaRPr>
          </a:p>
          <a:p>
            <a:pPr>
              <a:buFont typeface="Arial" panose="020B0604020202020204" pitchFamily="34" charset="0"/>
              <a:buChar char="•"/>
            </a:pPr>
            <a:r>
              <a:rPr lang="en-GB" i="1" dirty="0">
                <a:solidFill>
                  <a:schemeClr val="tx1">
                    <a:lumMod val="50000"/>
                  </a:schemeClr>
                </a:solidFill>
              </a:rPr>
              <a:t>I know how to improve my skills.</a:t>
            </a:r>
            <a:endParaRPr lang="en-GB" dirty="0">
              <a:solidFill>
                <a:schemeClr val="tx1">
                  <a:lumMod val="50000"/>
                </a:schemeClr>
              </a:solidFill>
            </a:endParaRPr>
          </a:p>
          <a:p>
            <a:pPr>
              <a:buFont typeface="Arial" panose="020B0604020202020204" pitchFamily="34" charset="0"/>
              <a:buChar char="•"/>
            </a:pPr>
            <a:r>
              <a:rPr lang="en-GB" i="1" dirty="0">
                <a:solidFill>
                  <a:schemeClr val="tx1">
                    <a:lumMod val="50000"/>
                  </a:schemeClr>
                </a:solidFill>
              </a:rPr>
              <a:t>I can explain my strengths and skills to others.</a:t>
            </a:r>
            <a:endParaRPr lang="en-GB" dirty="0">
              <a:solidFill>
                <a:schemeClr val="tx1">
                  <a:lumMod val="50000"/>
                </a:schemeClr>
              </a:solidFill>
            </a:endParaRPr>
          </a:p>
          <a:p>
            <a:pPr>
              <a:buFont typeface="Arial" panose="020B0604020202020204" pitchFamily="34" charset="0"/>
              <a:buChar char="•"/>
            </a:pPr>
            <a:r>
              <a:rPr lang="en-GB" i="1" dirty="0">
                <a:solidFill>
                  <a:schemeClr val="tx1">
                    <a:lumMod val="50000"/>
                  </a:schemeClr>
                </a:solidFill>
              </a:rPr>
              <a:t>I feel confident making decisions about my future.</a:t>
            </a:r>
            <a:endParaRPr lang="en-GB" dirty="0">
              <a:solidFill>
                <a:schemeClr val="tx1">
                  <a:lumMod val="50000"/>
                </a:schemeClr>
              </a:solidFill>
            </a:endParaRPr>
          </a:p>
          <a:p>
            <a:pPr>
              <a:buNone/>
            </a:pPr>
            <a:endParaRPr lang="en-GB" b="1" dirty="0">
              <a:solidFill>
                <a:schemeClr val="tx1">
                  <a:lumMod val="50000"/>
                </a:schemeClr>
              </a:solidFill>
            </a:endParaRPr>
          </a:p>
          <a:p>
            <a:pPr>
              <a:buNone/>
            </a:pPr>
            <a:r>
              <a:rPr lang="en-GB" b="1" dirty="0">
                <a:solidFill>
                  <a:schemeClr val="tx1">
                    <a:lumMod val="50000"/>
                  </a:schemeClr>
                </a:solidFill>
              </a:rPr>
              <a:t>Why these link</a:t>
            </a:r>
          </a:p>
          <a:p>
            <a:pPr>
              <a:buNone/>
            </a:pPr>
            <a:r>
              <a:rPr lang="en-GB" dirty="0">
                <a:solidFill>
                  <a:schemeClr val="tx1">
                    <a:lumMod val="50000"/>
                  </a:schemeClr>
                </a:solidFill>
              </a:rPr>
              <a:t>These measure </a:t>
            </a:r>
            <a:r>
              <a:rPr lang="en-GB" b="1" dirty="0">
                <a:solidFill>
                  <a:schemeClr val="tx1">
                    <a:lumMod val="50000"/>
                  </a:schemeClr>
                </a:solidFill>
              </a:rPr>
              <a:t>self-belief, self-awareness and agency</a:t>
            </a:r>
            <a:r>
              <a:rPr lang="en-GB" dirty="0">
                <a:solidFill>
                  <a:schemeClr val="tx1">
                    <a:lumMod val="50000"/>
                  </a:schemeClr>
                </a:solidFill>
              </a:rPr>
              <a:t>, which are core to CELT’s goal of learners leaving with </a:t>
            </a:r>
            <a:r>
              <a:rPr lang="en-GB" b="1" dirty="0">
                <a:solidFill>
                  <a:schemeClr val="tx1">
                    <a:lumMod val="50000"/>
                  </a:schemeClr>
                </a:solidFill>
              </a:rPr>
              <a:t>confidence and purpose</a:t>
            </a:r>
            <a:r>
              <a:rPr lang="en-GB" dirty="0">
                <a:solidFill>
                  <a:schemeClr val="tx1">
                    <a:lumMod val="50000"/>
                  </a:schemeClr>
                </a:solidFill>
              </a:rPr>
              <a:t>.</a:t>
            </a:r>
          </a:p>
        </p:txBody>
      </p:sp>
      <p:pic>
        <p:nvPicPr>
          <p:cNvPr id="7" name="Picture 6">
            <a:extLst>
              <a:ext uri="{FF2B5EF4-FFF2-40B4-BE49-F238E27FC236}">
                <a16:creationId xmlns:a16="http://schemas.microsoft.com/office/drawing/2014/main" id="{14F964C7-76AD-9101-F101-7F13560AE6E8}"/>
              </a:ext>
            </a:extLst>
          </p:cNvPr>
          <p:cNvPicPr>
            <a:picLocks noChangeAspect="1"/>
          </p:cNvPicPr>
          <p:nvPr/>
        </p:nvPicPr>
        <p:blipFill>
          <a:blip r:embed="rId2"/>
          <a:stretch>
            <a:fillRect/>
          </a:stretch>
        </p:blipFill>
        <p:spPr>
          <a:xfrm>
            <a:off x="4805182" y="335072"/>
            <a:ext cx="2581635" cy="1448002"/>
          </a:xfrm>
          <a:prstGeom prst="rect">
            <a:avLst/>
          </a:prstGeom>
        </p:spPr>
      </p:pic>
    </p:spTree>
    <p:extLst>
      <p:ext uri="{BB962C8B-B14F-4D97-AF65-F5344CB8AC3E}">
        <p14:creationId xmlns:p14="http://schemas.microsoft.com/office/powerpoint/2010/main" val="6664666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7B2871-480B-E405-EADE-EB5939429F6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0BEFAF-3B8E-AB59-E9D2-65F6E17D46CB}"/>
              </a:ext>
            </a:extLst>
          </p:cNvPr>
          <p:cNvSpPr/>
          <p:nvPr/>
        </p:nvSpPr>
        <p:spPr>
          <a:xfrm>
            <a:off x="0" y="6659217"/>
            <a:ext cx="12192000" cy="198783"/>
          </a:xfrm>
          <a:prstGeom prst="rect">
            <a:avLst/>
          </a:prstGeom>
          <a:solidFill>
            <a:srgbClr val="14AEAC"/>
          </a:solidFill>
          <a:ln>
            <a:solidFill>
              <a:srgbClr val="14AE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6E54A5D5-E3B3-E226-CC60-DA7E02F9FB85}"/>
              </a:ext>
            </a:extLst>
          </p:cNvPr>
          <p:cNvSpPr txBox="1"/>
          <p:nvPr/>
        </p:nvSpPr>
        <p:spPr>
          <a:xfrm>
            <a:off x="467139" y="1998613"/>
            <a:ext cx="11197423" cy="4524315"/>
          </a:xfrm>
          <a:prstGeom prst="rect">
            <a:avLst/>
          </a:prstGeom>
          <a:noFill/>
        </p:spPr>
        <p:txBody>
          <a:bodyPr wrap="square">
            <a:spAutoFit/>
          </a:bodyPr>
          <a:lstStyle/>
          <a:p>
            <a:r>
              <a:rPr lang="en-GB" dirty="0">
                <a:solidFill>
                  <a:schemeClr val="tx1">
                    <a:lumMod val="50000"/>
                  </a:schemeClr>
                </a:solidFill>
              </a:rPr>
              <a:t>CELT emphasises </a:t>
            </a:r>
            <a:r>
              <a:rPr lang="en-GB" b="1" dirty="0">
                <a:solidFill>
                  <a:schemeClr val="tx1">
                    <a:lumMod val="50000"/>
                  </a:schemeClr>
                </a:solidFill>
              </a:rPr>
              <a:t>thriving in life beyond school and raising aspirations for every learner</a:t>
            </a:r>
            <a:r>
              <a:rPr lang="en-GB" dirty="0">
                <a:solidFill>
                  <a:schemeClr val="tx1">
                    <a:lumMod val="50000"/>
                  </a:schemeClr>
                </a:solidFill>
              </a:rPr>
              <a:t>. </a:t>
            </a:r>
          </a:p>
          <a:p>
            <a:endParaRPr lang="en-GB" b="1" dirty="0">
              <a:solidFill>
                <a:schemeClr val="tx1">
                  <a:lumMod val="50000"/>
                </a:schemeClr>
              </a:solidFill>
            </a:endParaRPr>
          </a:p>
          <a:p>
            <a:r>
              <a:rPr lang="en-GB" b="1" dirty="0">
                <a:solidFill>
                  <a:schemeClr val="tx1">
                    <a:lumMod val="50000"/>
                  </a:schemeClr>
                </a:solidFill>
              </a:rPr>
              <a:t>Relevant FSQ questions</a:t>
            </a:r>
          </a:p>
          <a:p>
            <a:r>
              <a:rPr lang="en-GB" i="1" dirty="0">
                <a:solidFill>
                  <a:schemeClr val="tx1">
                    <a:lumMod val="50000"/>
                  </a:schemeClr>
                </a:solidFill>
              </a:rPr>
              <a:t>I know what I might like to do in the future.</a:t>
            </a:r>
            <a:endParaRPr lang="en-GB" dirty="0">
              <a:solidFill>
                <a:schemeClr val="tx1">
                  <a:lumMod val="50000"/>
                </a:schemeClr>
              </a:solidFill>
            </a:endParaRPr>
          </a:p>
          <a:p>
            <a:r>
              <a:rPr lang="en-GB" i="1" dirty="0">
                <a:solidFill>
                  <a:schemeClr val="tx1">
                    <a:lumMod val="50000"/>
                  </a:schemeClr>
                </a:solidFill>
              </a:rPr>
              <a:t>I have ideas about jobs that might suit me.</a:t>
            </a:r>
            <a:endParaRPr lang="en-GB" dirty="0">
              <a:solidFill>
                <a:schemeClr val="tx1">
                  <a:lumMod val="50000"/>
                </a:schemeClr>
              </a:solidFill>
            </a:endParaRPr>
          </a:p>
          <a:p>
            <a:r>
              <a:rPr lang="en-GB" i="1" dirty="0">
                <a:solidFill>
                  <a:schemeClr val="tx1">
                    <a:lumMod val="50000"/>
                  </a:schemeClr>
                </a:solidFill>
              </a:rPr>
              <a:t>I have clear career goals.</a:t>
            </a:r>
            <a:endParaRPr lang="en-GB" dirty="0">
              <a:solidFill>
                <a:schemeClr val="tx1">
                  <a:lumMod val="50000"/>
                </a:schemeClr>
              </a:solidFill>
            </a:endParaRPr>
          </a:p>
          <a:p>
            <a:r>
              <a:rPr lang="en-GB" i="1" dirty="0">
                <a:solidFill>
                  <a:schemeClr val="tx1">
                    <a:lumMod val="50000"/>
                  </a:schemeClr>
                </a:solidFill>
              </a:rPr>
              <a:t>I understand what steps I need to take to achieve my career goals.</a:t>
            </a:r>
            <a:endParaRPr lang="en-GB" dirty="0">
              <a:solidFill>
                <a:schemeClr val="tx1">
                  <a:lumMod val="50000"/>
                </a:schemeClr>
              </a:solidFill>
            </a:endParaRPr>
          </a:p>
          <a:p>
            <a:r>
              <a:rPr lang="en-GB" i="1" dirty="0">
                <a:solidFill>
                  <a:schemeClr val="tx1">
                    <a:lumMod val="50000"/>
                  </a:schemeClr>
                </a:solidFill>
              </a:rPr>
              <a:t>I feel prepared for my next step after school or college.</a:t>
            </a:r>
            <a:endParaRPr lang="en-GB" dirty="0">
              <a:solidFill>
                <a:schemeClr val="tx1">
                  <a:lumMod val="50000"/>
                </a:schemeClr>
              </a:solidFill>
            </a:endParaRPr>
          </a:p>
          <a:p>
            <a:r>
              <a:rPr lang="en-GB" i="1" dirty="0">
                <a:solidFill>
                  <a:schemeClr val="tx1">
                    <a:lumMod val="50000"/>
                  </a:schemeClr>
                </a:solidFill>
              </a:rPr>
              <a:t>I feel confident about the pathway I plan to take.</a:t>
            </a:r>
          </a:p>
          <a:p>
            <a:r>
              <a:rPr lang="en-GB" i="1" dirty="0">
                <a:solidFill>
                  <a:schemeClr val="tx1">
                    <a:lumMod val="50000"/>
                  </a:schemeClr>
                </a:solidFill>
              </a:rPr>
              <a:t>I understand the different routes into careers.</a:t>
            </a:r>
            <a:endParaRPr lang="en-GB" dirty="0">
              <a:solidFill>
                <a:schemeClr val="tx1">
                  <a:lumMod val="50000"/>
                </a:schemeClr>
              </a:solidFill>
            </a:endParaRPr>
          </a:p>
          <a:p>
            <a:r>
              <a:rPr lang="en-GB" i="1" dirty="0">
                <a:solidFill>
                  <a:schemeClr val="tx1">
                    <a:lumMod val="50000"/>
                  </a:schemeClr>
                </a:solidFill>
              </a:rPr>
              <a:t>I know what options are available after GCSEs.</a:t>
            </a:r>
            <a:endParaRPr lang="en-GB" dirty="0">
              <a:solidFill>
                <a:schemeClr val="tx1">
                  <a:lumMod val="50000"/>
                </a:schemeClr>
              </a:solidFill>
            </a:endParaRPr>
          </a:p>
          <a:p>
            <a:r>
              <a:rPr lang="en-GB" i="1" dirty="0">
                <a:solidFill>
                  <a:schemeClr val="tx1">
                    <a:lumMod val="50000"/>
                  </a:schemeClr>
                </a:solidFill>
              </a:rPr>
              <a:t>I know what options are available after sixth form or college.</a:t>
            </a:r>
            <a:endParaRPr lang="en-GB" dirty="0">
              <a:solidFill>
                <a:schemeClr val="tx1">
                  <a:lumMod val="50000"/>
                </a:schemeClr>
              </a:solidFill>
            </a:endParaRPr>
          </a:p>
          <a:p>
            <a:endParaRPr lang="en-GB" b="1" dirty="0">
              <a:solidFill>
                <a:schemeClr val="tx1">
                  <a:lumMod val="50000"/>
                </a:schemeClr>
              </a:solidFill>
            </a:endParaRPr>
          </a:p>
          <a:p>
            <a:r>
              <a:rPr lang="en-GB" b="1" dirty="0">
                <a:solidFill>
                  <a:schemeClr val="tx1">
                    <a:lumMod val="50000"/>
                  </a:schemeClr>
                </a:solidFill>
              </a:rPr>
              <a:t>Why these link</a:t>
            </a:r>
          </a:p>
          <a:p>
            <a:r>
              <a:rPr lang="en-GB" dirty="0">
                <a:solidFill>
                  <a:schemeClr val="tx1">
                    <a:lumMod val="50000"/>
                  </a:schemeClr>
                </a:solidFill>
              </a:rPr>
              <a:t>These questions measure </a:t>
            </a:r>
            <a:r>
              <a:rPr lang="en-GB" b="1" dirty="0">
                <a:solidFill>
                  <a:schemeClr val="tx1">
                    <a:lumMod val="50000"/>
                  </a:schemeClr>
                </a:solidFill>
              </a:rPr>
              <a:t>future orientation and ambition</a:t>
            </a:r>
            <a:r>
              <a:rPr lang="en-GB" dirty="0">
                <a:solidFill>
                  <a:schemeClr val="tx1">
                    <a:lumMod val="50000"/>
                  </a:schemeClr>
                </a:solidFill>
              </a:rPr>
              <a:t>, which directly supports CELT’s commitment to learners </a:t>
            </a:r>
            <a:r>
              <a:rPr lang="en-GB" b="1" dirty="0">
                <a:solidFill>
                  <a:schemeClr val="tx1">
                    <a:lumMod val="50000"/>
                  </a:schemeClr>
                </a:solidFill>
              </a:rPr>
              <a:t>achieving and succeeding in life</a:t>
            </a:r>
            <a:r>
              <a:rPr lang="en-GB" dirty="0">
                <a:solidFill>
                  <a:schemeClr val="tx1">
                    <a:lumMod val="50000"/>
                  </a:schemeClr>
                </a:solidFill>
              </a:rPr>
              <a:t>.</a:t>
            </a:r>
          </a:p>
        </p:txBody>
      </p:sp>
      <p:grpSp>
        <p:nvGrpSpPr>
          <p:cNvPr id="8" name="Group 7">
            <a:extLst>
              <a:ext uri="{FF2B5EF4-FFF2-40B4-BE49-F238E27FC236}">
                <a16:creationId xmlns:a16="http://schemas.microsoft.com/office/drawing/2014/main" id="{4662F19B-2AD4-5298-F491-A7C77B07B739}"/>
              </a:ext>
            </a:extLst>
          </p:cNvPr>
          <p:cNvGrpSpPr/>
          <p:nvPr/>
        </p:nvGrpSpPr>
        <p:grpSpPr>
          <a:xfrm>
            <a:off x="4468633" y="251310"/>
            <a:ext cx="2897561" cy="1611014"/>
            <a:chOff x="4468633" y="251310"/>
            <a:chExt cx="2897561" cy="1611014"/>
          </a:xfrm>
        </p:grpSpPr>
        <p:pic>
          <p:nvPicPr>
            <p:cNvPr id="4" name="Picture 3">
              <a:extLst>
                <a:ext uri="{FF2B5EF4-FFF2-40B4-BE49-F238E27FC236}">
                  <a16:creationId xmlns:a16="http://schemas.microsoft.com/office/drawing/2014/main" id="{AD5C2279-A42D-FEB6-4194-96A9D26B3DC5}"/>
                </a:ext>
              </a:extLst>
            </p:cNvPr>
            <p:cNvPicPr>
              <a:picLocks noChangeAspect="1"/>
            </p:cNvPicPr>
            <p:nvPr/>
          </p:nvPicPr>
          <p:blipFill>
            <a:blip r:embed="rId2"/>
            <a:stretch>
              <a:fillRect/>
            </a:stretch>
          </p:blipFill>
          <p:spPr>
            <a:xfrm>
              <a:off x="4765506" y="251310"/>
              <a:ext cx="2600688" cy="1552792"/>
            </a:xfrm>
            <a:prstGeom prst="rect">
              <a:avLst/>
            </a:prstGeom>
          </p:spPr>
        </p:pic>
        <p:sp>
          <p:nvSpPr>
            <p:cNvPr id="6" name="Rectangle 5">
              <a:extLst>
                <a:ext uri="{FF2B5EF4-FFF2-40B4-BE49-F238E27FC236}">
                  <a16:creationId xmlns:a16="http://schemas.microsoft.com/office/drawing/2014/main" id="{AE052178-A299-CDE3-EA17-20E6FA48C9BC}"/>
                </a:ext>
              </a:extLst>
            </p:cNvPr>
            <p:cNvSpPr/>
            <p:nvPr/>
          </p:nvSpPr>
          <p:spPr>
            <a:xfrm>
              <a:off x="4468633" y="882595"/>
              <a:ext cx="461176" cy="9797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5329745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73CB3-E2AE-ED5B-3BE3-F22B7A6007A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E2FE737-127C-4D80-28EE-31FB95D31EB7}"/>
              </a:ext>
            </a:extLst>
          </p:cNvPr>
          <p:cNvSpPr/>
          <p:nvPr/>
        </p:nvSpPr>
        <p:spPr>
          <a:xfrm>
            <a:off x="0" y="6659217"/>
            <a:ext cx="12192000" cy="198783"/>
          </a:xfrm>
          <a:prstGeom prst="rect">
            <a:avLst/>
          </a:prstGeom>
          <a:solidFill>
            <a:srgbClr val="14AEAC"/>
          </a:solidFill>
          <a:ln>
            <a:solidFill>
              <a:srgbClr val="14AE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7CA3B6CE-0685-1065-EAA3-4B11E5F4085D}"/>
              </a:ext>
            </a:extLst>
          </p:cNvPr>
          <p:cNvSpPr txBox="1"/>
          <p:nvPr/>
        </p:nvSpPr>
        <p:spPr>
          <a:xfrm>
            <a:off x="467139" y="1998613"/>
            <a:ext cx="11197423" cy="4524315"/>
          </a:xfrm>
          <a:prstGeom prst="rect">
            <a:avLst/>
          </a:prstGeom>
          <a:noFill/>
        </p:spPr>
        <p:txBody>
          <a:bodyPr wrap="square">
            <a:spAutoFit/>
          </a:bodyPr>
          <a:lstStyle/>
          <a:p>
            <a:r>
              <a:rPr lang="en-GB" dirty="0">
                <a:solidFill>
                  <a:schemeClr val="tx1">
                    <a:lumMod val="50000"/>
                  </a:schemeClr>
                </a:solidFill>
              </a:rPr>
              <a:t>CELT strategy highlights </a:t>
            </a:r>
            <a:r>
              <a:rPr lang="en-GB" b="1" dirty="0">
                <a:solidFill>
                  <a:schemeClr val="tx1">
                    <a:lumMod val="50000"/>
                  </a:schemeClr>
                </a:solidFill>
              </a:rPr>
              <a:t>working with communities and partners to improve opportunities for learners and transforming provision through strong and innovative partnerships</a:t>
            </a:r>
            <a:endParaRPr lang="en-GB" dirty="0">
              <a:solidFill>
                <a:schemeClr val="tx1">
                  <a:lumMod val="50000"/>
                </a:schemeClr>
              </a:solidFill>
            </a:endParaRPr>
          </a:p>
          <a:p>
            <a:endParaRPr lang="en-GB" b="1" dirty="0">
              <a:solidFill>
                <a:schemeClr val="tx1">
                  <a:lumMod val="50000"/>
                </a:schemeClr>
              </a:solidFill>
            </a:endParaRPr>
          </a:p>
          <a:p>
            <a:r>
              <a:rPr lang="en-GB" b="1" dirty="0">
                <a:solidFill>
                  <a:schemeClr val="tx1">
                    <a:lumMod val="50000"/>
                  </a:schemeClr>
                </a:solidFill>
              </a:rPr>
              <a:t>Relevant FSQ questions</a:t>
            </a:r>
          </a:p>
          <a:p>
            <a:r>
              <a:rPr lang="en-GB" i="1" dirty="0">
                <a:solidFill>
                  <a:schemeClr val="tx1">
                    <a:lumMod val="50000"/>
                  </a:schemeClr>
                </a:solidFill>
              </a:rPr>
              <a:t>I have learned about jobs from employers.</a:t>
            </a:r>
            <a:endParaRPr lang="en-GB" dirty="0">
              <a:solidFill>
                <a:schemeClr val="tx1">
                  <a:lumMod val="50000"/>
                </a:schemeClr>
              </a:solidFill>
            </a:endParaRPr>
          </a:p>
          <a:p>
            <a:r>
              <a:rPr lang="en-GB" i="1" dirty="0">
                <a:solidFill>
                  <a:schemeClr val="tx1">
                    <a:lumMod val="50000"/>
                  </a:schemeClr>
                </a:solidFill>
              </a:rPr>
              <a:t>I have had opportunities to meet employers.</a:t>
            </a:r>
            <a:endParaRPr lang="en-GB" dirty="0">
              <a:solidFill>
                <a:schemeClr val="tx1">
                  <a:lumMod val="50000"/>
                </a:schemeClr>
              </a:solidFill>
            </a:endParaRPr>
          </a:p>
          <a:p>
            <a:r>
              <a:rPr lang="en-GB" i="1" dirty="0">
                <a:solidFill>
                  <a:schemeClr val="tx1">
                    <a:lumMod val="50000"/>
                  </a:schemeClr>
                </a:solidFill>
              </a:rPr>
              <a:t>I have visited workplaces or taken part in workplace activities.</a:t>
            </a:r>
            <a:endParaRPr lang="en-GB" dirty="0">
              <a:solidFill>
                <a:schemeClr val="tx1">
                  <a:lumMod val="50000"/>
                </a:schemeClr>
              </a:solidFill>
            </a:endParaRPr>
          </a:p>
          <a:p>
            <a:r>
              <a:rPr lang="en-GB" i="1" dirty="0">
                <a:solidFill>
                  <a:schemeClr val="tx1">
                    <a:lumMod val="50000"/>
                  </a:schemeClr>
                </a:solidFill>
              </a:rPr>
              <a:t>Experiences with employers have helped me think about my future.</a:t>
            </a:r>
            <a:endParaRPr lang="en-GB" dirty="0">
              <a:solidFill>
                <a:schemeClr val="tx1">
                  <a:lumMod val="50000"/>
                </a:schemeClr>
              </a:solidFill>
            </a:endParaRPr>
          </a:p>
          <a:p>
            <a:r>
              <a:rPr lang="en-GB" i="1" dirty="0">
                <a:solidFill>
                  <a:schemeClr val="tx1">
                    <a:lumMod val="50000"/>
                  </a:schemeClr>
                </a:solidFill>
              </a:rPr>
              <a:t>Experiences in workplaces have helped shape the job I might like to do.</a:t>
            </a:r>
          </a:p>
          <a:p>
            <a:r>
              <a:rPr lang="en-GB" i="1" dirty="0">
                <a:solidFill>
                  <a:schemeClr val="tx1">
                    <a:lumMod val="50000"/>
                  </a:schemeClr>
                </a:solidFill>
              </a:rPr>
              <a:t>I know how to find information about jobs and careers.</a:t>
            </a:r>
            <a:endParaRPr lang="en-GB" dirty="0">
              <a:solidFill>
                <a:schemeClr val="tx1">
                  <a:lumMod val="50000"/>
                </a:schemeClr>
              </a:solidFill>
            </a:endParaRPr>
          </a:p>
          <a:p>
            <a:r>
              <a:rPr lang="en-GB" i="1" dirty="0">
                <a:solidFill>
                  <a:schemeClr val="tx1">
                    <a:lumMod val="50000"/>
                  </a:schemeClr>
                </a:solidFill>
              </a:rPr>
              <a:t>I know how to research jobs that interest me.</a:t>
            </a:r>
            <a:endParaRPr lang="en-GB" dirty="0">
              <a:solidFill>
                <a:schemeClr val="tx1">
                  <a:lumMod val="50000"/>
                </a:schemeClr>
              </a:solidFill>
            </a:endParaRPr>
          </a:p>
          <a:p>
            <a:r>
              <a:rPr lang="en-GB" i="1" dirty="0">
                <a:solidFill>
                  <a:schemeClr val="tx1">
                    <a:lumMod val="50000"/>
                  </a:schemeClr>
                </a:solidFill>
              </a:rPr>
              <a:t>I know what qualifications are needed for jobs that interest me.</a:t>
            </a:r>
            <a:endParaRPr lang="en-GB" dirty="0">
              <a:solidFill>
                <a:schemeClr val="tx1">
                  <a:lumMod val="50000"/>
                </a:schemeClr>
              </a:solidFill>
            </a:endParaRPr>
          </a:p>
          <a:p>
            <a:endParaRPr lang="en-GB" b="1" dirty="0">
              <a:solidFill>
                <a:schemeClr val="tx1">
                  <a:lumMod val="50000"/>
                </a:schemeClr>
              </a:solidFill>
            </a:endParaRPr>
          </a:p>
          <a:p>
            <a:r>
              <a:rPr lang="en-GB" b="1" dirty="0">
                <a:solidFill>
                  <a:schemeClr val="tx1">
                    <a:lumMod val="50000"/>
                  </a:schemeClr>
                </a:solidFill>
              </a:rPr>
              <a:t>Why these link</a:t>
            </a:r>
          </a:p>
          <a:p>
            <a:r>
              <a:rPr lang="en-GB" dirty="0">
                <a:solidFill>
                  <a:schemeClr val="tx1">
                    <a:lumMod val="50000"/>
                  </a:schemeClr>
                </a:solidFill>
              </a:rPr>
              <a:t>These measure the </a:t>
            </a:r>
            <a:r>
              <a:rPr lang="en-GB" b="1" dirty="0">
                <a:solidFill>
                  <a:schemeClr val="tx1">
                    <a:lumMod val="50000"/>
                  </a:schemeClr>
                </a:solidFill>
              </a:rPr>
              <a:t>strength of employer and community links</a:t>
            </a:r>
            <a:r>
              <a:rPr lang="en-GB" dirty="0">
                <a:solidFill>
                  <a:schemeClr val="tx1">
                    <a:lumMod val="50000"/>
                  </a:schemeClr>
                </a:solidFill>
              </a:rPr>
              <a:t>, a key indicator of how well the trust is connecting education with the wider world.</a:t>
            </a:r>
          </a:p>
        </p:txBody>
      </p:sp>
      <p:pic>
        <p:nvPicPr>
          <p:cNvPr id="4" name="Picture 3">
            <a:extLst>
              <a:ext uri="{FF2B5EF4-FFF2-40B4-BE49-F238E27FC236}">
                <a16:creationId xmlns:a16="http://schemas.microsoft.com/office/drawing/2014/main" id="{DC402F12-70E2-18BE-21A1-008CC9746E78}"/>
              </a:ext>
            </a:extLst>
          </p:cNvPr>
          <p:cNvPicPr>
            <a:picLocks noChangeAspect="1"/>
          </p:cNvPicPr>
          <p:nvPr/>
        </p:nvPicPr>
        <p:blipFill>
          <a:blip r:embed="rId2"/>
          <a:stretch>
            <a:fillRect/>
          </a:stretch>
        </p:blipFill>
        <p:spPr>
          <a:xfrm>
            <a:off x="2314343" y="388673"/>
            <a:ext cx="2524477" cy="1400370"/>
          </a:xfrm>
          <a:prstGeom prst="rect">
            <a:avLst/>
          </a:prstGeom>
        </p:spPr>
      </p:pic>
      <p:sp>
        <p:nvSpPr>
          <p:cNvPr id="6" name="Rectangle 5">
            <a:extLst>
              <a:ext uri="{FF2B5EF4-FFF2-40B4-BE49-F238E27FC236}">
                <a16:creationId xmlns:a16="http://schemas.microsoft.com/office/drawing/2014/main" id="{0911F23B-5D7A-0C57-384D-546C0013611A}"/>
              </a:ext>
            </a:extLst>
          </p:cNvPr>
          <p:cNvSpPr/>
          <p:nvPr/>
        </p:nvSpPr>
        <p:spPr>
          <a:xfrm>
            <a:off x="2075297" y="938254"/>
            <a:ext cx="405516" cy="8507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E3A3FA2D-44CB-D7F3-7BF9-29F4E240B88A}"/>
              </a:ext>
            </a:extLst>
          </p:cNvPr>
          <p:cNvPicPr>
            <a:picLocks noChangeAspect="1"/>
          </p:cNvPicPr>
          <p:nvPr/>
        </p:nvPicPr>
        <p:blipFill>
          <a:blip r:embed="rId3"/>
          <a:stretch>
            <a:fillRect/>
          </a:stretch>
        </p:blipFill>
        <p:spPr>
          <a:xfrm>
            <a:off x="6114038" y="437188"/>
            <a:ext cx="2591162" cy="1362265"/>
          </a:xfrm>
          <a:prstGeom prst="rect">
            <a:avLst/>
          </a:prstGeom>
        </p:spPr>
      </p:pic>
    </p:spTree>
    <p:extLst>
      <p:ext uri="{BB962C8B-B14F-4D97-AF65-F5344CB8AC3E}">
        <p14:creationId xmlns:p14="http://schemas.microsoft.com/office/powerpoint/2010/main" val="28844830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1BD53-27D3-E211-174C-ED87FF6CF36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CAC205D-9080-EEA0-A669-8A127D1C92CE}"/>
              </a:ext>
            </a:extLst>
          </p:cNvPr>
          <p:cNvSpPr/>
          <p:nvPr/>
        </p:nvSpPr>
        <p:spPr>
          <a:xfrm>
            <a:off x="0" y="6659217"/>
            <a:ext cx="12192000" cy="198783"/>
          </a:xfrm>
          <a:prstGeom prst="rect">
            <a:avLst/>
          </a:prstGeom>
          <a:solidFill>
            <a:srgbClr val="14AEAC"/>
          </a:solidFill>
          <a:ln>
            <a:solidFill>
              <a:srgbClr val="14AEA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6F732C50-056C-AF04-CD36-815603DF268F}"/>
              </a:ext>
            </a:extLst>
          </p:cNvPr>
          <p:cNvSpPr txBox="1"/>
          <p:nvPr/>
        </p:nvSpPr>
        <p:spPr>
          <a:xfrm>
            <a:off x="467139" y="1998613"/>
            <a:ext cx="11197423" cy="4524315"/>
          </a:xfrm>
          <a:prstGeom prst="rect">
            <a:avLst/>
          </a:prstGeom>
          <a:noFill/>
        </p:spPr>
        <p:txBody>
          <a:bodyPr wrap="square">
            <a:spAutoFit/>
          </a:bodyPr>
          <a:lstStyle/>
          <a:p>
            <a:r>
              <a:rPr lang="en-GB" b="1" dirty="0">
                <a:solidFill>
                  <a:schemeClr val="tx1">
                    <a:lumMod val="50000"/>
                  </a:schemeClr>
                </a:solidFill>
              </a:rPr>
              <a:t>FSQ questions linked to innovation and effectiveness</a:t>
            </a:r>
          </a:p>
          <a:p>
            <a:endParaRPr lang="en-GB" b="1" dirty="0">
              <a:solidFill>
                <a:schemeClr val="tx1">
                  <a:lumMod val="50000"/>
                </a:schemeClr>
              </a:solidFill>
            </a:endParaRPr>
          </a:p>
          <a:p>
            <a:r>
              <a:rPr lang="en-GB" dirty="0">
                <a:solidFill>
                  <a:schemeClr val="tx1">
                    <a:lumMod val="50000"/>
                  </a:schemeClr>
                </a:solidFill>
              </a:rPr>
              <a:t>CELT emphasises </a:t>
            </a:r>
            <a:r>
              <a:rPr lang="en-GB" b="1" dirty="0">
                <a:solidFill>
                  <a:schemeClr val="tx1">
                    <a:lumMod val="50000"/>
                  </a:schemeClr>
                </a:solidFill>
              </a:rPr>
              <a:t>developing people who can lead and contribute to society</a:t>
            </a:r>
            <a:r>
              <a:rPr lang="en-GB" dirty="0">
                <a:solidFill>
                  <a:schemeClr val="tx1">
                    <a:lumMod val="50000"/>
                  </a:schemeClr>
                </a:solidFill>
              </a:rPr>
              <a:t>. </a:t>
            </a:r>
            <a:r>
              <a:rPr lang="en-GB" dirty="0">
                <a:solidFill>
                  <a:srgbClr val="5C64B7"/>
                </a:solidFill>
              </a:rPr>
              <a:t>The </a:t>
            </a:r>
            <a:r>
              <a:rPr lang="en-GB" b="1" dirty="0">
                <a:solidFill>
                  <a:srgbClr val="5C64B7"/>
                </a:solidFill>
              </a:rPr>
              <a:t>SEND questionnaire </a:t>
            </a:r>
            <a:r>
              <a:rPr lang="en-GB" dirty="0">
                <a:solidFill>
                  <a:srgbClr val="5C64B7"/>
                </a:solidFill>
              </a:rPr>
              <a:t>and </a:t>
            </a:r>
            <a:r>
              <a:rPr lang="en-GB" b="1" dirty="0">
                <a:solidFill>
                  <a:srgbClr val="5C64B7"/>
                </a:solidFill>
              </a:rPr>
              <a:t>pupil premium filters</a:t>
            </a:r>
            <a:r>
              <a:rPr lang="en-GB" dirty="0">
                <a:solidFill>
                  <a:srgbClr val="5C64B7"/>
                </a:solidFill>
              </a:rPr>
              <a:t> can be used to support this area specifically. </a:t>
            </a:r>
          </a:p>
          <a:p>
            <a:endParaRPr lang="en-GB" b="1" dirty="0">
              <a:solidFill>
                <a:schemeClr val="tx1">
                  <a:lumMod val="50000"/>
                </a:schemeClr>
              </a:solidFill>
            </a:endParaRPr>
          </a:p>
          <a:p>
            <a:r>
              <a:rPr lang="en-GB" b="1" dirty="0">
                <a:solidFill>
                  <a:schemeClr val="tx1">
                    <a:lumMod val="50000"/>
                  </a:schemeClr>
                </a:solidFill>
              </a:rPr>
              <a:t>Relevant FSQ questions</a:t>
            </a:r>
          </a:p>
          <a:p>
            <a:r>
              <a:rPr lang="en-GB" i="1" dirty="0">
                <a:solidFill>
                  <a:schemeClr val="tx1">
                    <a:lumMod val="50000"/>
                  </a:schemeClr>
                </a:solidFill>
              </a:rPr>
              <a:t>I know how to show my skills to employers.</a:t>
            </a:r>
            <a:endParaRPr lang="en-GB" dirty="0">
              <a:solidFill>
                <a:schemeClr val="tx1">
                  <a:lumMod val="50000"/>
                </a:schemeClr>
              </a:solidFill>
            </a:endParaRPr>
          </a:p>
          <a:p>
            <a:r>
              <a:rPr lang="en-GB" i="1" dirty="0">
                <a:solidFill>
                  <a:schemeClr val="tx1">
                    <a:lumMod val="50000"/>
                  </a:schemeClr>
                </a:solidFill>
              </a:rPr>
              <a:t>I know about recruitment and selection processes.</a:t>
            </a:r>
            <a:endParaRPr lang="en-GB" dirty="0">
              <a:solidFill>
                <a:schemeClr val="tx1">
                  <a:lumMod val="50000"/>
                </a:schemeClr>
              </a:solidFill>
            </a:endParaRPr>
          </a:p>
          <a:p>
            <a:r>
              <a:rPr lang="en-GB" i="1" dirty="0">
                <a:solidFill>
                  <a:schemeClr val="tx1">
                    <a:lumMod val="50000"/>
                  </a:schemeClr>
                </a:solidFill>
              </a:rPr>
              <a:t>I know how to write a CV or application.</a:t>
            </a:r>
            <a:endParaRPr lang="en-GB" dirty="0">
              <a:solidFill>
                <a:schemeClr val="tx1">
                  <a:lumMod val="50000"/>
                </a:schemeClr>
              </a:solidFill>
            </a:endParaRPr>
          </a:p>
          <a:p>
            <a:r>
              <a:rPr lang="en-GB" i="1" dirty="0">
                <a:solidFill>
                  <a:schemeClr val="tx1">
                    <a:lumMod val="50000"/>
                  </a:schemeClr>
                </a:solidFill>
              </a:rPr>
              <a:t>I know how to prepare for an interview.</a:t>
            </a:r>
            <a:endParaRPr lang="en-GB" dirty="0">
              <a:solidFill>
                <a:schemeClr val="tx1">
                  <a:lumMod val="50000"/>
                </a:schemeClr>
              </a:solidFill>
            </a:endParaRPr>
          </a:p>
          <a:p>
            <a:r>
              <a:rPr lang="en-GB" i="1" dirty="0">
                <a:solidFill>
                  <a:schemeClr val="tx1">
                    <a:lumMod val="50000"/>
                  </a:schemeClr>
                </a:solidFill>
              </a:rPr>
              <a:t>I feel confident talking about my skills in an interview.</a:t>
            </a:r>
            <a:endParaRPr lang="en-GB" dirty="0">
              <a:solidFill>
                <a:schemeClr val="tx1">
                  <a:lumMod val="50000"/>
                </a:schemeClr>
              </a:solidFill>
            </a:endParaRPr>
          </a:p>
          <a:p>
            <a:r>
              <a:rPr lang="en-GB" i="1" dirty="0">
                <a:solidFill>
                  <a:schemeClr val="tx1">
                    <a:lumMod val="50000"/>
                  </a:schemeClr>
                </a:solidFill>
              </a:rPr>
              <a:t>I feel confident applying for courses or jobs.</a:t>
            </a:r>
            <a:endParaRPr lang="en-GB" dirty="0">
              <a:solidFill>
                <a:schemeClr val="tx1">
                  <a:lumMod val="50000"/>
                </a:schemeClr>
              </a:solidFill>
            </a:endParaRPr>
          </a:p>
          <a:p>
            <a:endParaRPr lang="en-GB" b="1" dirty="0">
              <a:solidFill>
                <a:schemeClr val="tx1">
                  <a:lumMod val="50000"/>
                </a:schemeClr>
              </a:solidFill>
            </a:endParaRPr>
          </a:p>
          <a:p>
            <a:r>
              <a:rPr lang="en-GB" b="1" dirty="0">
                <a:solidFill>
                  <a:schemeClr val="tx1">
                    <a:lumMod val="50000"/>
                  </a:schemeClr>
                </a:solidFill>
              </a:rPr>
              <a:t>Why these link</a:t>
            </a:r>
          </a:p>
          <a:p>
            <a:r>
              <a:rPr lang="en-GB" dirty="0">
                <a:solidFill>
                  <a:schemeClr val="tx1">
                    <a:lumMod val="50000"/>
                  </a:schemeClr>
                </a:solidFill>
              </a:rPr>
              <a:t>These measure </a:t>
            </a:r>
            <a:r>
              <a:rPr lang="en-GB" b="1" dirty="0">
                <a:solidFill>
                  <a:schemeClr val="tx1">
                    <a:lumMod val="50000"/>
                  </a:schemeClr>
                </a:solidFill>
              </a:rPr>
              <a:t>practical employability skills and leadership readiness</a:t>
            </a:r>
            <a:r>
              <a:rPr lang="en-GB" dirty="0">
                <a:solidFill>
                  <a:schemeClr val="tx1">
                    <a:lumMod val="50000"/>
                  </a:schemeClr>
                </a:solidFill>
              </a:rPr>
              <a:t>, aligning with CELT’s aim to effectively </a:t>
            </a:r>
            <a:r>
              <a:rPr lang="en-GB" b="1" dirty="0">
                <a:solidFill>
                  <a:schemeClr val="tx1">
                    <a:lumMod val="50000"/>
                  </a:schemeClr>
                </a:solidFill>
              </a:rPr>
              <a:t>prepare learners for life beyond education</a:t>
            </a:r>
            <a:r>
              <a:rPr lang="en-GB" dirty="0">
                <a:solidFill>
                  <a:schemeClr val="tx1">
                    <a:lumMod val="50000"/>
                  </a:schemeClr>
                </a:solidFill>
              </a:rPr>
              <a:t>.</a:t>
            </a:r>
          </a:p>
        </p:txBody>
      </p:sp>
      <p:pic>
        <p:nvPicPr>
          <p:cNvPr id="4" name="Picture 3">
            <a:extLst>
              <a:ext uri="{FF2B5EF4-FFF2-40B4-BE49-F238E27FC236}">
                <a16:creationId xmlns:a16="http://schemas.microsoft.com/office/drawing/2014/main" id="{A832CCC4-7217-C5E0-220E-3D09BF01D734}"/>
              </a:ext>
            </a:extLst>
          </p:cNvPr>
          <p:cNvPicPr>
            <a:picLocks noChangeAspect="1"/>
          </p:cNvPicPr>
          <p:nvPr/>
        </p:nvPicPr>
        <p:blipFill>
          <a:blip r:embed="rId3"/>
          <a:stretch>
            <a:fillRect/>
          </a:stretch>
        </p:blipFill>
        <p:spPr>
          <a:xfrm>
            <a:off x="4771840" y="357164"/>
            <a:ext cx="2648320" cy="1505160"/>
          </a:xfrm>
          <a:prstGeom prst="rect">
            <a:avLst/>
          </a:prstGeom>
        </p:spPr>
      </p:pic>
      <p:sp>
        <p:nvSpPr>
          <p:cNvPr id="6" name="Rectangle 5">
            <a:extLst>
              <a:ext uri="{FF2B5EF4-FFF2-40B4-BE49-F238E27FC236}">
                <a16:creationId xmlns:a16="http://schemas.microsoft.com/office/drawing/2014/main" id="{E0A84300-A8E2-750C-294D-08E100AF0F34}"/>
              </a:ext>
            </a:extLst>
          </p:cNvPr>
          <p:cNvSpPr/>
          <p:nvPr/>
        </p:nvSpPr>
        <p:spPr>
          <a:xfrm>
            <a:off x="6202016" y="343023"/>
            <a:ext cx="652007" cy="26127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EB8C3D8-02F1-4F5B-BFD3-40D1AB864EEF}"/>
              </a:ext>
            </a:extLst>
          </p:cNvPr>
          <p:cNvSpPr/>
          <p:nvPr/>
        </p:nvSpPr>
        <p:spPr>
          <a:xfrm>
            <a:off x="5279666" y="755374"/>
            <a:ext cx="1884459" cy="1001864"/>
          </a:xfrm>
          <a:prstGeom prst="rect">
            <a:avLst/>
          </a:prstGeom>
          <a:solidFill>
            <a:srgbClr val="5C64B7"/>
          </a:solidFill>
          <a:ln>
            <a:solidFill>
              <a:srgbClr val="5C64B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6926AEB5-C6CD-7720-02EF-9C6F32E066C4}"/>
              </a:ext>
            </a:extLst>
          </p:cNvPr>
          <p:cNvPicPr>
            <a:picLocks noChangeAspect="1"/>
          </p:cNvPicPr>
          <p:nvPr/>
        </p:nvPicPr>
        <p:blipFill>
          <a:blip r:embed="rId4"/>
          <a:stretch>
            <a:fillRect/>
          </a:stretch>
        </p:blipFill>
        <p:spPr>
          <a:xfrm>
            <a:off x="5449509" y="617233"/>
            <a:ext cx="1493583" cy="1173529"/>
          </a:xfrm>
          <a:prstGeom prst="rect">
            <a:avLst/>
          </a:prstGeom>
        </p:spPr>
      </p:pic>
    </p:spTree>
    <p:extLst>
      <p:ext uri="{BB962C8B-B14F-4D97-AF65-F5344CB8AC3E}">
        <p14:creationId xmlns:p14="http://schemas.microsoft.com/office/powerpoint/2010/main" val="38271509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095BB-3F5F-88CC-21DC-4EF49EBEA41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F0F9A2E-B251-8A6D-3B23-700EDBBF39CD}"/>
              </a:ext>
            </a:extLst>
          </p:cNvPr>
          <p:cNvSpPr txBox="1"/>
          <p:nvPr/>
        </p:nvSpPr>
        <p:spPr>
          <a:xfrm>
            <a:off x="2780306" y="1800353"/>
            <a:ext cx="6631387" cy="175432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5400" b="0" i="0" u="none" strike="noStrike" kern="1200" cap="none" spc="0" normalizeH="0" baseline="0" noProof="0" dirty="0">
                <a:ln>
                  <a:noFill/>
                </a:ln>
                <a:solidFill>
                  <a:srgbClr val="FFFFFF"/>
                </a:solidFill>
                <a:effectLst/>
                <a:uLnTx/>
                <a:uFillTx/>
                <a:latin typeface="Calibri" panose="020F0502020204030204"/>
                <a:ea typeface="+mn-ea"/>
                <a:cs typeface="+mn-cs"/>
              </a:rPr>
              <a:t>Opportunity to link to other strategies</a:t>
            </a:r>
          </a:p>
        </p:txBody>
      </p:sp>
    </p:spTree>
    <p:extLst>
      <p:ext uri="{BB962C8B-B14F-4D97-AF65-F5344CB8AC3E}">
        <p14:creationId xmlns:p14="http://schemas.microsoft.com/office/powerpoint/2010/main" val="37809790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D6373-0005-8FA7-8B19-EB7A3EDB2B7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06A5BF3-361C-5D88-F964-206068F7462D}"/>
              </a:ext>
            </a:extLst>
          </p:cNvPr>
          <p:cNvPicPr>
            <a:picLocks noChangeAspect="1"/>
          </p:cNvPicPr>
          <p:nvPr/>
        </p:nvPicPr>
        <p:blipFill>
          <a:blip r:embed="rId3"/>
          <a:stretch>
            <a:fillRect/>
          </a:stretch>
        </p:blipFill>
        <p:spPr>
          <a:xfrm>
            <a:off x="0" y="14254"/>
            <a:ext cx="12192000" cy="6829492"/>
          </a:xfrm>
          <a:prstGeom prst="rect">
            <a:avLst/>
          </a:prstGeom>
        </p:spPr>
      </p:pic>
      <p:sp>
        <p:nvSpPr>
          <p:cNvPr id="2" name="Isosceles Triangle 1">
            <a:extLst>
              <a:ext uri="{FF2B5EF4-FFF2-40B4-BE49-F238E27FC236}">
                <a16:creationId xmlns:a16="http://schemas.microsoft.com/office/drawing/2014/main" id="{6DDE550F-747F-38BB-CC51-7A866F534661}"/>
              </a:ext>
            </a:extLst>
          </p:cNvPr>
          <p:cNvSpPr/>
          <p:nvPr/>
        </p:nvSpPr>
        <p:spPr>
          <a:xfrm rot="19120748">
            <a:off x="-980128" y="-691897"/>
            <a:ext cx="3074126" cy="2298482"/>
          </a:xfrm>
          <a:prstGeom prst="triangle">
            <a:avLst/>
          </a:prstGeom>
          <a:solidFill>
            <a:srgbClr val="2DBF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ECF6F399-7010-1DE7-B8AD-E4F5244C5108}"/>
              </a:ext>
            </a:extLst>
          </p:cNvPr>
          <p:cNvSpPr/>
          <p:nvPr/>
        </p:nvSpPr>
        <p:spPr>
          <a:xfrm rot="20067270">
            <a:off x="-770255" y="357315"/>
            <a:ext cx="2180224" cy="1757414"/>
          </a:xfrm>
          <a:prstGeom prst="triangle">
            <a:avLst/>
          </a:prstGeom>
          <a:solidFill>
            <a:srgbClr val="2DBFC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761DF63-0F5D-719B-7F57-3EF93921F32E}"/>
              </a:ext>
            </a:extLst>
          </p:cNvPr>
          <p:cNvSpPr/>
          <p:nvPr/>
        </p:nvSpPr>
        <p:spPr>
          <a:xfrm>
            <a:off x="0" y="6393656"/>
            <a:ext cx="12192000" cy="464344"/>
          </a:xfrm>
          <a:prstGeom prst="rect">
            <a:avLst/>
          </a:prstGeom>
          <a:solidFill>
            <a:srgbClr val="2DBFC2"/>
          </a:solidFill>
          <a:ln>
            <a:solidFill>
              <a:srgbClr val="2DBFC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8EC3C86C-FC71-5CF8-9320-AED411024ABE}"/>
              </a:ext>
            </a:extLst>
          </p:cNvPr>
          <p:cNvSpPr/>
          <p:nvPr/>
        </p:nvSpPr>
        <p:spPr>
          <a:xfrm>
            <a:off x="588818" y="4481945"/>
            <a:ext cx="7980218" cy="5818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170819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03EF17-CAC2-71B6-CB16-06EDCA95CF79}"/>
              </a:ext>
            </a:extLst>
          </p:cNvPr>
          <p:cNvPicPr>
            <a:picLocks noChangeAspect="1"/>
          </p:cNvPicPr>
          <p:nvPr/>
        </p:nvPicPr>
        <p:blipFill>
          <a:blip r:embed="rId3"/>
          <a:stretch>
            <a:fillRect/>
          </a:stretch>
        </p:blipFill>
        <p:spPr>
          <a:xfrm>
            <a:off x="49888" y="0"/>
            <a:ext cx="12092223" cy="6858000"/>
          </a:xfrm>
          <a:prstGeom prst="rect">
            <a:avLst/>
          </a:prstGeom>
        </p:spPr>
      </p:pic>
      <p:sp>
        <p:nvSpPr>
          <p:cNvPr id="15" name="Rectangle 14">
            <a:extLst>
              <a:ext uri="{FF2B5EF4-FFF2-40B4-BE49-F238E27FC236}">
                <a16:creationId xmlns:a16="http://schemas.microsoft.com/office/drawing/2014/main" id="{DF43905F-720F-51B4-1026-0BC0117B2A4E}"/>
              </a:ext>
            </a:extLst>
          </p:cNvPr>
          <p:cNvSpPr/>
          <p:nvPr/>
        </p:nvSpPr>
        <p:spPr>
          <a:xfrm>
            <a:off x="0" y="6393656"/>
            <a:ext cx="12192000" cy="464344"/>
          </a:xfrm>
          <a:prstGeom prst="rect">
            <a:avLst/>
          </a:prstGeom>
          <a:solidFill>
            <a:srgbClr val="2DBFC2"/>
          </a:solidFill>
          <a:ln>
            <a:solidFill>
              <a:srgbClr val="2DBFC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02905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9B296-3513-C094-D79B-0E55742643F3}"/>
            </a:ext>
          </a:extLst>
        </p:cNvPr>
        <p:cNvGrpSpPr/>
        <p:nvPr/>
      </p:nvGrpSpPr>
      <p:grpSpPr>
        <a:xfrm>
          <a:off x="0" y="0"/>
          <a:ext cx="0" cy="0"/>
          <a:chOff x="0" y="0"/>
          <a:chExt cx="0" cy="0"/>
        </a:xfrm>
      </p:grpSpPr>
      <p:sp>
        <p:nvSpPr>
          <p:cNvPr id="2" name="Isosceles Triangle 1">
            <a:extLst>
              <a:ext uri="{FF2B5EF4-FFF2-40B4-BE49-F238E27FC236}">
                <a16:creationId xmlns:a16="http://schemas.microsoft.com/office/drawing/2014/main" id="{9E14C173-0D37-2A55-B5A4-4B53CFB89E9E}"/>
              </a:ext>
            </a:extLst>
          </p:cNvPr>
          <p:cNvSpPr/>
          <p:nvPr/>
        </p:nvSpPr>
        <p:spPr>
          <a:xfrm rot="19120748">
            <a:off x="-980128" y="-691897"/>
            <a:ext cx="3074126" cy="2298482"/>
          </a:xfrm>
          <a:prstGeom prst="triangle">
            <a:avLst/>
          </a:prstGeom>
          <a:solidFill>
            <a:srgbClr val="2DBF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030836EC-BE0E-264B-C278-98C8E1CFB44B}"/>
              </a:ext>
            </a:extLst>
          </p:cNvPr>
          <p:cNvSpPr/>
          <p:nvPr/>
        </p:nvSpPr>
        <p:spPr>
          <a:xfrm rot="20067270">
            <a:off x="-770255" y="357315"/>
            <a:ext cx="2180224" cy="1757414"/>
          </a:xfrm>
          <a:prstGeom prst="triangle">
            <a:avLst/>
          </a:prstGeom>
          <a:solidFill>
            <a:srgbClr val="2DBFC2">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CC00477-8391-1FDE-275F-03917BE06631}"/>
              </a:ext>
            </a:extLst>
          </p:cNvPr>
          <p:cNvSpPr/>
          <p:nvPr/>
        </p:nvSpPr>
        <p:spPr>
          <a:xfrm>
            <a:off x="0" y="6393656"/>
            <a:ext cx="12192000" cy="464344"/>
          </a:xfrm>
          <a:prstGeom prst="rect">
            <a:avLst/>
          </a:prstGeom>
          <a:solidFill>
            <a:srgbClr val="2DBFC2"/>
          </a:solidFill>
          <a:ln>
            <a:solidFill>
              <a:srgbClr val="2DBFC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0028C53C-4AE5-4C4E-88BE-8D729FBF8C20}"/>
              </a:ext>
            </a:extLst>
          </p:cNvPr>
          <p:cNvSpPr txBox="1"/>
          <p:nvPr/>
        </p:nvSpPr>
        <p:spPr>
          <a:xfrm>
            <a:off x="1880532" y="1660101"/>
            <a:ext cx="8430936" cy="2308324"/>
          </a:xfrm>
          <a:prstGeom prst="rect">
            <a:avLst/>
          </a:prstGeom>
          <a:noFill/>
        </p:spPr>
        <p:txBody>
          <a:bodyPr wrap="square">
            <a:spAutoFit/>
          </a:bodyPr>
          <a:lstStyle/>
          <a:p>
            <a:pPr algn="ctr"/>
            <a:r>
              <a:rPr lang="en-GB" sz="7200" dirty="0">
                <a:solidFill>
                  <a:srgbClr val="2DBFC2"/>
                </a:solidFill>
              </a:rPr>
              <a:t>Live </a:t>
            </a:r>
          </a:p>
          <a:p>
            <a:pPr algn="ctr"/>
            <a:r>
              <a:rPr lang="en-GB" sz="7200" dirty="0">
                <a:solidFill>
                  <a:srgbClr val="2DBFC2"/>
                </a:solidFill>
              </a:rPr>
              <a:t>Demonstration</a:t>
            </a:r>
          </a:p>
        </p:txBody>
      </p:sp>
    </p:spTree>
    <p:extLst>
      <p:ext uri="{BB962C8B-B14F-4D97-AF65-F5344CB8AC3E}">
        <p14:creationId xmlns:p14="http://schemas.microsoft.com/office/powerpoint/2010/main" val="8471333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42C34-6AE4-B7EB-452F-5249F7B82DB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35F4362-E77B-9DBF-EAF7-0687B9F899B4}"/>
              </a:ext>
            </a:extLst>
          </p:cNvPr>
          <p:cNvSpPr/>
          <p:nvPr/>
        </p:nvSpPr>
        <p:spPr>
          <a:xfrm>
            <a:off x="0" y="6393656"/>
            <a:ext cx="12192000" cy="464344"/>
          </a:xfrm>
          <a:prstGeom prst="rect">
            <a:avLst/>
          </a:prstGeom>
          <a:solidFill>
            <a:srgbClr val="2DBFC2"/>
          </a:solidFill>
          <a:ln>
            <a:solidFill>
              <a:srgbClr val="2DBFC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85EDB4A0-BABE-26C6-D582-48F4903DCCF8}"/>
              </a:ext>
            </a:extLst>
          </p:cNvPr>
          <p:cNvPicPr>
            <a:picLocks noChangeAspect="1"/>
          </p:cNvPicPr>
          <p:nvPr/>
        </p:nvPicPr>
        <p:blipFill>
          <a:blip r:embed="rId3"/>
          <a:stretch>
            <a:fillRect/>
          </a:stretch>
        </p:blipFill>
        <p:spPr>
          <a:xfrm>
            <a:off x="0" y="4837"/>
            <a:ext cx="12192000" cy="6848325"/>
          </a:xfrm>
          <a:prstGeom prst="rect">
            <a:avLst/>
          </a:prstGeom>
        </p:spPr>
      </p:pic>
    </p:spTree>
    <p:extLst>
      <p:ext uri="{BB962C8B-B14F-4D97-AF65-F5344CB8AC3E}">
        <p14:creationId xmlns:p14="http://schemas.microsoft.com/office/powerpoint/2010/main" val="2932623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DC77D-0A3A-9FF9-E0BD-F274E3B4EAFD}"/>
              </a:ext>
            </a:extLst>
          </p:cNvPr>
          <p:cNvSpPr>
            <a:spLocks noGrp="1"/>
          </p:cNvSpPr>
          <p:nvPr>
            <p:ph type="ctrTitle"/>
          </p:nvPr>
        </p:nvSpPr>
        <p:spPr>
          <a:xfrm>
            <a:off x="1919536" y="260649"/>
            <a:ext cx="7772400" cy="1470025"/>
          </a:xfrm>
        </p:spPr>
        <p:txBody>
          <a:bodyPr/>
          <a:lstStyle>
            <a:defPPr>
              <a:defRPr lang="en-US"/>
            </a:defPPr>
            <a:lvl1pPr marL="0" algn="l" defTabSz="1104726" rtl="0" eaLnBrk="1" latinLnBrk="0" hangingPunct="1">
              <a:defRPr sz="2281" kern="1200">
                <a:solidFill>
                  <a:schemeClr val="tx1"/>
                </a:solidFill>
                <a:latin typeface="+mn-lt"/>
                <a:ea typeface="+mn-ea"/>
                <a:cs typeface="+mn-cs"/>
              </a:defRPr>
            </a:lvl1pPr>
            <a:lvl2pPr marL="552362" algn="l" defTabSz="1104726" rtl="0" eaLnBrk="1" latinLnBrk="0" hangingPunct="1">
              <a:defRPr sz="2281" kern="1200">
                <a:solidFill>
                  <a:schemeClr val="tx1"/>
                </a:solidFill>
                <a:latin typeface="+mn-lt"/>
                <a:ea typeface="+mn-ea"/>
                <a:cs typeface="+mn-cs"/>
              </a:defRPr>
            </a:lvl2pPr>
            <a:lvl3pPr marL="1104726" algn="l" defTabSz="1104726" rtl="0" eaLnBrk="1" latinLnBrk="0" hangingPunct="1">
              <a:defRPr sz="2281" kern="1200">
                <a:solidFill>
                  <a:schemeClr val="tx1"/>
                </a:solidFill>
                <a:latin typeface="+mn-lt"/>
                <a:ea typeface="+mn-ea"/>
                <a:cs typeface="+mn-cs"/>
              </a:defRPr>
            </a:lvl3pPr>
            <a:lvl4pPr marL="1657089" algn="l" defTabSz="1104726" rtl="0" eaLnBrk="1" latinLnBrk="0" hangingPunct="1">
              <a:defRPr sz="2281" kern="1200">
                <a:solidFill>
                  <a:schemeClr val="tx1"/>
                </a:solidFill>
                <a:latin typeface="+mn-lt"/>
                <a:ea typeface="+mn-ea"/>
                <a:cs typeface="+mn-cs"/>
              </a:defRPr>
            </a:lvl4pPr>
            <a:lvl5pPr marL="2209453" algn="l" defTabSz="1104726" rtl="0" eaLnBrk="1" latinLnBrk="0" hangingPunct="1">
              <a:defRPr sz="2281" kern="1200">
                <a:solidFill>
                  <a:schemeClr val="tx1"/>
                </a:solidFill>
                <a:latin typeface="+mn-lt"/>
                <a:ea typeface="+mn-ea"/>
                <a:cs typeface="+mn-cs"/>
              </a:defRPr>
            </a:lvl5pPr>
            <a:lvl6pPr marL="2761815" algn="l" defTabSz="1104726" rtl="0" eaLnBrk="1" latinLnBrk="0" hangingPunct="1">
              <a:defRPr sz="2281" kern="1200">
                <a:solidFill>
                  <a:schemeClr val="tx1"/>
                </a:solidFill>
                <a:latin typeface="+mn-lt"/>
                <a:ea typeface="+mn-ea"/>
                <a:cs typeface="+mn-cs"/>
              </a:defRPr>
            </a:lvl6pPr>
            <a:lvl7pPr marL="3314178" algn="l" defTabSz="1104726" rtl="0" eaLnBrk="1" latinLnBrk="0" hangingPunct="1">
              <a:defRPr sz="2281" kern="1200">
                <a:solidFill>
                  <a:schemeClr val="tx1"/>
                </a:solidFill>
                <a:latin typeface="+mn-lt"/>
                <a:ea typeface="+mn-ea"/>
                <a:cs typeface="+mn-cs"/>
              </a:defRPr>
            </a:lvl7pPr>
            <a:lvl8pPr marL="3866542" algn="l" defTabSz="1104726" rtl="0" eaLnBrk="1" latinLnBrk="0" hangingPunct="1">
              <a:defRPr sz="2281" kern="1200">
                <a:solidFill>
                  <a:schemeClr val="tx1"/>
                </a:solidFill>
                <a:latin typeface="+mn-lt"/>
                <a:ea typeface="+mn-ea"/>
                <a:cs typeface="+mn-cs"/>
              </a:defRPr>
            </a:lvl8pPr>
            <a:lvl9pPr marL="4418904" algn="l" defTabSz="1104726" rtl="0" eaLnBrk="1" latinLnBrk="0" hangingPunct="1">
              <a:defRPr sz="2281" kern="1200">
                <a:solidFill>
                  <a:schemeClr val="tx1"/>
                </a:solidFill>
                <a:latin typeface="+mn-lt"/>
                <a:ea typeface="+mn-ea"/>
                <a:cs typeface="+mn-cs"/>
              </a:defRPr>
            </a:lvl9pPr>
          </a:lstStyle>
          <a:p>
            <a:r>
              <a:rPr lang="en-GB"/>
              <a:t>NEET/Not Known 16-18</a:t>
            </a:r>
            <a:br>
              <a:rPr lang="en-GB"/>
            </a:br>
            <a:br>
              <a:rPr lang="en-GB"/>
            </a:br>
            <a:endParaRPr lang="en-GB"/>
          </a:p>
        </p:txBody>
      </p:sp>
      <p:sp>
        <p:nvSpPr>
          <p:cNvPr id="3" name="Subtitle 2">
            <a:extLst>
              <a:ext uri="{FF2B5EF4-FFF2-40B4-BE49-F238E27FC236}">
                <a16:creationId xmlns:a16="http://schemas.microsoft.com/office/drawing/2014/main" id="{7CDD4061-9588-F870-96BA-04146115AA61}"/>
              </a:ext>
            </a:extLst>
          </p:cNvPr>
          <p:cNvSpPr>
            <a:spLocks noGrp="1"/>
          </p:cNvSpPr>
          <p:nvPr>
            <p:ph type="subTitle" idx="1"/>
          </p:nvPr>
        </p:nvSpPr>
        <p:spPr>
          <a:xfrm>
            <a:off x="1599623" y="4859976"/>
            <a:ext cx="9036496" cy="1752600"/>
          </a:xfrm>
        </p:spPr>
        <p:txBody>
          <a:bodyPr/>
          <a:lstStyle>
            <a:defPPr>
              <a:defRPr lang="en-US"/>
            </a:defPPr>
            <a:lvl1pPr marL="0" algn="l" defTabSz="1104726" rtl="0" eaLnBrk="1" latinLnBrk="0" hangingPunct="1">
              <a:defRPr sz="2281" kern="1200">
                <a:solidFill>
                  <a:schemeClr val="tx1"/>
                </a:solidFill>
                <a:latin typeface="+mn-lt"/>
                <a:ea typeface="+mn-ea"/>
                <a:cs typeface="+mn-cs"/>
              </a:defRPr>
            </a:lvl1pPr>
            <a:lvl2pPr marL="552362" algn="l" defTabSz="1104726" rtl="0" eaLnBrk="1" latinLnBrk="0" hangingPunct="1">
              <a:defRPr sz="2281" kern="1200">
                <a:solidFill>
                  <a:schemeClr val="tx1"/>
                </a:solidFill>
                <a:latin typeface="+mn-lt"/>
                <a:ea typeface="+mn-ea"/>
                <a:cs typeface="+mn-cs"/>
              </a:defRPr>
            </a:lvl2pPr>
            <a:lvl3pPr marL="1104726" algn="l" defTabSz="1104726" rtl="0" eaLnBrk="1" latinLnBrk="0" hangingPunct="1">
              <a:defRPr sz="2281" kern="1200">
                <a:solidFill>
                  <a:schemeClr val="tx1"/>
                </a:solidFill>
                <a:latin typeface="+mn-lt"/>
                <a:ea typeface="+mn-ea"/>
                <a:cs typeface="+mn-cs"/>
              </a:defRPr>
            </a:lvl3pPr>
            <a:lvl4pPr marL="1657089" algn="l" defTabSz="1104726" rtl="0" eaLnBrk="1" latinLnBrk="0" hangingPunct="1">
              <a:defRPr sz="2281" kern="1200">
                <a:solidFill>
                  <a:schemeClr val="tx1"/>
                </a:solidFill>
                <a:latin typeface="+mn-lt"/>
                <a:ea typeface="+mn-ea"/>
                <a:cs typeface="+mn-cs"/>
              </a:defRPr>
            </a:lvl4pPr>
            <a:lvl5pPr marL="2209453" algn="l" defTabSz="1104726" rtl="0" eaLnBrk="1" latinLnBrk="0" hangingPunct="1">
              <a:defRPr sz="2281" kern="1200">
                <a:solidFill>
                  <a:schemeClr val="tx1"/>
                </a:solidFill>
                <a:latin typeface="+mn-lt"/>
                <a:ea typeface="+mn-ea"/>
                <a:cs typeface="+mn-cs"/>
              </a:defRPr>
            </a:lvl5pPr>
            <a:lvl6pPr marL="2761815" algn="l" defTabSz="1104726" rtl="0" eaLnBrk="1" latinLnBrk="0" hangingPunct="1">
              <a:defRPr sz="2281" kern="1200">
                <a:solidFill>
                  <a:schemeClr val="tx1"/>
                </a:solidFill>
                <a:latin typeface="+mn-lt"/>
                <a:ea typeface="+mn-ea"/>
                <a:cs typeface="+mn-cs"/>
              </a:defRPr>
            </a:lvl6pPr>
            <a:lvl7pPr marL="3314178" algn="l" defTabSz="1104726" rtl="0" eaLnBrk="1" latinLnBrk="0" hangingPunct="1">
              <a:defRPr sz="2281" kern="1200">
                <a:solidFill>
                  <a:schemeClr val="tx1"/>
                </a:solidFill>
                <a:latin typeface="+mn-lt"/>
                <a:ea typeface="+mn-ea"/>
                <a:cs typeface="+mn-cs"/>
              </a:defRPr>
            </a:lvl7pPr>
            <a:lvl8pPr marL="3866542" algn="l" defTabSz="1104726" rtl="0" eaLnBrk="1" latinLnBrk="0" hangingPunct="1">
              <a:defRPr sz="2281" kern="1200">
                <a:solidFill>
                  <a:schemeClr val="tx1"/>
                </a:solidFill>
                <a:latin typeface="+mn-lt"/>
                <a:ea typeface="+mn-ea"/>
                <a:cs typeface="+mn-cs"/>
              </a:defRPr>
            </a:lvl8pPr>
            <a:lvl9pPr marL="4418904" algn="l" defTabSz="1104726" rtl="0" eaLnBrk="1" latinLnBrk="0" hangingPunct="1">
              <a:defRPr sz="2281" kern="1200">
                <a:solidFill>
                  <a:schemeClr val="tx1"/>
                </a:solidFill>
                <a:latin typeface="+mn-lt"/>
                <a:ea typeface="+mn-ea"/>
                <a:cs typeface="+mn-cs"/>
              </a:defRPr>
            </a:lvl9pPr>
          </a:lstStyle>
          <a:p>
            <a:r>
              <a:rPr lang="en-GB" sz="2400"/>
              <a:t>Current programmes are having an impact on reducing NEET for young people. This is due to coordinated service, such as YEP, Your Future Kernow across Employment and Enterprise but also wider council and community sector.</a:t>
            </a:r>
          </a:p>
          <a:p>
            <a:endParaRPr lang="en-GB" sz="2400"/>
          </a:p>
          <a:p>
            <a:endParaRPr lang="en-GB" sz="2400"/>
          </a:p>
        </p:txBody>
      </p:sp>
      <p:graphicFrame>
        <p:nvGraphicFramePr>
          <p:cNvPr id="7" name="Chart 6">
            <a:extLst>
              <a:ext uri="{FF2B5EF4-FFF2-40B4-BE49-F238E27FC236}">
                <a16:creationId xmlns:a16="http://schemas.microsoft.com/office/drawing/2014/main" id="{94D9AF8C-AECB-95D4-8AA6-32630F5DFA06}"/>
              </a:ext>
            </a:extLst>
          </p:cNvPr>
          <p:cNvGraphicFramePr>
            <a:graphicFrameLocks/>
          </p:cNvGraphicFramePr>
          <p:nvPr/>
        </p:nvGraphicFramePr>
        <p:xfrm>
          <a:off x="1669178" y="908720"/>
          <a:ext cx="8992754" cy="39512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022469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5029C-E148-7895-2F3F-5E09F624D63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7091A42-7520-651B-B42F-B4542B507236}"/>
              </a:ext>
            </a:extLst>
          </p:cNvPr>
          <p:cNvSpPr/>
          <p:nvPr/>
        </p:nvSpPr>
        <p:spPr>
          <a:xfrm>
            <a:off x="0" y="6393656"/>
            <a:ext cx="12192000" cy="464344"/>
          </a:xfrm>
          <a:prstGeom prst="rect">
            <a:avLst/>
          </a:prstGeom>
          <a:solidFill>
            <a:srgbClr val="2DBFC2"/>
          </a:solidFill>
          <a:ln>
            <a:solidFill>
              <a:srgbClr val="2DBFC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E2FFAA56-2D91-BAF0-FA96-FF966E25903E}"/>
              </a:ext>
            </a:extLst>
          </p:cNvPr>
          <p:cNvPicPr>
            <a:picLocks noChangeAspect="1"/>
          </p:cNvPicPr>
          <p:nvPr/>
        </p:nvPicPr>
        <p:blipFill>
          <a:blip r:embed="rId3"/>
          <a:stretch>
            <a:fillRect/>
          </a:stretch>
        </p:blipFill>
        <p:spPr>
          <a:xfrm>
            <a:off x="0" y="5218"/>
            <a:ext cx="12192000" cy="6852781"/>
          </a:xfrm>
          <a:prstGeom prst="rect">
            <a:avLst/>
          </a:prstGeom>
        </p:spPr>
      </p:pic>
    </p:spTree>
    <p:extLst>
      <p:ext uri="{BB962C8B-B14F-4D97-AF65-F5344CB8AC3E}">
        <p14:creationId xmlns:p14="http://schemas.microsoft.com/office/powerpoint/2010/main" val="35784286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3FF96-87A5-E885-316D-22243BAAD3A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B753CE5-C513-C8AE-221E-6523C523F1D5}"/>
              </a:ext>
            </a:extLst>
          </p:cNvPr>
          <p:cNvPicPr>
            <a:picLocks noChangeAspect="1"/>
          </p:cNvPicPr>
          <p:nvPr/>
        </p:nvPicPr>
        <p:blipFill>
          <a:blip r:embed="rId3"/>
          <a:stretch>
            <a:fillRect/>
          </a:stretch>
        </p:blipFill>
        <p:spPr>
          <a:xfrm>
            <a:off x="-6470" y="0"/>
            <a:ext cx="12191999" cy="6858000"/>
          </a:xfrm>
          <a:prstGeom prst="rect">
            <a:avLst/>
          </a:prstGeom>
        </p:spPr>
      </p:pic>
      <p:sp>
        <p:nvSpPr>
          <p:cNvPr id="2" name="Rectangle 1">
            <a:extLst>
              <a:ext uri="{FF2B5EF4-FFF2-40B4-BE49-F238E27FC236}">
                <a16:creationId xmlns:a16="http://schemas.microsoft.com/office/drawing/2014/main" id="{A81CFF9B-2C80-EDE9-F559-3A88A9B5438C}"/>
              </a:ext>
            </a:extLst>
          </p:cNvPr>
          <p:cNvSpPr/>
          <p:nvPr/>
        </p:nvSpPr>
        <p:spPr>
          <a:xfrm>
            <a:off x="5528345" y="318782"/>
            <a:ext cx="4144161" cy="63840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5040DAF-2AB8-07E3-42EF-84C000722217}"/>
              </a:ext>
            </a:extLst>
          </p:cNvPr>
          <p:cNvSpPr/>
          <p:nvPr/>
        </p:nvSpPr>
        <p:spPr>
          <a:xfrm>
            <a:off x="8113552" y="1508620"/>
            <a:ext cx="3867325" cy="51941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3CA8003C-24D2-AAB7-3F2E-0C8CDDBBE61D}"/>
              </a:ext>
            </a:extLst>
          </p:cNvPr>
          <p:cNvSpPr/>
          <p:nvPr/>
        </p:nvSpPr>
        <p:spPr>
          <a:xfrm>
            <a:off x="5528345" y="369116"/>
            <a:ext cx="3867325" cy="63840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A5C146-F8E4-20D1-0940-E8F9644F493C}"/>
              </a:ext>
            </a:extLst>
          </p:cNvPr>
          <p:cNvSpPr/>
          <p:nvPr/>
        </p:nvSpPr>
        <p:spPr>
          <a:xfrm>
            <a:off x="9915787" y="251670"/>
            <a:ext cx="2065090" cy="998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6B822367-2F32-88F6-1961-D1189443D9BB}"/>
              </a:ext>
            </a:extLst>
          </p:cNvPr>
          <p:cNvSpPr txBox="1"/>
          <p:nvPr/>
        </p:nvSpPr>
        <p:spPr>
          <a:xfrm>
            <a:off x="5461234" y="418530"/>
            <a:ext cx="5469622" cy="5940088"/>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GB" sz="2000">
                <a:solidFill>
                  <a:srgbClr val="5F5F5E"/>
                </a:solidFill>
              </a:rPr>
              <a:t>Attendance – Identifies pupils at risk of disengagement earlier, enabling targeted support before attendance declines</a:t>
            </a:r>
          </a:p>
          <a:p>
            <a:pPr marL="285750" indent="-285750">
              <a:buFont typeface="Arial" panose="020B0604020202020204" pitchFamily="34" charset="0"/>
              <a:buChar char="•"/>
            </a:pPr>
            <a:endParaRPr lang="en-GB" sz="2000" dirty="0">
              <a:solidFill>
                <a:srgbClr val="5F5F5E"/>
              </a:solidFill>
            </a:endParaRPr>
          </a:p>
          <a:p>
            <a:pPr marL="285750" indent="-285750">
              <a:buFont typeface="Arial" panose="020B0604020202020204" pitchFamily="34" charset="0"/>
              <a:buChar char="•"/>
            </a:pPr>
            <a:r>
              <a:rPr lang="en-GB" sz="2000" dirty="0">
                <a:solidFill>
                  <a:srgbClr val="5F5F5E"/>
                </a:solidFill>
              </a:rPr>
              <a:t>Attainment – Highlights barriers affecting progress and supports personalised interventions and pathways</a:t>
            </a:r>
          </a:p>
          <a:p>
            <a:pPr marL="285750" indent="-285750">
              <a:buFont typeface="Arial" panose="020B0604020202020204" pitchFamily="34" charset="0"/>
              <a:buChar char="•"/>
            </a:pPr>
            <a:endParaRPr lang="en-GB" sz="2000" dirty="0">
              <a:solidFill>
                <a:srgbClr val="5F5F5E"/>
              </a:solidFill>
            </a:endParaRPr>
          </a:p>
          <a:p>
            <a:pPr marL="285750" indent="-285750">
              <a:buFont typeface="Arial" panose="020B0604020202020204" pitchFamily="34" charset="0"/>
              <a:buChar char="•"/>
            </a:pPr>
            <a:r>
              <a:rPr lang="en-GB" sz="2000" dirty="0">
                <a:solidFill>
                  <a:srgbClr val="5F5F5E"/>
                </a:solidFill>
              </a:rPr>
              <a:t>Behaviour – Flags emerging risk indicators so pastoral teams can intervene earlier and more effectively</a:t>
            </a:r>
          </a:p>
          <a:p>
            <a:pPr marL="285750" indent="-285750">
              <a:buFont typeface="Arial" panose="020B0604020202020204" pitchFamily="34" charset="0"/>
              <a:buChar char="•"/>
            </a:pPr>
            <a:endParaRPr lang="en-GB" sz="2000" dirty="0">
              <a:solidFill>
                <a:srgbClr val="5F5F5E"/>
              </a:solidFill>
            </a:endParaRPr>
          </a:p>
          <a:p>
            <a:pPr marL="285750" indent="-285750">
              <a:buFont typeface="Arial" panose="020B0604020202020204" pitchFamily="34" charset="0"/>
              <a:buChar char="•"/>
            </a:pPr>
            <a:r>
              <a:rPr lang="en-GB" sz="2000" dirty="0">
                <a:solidFill>
                  <a:srgbClr val="5F5F5E"/>
                </a:solidFill>
              </a:rPr>
              <a:t>Inclusion – Brings together learner data to help SEND, pastoral and careers teams coordinate support for vulnerable students</a:t>
            </a:r>
          </a:p>
          <a:p>
            <a:pPr marL="285750" indent="-285750">
              <a:buFont typeface="Arial" panose="020B0604020202020204" pitchFamily="34" charset="0"/>
              <a:buChar char="•"/>
            </a:pPr>
            <a:endParaRPr lang="en-GB" sz="2000" dirty="0">
              <a:solidFill>
                <a:srgbClr val="5F5F5E"/>
              </a:solidFill>
            </a:endParaRPr>
          </a:p>
          <a:p>
            <a:pPr marL="285750" indent="-285750">
              <a:buFont typeface="Arial" panose="020B0604020202020204" pitchFamily="34" charset="0"/>
              <a:buChar char="•"/>
            </a:pPr>
            <a:r>
              <a:rPr lang="en-GB" sz="2000" dirty="0">
                <a:solidFill>
                  <a:srgbClr val="5F5F5E"/>
                </a:solidFill>
              </a:rPr>
              <a:t>Outcome – Supports earlier intervention to improve engagement and positive post‑16 destinations</a:t>
            </a:r>
          </a:p>
        </p:txBody>
      </p:sp>
    </p:spTree>
    <p:extLst>
      <p:ext uri="{BB962C8B-B14F-4D97-AF65-F5344CB8AC3E}">
        <p14:creationId xmlns:p14="http://schemas.microsoft.com/office/powerpoint/2010/main" val="33674611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5F99B-F8B1-4268-DE2F-68BA7D0FFB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3ADA097-D753-9103-EAA1-1C22AF457356}"/>
              </a:ext>
            </a:extLst>
          </p:cNvPr>
          <p:cNvSpPr/>
          <p:nvPr/>
        </p:nvSpPr>
        <p:spPr>
          <a:xfrm>
            <a:off x="0" y="6393656"/>
            <a:ext cx="12192000" cy="464344"/>
          </a:xfrm>
          <a:prstGeom prst="rect">
            <a:avLst/>
          </a:prstGeom>
          <a:solidFill>
            <a:srgbClr val="2DBFC2"/>
          </a:solidFill>
          <a:ln>
            <a:solidFill>
              <a:srgbClr val="2DBFC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18">
            <a:extLst>
              <a:ext uri="{FF2B5EF4-FFF2-40B4-BE49-F238E27FC236}">
                <a16:creationId xmlns:a16="http://schemas.microsoft.com/office/drawing/2014/main" id="{79BED4D1-1D16-103B-4185-8630590560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61" t="48175" r="31751" b="6417"/>
          <a:stretch>
            <a:fillRect/>
          </a:stretch>
        </p:blipFill>
        <p:spPr bwMode="auto">
          <a:xfrm>
            <a:off x="1005508" y="1798707"/>
            <a:ext cx="10097094" cy="4015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51414126-9435-4265-1FD4-C9C44AE8E376}"/>
              </a:ext>
            </a:extLst>
          </p:cNvPr>
          <p:cNvSpPr txBox="1"/>
          <p:nvPr/>
        </p:nvSpPr>
        <p:spPr>
          <a:xfrm>
            <a:off x="1255058" y="820529"/>
            <a:ext cx="9368117" cy="1200329"/>
          </a:xfrm>
          <a:prstGeom prst="rect">
            <a:avLst/>
          </a:prstGeom>
          <a:noFill/>
        </p:spPr>
        <p:txBody>
          <a:bodyPr wrap="square" rtlCol="0">
            <a:spAutoFit/>
          </a:bodyPr>
          <a:lstStyle/>
          <a:p>
            <a:r>
              <a:rPr lang="en-GB" sz="2400" b="1" dirty="0">
                <a:solidFill>
                  <a:srgbClr val="5B5858"/>
                </a:solidFill>
              </a:rPr>
              <a:t>“Given the inspection focus on attendance and inclusion, this feature helps you identify learning who’s becoming disengaged earlier”</a:t>
            </a:r>
          </a:p>
        </p:txBody>
      </p:sp>
    </p:spTree>
    <p:extLst>
      <p:ext uri="{BB962C8B-B14F-4D97-AF65-F5344CB8AC3E}">
        <p14:creationId xmlns:p14="http://schemas.microsoft.com/office/powerpoint/2010/main" val="26091062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8AEFA-095C-F8FE-1328-C127EED08F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DD0BF15-4DBF-4A98-D4C4-37735F64F519}"/>
              </a:ext>
            </a:extLst>
          </p:cNvPr>
          <p:cNvSpPr/>
          <p:nvPr/>
        </p:nvSpPr>
        <p:spPr>
          <a:xfrm>
            <a:off x="5528345" y="318782"/>
            <a:ext cx="4144161" cy="63840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02F812A-9222-F418-A0A9-2B396B6A09C1}"/>
              </a:ext>
            </a:extLst>
          </p:cNvPr>
          <p:cNvSpPr/>
          <p:nvPr/>
        </p:nvSpPr>
        <p:spPr>
          <a:xfrm>
            <a:off x="8113552" y="1508620"/>
            <a:ext cx="3867325" cy="51941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A38A0445-B46F-7B9B-EEC4-9E79D9C868F5}"/>
              </a:ext>
            </a:extLst>
          </p:cNvPr>
          <p:cNvSpPr/>
          <p:nvPr/>
        </p:nvSpPr>
        <p:spPr>
          <a:xfrm>
            <a:off x="5528345" y="369116"/>
            <a:ext cx="3867325" cy="63840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4EB2C9F-2D5C-8741-A536-1F4CD811298A}"/>
              </a:ext>
            </a:extLst>
          </p:cNvPr>
          <p:cNvSpPr/>
          <p:nvPr/>
        </p:nvSpPr>
        <p:spPr>
          <a:xfrm>
            <a:off x="9915787" y="251670"/>
            <a:ext cx="2065090" cy="998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9A3791F8-8864-8CB9-C822-7A49937F1CBA}"/>
              </a:ext>
            </a:extLst>
          </p:cNvPr>
          <p:cNvPicPr>
            <a:picLocks noChangeAspect="1"/>
          </p:cNvPicPr>
          <p:nvPr/>
        </p:nvPicPr>
        <p:blipFill>
          <a:blip r:embed="rId3"/>
          <a:stretch>
            <a:fillRect/>
          </a:stretch>
        </p:blipFill>
        <p:spPr>
          <a:xfrm>
            <a:off x="10580622" y="150001"/>
            <a:ext cx="1484145" cy="698761"/>
          </a:xfrm>
          <a:prstGeom prst="rect">
            <a:avLst/>
          </a:prstGeom>
        </p:spPr>
      </p:pic>
      <p:sp>
        <p:nvSpPr>
          <p:cNvPr id="8" name="Rectangle 7">
            <a:extLst>
              <a:ext uri="{FF2B5EF4-FFF2-40B4-BE49-F238E27FC236}">
                <a16:creationId xmlns:a16="http://schemas.microsoft.com/office/drawing/2014/main" id="{72083312-8352-AC01-0C7D-168200D93330}"/>
              </a:ext>
            </a:extLst>
          </p:cNvPr>
          <p:cNvSpPr/>
          <p:nvPr/>
        </p:nvSpPr>
        <p:spPr>
          <a:xfrm>
            <a:off x="0" y="0"/>
            <a:ext cx="12192000" cy="6858000"/>
          </a:xfrm>
          <a:prstGeom prst="rect">
            <a:avLst/>
          </a:prstGeom>
          <a:solidFill>
            <a:srgbClr val="3AA8A8"/>
          </a:solidFill>
          <a:ln>
            <a:solidFill>
              <a:srgbClr val="3AA8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C45F21C3-CA94-4929-BF4E-4D4F6C9EAA94}"/>
              </a:ext>
            </a:extLst>
          </p:cNvPr>
          <p:cNvSpPr txBox="1"/>
          <p:nvPr/>
        </p:nvSpPr>
        <p:spPr>
          <a:xfrm>
            <a:off x="630382" y="418530"/>
            <a:ext cx="11028218" cy="3785652"/>
          </a:xfrm>
          <a:prstGeom prst="rect">
            <a:avLst/>
          </a:prstGeom>
          <a:noFill/>
        </p:spPr>
        <p:txBody>
          <a:bodyPr wrap="square">
            <a:spAutoFit/>
          </a:bodyPr>
          <a:lstStyle/>
          <a:p>
            <a:pPr algn="ctr"/>
            <a:r>
              <a:rPr lang="en-GB" sz="3200" b="1" dirty="0">
                <a:solidFill>
                  <a:schemeClr val="bg1"/>
                </a:solidFill>
              </a:rPr>
              <a:t>Discussion Point One</a:t>
            </a:r>
          </a:p>
          <a:p>
            <a:endParaRPr lang="en-GB" sz="3200" dirty="0">
              <a:solidFill>
                <a:schemeClr val="bg1"/>
              </a:solidFill>
            </a:endParaRPr>
          </a:p>
          <a:p>
            <a:r>
              <a:rPr lang="en-GB" sz="3200" dirty="0">
                <a:solidFill>
                  <a:schemeClr val="bg1"/>
                </a:solidFill>
              </a:rPr>
              <a:t>How can we support your school to embed OnTrack+ into your school setting so that it has the highest chance of having an impact on those most in need? </a:t>
            </a:r>
          </a:p>
          <a:p>
            <a:endParaRPr lang="en-GB" sz="2000" dirty="0">
              <a:solidFill>
                <a:schemeClr val="bg1"/>
              </a:solidFill>
            </a:endParaRPr>
          </a:p>
          <a:p>
            <a:endParaRPr lang="en-GB" sz="2000" dirty="0">
              <a:solidFill>
                <a:schemeClr val="bg1"/>
              </a:solidFill>
            </a:endParaRPr>
          </a:p>
          <a:p>
            <a:endParaRPr lang="en-GB" sz="2000" dirty="0">
              <a:solidFill>
                <a:schemeClr val="bg1"/>
              </a:solidFill>
            </a:endParaRPr>
          </a:p>
          <a:p>
            <a:endParaRPr lang="en-GB" sz="2000" dirty="0">
              <a:solidFill>
                <a:schemeClr val="bg1"/>
              </a:solidFill>
            </a:endParaRPr>
          </a:p>
        </p:txBody>
      </p:sp>
    </p:spTree>
    <p:extLst>
      <p:ext uri="{BB962C8B-B14F-4D97-AF65-F5344CB8AC3E}">
        <p14:creationId xmlns:p14="http://schemas.microsoft.com/office/powerpoint/2010/main" val="22515305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F1C28-CBEE-3D02-9356-1A5CC87461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2357740-3E70-9B91-B81A-384A29330200}"/>
              </a:ext>
            </a:extLst>
          </p:cNvPr>
          <p:cNvSpPr/>
          <p:nvPr/>
        </p:nvSpPr>
        <p:spPr>
          <a:xfrm>
            <a:off x="5528345" y="318782"/>
            <a:ext cx="4144161" cy="63840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BD49712A-C3FB-5308-4DFC-8D8A4E07C920}"/>
              </a:ext>
            </a:extLst>
          </p:cNvPr>
          <p:cNvSpPr/>
          <p:nvPr/>
        </p:nvSpPr>
        <p:spPr>
          <a:xfrm>
            <a:off x="8113552" y="1508620"/>
            <a:ext cx="3867325" cy="51941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5628A528-BAC2-679B-08CB-66BB41D68E94}"/>
              </a:ext>
            </a:extLst>
          </p:cNvPr>
          <p:cNvSpPr/>
          <p:nvPr/>
        </p:nvSpPr>
        <p:spPr>
          <a:xfrm>
            <a:off x="5528345" y="369116"/>
            <a:ext cx="3867325" cy="63840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E2AE03F3-EA46-4603-9CF1-3519CBC84F9A}"/>
              </a:ext>
            </a:extLst>
          </p:cNvPr>
          <p:cNvSpPr/>
          <p:nvPr/>
        </p:nvSpPr>
        <p:spPr>
          <a:xfrm>
            <a:off x="9915787" y="251670"/>
            <a:ext cx="2065090" cy="998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BAFD7D76-BACF-C2AE-483C-CA72C800FDC3}"/>
              </a:ext>
            </a:extLst>
          </p:cNvPr>
          <p:cNvPicPr>
            <a:picLocks noChangeAspect="1"/>
          </p:cNvPicPr>
          <p:nvPr/>
        </p:nvPicPr>
        <p:blipFill>
          <a:blip r:embed="rId3"/>
          <a:stretch>
            <a:fillRect/>
          </a:stretch>
        </p:blipFill>
        <p:spPr>
          <a:xfrm>
            <a:off x="10580622" y="150001"/>
            <a:ext cx="1484145" cy="698761"/>
          </a:xfrm>
          <a:prstGeom prst="rect">
            <a:avLst/>
          </a:prstGeom>
        </p:spPr>
      </p:pic>
      <p:sp>
        <p:nvSpPr>
          <p:cNvPr id="8" name="Rectangle 7">
            <a:extLst>
              <a:ext uri="{FF2B5EF4-FFF2-40B4-BE49-F238E27FC236}">
                <a16:creationId xmlns:a16="http://schemas.microsoft.com/office/drawing/2014/main" id="{0312E218-7600-86C5-14CC-BDCA80A78F85}"/>
              </a:ext>
            </a:extLst>
          </p:cNvPr>
          <p:cNvSpPr/>
          <p:nvPr/>
        </p:nvSpPr>
        <p:spPr>
          <a:xfrm>
            <a:off x="0" y="0"/>
            <a:ext cx="12192000" cy="6858000"/>
          </a:xfrm>
          <a:prstGeom prst="rect">
            <a:avLst/>
          </a:prstGeom>
          <a:solidFill>
            <a:srgbClr val="3AA8A8"/>
          </a:solidFill>
          <a:ln>
            <a:solidFill>
              <a:srgbClr val="3AA8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A0F56654-7A4A-9C9C-47AA-A7656E6F6D56}"/>
              </a:ext>
            </a:extLst>
          </p:cNvPr>
          <p:cNvSpPr txBox="1"/>
          <p:nvPr/>
        </p:nvSpPr>
        <p:spPr>
          <a:xfrm>
            <a:off x="630382" y="418530"/>
            <a:ext cx="11028218" cy="5632311"/>
          </a:xfrm>
          <a:prstGeom prst="rect">
            <a:avLst/>
          </a:prstGeom>
          <a:noFill/>
        </p:spPr>
        <p:txBody>
          <a:bodyPr wrap="square">
            <a:spAutoFit/>
          </a:bodyPr>
          <a:lstStyle/>
          <a:p>
            <a:pPr algn="ctr"/>
            <a:r>
              <a:rPr lang="en-GB" sz="3200" b="1" dirty="0">
                <a:solidFill>
                  <a:schemeClr val="bg1"/>
                </a:solidFill>
              </a:rPr>
              <a:t>Factors to Consider</a:t>
            </a:r>
          </a:p>
          <a:p>
            <a:endParaRPr lang="en-GB" sz="3200" dirty="0">
              <a:solidFill>
                <a:schemeClr val="bg1"/>
              </a:solidFill>
            </a:endParaRPr>
          </a:p>
          <a:p>
            <a:r>
              <a:rPr lang="en-GB" sz="3200" dirty="0">
                <a:solidFill>
                  <a:schemeClr val="bg1"/>
                </a:solidFill>
              </a:rPr>
              <a:t>From a school perspective who needs to be involved? </a:t>
            </a:r>
          </a:p>
          <a:p>
            <a:endParaRPr lang="en-GB" sz="3200" dirty="0">
              <a:solidFill>
                <a:schemeClr val="bg1"/>
              </a:solidFill>
            </a:endParaRPr>
          </a:p>
          <a:p>
            <a:r>
              <a:rPr lang="en-GB" sz="3200" dirty="0">
                <a:solidFill>
                  <a:schemeClr val="bg1"/>
                </a:solidFill>
              </a:rPr>
              <a:t>What systems and processes will you have in place to ensure that data is maintained? </a:t>
            </a:r>
          </a:p>
          <a:p>
            <a:endParaRPr lang="en-GB" sz="3200" dirty="0">
              <a:solidFill>
                <a:schemeClr val="bg1"/>
              </a:solidFill>
            </a:endParaRPr>
          </a:p>
          <a:p>
            <a:r>
              <a:rPr lang="en-GB" sz="3200" dirty="0">
                <a:solidFill>
                  <a:schemeClr val="bg1"/>
                </a:solidFill>
              </a:rPr>
              <a:t>How will success be measured? </a:t>
            </a:r>
          </a:p>
          <a:p>
            <a:endParaRPr lang="en-GB" sz="3200" dirty="0">
              <a:solidFill>
                <a:schemeClr val="bg1"/>
              </a:solidFill>
            </a:endParaRPr>
          </a:p>
          <a:p>
            <a:r>
              <a:rPr lang="en-GB" sz="3200" dirty="0">
                <a:solidFill>
                  <a:schemeClr val="bg1"/>
                </a:solidFill>
              </a:rPr>
              <a:t>Where can the Careers Hub support?</a:t>
            </a:r>
            <a:endParaRPr lang="en-GB" sz="2000" dirty="0">
              <a:solidFill>
                <a:schemeClr val="bg1"/>
              </a:solidFill>
            </a:endParaRPr>
          </a:p>
          <a:p>
            <a:endParaRPr lang="en-GB" sz="2000" dirty="0">
              <a:solidFill>
                <a:schemeClr val="bg1"/>
              </a:solidFill>
            </a:endParaRPr>
          </a:p>
          <a:p>
            <a:endParaRPr lang="en-GB" sz="2000" dirty="0">
              <a:solidFill>
                <a:schemeClr val="bg1"/>
              </a:solidFill>
            </a:endParaRPr>
          </a:p>
        </p:txBody>
      </p:sp>
    </p:spTree>
    <p:extLst>
      <p:ext uri="{BB962C8B-B14F-4D97-AF65-F5344CB8AC3E}">
        <p14:creationId xmlns:p14="http://schemas.microsoft.com/office/powerpoint/2010/main" val="15741100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0E380-D096-9FF2-E272-1F876F0491D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1E17DDA-2F15-C49B-2364-8E2FEBB6C402}"/>
              </a:ext>
            </a:extLst>
          </p:cNvPr>
          <p:cNvSpPr/>
          <p:nvPr/>
        </p:nvSpPr>
        <p:spPr>
          <a:xfrm>
            <a:off x="5528345" y="318782"/>
            <a:ext cx="4144161" cy="63840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B1124FB-18CC-F583-0013-ABF3C51437BB}"/>
              </a:ext>
            </a:extLst>
          </p:cNvPr>
          <p:cNvSpPr/>
          <p:nvPr/>
        </p:nvSpPr>
        <p:spPr>
          <a:xfrm>
            <a:off x="8113552" y="1508620"/>
            <a:ext cx="3867325" cy="51941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846161D0-D7FF-1265-921E-0A0EAF5F070B}"/>
              </a:ext>
            </a:extLst>
          </p:cNvPr>
          <p:cNvSpPr/>
          <p:nvPr/>
        </p:nvSpPr>
        <p:spPr>
          <a:xfrm>
            <a:off x="5528345" y="369116"/>
            <a:ext cx="3867325" cy="63840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2FB7E49-E299-4845-42BE-6DC315CF0A1A}"/>
              </a:ext>
            </a:extLst>
          </p:cNvPr>
          <p:cNvSpPr/>
          <p:nvPr/>
        </p:nvSpPr>
        <p:spPr>
          <a:xfrm>
            <a:off x="9915787" y="251670"/>
            <a:ext cx="2065090" cy="998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2" descr="A blue and black text&#10;&#10;AI-generated content may be incorrect.">
            <a:extLst>
              <a:ext uri="{FF2B5EF4-FFF2-40B4-BE49-F238E27FC236}">
                <a16:creationId xmlns:a16="http://schemas.microsoft.com/office/drawing/2014/main" id="{4BD95EEB-A188-F7E4-8002-60752F7302E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778" b="33518"/>
          <a:stretch/>
        </p:blipFill>
        <p:spPr bwMode="auto">
          <a:xfrm>
            <a:off x="403225" y="1041400"/>
            <a:ext cx="11387572" cy="334095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6372634-E26C-3865-7342-F45FEE647B25}"/>
              </a:ext>
            </a:extLst>
          </p:cNvPr>
          <p:cNvSpPr txBox="1"/>
          <p:nvPr/>
        </p:nvSpPr>
        <p:spPr>
          <a:xfrm>
            <a:off x="861672" y="5708155"/>
            <a:ext cx="487013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dirty="0">
                <a:ea typeface="Calibri"/>
                <a:cs typeface="Calibri"/>
              </a:rPr>
              <a:t>Caroline.childs</a:t>
            </a:r>
            <a:r>
              <a:rPr lang="en-GB">
                <a:ea typeface="Calibri"/>
                <a:cs typeface="Calibri"/>
              </a:rPr>
              <a:t>@cornwall.gov.uk</a:t>
            </a:r>
            <a:endParaRPr lang="en-GB"/>
          </a:p>
        </p:txBody>
      </p:sp>
      <p:sp>
        <p:nvSpPr>
          <p:cNvPr id="12" name="TextBox 11">
            <a:extLst>
              <a:ext uri="{FF2B5EF4-FFF2-40B4-BE49-F238E27FC236}">
                <a16:creationId xmlns:a16="http://schemas.microsoft.com/office/drawing/2014/main" id="{63E4DC6F-0739-8229-E747-16390C3E9DB0}"/>
              </a:ext>
            </a:extLst>
          </p:cNvPr>
          <p:cNvSpPr txBox="1"/>
          <p:nvPr/>
        </p:nvSpPr>
        <p:spPr>
          <a:xfrm>
            <a:off x="8167346" y="5708154"/>
            <a:ext cx="4193859" cy="3788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GB">
                <a:ea typeface="Calibri"/>
                <a:cs typeface="Calibri"/>
              </a:rPr>
              <a:t>David.pollard@cornwall.gov.uk</a:t>
            </a:r>
            <a:endParaRPr lang="en-US"/>
          </a:p>
        </p:txBody>
      </p:sp>
    </p:spTree>
    <p:extLst>
      <p:ext uri="{BB962C8B-B14F-4D97-AF65-F5344CB8AC3E}">
        <p14:creationId xmlns:p14="http://schemas.microsoft.com/office/powerpoint/2010/main" val="3025457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06873-E5C4-A449-2646-388BE9F68EE0}"/>
              </a:ext>
            </a:extLst>
          </p:cNvPr>
          <p:cNvSpPr>
            <a:spLocks noGrp="1"/>
          </p:cNvSpPr>
          <p:nvPr>
            <p:ph type="title"/>
          </p:nvPr>
        </p:nvSpPr>
        <p:spPr>
          <a:xfrm>
            <a:off x="1913383" y="546574"/>
            <a:ext cx="8365234" cy="1325563"/>
          </a:xfrm>
        </p:spPr>
        <p:txBody>
          <a:bodyPr/>
          <a:lstStyle/>
          <a:p>
            <a:endParaRPr lang="en-GB"/>
          </a:p>
        </p:txBody>
      </p:sp>
      <p:sp>
        <p:nvSpPr>
          <p:cNvPr id="4" name="Footer Placeholder 3">
            <a:extLst>
              <a:ext uri="{FF2B5EF4-FFF2-40B4-BE49-F238E27FC236}">
                <a16:creationId xmlns:a16="http://schemas.microsoft.com/office/drawing/2014/main" id="{CC2E0F07-EDAA-FFDA-D5F6-65551317E7C1}"/>
              </a:ext>
            </a:extLst>
          </p:cNvPr>
          <p:cNvSpPr>
            <a:spLocks noGrp="1"/>
          </p:cNvSpPr>
          <p:nvPr>
            <p:ph type="ftr" idx="11"/>
          </p:nvPr>
        </p:nvSpPr>
        <p:spPr/>
        <p:txBody>
          <a:bodyPr/>
          <a:lstStyle/>
          <a:p>
            <a:pPr defTabSz="878396"/>
            <a:endParaRPr lang="en-GB" sz="1814">
              <a:solidFill>
                <a:prstClr val="black"/>
              </a:solidFill>
              <a:latin typeface="Calibri"/>
            </a:endParaRPr>
          </a:p>
        </p:txBody>
      </p:sp>
      <p:pic>
        <p:nvPicPr>
          <p:cNvPr id="5" name="Picture 4">
            <a:extLst>
              <a:ext uri="{FF2B5EF4-FFF2-40B4-BE49-F238E27FC236}">
                <a16:creationId xmlns:a16="http://schemas.microsoft.com/office/drawing/2014/main" id="{347001E0-0D67-BC04-37A2-D3EC81D3E7D5}"/>
              </a:ext>
            </a:extLst>
          </p:cNvPr>
          <p:cNvPicPr>
            <a:picLocks noChangeAspect="1"/>
          </p:cNvPicPr>
          <p:nvPr/>
        </p:nvPicPr>
        <p:blipFill>
          <a:blip r:embed="rId2"/>
          <a:stretch>
            <a:fillRect/>
          </a:stretch>
        </p:blipFill>
        <p:spPr>
          <a:xfrm>
            <a:off x="1241283" y="546574"/>
            <a:ext cx="9697777" cy="6343627"/>
          </a:xfrm>
          <a:prstGeom prst="rect">
            <a:avLst/>
          </a:prstGeom>
        </p:spPr>
      </p:pic>
      <p:sp>
        <p:nvSpPr>
          <p:cNvPr id="3" name="Rectangle 2">
            <a:extLst>
              <a:ext uri="{FF2B5EF4-FFF2-40B4-BE49-F238E27FC236}">
                <a16:creationId xmlns:a16="http://schemas.microsoft.com/office/drawing/2014/main" id="{EBF08B0A-3864-F6BB-576D-5BF0B69D4F48}"/>
              </a:ext>
            </a:extLst>
          </p:cNvPr>
          <p:cNvSpPr/>
          <p:nvPr/>
        </p:nvSpPr>
        <p:spPr>
          <a:xfrm>
            <a:off x="5312272" y="1315282"/>
            <a:ext cx="1763387" cy="35163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878396"/>
            <a:r>
              <a:rPr lang="en-GB" sz="1814">
                <a:solidFill>
                  <a:prstClr val="black"/>
                </a:solidFill>
                <a:latin typeface="Calibri"/>
              </a:rPr>
              <a:t>November 2025</a:t>
            </a:r>
          </a:p>
        </p:txBody>
      </p:sp>
    </p:spTree>
    <p:extLst>
      <p:ext uri="{BB962C8B-B14F-4D97-AF65-F5344CB8AC3E}">
        <p14:creationId xmlns:p14="http://schemas.microsoft.com/office/powerpoint/2010/main" val="2816431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EC1A0-BC0D-015A-5854-D0F4DB3E29D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ECAB355-3365-75DB-8CEF-A2E38EBCA402}"/>
              </a:ext>
            </a:extLst>
          </p:cNvPr>
          <p:cNvSpPr txBox="1"/>
          <p:nvPr/>
        </p:nvSpPr>
        <p:spPr>
          <a:xfrm>
            <a:off x="319301" y="266384"/>
            <a:ext cx="9634324" cy="1923604"/>
          </a:xfrm>
          <a:prstGeom prst="rect">
            <a:avLst/>
          </a:prstGeom>
          <a:noFill/>
        </p:spPr>
        <p:txBody>
          <a:bodyPr wrap="square" lIns="91440" tIns="45720" rIns="91440" bIns="45720" rtlCol="0" anchor="t">
            <a:spAutoFit/>
          </a:bodyPr>
          <a:lstStyle/>
          <a:p>
            <a:pPr marL="0" marR="0" lvl="1" indent="0" algn="l" defTabSz="1507937" rtl="0" eaLnBrk="1" fontAlgn="auto" latinLnBrk="0" hangingPunct="1">
              <a:lnSpc>
                <a:spcPct val="100000"/>
              </a:lnSpc>
              <a:spcBef>
                <a:spcPts val="600"/>
              </a:spcBef>
              <a:spcAft>
                <a:spcPts val="600"/>
              </a:spcAft>
              <a:buClrTx/>
              <a:buSzPct val="100000"/>
              <a:buFontTx/>
              <a:buNone/>
              <a:tabLst/>
              <a:defRPr/>
            </a:pPr>
            <a:r>
              <a:rPr kumimoji="0" lang="en-GB" sz="3200" b="1" i="0" u="none" strike="noStrike" kern="1200" cap="none" spc="0" normalizeH="0" baseline="0" noProof="0">
                <a:ln>
                  <a:noFill/>
                </a:ln>
                <a:solidFill>
                  <a:srgbClr val="00A8A8"/>
                </a:solidFill>
                <a:effectLst/>
                <a:uLnTx/>
                <a:uFillTx/>
                <a:latin typeface="Aptos"/>
                <a:ea typeface="+mn-ea"/>
                <a:cs typeface="Calibri"/>
              </a:rPr>
              <a:t>The average career readiness score in Cornwall among Year 11 students is slightly higher than the national average </a:t>
            </a:r>
            <a:endParaRPr kumimoji="0" lang="en-GB" sz="1800" b="0" i="0" u="none" strike="noStrike" kern="1200" cap="none" spc="0" normalizeH="0" baseline="0" noProof="0">
              <a:ln>
                <a:noFill/>
              </a:ln>
              <a:solidFill>
                <a:prstClr val="black"/>
              </a:solidFill>
              <a:effectLst/>
              <a:uLnTx/>
              <a:uFillTx/>
              <a:latin typeface="Aptos"/>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7" name="TextBox 6">
            <a:extLst>
              <a:ext uri="{FF2B5EF4-FFF2-40B4-BE49-F238E27FC236}">
                <a16:creationId xmlns:a16="http://schemas.microsoft.com/office/drawing/2014/main" id="{945FF7AD-99C7-0526-EBF2-E521F9A72844}"/>
              </a:ext>
            </a:extLst>
          </p:cNvPr>
          <p:cNvSpPr txBox="1"/>
          <p:nvPr/>
        </p:nvSpPr>
        <p:spPr>
          <a:xfrm>
            <a:off x="0" y="6519851"/>
            <a:ext cx="12280490" cy="30777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srgbClr val="FFFFFF"/>
                </a:solidFill>
                <a:effectLst/>
                <a:uLnTx/>
                <a:uFillTx/>
                <a:latin typeface="Aptos" panose="020B0004020202020204" pitchFamily="34" charset="0"/>
                <a:ea typeface="+mn-ea"/>
                <a:cs typeface="+mn-cs"/>
              </a:rPr>
              <a:t>Source: Future Skills Questionnaire (FSQ), 2024/25 academic year – (Cornwall and the Isle of Scilly, Year 7, N=945, Year 11, N=579)</a:t>
            </a:r>
          </a:p>
        </p:txBody>
      </p:sp>
      <p:sp>
        <p:nvSpPr>
          <p:cNvPr id="11" name="TextBox 10">
            <a:extLst>
              <a:ext uri="{FF2B5EF4-FFF2-40B4-BE49-F238E27FC236}">
                <a16:creationId xmlns:a16="http://schemas.microsoft.com/office/drawing/2014/main" id="{4C165081-3F2D-4A2C-189E-BF6ECEAA9501}"/>
              </a:ext>
            </a:extLst>
          </p:cNvPr>
          <p:cNvSpPr txBox="1"/>
          <p:nvPr/>
        </p:nvSpPr>
        <p:spPr>
          <a:xfrm>
            <a:off x="319301" y="1820656"/>
            <a:ext cx="11005924"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ptos" panose="020B0004020202020204" pitchFamily="34" charset="0"/>
                <a:ea typeface="+mn-ea"/>
                <a:cs typeface="+mn-cs"/>
              </a:rPr>
              <a:t>Career readiness improves between Year 7 and Year 11</a:t>
            </a:r>
          </a:p>
        </p:txBody>
      </p:sp>
      <p:graphicFrame>
        <p:nvGraphicFramePr>
          <p:cNvPr id="5" name="Chart 4">
            <a:extLst>
              <a:ext uri="{FF2B5EF4-FFF2-40B4-BE49-F238E27FC236}">
                <a16:creationId xmlns:a16="http://schemas.microsoft.com/office/drawing/2014/main" id="{2B147A5A-2DDE-B93A-6223-6A78442E9DCF}"/>
              </a:ext>
            </a:extLst>
          </p:cNvPr>
          <p:cNvGraphicFramePr>
            <a:graphicFrameLocks/>
          </p:cNvGraphicFramePr>
          <p:nvPr/>
        </p:nvGraphicFramePr>
        <p:xfrm>
          <a:off x="319301" y="2702559"/>
          <a:ext cx="11496779" cy="377112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41F35E1A-BFBA-47B1-202D-7AFF3DACC86F}"/>
              </a:ext>
            </a:extLst>
          </p:cNvPr>
          <p:cNvSpPr txBox="1"/>
          <p:nvPr/>
        </p:nvSpPr>
        <p:spPr>
          <a:xfrm>
            <a:off x="375920" y="2364005"/>
            <a:ext cx="1100592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1" u="none" strike="noStrike" kern="1200" cap="none" spc="0" normalizeH="0" baseline="0" noProof="0">
                <a:ln>
                  <a:noFill/>
                </a:ln>
                <a:solidFill>
                  <a:prstClr val="black"/>
                </a:solidFill>
                <a:effectLst/>
                <a:uLnTx/>
                <a:uFillTx/>
                <a:latin typeface="Aptos" panose="020B0004020202020204" pitchFamily="34" charset="0"/>
                <a:ea typeface="+mn-ea"/>
                <a:cs typeface="+mn-cs"/>
              </a:rPr>
              <a:t>Average career readiness score (calculated as the % of questions students responded positively to) by Year group, by Careers Hub and national sample </a:t>
            </a:r>
          </a:p>
        </p:txBody>
      </p:sp>
      <p:sp>
        <p:nvSpPr>
          <p:cNvPr id="3" name="TextBox 2">
            <a:extLst>
              <a:ext uri="{FF2B5EF4-FFF2-40B4-BE49-F238E27FC236}">
                <a16:creationId xmlns:a16="http://schemas.microsoft.com/office/drawing/2014/main" id="{E1D6A97F-2ADA-4316-1FC6-8FB850676C65}"/>
              </a:ext>
            </a:extLst>
          </p:cNvPr>
          <p:cNvSpPr txBox="1"/>
          <p:nvPr/>
        </p:nvSpPr>
        <p:spPr>
          <a:xfrm>
            <a:off x="7010400" y="2810281"/>
            <a:ext cx="875072" cy="338554"/>
          </a:xfrm>
          <a:prstGeom prst="rect">
            <a:avLst/>
          </a:prstGeom>
          <a:noFill/>
          <a:ln>
            <a:solidFill>
              <a:srgbClr val="00A2A9"/>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Aptos" panose="02110004020202020204"/>
                <a:ea typeface="+mn-ea"/>
                <a:cs typeface="+mn-cs"/>
              </a:rPr>
              <a:t>+3%pts</a:t>
            </a:r>
          </a:p>
        </p:txBody>
      </p:sp>
    </p:spTree>
    <p:extLst>
      <p:ext uri="{BB962C8B-B14F-4D97-AF65-F5344CB8AC3E}">
        <p14:creationId xmlns:p14="http://schemas.microsoft.com/office/powerpoint/2010/main" val="3194097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730177-FA48-B657-CC50-36B9A7E44530}"/>
              </a:ext>
            </a:extLst>
          </p:cNvPr>
          <p:cNvSpPr txBox="1"/>
          <p:nvPr/>
        </p:nvSpPr>
        <p:spPr>
          <a:xfrm>
            <a:off x="319301" y="309927"/>
            <a:ext cx="9634324" cy="1431161"/>
          </a:xfrm>
          <a:prstGeom prst="rect">
            <a:avLst/>
          </a:prstGeom>
          <a:noFill/>
        </p:spPr>
        <p:txBody>
          <a:bodyPr wrap="square" lIns="91440" tIns="45720" rIns="91440" bIns="45720" rtlCol="0" anchor="t">
            <a:spAutoFit/>
          </a:bodyPr>
          <a:lstStyle/>
          <a:p>
            <a:pPr marL="0" marR="0" lvl="1" indent="0" algn="l" defTabSz="1507937" rtl="0" eaLnBrk="1" fontAlgn="auto" latinLnBrk="0" hangingPunct="1">
              <a:lnSpc>
                <a:spcPct val="100000"/>
              </a:lnSpc>
              <a:spcBef>
                <a:spcPts val="600"/>
              </a:spcBef>
              <a:spcAft>
                <a:spcPts val="600"/>
              </a:spcAft>
              <a:buClrTx/>
              <a:buSzPct val="100000"/>
              <a:buFontTx/>
              <a:buNone/>
              <a:tabLst/>
              <a:defRPr/>
            </a:pPr>
            <a:r>
              <a:rPr kumimoji="0" lang="en-GB" sz="3200" b="1" i="0" u="none" strike="noStrike" kern="1200" cap="none" spc="0" normalizeH="0" baseline="0" noProof="0">
                <a:ln>
                  <a:noFill/>
                </a:ln>
                <a:solidFill>
                  <a:srgbClr val="00A8A8"/>
                </a:solidFill>
                <a:effectLst/>
                <a:uLnTx/>
                <a:uFillTx/>
                <a:latin typeface="Aptos"/>
                <a:ea typeface="+mn-ea"/>
                <a:cs typeface="Calibri"/>
              </a:rPr>
              <a:t>Understanding of pathways options more than doubles at Year 11</a:t>
            </a:r>
            <a:endParaRPr kumimoji="0" lang="en-GB" sz="1800" b="0" i="0" u="none" strike="noStrike" kern="1200" cap="none" spc="0" normalizeH="0" baseline="0" noProof="0">
              <a:ln>
                <a:noFill/>
              </a:ln>
              <a:solidFill>
                <a:prstClr val="black"/>
              </a:solidFill>
              <a:effectLst/>
              <a:uLnTx/>
              <a:uFillTx/>
              <a:latin typeface="Aptos"/>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7" name="TextBox 6">
            <a:extLst>
              <a:ext uri="{FF2B5EF4-FFF2-40B4-BE49-F238E27FC236}">
                <a16:creationId xmlns:a16="http://schemas.microsoft.com/office/drawing/2014/main" id="{07A05511-1FE9-FCA2-0DDE-A7C595D9B1AE}"/>
              </a:ext>
            </a:extLst>
          </p:cNvPr>
          <p:cNvSpPr txBox="1"/>
          <p:nvPr/>
        </p:nvSpPr>
        <p:spPr>
          <a:xfrm>
            <a:off x="0" y="6519851"/>
            <a:ext cx="12280490" cy="30777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srgbClr val="FFFFFF"/>
                </a:solidFill>
                <a:effectLst/>
                <a:uLnTx/>
                <a:uFillTx/>
                <a:latin typeface="Aptos" panose="020B0004020202020204" pitchFamily="34" charset="0"/>
                <a:ea typeface="+mn-ea"/>
                <a:cs typeface="+mn-cs"/>
              </a:rPr>
              <a:t>Source: Future Skills Questionnaire (FSQ), 2024/25 academic year – (Cornwall and the Isle of Scilly, Year 7, N=945, Year 11, N=579)</a:t>
            </a:r>
          </a:p>
        </p:txBody>
      </p:sp>
      <p:sp>
        <p:nvSpPr>
          <p:cNvPr id="11" name="TextBox 10">
            <a:extLst>
              <a:ext uri="{FF2B5EF4-FFF2-40B4-BE49-F238E27FC236}">
                <a16:creationId xmlns:a16="http://schemas.microsoft.com/office/drawing/2014/main" id="{6C707EDC-0874-3E98-1D13-B59B844CA978}"/>
              </a:ext>
            </a:extLst>
          </p:cNvPr>
          <p:cNvSpPr txBox="1"/>
          <p:nvPr/>
        </p:nvSpPr>
        <p:spPr>
          <a:xfrm>
            <a:off x="319301" y="1333284"/>
            <a:ext cx="11005924" cy="646331"/>
          </a:xfrm>
          <a:prstGeom prst="rect">
            <a:avLst/>
          </a:prstGeom>
          <a:noFill/>
        </p:spPr>
        <p:txBody>
          <a:bodyPr wrap="square" lIns="91440" tIns="45720" rIns="91440" bIns="45720" rtlCol="0" anchor="t">
            <a:spAutoFit/>
          </a:bodyPr>
          <a:lstStyle/>
          <a:p>
            <a:pPr marL="0" marR="0" lvl="1" indent="0" algn="l" defTabSz="1507937" rtl="0" eaLnBrk="1" fontAlgn="auto" latinLnBrk="0" hangingPunct="1">
              <a:lnSpc>
                <a:spcPct val="100000"/>
              </a:lnSpc>
              <a:spcBef>
                <a:spcPts val="600"/>
              </a:spcBef>
              <a:spcAft>
                <a:spcPts val="600"/>
              </a:spcAft>
              <a:buClrTx/>
              <a:buSzPct val="100000"/>
              <a:buFontTx/>
              <a:buNone/>
              <a:tabLst/>
              <a:defRPr/>
            </a:pPr>
            <a:r>
              <a:rPr kumimoji="0" lang="en-GB" sz="1800" b="0" i="0" u="none" strike="noStrike" kern="1200" cap="none" spc="0" normalizeH="0" baseline="0" noProof="0">
                <a:ln>
                  <a:noFill/>
                </a:ln>
                <a:solidFill>
                  <a:prstClr val="black"/>
                </a:solidFill>
                <a:effectLst/>
                <a:uLnTx/>
                <a:uFillTx/>
                <a:latin typeface="Aptos" panose="020B0004020202020204" pitchFamily="34" charset="0"/>
                <a:ea typeface="+mn-ea"/>
                <a:cs typeface="+mn-cs"/>
              </a:rPr>
              <a:t>A large proportion of students in Cornwall and the Isle of Scilly report positive understanding of Apprenticeships in Year 11</a:t>
            </a:r>
          </a:p>
        </p:txBody>
      </p:sp>
      <p:sp>
        <p:nvSpPr>
          <p:cNvPr id="4" name="TextBox 3">
            <a:extLst>
              <a:ext uri="{FF2B5EF4-FFF2-40B4-BE49-F238E27FC236}">
                <a16:creationId xmlns:a16="http://schemas.microsoft.com/office/drawing/2014/main" id="{C278A9DC-CBF2-0E1C-7032-47E7CCD9E414}"/>
              </a:ext>
            </a:extLst>
          </p:cNvPr>
          <p:cNvSpPr txBox="1"/>
          <p:nvPr/>
        </p:nvSpPr>
        <p:spPr>
          <a:xfrm>
            <a:off x="283642" y="2205567"/>
            <a:ext cx="568041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1" u="none" strike="noStrike" kern="1200" cap="none" spc="0" normalizeH="0" baseline="0" noProof="0">
                <a:ln>
                  <a:noFill/>
                </a:ln>
                <a:solidFill>
                  <a:prstClr val="black"/>
                </a:solidFill>
                <a:effectLst/>
                <a:uLnTx/>
                <a:uFillTx/>
                <a:latin typeface="Aptos" panose="020B0004020202020204" pitchFamily="34" charset="0"/>
                <a:ea typeface="+mn-ea"/>
                <a:cs typeface="+mn-cs"/>
              </a:rPr>
              <a:t>% of students who understand each pathway in Year 7 by Careers Hub and National sample</a:t>
            </a:r>
          </a:p>
        </p:txBody>
      </p:sp>
      <p:graphicFrame>
        <p:nvGraphicFramePr>
          <p:cNvPr id="5" name="Chart 4">
            <a:extLst>
              <a:ext uri="{FF2B5EF4-FFF2-40B4-BE49-F238E27FC236}">
                <a16:creationId xmlns:a16="http://schemas.microsoft.com/office/drawing/2014/main" id="{83B77732-88BA-7E2D-FB3D-6A2F2D96B769}"/>
              </a:ext>
            </a:extLst>
          </p:cNvPr>
          <p:cNvGraphicFramePr>
            <a:graphicFrameLocks/>
          </p:cNvGraphicFramePr>
          <p:nvPr/>
        </p:nvGraphicFramePr>
        <p:xfrm>
          <a:off x="319300" y="2676173"/>
          <a:ext cx="5731218" cy="380473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ABC93649-3A96-E750-9EFD-C4E9F8D54159}"/>
              </a:ext>
            </a:extLst>
          </p:cNvPr>
          <p:cNvGraphicFramePr>
            <a:graphicFrameLocks/>
          </p:cNvGraphicFramePr>
          <p:nvPr/>
        </p:nvGraphicFramePr>
        <p:xfrm>
          <a:off x="5877602" y="2676174"/>
          <a:ext cx="5776702" cy="3871900"/>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063A37FA-8E6E-C512-BAF5-7FCA5D0F79F6}"/>
              </a:ext>
            </a:extLst>
          </p:cNvPr>
          <p:cNvSpPr txBox="1"/>
          <p:nvPr/>
        </p:nvSpPr>
        <p:spPr>
          <a:xfrm>
            <a:off x="5877602" y="2157833"/>
            <a:ext cx="568041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1" u="none" strike="noStrike" kern="1200" cap="none" spc="0" normalizeH="0" baseline="0" noProof="0">
                <a:ln>
                  <a:noFill/>
                </a:ln>
                <a:solidFill>
                  <a:prstClr val="black"/>
                </a:solidFill>
                <a:effectLst/>
                <a:uLnTx/>
                <a:uFillTx/>
                <a:latin typeface="Aptos" panose="020B0004020202020204" pitchFamily="34" charset="0"/>
                <a:ea typeface="+mn-ea"/>
                <a:cs typeface="+mn-cs"/>
              </a:rPr>
              <a:t>% of students who understand each pathway in Year 11 by Careers Hub and National sample</a:t>
            </a:r>
          </a:p>
        </p:txBody>
      </p:sp>
      <p:sp>
        <p:nvSpPr>
          <p:cNvPr id="3" name="TextBox 2">
            <a:extLst>
              <a:ext uri="{FF2B5EF4-FFF2-40B4-BE49-F238E27FC236}">
                <a16:creationId xmlns:a16="http://schemas.microsoft.com/office/drawing/2014/main" id="{86671285-47F3-F1B0-4761-9B53161B34F0}"/>
              </a:ext>
            </a:extLst>
          </p:cNvPr>
          <p:cNvSpPr txBox="1"/>
          <p:nvPr/>
        </p:nvSpPr>
        <p:spPr>
          <a:xfrm>
            <a:off x="11248600" y="3177838"/>
            <a:ext cx="624100" cy="246221"/>
          </a:xfrm>
          <a:prstGeom prst="rect">
            <a:avLst/>
          </a:prstGeom>
          <a:noFill/>
          <a:ln>
            <a:solidFill>
              <a:srgbClr val="00A2A9"/>
            </a:solidFill>
          </a:ln>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ptos" panose="02110004020202020204"/>
                <a:ea typeface="+mn-ea"/>
                <a:cs typeface="+mn-cs"/>
              </a:rPr>
              <a:t>+4%pts</a:t>
            </a:r>
          </a:p>
        </p:txBody>
      </p:sp>
      <p:sp>
        <p:nvSpPr>
          <p:cNvPr id="6" name="TextBox 5">
            <a:extLst>
              <a:ext uri="{FF2B5EF4-FFF2-40B4-BE49-F238E27FC236}">
                <a16:creationId xmlns:a16="http://schemas.microsoft.com/office/drawing/2014/main" id="{55513D51-4902-A582-C959-7F984AF56332}"/>
              </a:ext>
            </a:extLst>
          </p:cNvPr>
          <p:cNvSpPr txBox="1"/>
          <p:nvPr/>
        </p:nvSpPr>
        <p:spPr>
          <a:xfrm>
            <a:off x="10270291" y="5530624"/>
            <a:ext cx="624100" cy="246221"/>
          </a:xfrm>
          <a:prstGeom prst="rect">
            <a:avLst/>
          </a:prstGeom>
          <a:noFill/>
          <a:ln>
            <a:solidFill>
              <a:srgbClr val="00A2A9"/>
            </a:solidFill>
          </a:ln>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prstClr val="black"/>
                </a:solidFill>
                <a:effectLst/>
                <a:uLnTx/>
                <a:uFillTx/>
                <a:latin typeface="Aptos" panose="02110004020202020204"/>
                <a:ea typeface="+mn-ea"/>
                <a:cs typeface="+mn-cs"/>
              </a:rPr>
              <a:t>+5%pts</a:t>
            </a:r>
          </a:p>
        </p:txBody>
      </p:sp>
    </p:spTree>
    <p:extLst>
      <p:ext uri="{BB962C8B-B14F-4D97-AF65-F5344CB8AC3E}">
        <p14:creationId xmlns:p14="http://schemas.microsoft.com/office/powerpoint/2010/main" val="1555351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7FFE5-6BAC-15D6-B72A-CB460FE9FD0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B0B3939-CE4F-7855-587D-BBAF1B40680D}"/>
              </a:ext>
            </a:extLst>
          </p:cNvPr>
          <p:cNvSpPr txBox="1"/>
          <p:nvPr/>
        </p:nvSpPr>
        <p:spPr>
          <a:xfrm>
            <a:off x="319301" y="309927"/>
            <a:ext cx="9634324" cy="584775"/>
          </a:xfrm>
          <a:prstGeom prst="rect">
            <a:avLst/>
          </a:prstGeom>
          <a:noFill/>
        </p:spPr>
        <p:txBody>
          <a:bodyPr wrap="square" lIns="91440" tIns="45720" rIns="91440" bIns="45720" rtlCol="0" anchor="t">
            <a:spAutoFit/>
          </a:bodyPr>
          <a:lstStyle/>
          <a:p>
            <a:pPr marL="0" marR="0" lvl="1" indent="0" algn="l" defTabSz="1507937" rtl="0" eaLnBrk="1" fontAlgn="auto" latinLnBrk="0" hangingPunct="1">
              <a:lnSpc>
                <a:spcPct val="100000"/>
              </a:lnSpc>
              <a:spcBef>
                <a:spcPts val="600"/>
              </a:spcBef>
              <a:spcAft>
                <a:spcPts val="600"/>
              </a:spcAft>
              <a:buClrTx/>
              <a:buSzPct val="100000"/>
              <a:buFontTx/>
              <a:buNone/>
              <a:tabLst/>
              <a:defRPr/>
            </a:pPr>
            <a:r>
              <a:rPr kumimoji="0" lang="en-GB" sz="3200" b="1" i="0" u="none" strike="noStrike" kern="1200" cap="none" spc="0" normalizeH="0" baseline="0" noProof="0">
                <a:ln>
                  <a:noFill/>
                </a:ln>
                <a:solidFill>
                  <a:srgbClr val="00A8A8"/>
                </a:solidFill>
                <a:effectLst/>
                <a:uLnTx/>
                <a:uFillTx/>
                <a:latin typeface="Aptos"/>
                <a:ea typeface="+mn-ea"/>
                <a:cs typeface="Calibri"/>
              </a:rPr>
              <a:t>Interest in priority sectors and careers </a:t>
            </a:r>
            <a:endParaRPr kumimoji="0" lang="en-GB" sz="18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7" name="TextBox 6">
            <a:extLst>
              <a:ext uri="{FF2B5EF4-FFF2-40B4-BE49-F238E27FC236}">
                <a16:creationId xmlns:a16="http://schemas.microsoft.com/office/drawing/2014/main" id="{31146813-023D-A656-CD6B-0175FF6AF058}"/>
              </a:ext>
            </a:extLst>
          </p:cNvPr>
          <p:cNvSpPr txBox="1"/>
          <p:nvPr/>
        </p:nvSpPr>
        <p:spPr>
          <a:xfrm>
            <a:off x="0" y="6519851"/>
            <a:ext cx="12280490" cy="30777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srgbClr val="FFFFFF"/>
                </a:solidFill>
                <a:effectLst/>
                <a:uLnTx/>
                <a:uFillTx/>
                <a:latin typeface="Aptos" panose="020B0004020202020204" pitchFamily="34" charset="0"/>
                <a:ea typeface="+mn-ea"/>
                <a:cs typeface="+mn-cs"/>
              </a:rPr>
              <a:t>Source: Future Skills Questionnaire (FSQ), 2024/25 academic year – (Cornwall and the Isle of Scilly, Year 7, N=945, Year 11, N=579)</a:t>
            </a:r>
          </a:p>
        </p:txBody>
      </p:sp>
      <p:sp>
        <p:nvSpPr>
          <p:cNvPr id="11" name="TextBox 10">
            <a:extLst>
              <a:ext uri="{FF2B5EF4-FFF2-40B4-BE49-F238E27FC236}">
                <a16:creationId xmlns:a16="http://schemas.microsoft.com/office/drawing/2014/main" id="{BF681DB1-68F2-58C3-580A-F3DD96D0DE2D}"/>
              </a:ext>
            </a:extLst>
          </p:cNvPr>
          <p:cNvSpPr txBox="1"/>
          <p:nvPr/>
        </p:nvSpPr>
        <p:spPr>
          <a:xfrm>
            <a:off x="319301" y="894702"/>
            <a:ext cx="11005924" cy="923330"/>
          </a:xfrm>
          <a:prstGeom prst="rect">
            <a:avLst/>
          </a:prstGeom>
          <a:noFill/>
        </p:spPr>
        <p:txBody>
          <a:bodyPr wrap="square" lIns="91440" tIns="45720" rIns="91440" bIns="45720" rtlCol="0" anchor="t">
            <a:spAutoFit/>
          </a:bodyPr>
          <a:lstStyle/>
          <a:p>
            <a:pPr marL="0" marR="0" lvl="1" indent="0" algn="l" defTabSz="1507937" rtl="0" eaLnBrk="1" fontAlgn="auto" latinLnBrk="0" hangingPunct="1">
              <a:lnSpc>
                <a:spcPct val="100000"/>
              </a:lnSpc>
              <a:spcBef>
                <a:spcPts val="600"/>
              </a:spcBef>
              <a:spcAft>
                <a:spcPts val="600"/>
              </a:spcAft>
              <a:buClrTx/>
              <a:buSzPct val="100000"/>
              <a:buFontTx/>
              <a:buNone/>
              <a:tabLst/>
              <a:defRPr/>
            </a:pPr>
            <a:r>
              <a:rPr kumimoji="0" lang="en-GB" sz="1800" b="0" i="0" u="none" strike="noStrike" kern="1200" cap="none" spc="0" normalizeH="0" baseline="0" noProof="0">
                <a:ln>
                  <a:noFill/>
                </a:ln>
                <a:solidFill>
                  <a:prstClr val="black"/>
                </a:solidFill>
                <a:effectLst/>
                <a:uLnTx/>
                <a:uFillTx/>
                <a:latin typeface="Aptos" panose="020B0004020202020204" pitchFamily="34" charset="0"/>
                <a:ea typeface="+mn-ea"/>
                <a:cs typeface="+mn-cs"/>
              </a:rPr>
              <a:t>Relevant proportions of Year 11 students in the region are interested in careers and sectors adjacent </a:t>
            </a:r>
            <a:br>
              <a:rPr kumimoji="0" lang="en-GB" sz="1800" b="0" i="0" u="none" strike="noStrike" kern="1200" cap="none" spc="0" normalizeH="0" baseline="0" noProof="0">
                <a:ln>
                  <a:noFill/>
                </a:ln>
                <a:solidFill>
                  <a:prstClr val="black"/>
                </a:solidFill>
                <a:effectLst/>
                <a:uLnTx/>
                <a:uFillTx/>
                <a:latin typeface="Aptos" panose="020B0004020202020204" pitchFamily="34" charset="0"/>
                <a:ea typeface="+mn-ea"/>
                <a:cs typeface="+mn-cs"/>
              </a:rPr>
            </a:br>
            <a:r>
              <a:rPr kumimoji="0" lang="en-GB" sz="1800" b="0" i="0" u="none" strike="noStrike" kern="1200" cap="none" spc="0" normalizeH="0" baseline="0" noProof="0">
                <a:ln>
                  <a:noFill/>
                </a:ln>
                <a:solidFill>
                  <a:prstClr val="black"/>
                </a:solidFill>
                <a:effectLst/>
                <a:uLnTx/>
                <a:uFillTx/>
                <a:latin typeface="Aptos" panose="020B0004020202020204" pitchFamily="34" charset="0"/>
                <a:ea typeface="+mn-ea"/>
                <a:cs typeface="+mn-cs"/>
              </a:rPr>
              <a:t>to priority sectors: </a:t>
            </a:r>
            <a:r>
              <a:rPr kumimoji="0" lang="en-GB" sz="1800" b="0" i="1" u="none" strike="noStrike" kern="1200" cap="none" spc="0" normalizeH="0" baseline="0" noProof="0">
                <a:ln>
                  <a:noFill/>
                </a:ln>
                <a:solidFill>
                  <a:prstClr val="black"/>
                </a:solidFill>
                <a:effectLst/>
                <a:uLnTx/>
                <a:uFillTx/>
                <a:latin typeface="Aptos" panose="020B0004020202020204" pitchFamily="34" charset="0"/>
                <a:ea typeface="+mn-ea"/>
                <a:cs typeface="+mn-cs"/>
              </a:rPr>
              <a:t>Clean Energy, Geo-resources, Space and Aerospace, the Visitor Economy, Agri-food, Creative Industries, Digital connectivity and Housing Infrastructure</a:t>
            </a:r>
          </a:p>
        </p:txBody>
      </p:sp>
      <p:sp>
        <p:nvSpPr>
          <p:cNvPr id="4" name="TextBox 3">
            <a:extLst>
              <a:ext uri="{FF2B5EF4-FFF2-40B4-BE49-F238E27FC236}">
                <a16:creationId xmlns:a16="http://schemas.microsoft.com/office/drawing/2014/main" id="{B75E6999-EF53-415A-7178-7B74F71A1E45}"/>
              </a:ext>
            </a:extLst>
          </p:cNvPr>
          <p:cNvSpPr txBox="1"/>
          <p:nvPr/>
        </p:nvSpPr>
        <p:spPr>
          <a:xfrm>
            <a:off x="319301" y="2122197"/>
            <a:ext cx="568041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Aptos" panose="020B0004020202020204" pitchFamily="34" charset="0"/>
                <a:ea typeface="+mn-ea"/>
                <a:cs typeface="+mn-cs"/>
              </a:rPr>
              <a:t>% of Year 11 students interested in each career in Cornwall and the Isle of Scilly</a:t>
            </a:r>
          </a:p>
        </p:txBody>
      </p:sp>
      <p:sp>
        <p:nvSpPr>
          <p:cNvPr id="10" name="TextBox 9">
            <a:extLst>
              <a:ext uri="{FF2B5EF4-FFF2-40B4-BE49-F238E27FC236}">
                <a16:creationId xmlns:a16="http://schemas.microsoft.com/office/drawing/2014/main" id="{9C5AD460-7FE6-5EC8-1097-A8629CF48AB5}"/>
              </a:ext>
            </a:extLst>
          </p:cNvPr>
          <p:cNvSpPr txBox="1"/>
          <p:nvPr/>
        </p:nvSpPr>
        <p:spPr>
          <a:xfrm>
            <a:off x="6140245" y="2056559"/>
            <a:ext cx="568041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a:ln>
                  <a:noFill/>
                </a:ln>
                <a:solidFill>
                  <a:prstClr val="black"/>
                </a:solidFill>
                <a:effectLst/>
                <a:uLnTx/>
                <a:uFillTx/>
                <a:latin typeface="Aptos" panose="020B0004020202020204" pitchFamily="34" charset="0"/>
                <a:ea typeface="+mn-ea"/>
                <a:cs typeface="+mn-cs"/>
              </a:rPr>
              <a:t>% of Year 11 students interested in each industry in Cornwall and the Isle of Scilly</a:t>
            </a:r>
          </a:p>
        </p:txBody>
      </p:sp>
      <p:graphicFrame>
        <p:nvGraphicFramePr>
          <p:cNvPr id="3" name="Chart 2">
            <a:extLst>
              <a:ext uri="{FF2B5EF4-FFF2-40B4-BE49-F238E27FC236}">
                <a16:creationId xmlns:a16="http://schemas.microsoft.com/office/drawing/2014/main" id="{F348BD63-B03C-B8ED-383D-C24C70518489}"/>
              </a:ext>
            </a:extLst>
          </p:cNvPr>
          <p:cNvGraphicFramePr>
            <a:graphicFrameLocks/>
          </p:cNvGraphicFramePr>
          <p:nvPr/>
        </p:nvGraphicFramePr>
        <p:xfrm>
          <a:off x="100584" y="2468880"/>
          <a:ext cx="5843016" cy="40509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7E6600D0-CAB8-4BFB-A857-B84375784B24}"/>
              </a:ext>
            </a:extLst>
          </p:cNvPr>
          <p:cNvGraphicFramePr>
            <a:graphicFrameLocks/>
          </p:cNvGraphicFramePr>
          <p:nvPr/>
        </p:nvGraphicFramePr>
        <p:xfrm>
          <a:off x="6050518" y="2645417"/>
          <a:ext cx="5633727" cy="390265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02542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DBBDEB-2BB8-6D44-3087-0374592829B6}"/>
              </a:ext>
            </a:extLst>
          </p:cNvPr>
          <p:cNvPicPr>
            <a:picLocks noChangeAspect="1"/>
          </p:cNvPicPr>
          <p:nvPr/>
        </p:nvPicPr>
        <p:blipFill>
          <a:blip r:embed="rId2"/>
          <a:srcRect b="881"/>
          <a:stretch>
            <a:fillRect/>
          </a:stretch>
        </p:blipFill>
        <p:spPr>
          <a:xfrm>
            <a:off x="0" y="-1"/>
            <a:ext cx="12192000" cy="6858001"/>
          </a:xfrm>
          <a:prstGeom prst="rect">
            <a:avLst/>
          </a:prstGeom>
          <a:noFill/>
        </p:spPr>
      </p:pic>
    </p:spTree>
    <p:extLst>
      <p:ext uri="{BB962C8B-B14F-4D97-AF65-F5344CB8AC3E}">
        <p14:creationId xmlns:p14="http://schemas.microsoft.com/office/powerpoint/2010/main" val="37541994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1_Office Theme">
  <a:themeElements>
    <a:clrScheme name="CEC">
      <a:dk1>
        <a:srgbClr val="585857"/>
      </a:dk1>
      <a:lt1>
        <a:srgbClr val="FFFFFF"/>
      </a:lt1>
      <a:dk2>
        <a:srgbClr val="00A9A9"/>
      </a:dk2>
      <a:lt2>
        <a:srgbClr val="026893"/>
      </a:lt2>
      <a:accent1>
        <a:srgbClr val="515F92"/>
      </a:accent1>
      <a:accent2>
        <a:srgbClr val="EC5F65"/>
      </a:accent2>
      <a:accent3>
        <a:srgbClr val="E7B361"/>
      </a:accent3>
      <a:accent4>
        <a:srgbClr val="036993"/>
      </a:accent4>
      <a:accent5>
        <a:srgbClr val="134F44"/>
      </a:accent5>
      <a:accent6>
        <a:srgbClr val="ED6E50"/>
      </a:accent6>
      <a:hlink>
        <a:srgbClr val="026893"/>
      </a:hlink>
      <a:folHlink>
        <a:srgbClr val="00A9A9"/>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a596898-c6d1-4a81-ad88-d889f9911ea9">
      <Terms xmlns="http://schemas.microsoft.com/office/infopath/2007/PartnerControls"/>
    </lcf76f155ced4ddcb4097134ff3c332f>
    <TaxCatchAll xmlns="5849e390-3ec1-402e-9240-a3e34b85f5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5421A469E1E8409E8C9061675521CD" ma:contentTypeVersion="19" ma:contentTypeDescription="Create a new document." ma:contentTypeScope="" ma:versionID="8214856582fe0045bc02c8636efb4e7c">
  <xsd:schema xmlns:xsd="http://www.w3.org/2001/XMLSchema" xmlns:xs="http://www.w3.org/2001/XMLSchema" xmlns:p="http://schemas.microsoft.com/office/2006/metadata/properties" xmlns:ns2="9a596898-c6d1-4a81-ad88-d889f9911ea9" xmlns:ns3="5d76319e-8669-4ffe-b4dd-89944be1c252" xmlns:ns4="5849e390-3ec1-402e-9240-a3e34b85f545" targetNamespace="http://schemas.microsoft.com/office/2006/metadata/properties" ma:root="true" ma:fieldsID="00b4e9fa0f8b2517207da543dc1304ec" ns2:_="" ns3:_="" ns4:_="">
    <xsd:import namespace="9a596898-c6d1-4a81-ad88-d889f9911ea9"/>
    <xsd:import namespace="5d76319e-8669-4ffe-b4dd-89944be1c252"/>
    <xsd:import namespace="5849e390-3ec1-402e-9240-a3e34b85f54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4: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596898-c6d1-4a81-ad88-d889f9911e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0d6af5e-d018-4566-81cb-bde2c61e1864"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d76319e-8669-4ffe-b4dd-89944be1c25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849e390-3ec1-402e-9240-a3e34b85f545"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169ead79-839c-4889-b184-6d46076e69d5}" ma:internalName="TaxCatchAll" ma:showField="CatchAllData" ma:web="5d76319e-8669-4ffe-b4dd-89944be1c2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2F20ECF-04BB-48DB-8553-C73CF93DFDB8}">
  <ds:schemaRefs>
    <ds:schemaRef ds:uri="http://schemas.microsoft.com/sharepoint/v3/contenttype/forms"/>
  </ds:schemaRefs>
</ds:datastoreItem>
</file>

<file path=customXml/itemProps2.xml><?xml version="1.0" encoding="utf-8"?>
<ds:datastoreItem xmlns:ds="http://schemas.openxmlformats.org/officeDocument/2006/customXml" ds:itemID="{5B671DB0-3537-4969-AD67-150441B40CBA}">
  <ds:schemaRefs>
    <ds:schemaRef ds:uri="http://schemas.microsoft.com/office/2006/metadata/properties"/>
    <ds:schemaRef ds:uri="http://schemas.microsoft.com/office/infopath/2007/PartnerControls"/>
    <ds:schemaRef ds:uri="9a596898-c6d1-4a81-ad88-d889f9911ea9"/>
    <ds:schemaRef ds:uri="5849e390-3ec1-402e-9240-a3e34b85f545"/>
  </ds:schemaRefs>
</ds:datastoreItem>
</file>

<file path=customXml/itemProps3.xml><?xml version="1.0" encoding="utf-8"?>
<ds:datastoreItem xmlns:ds="http://schemas.openxmlformats.org/officeDocument/2006/customXml" ds:itemID="{03397D26-B7C2-4559-ACEE-B95448CF1C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596898-c6d1-4a81-ad88-d889f9911ea9"/>
    <ds:schemaRef ds:uri="5d76319e-8669-4ffe-b4dd-89944be1c252"/>
    <ds:schemaRef ds:uri="5849e390-3ec1-402e-9240-a3e34b85f5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TotalTime>
  <Words>2159</Words>
  <Application>Microsoft Office PowerPoint</Application>
  <PresentationFormat>Widescreen</PresentationFormat>
  <Paragraphs>258</Paragraphs>
  <Slides>45</Slides>
  <Notes>29</Notes>
  <HiddenSlides>0</HiddenSlides>
  <MMClips>3</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45</vt:i4>
      </vt:variant>
    </vt:vector>
  </HeadingPairs>
  <TitlesOfParts>
    <vt:vector size="60" baseType="lpstr">
      <vt:lpstr>Aptos</vt:lpstr>
      <vt:lpstr>Aptos Display</vt:lpstr>
      <vt:lpstr>Arial</vt:lpstr>
      <vt:lpstr>Calibri</vt:lpstr>
      <vt:lpstr>Calibri Light</vt:lpstr>
      <vt:lpstr>Lato</vt:lpstr>
      <vt:lpstr>Raleway</vt:lpstr>
      <vt:lpstr>Symbol</vt:lpstr>
      <vt:lpstr>Times New Roman</vt:lpstr>
      <vt:lpstr>Office Theme</vt:lpstr>
      <vt:lpstr>Office 2013 - 2022 Theme</vt:lpstr>
      <vt:lpstr>3_Office Theme</vt:lpstr>
      <vt:lpstr>1_Office Theme</vt:lpstr>
      <vt:lpstr>2_Office Theme</vt:lpstr>
      <vt:lpstr>2_Custom Design</vt:lpstr>
      <vt:lpstr>PowerPoint Presentation</vt:lpstr>
      <vt:lpstr>PowerPoint Presentation</vt:lpstr>
      <vt:lpstr>PowerPoint Presentation</vt:lpstr>
      <vt:lpstr>NEET/Not Known 16-18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Cornwall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Caroline Childs</dc:creator>
  <cp:lastModifiedBy>Caroline Childs</cp:lastModifiedBy>
  <cp:revision>41</cp:revision>
  <dcterms:created xsi:type="dcterms:W3CDTF">2026-03-16T12:23:55Z</dcterms:created>
  <dcterms:modified xsi:type="dcterms:W3CDTF">2026-03-19T09:47:43Z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5bade86-969a-4cfc-8d70-99d1f0adeaba_Enabled">
    <vt:lpwstr>true</vt:lpwstr>
  </property>
  <property fmtid="{D5CDD505-2E9C-101B-9397-08002B2CF9AE}" pid="3" name="MSIP_Label_65bade86-969a-4cfc-8d70-99d1f0adeaba_SetDate">
    <vt:lpwstr>2026-03-16T14:16:58Z</vt:lpwstr>
  </property>
  <property fmtid="{D5CDD505-2E9C-101B-9397-08002B2CF9AE}" pid="4" name="MSIP_Label_65bade86-969a-4cfc-8d70-99d1f0adeaba_Method">
    <vt:lpwstr>Privileged</vt:lpwstr>
  </property>
  <property fmtid="{D5CDD505-2E9C-101B-9397-08002B2CF9AE}" pid="5" name="MSIP_Label_65bade86-969a-4cfc-8d70-99d1f0adeaba_Name">
    <vt:lpwstr>65bade86-969a-4cfc-8d70-99d1f0adeaba</vt:lpwstr>
  </property>
  <property fmtid="{D5CDD505-2E9C-101B-9397-08002B2CF9AE}" pid="6" name="MSIP_Label_65bade86-969a-4cfc-8d70-99d1f0adeaba_SiteId">
    <vt:lpwstr>efaa16aa-d1de-4d58-ba2e-2833fdfdd29f</vt:lpwstr>
  </property>
  <property fmtid="{D5CDD505-2E9C-101B-9397-08002B2CF9AE}" pid="7" name="MSIP_Label_65bade86-969a-4cfc-8d70-99d1f0adeaba_ActionId">
    <vt:lpwstr>d336e99f-37f6-4589-84cd-944726182d0c</vt:lpwstr>
  </property>
  <property fmtid="{D5CDD505-2E9C-101B-9397-08002B2CF9AE}" pid="8" name="MSIP_Label_65bade86-969a-4cfc-8d70-99d1f0adeaba_ContentBits">
    <vt:lpwstr>1</vt:lpwstr>
  </property>
  <property fmtid="{D5CDD505-2E9C-101B-9397-08002B2CF9AE}" pid="9" name="MSIP_Label_65bade86-969a-4cfc-8d70-99d1f0adeaba_Tag">
    <vt:lpwstr>10, 0, 1, 1</vt:lpwstr>
  </property>
  <property fmtid="{D5CDD505-2E9C-101B-9397-08002B2CF9AE}" pid="10" name="ClassificationContentMarkingHeaderLocations">
    <vt:lpwstr>Office Theme:8\Office 2013 - 2022 Theme:8\3_Office Theme:8\1_Office Theme:8\2_Office Theme:8</vt:lpwstr>
  </property>
  <property fmtid="{D5CDD505-2E9C-101B-9397-08002B2CF9AE}" pid="11" name="ClassificationContentMarkingHeaderText">
    <vt:lpwstr>Information Classification: CONTROLLED</vt:lpwstr>
  </property>
  <property fmtid="{D5CDD505-2E9C-101B-9397-08002B2CF9AE}" pid="12" name="ContentTypeId">
    <vt:lpwstr>0x010100875421A469E1E8409E8C9061675521CD</vt:lpwstr>
  </property>
  <property fmtid="{D5CDD505-2E9C-101B-9397-08002B2CF9AE}" pid="13" name="MediaServiceImageTags">
    <vt:lpwstr/>
  </property>
</Properties>
</file>