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3" r:id="rId6"/>
    <p:sldId id="260" r:id="rId7"/>
    <p:sldId id="258" r:id="rId8"/>
    <p:sldId id="259"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BC0275-7787-40A7-8BA7-3483EB6FEF9F}" v="3" dt="2026-03-06T13:32:38.1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60"/>
  </p:normalViewPr>
  <p:slideViewPr>
    <p:cSldViewPr snapToGrid="0">
      <p:cViewPr varScale="1">
        <p:scale>
          <a:sx n="61" d="100"/>
          <a:sy n="61" d="100"/>
        </p:scale>
        <p:origin x="1098"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9CBDE-94C0-0BC9-7D9B-CB44E932527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439BB45-0643-59DB-3689-C2B088C125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19A809A-7CEA-8665-F4E4-A48B63434157}"/>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5" name="Footer Placeholder 4">
            <a:extLst>
              <a:ext uri="{FF2B5EF4-FFF2-40B4-BE49-F238E27FC236}">
                <a16:creationId xmlns:a16="http://schemas.microsoft.com/office/drawing/2014/main" id="{F35ABB82-5156-9E80-5A8A-A0CBB470CF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893F0C-E544-B2CD-D56D-9E46958B55C6}"/>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85505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7C874-5EE9-75DA-A306-3155C114A26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7A519BB-2FE6-EA77-C9D4-E72963BDE86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55E24D7-FF36-9E74-8F18-8D3A8C67C051}"/>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5" name="Footer Placeholder 4">
            <a:extLst>
              <a:ext uri="{FF2B5EF4-FFF2-40B4-BE49-F238E27FC236}">
                <a16:creationId xmlns:a16="http://schemas.microsoft.com/office/drawing/2014/main" id="{0ABD9BF1-95B8-8045-A5EC-65C22B39C3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25FFD4-7937-8E78-E27E-FC19D287A30F}"/>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141811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186EF8-5062-2255-A110-FEFFA71B9E0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C7F3415-52AC-A679-FFF2-7DDC31E344B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09D45A0-60C0-EFCC-1974-E87309ECD14B}"/>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5" name="Footer Placeholder 4">
            <a:extLst>
              <a:ext uri="{FF2B5EF4-FFF2-40B4-BE49-F238E27FC236}">
                <a16:creationId xmlns:a16="http://schemas.microsoft.com/office/drawing/2014/main" id="{2C2E7084-2A23-5FEA-3C7F-31645EF3FC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A0983D-F03F-391C-F55A-4E5F1B951B85}"/>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2427690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09E4-80AA-7499-2EEF-E78A42EF150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5A78AE9-B135-0368-E1C6-0CC747C6EAA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5642530-4594-0295-AD70-75143C7BB5DB}"/>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5" name="Footer Placeholder 4">
            <a:extLst>
              <a:ext uri="{FF2B5EF4-FFF2-40B4-BE49-F238E27FC236}">
                <a16:creationId xmlns:a16="http://schemas.microsoft.com/office/drawing/2014/main" id="{D8EB142A-9FC7-A539-0DA9-666B8C1D22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E00966-3957-7FAD-06C1-22F67695C4F0}"/>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38247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3F7F0-0A0A-D26C-C9DB-63FCCE8C74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8A23E30-C4AD-3447-4589-4749377B8C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4098F62-43BF-DA52-6BE7-4B9CE1956356}"/>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5" name="Footer Placeholder 4">
            <a:extLst>
              <a:ext uri="{FF2B5EF4-FFF2-40B4-BE49-F238E27FC236}">
                <a16:creationId xmlns:a16="http://schemas.microsoft.com/office/drawing/2014/main" id="{D79047FA-BDDE-4873-E139-3E1A73EC2C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10D07D-3C97-3AEB-B497-1759F2862E78}"/>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2646362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9E42-F875-F710-4CAD-4DE5602E861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B5B7294-7279-ABC4-C03C-A3B48C70E12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EAC3132-1906-9FF9-07F0-C57924CBC89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842780A-2B9C-52B4-7222-249156CC98B6}"/>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6" name="Footer Placeholder 5">
            <a:extLst>
              <a:ext uri="{FF2B5EF4-FFF2-40B4-BE49-F238E27FC236}">
                <a16:creationId xmlns:a16="http://schemas.microsoft.com/office/drawing/2014/main" id="{2353BB9E-291C-A838-FFC7-3CBABCBBA4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E5E365-A87D-6B42-706B-41186061B70B}"/>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1087678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05082-867F-19A5-F9A5-982F333B03B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82F0516-2A00-7938-993C-8824C1733F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2AA88F3-AE01-5E7B-2CEC-B38A7E509EC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D01B755-FFE0-F1F4-F753-57A1BABA41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0570B16-6EF2-4F1F-4701-BEEE4467833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E3A3D20-396A-AFE8-C588-7AD941864182}"/>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8" name="Footer Placeholder 7">
            <a:extLst>
              <a:ext uri="{FF2B5EF4-FFF2-40B4-BE49-F238E27FC236}">
                <a16:creationId xmlns:a16="http://schemas.microsoft.com/office/drawing/2014/main" id="{39E82326-72F2-2064-E57E-F72634AC2B4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D029440-ABFC-2ED5-570A-AE4BF4D51E49}"/>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184476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EC3E1-70D7-43E1-0475-7B07D0DABC5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A1D1A13-118A-FFA8-6C80-CBBED7DBAD02}"/>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4" name="Footer Placeholder 3">
            <a:extLst>
              <a:ext uri="{FF2B5EF4-FFF2-40B4-BE49-F238E27FC236}">
                <a16:creationId xmlns:a16="http://schemas.microsoft.com/office/drawing/2014/main" id="{CE2FE08A-141F-42E8-68BE-F3D8C829DFB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55DBB7F-0B14-51A4-B0C6-DF3431610974}"/>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3837785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F845F7-1C11-9784-32BE-CE418140B1A0}"/>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3" name="Footer Placeholder 2">
            <a:extLst>
              <a:ext uri="{FF2B5EF4-FFF2-40B4-BE49-F238E27FC236}">
                <a16:creationId xmlns:a16="http://schemas.microsoft.com/office/drawing/2014/main" id="{5585BBD4-409D-FF98-9826-2B82E6E82B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055ABF9-32CF-B274-9ADF-9D3DE773A3B7}"/>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2531444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0525F-22CA-5C66-1D5C-177AC8F29DC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61BE0CE-03DA-FED9-8CED-A1D5280A67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6050218-85B9-9D0B-C640-01BC59CA7D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C8AE74-C9D5-C789-CF22-679A03F769F7}"/>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6" name="Footer Placeholder 5">
            <a:extLst>
              <a:ext uri="{FF2B5EF4-FFF2-40B4-BE49-F238E27FC236}">
                <a16:creationId xmlns:a16="http://schemas.microsoft.com/office/drawing/2014/main" id="{3580E8FE-AC85-A3DA-AAB4-40F12EC63C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9B9643-4E68-C4FC-E686-2BB24611D80B}"/>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3305148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711ED-BED5-CC01-C676-C1F10931C3D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FA96451-7CAD-BE5D-65A7-0339B0254C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D1C814E-AE60-DA3A-D324-A4F54834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DE8E-71E8-6789-EEAB-65563D350732}"/>
              </a:ext>
            </a:extLst>
          </p:cNvPr>
          <p:cNvSpPr>
            <a:spLocks noGrp="1"/>
          </p:cNvSpPr>
          <p:nvPr>
            <p:ph type="dt" sz="half" idx="10"/>
          </p:nvPr>
        </p:nvSpPr>
        <p:spPr/>
        <p:txBody>
          <a:bodyPr/>
          <a:lstStyle/>
          <a:p>
            <a:fld id="{D207BBCF-2DDF-4D08-98C0-408430F99FDE}" type="datetimeFigureOut">
              <a:rPr lang="en-GB" smtClean="0"/>
              <a:t>11/03/2026</a:t>
            </a:fld>
            <a:endParaRPr lang="en-GB"/>
          </a:p>
        </p:txBody>
      </p:sp>
      <p:sp>
        <p:nvSpPr>
          <p:cNvPr id="6" name="Footer Placeholder 5">
            <a:extLst>
              <a:ext uri="{FF2B5EF4-FFF2-40B4-BE49-F238E27FC236}">
                <a16:creationId xmlns:a16="http://schemas.microsoft.com/office/drawing/2014/main" id="{E20EB2DB-DC6C-889F-88BE-7BB2269CD4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917C4B-DA49-174E-6EB4-283624CEE5D6}"/>
              </a:ext>
            </a:extLst>
          </p:cNvPr>
          <p:cNvSpPr>
            <a:spLocks noGrp="1"/>
          </p:cNvSpPr>
          <p:nvPr>
            <p:ph type="sldNum" sz="quarter" idx="12"/>
          </p:nvPr>
        </p:nvSpPr>
        <p:spPr/>
        <p:txBody>
          <a:bodyPr/>
          <a:lstStyle/>
          <a:p>
            <a:fld id="{DE130EA4-39F2-4BB2-88B5-BA8F8018E58D}" type="slidenum">
              <a:rPr lang="en-GB" smtClean="0"/>
              <a:t>‹#›</a:t>
            </a:fld>
            <a:endParaRPr lang="en-GB"/>
          </a:p>
        </p:txBody>
      </p:sp>
    </p:spTree>
    <p:extLst>
      <p:ext uri="{BB962C8B-B14F-4D97-AF65-F5344CB8AC3E}">
        <p14:creationId xmlns:p14="http://schemas.microsoft.com/office/powerpoint/2010/main" val="23912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6350" ty="0" sx="74000" sy="32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9B065C-EFB0-9A23-35D3-C2A585064D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FB117EA-9EC9-C9BB-6D79-951BF76C4C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82701C3-AFDB-EA4C-21CD-4E836E2058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07BBCF-2DDF-4D08-98C0-408430F99FDE}" type="datetimeFigureOut">
              <a:rPr lang="en-GB" smtClean="0"/>
              <a:t>11/03/2026</a:t>
            </a:fld>
            <a:endParaRPr lang="en-GB"/>
          </a:p>
        </p:txBody>
      </p:sp>
      <p:sp>
        <p:nvSpPr>
          <p:cNvPr id="5" name="Footer Placeholder 4">
            <a:extLst>
              <a:ext uri="{FF2B5EF4-FFF2-40B4-BE49-F238E27FC236}">
                <a16:creationId xmlns:a16="http://schemas.microsoft.com/office/drawing/2014/main" id="{5A4627F1-66ED-A8A8-01C1-25D7458ED1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A26570C-95BE-F7C8-839C-97FF5F1049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30EA4-39F2-4BB2-88B5-BA8F8018E58D}" type="slidenum">
              <a:rPr lang="en-GB" smtClean="0"/>
              <a:t>‹#›</a:t>
            </a:fld>
            <a:endParaRPr lang="en-GB"/>
          </a:p>
        </p:txBody>
      </p:sp>
    </p:spTree>
    <p:extLst>
      <p:ext uri="{BB962C8B-B14F-4D97-AF65-F5344CB8AC3E}">
        <p14:creationId xmlns:p14="http://schemas.microsoft.com/office/powerpoint/2010/main" val="2375816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youngpeoplecornwall.org.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5A89D9-C3BD-9F5E-705B-B7F61B7FFA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723" y="0"/>
            <a:ext cx="5516226" cy="3126331"/>
          </a:xfrm>
          <a:prstGeom prst="rect">
            <a:avLst/>
          </a:prstGeom>
        </p:spPr>
      </p:pic>
      <p:sp>
        <p:nvSpPr>
          <p:cNvPr id="3" name="TextBox 2">
            <a:extLst>
              <a:ext uri="{FF2B5EF4-FFF2-40B4-BE49-F238E27FC236}">
                <a16:creationId xmlns:a16="http://schemas.microsoft.com/office/drawing/2014/main" id="{26EF1647-427D-B41D-C76F-2E5089DE3F16}"/>
              </a:ext>
            </a:extLst>
          </p:cNvPr>
          <p:cNvSpPr txBox="1"/>
          <p:nvPr/>
        </p:nvSpPr>
        <p:spPr>
          <a:xfrm>
            <a:off x="3862873" y="942392"/>
            <a:ext cx="6671388" cy="3416320"/>
          </a:xfrm>
          <a:prstGeom prst="rect">
            <a:avLst/>
          </a:prstGeom>
          <a:noFill/>
        </p:spPr>
        <p:txBody>
          <a:bodyPr wrap="square" rtlCol="0">
            <a:spAutoFit/>
          </a:bodyPr>
          <a:lstStyle/>
          <a:p>
            <a:r>
              <a:rPr lang="en-GB" sz="3600" dirty="0">
                <a:solidFill>
                  <a:schemeClr val="bg1"/>
                </a:solidFill>
                <a:latin typeface="HGPGothicE" panose="020B0400000000000000" pitchFamily="34" charset="-128"/>
                <a:ea typeface="HGPGothicE" panose="020B0400000000000000" pitchFamily="34" charset="-128"/>
              </a:rPr>
              <a:t>We are a charitable youth organisation providing activities, youth groups and mental health support to young people 8-25 across the county.</a:t>
            </a:r>
          </a:p>
        </p:txBody>
      </p:sp>
    </p:spTree>
    <p:extLst>
      <p:ext uri="{BB962C8B-B14F-4D97-AF65-F5344CB8AC3E}">
        <p14:creationId xmlns:p14="http://schemas.microsoft.com/office/powerpoint/2010/main" val="1775857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77289-C801-2F28-6C62-FA4C61C0445D}"/>
              </a:ext>
            </a:extLst>
          </p:cNvPr>
          <p:cNvSpPr>
            <a:spLocks noGrp="1"/>
          </p:cNvSpPr>
          <p:nvPr>
            <p:ph type="ctrTitle"/>
          </p:nvPr>
        </p:nvSpPr>
        <p:spPr>
          <a:xfrm>
            <a:off x="371094" y="288758"/>
            <a:ext cx="11672517" cy="730921"/>
          </a:xfrm>
        </p:spPr>
        <p:txBody>
          <a:bodyPr vert="horz" lIns="91440" tIns="45720" rIns="91440" bIns="45720" rtlCol="0" anchor="b">
            <a:normAutofit/>
          </a:bodyPr>
          <a:lstStyle/>
          <a:p>
            <a:r>
              <a:rPr lang="en-US" sz="4000" b="1" dirty="0">
                <a:solidFill>
                  <a:schemeClr val="bg1"/>
                </a:solidFill>
              </a:rPr>
              <a:t>College Hubs MH Project: our Vision</a:t>
            </a:r>
          </a:p>
        </p:txBody>
      </p:sp>
      <p:sp>
        <p:nvSpPr>
          <p:cNvPr id="3" name="Subtitle 2">
            <a:extLst>
              <a:ext uri="{FF2B5EF4-FFF2-40B4-BE49-F238E27FC236}">
                <a16:creationId xmlns:a16="http://schemas.microsoft.com/office/drawing/2014/main" id="{07E5C7D8-97E2-7477-684E-F05D3AF13798}"/>
              </a:ext>
            </a:extLst>
          </p:cNvPr>
          <p:cNvSpPr>
            <a:spLocks noGrp="1"/>
          </p:cNvSpPr>
          <p:nvPr>
            <p:ph type="subTitle" idx="1"/>
          </p:nvPr>
        </p:nvSpPr>
        <p:spPr>
          <a:xfrm>
            <a:off x="255372" y="1118937"/>
            <a:ext cx="11410764" cy="5593362"/>
          </a:xfrm>
        </p:spPr>
        <p:txBody>
          <a:bodyPr vert="horz" lIns="91440" tIns="45720" rIns="91440" bIns="45720" rtlCol="0" anchor="t">
            <a:normAutofit/>
          </a:bodyPr>
          <a:lstStyle/>
          <a:p>
            <a:pPr algn="l"/>
            <a:r>
              <a:rPr lang="en-US" b="1" i="1" dirty="0">
                <a:solidFill>
                  <a:schemeClr val="bg1"/>
                </a:solidFill>
                <a:latin typeface="Calibri" panose="020F0502020204030204" pitchFamily="34" charset="0"/>
                <a:cs typeface="Calibri" panose="020F0502020204030204" pitchFamily="34" charset="0"/>
              </a:rPr>
              <a:t>“To support the mental health, emotional and social wellbeing and resilience of young people so that they can lead fulfilling lives, enjoy rewarding relationships and engage in learning opportunities”.</a:t>
            </a:r>
          </a:p>
          <a:p>
            <a:pPr algn="l"/>
            <a:r>
              <a:rPr lang="en-US" b="1" dirty="0">
                <a:solidFill>
                  <a:schemeClr val="bg1"/>
                </a:solidFill>
                <a:latin typeface="Calibri" panose="020F0502020204030204" pitchFamily="34" charset="0"/>
                <a:cs typeface="Calibri" panose="020F0502020204030204" pitchFamily="34" charset="0"/>
              </a:rPr>
              <a:t>We share across all agencies in the Project and with the College staff these values:</a:t>
            </a:r>
          </a:p>
          <a:p>
            <a:pPr marL="342900" indent="-228600" algn="l">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The  importance of addressing and understanding what matters to young people</a:t>
            </a:r>
          </a:p>
          <a:p>
            <a:pPr marL="342900" indent="-228600" algn="l">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To work collaboratively and supportively across agencies supporting YP</a:t>
            </a:r>
          </a:p>
          <a:p>
            <a:pPr marL="342900" indent="-228600" algn="l">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To respond promptly to the MH and well-being needs of young people</a:t>
            </a:r>
          </a:p>
          <a:p>
            <a:pPr marL="342900" indent="-228600" algn="l">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To provide MH support to YP in accessible, effective, flexible, and needs-led ways.</a:t>
            </a:r>
          </a:p>
          <a:p>
            <a:pPr marL="342900" indent="-228600" algn="l">
              <a:buFont typeface="Arial" panose="020B0604020202020204" pitchFamily="34" charset="0"/>
              <a:buChar char="•"/>
            </a:pPr>
            <a:r>
              <a:rPr lang="en-US" dirty="0">
                <a:solidFill>
                  <a:schemeClr val="bg1"/>
                </a:solidFill>
                <a:latin typeface="Calibri" panose="020F0502020204030204" pitchFamily="34" charset="0"/>
                <a:cs typeface="Calibri" panose="020F0502020204030204" pitchFamily="34" charset="0"/>
              </a:rPr>
              <a:t>To provide training and consultation to all agencies supporting the MH of YP.</a:t>
            </a:r>
          </a:p>
          <a:p>
            <a:pPr algn="l"/>
            <a:r>
              <a:rPr lang="en-US" dirty="0">
                <a:solidFill>
                  <a:schemeClr val="bg1"/>
                </a:solidFill>
                <a:latin typeface="Calibri" panose="020F0502020204030204" pitchFamily="34" charset="0"/>
                <a:cs typeface="Calibri" panose="020F0502020204030204" pitchFamily="34" charset="0"/>
              </a:rPr>
              <a:t>To achieve these goals, we recognize that we need to meet regularly to support trust and collaboration across agencies. We recognize that we need to reflect upon and learn about what works, and we need to develop new ways of working to support early and accessible help that meets the needs of YP. We use the </a:t>
            </a:r>
            <a:r>
              <a:rPr lang="en-US" b="1" i="1" dirty="0">
                <a:solidFill>
                  <a:schemeClr val="bg1"/>
                </a:solidFill>
                <a:latin typeface="Calibri" panose="020F0502020204030204" pitchFamily="34" charset="0"/>
                <a:cs typeface="Calibri" panose="020F0502020204030204" pitchFamily="34" charset="0"/>
              </a:rPr>
              <a:t>Human Learning Systems </a:t>
            </a:r>
            <a:r>
              <a:rPr lang="en-US" dirty="0">
                <a:solidFill>
                  <a:schemeClr val="bg1"/>
                </a:solidFill>
                <a:latin typeface="Calibri" panose="020F0502020204030204" pitchFamily="34" charset="0"/>
                <a:cs typeface="Calibri" panose="020F0502020204030204" pitchFamily="34" charset="0"/>
              </a:rPr>
              <a:t>approach to support our work in improving MH services for YP.</a:t>
            </a:r>
          </a:p>
          <a:p>
            <a:pPr indent="-228600" algn="l">
              <a:buFont typeface="Arial" panose="020B0604020202020204" pitchFamily="34" charset="0"/>
              <a:buChar char="•"/>
            </a:pPr>
            <a:endParaRPr lang="en-US" sz="800" dirty="0"/>
          </a:p>
        </p:txBody>
      </p:sp>
    </p:spTree>
    <p:extLst>
      <p:ext uri="{BB962C8B-B14F-4D97-AF65-F5344CB8AC3E}">
        <p14:creationId xmlns:p14="http://schemas.microsoft.com/office/powerpoint/2010/main" val="3489070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301A-805A-D30B-0539-012D440A9774}"/>
              </a:ext>
            </a:extLst>
          </p:cNvPr>
          <p:cNvSpPr>
            <a:spLocks noGrp="1"/>
          </p:cNvSpPr>
          <p:nvPr>
            <p:ph type="title"/>
          </p:nvPr>
        </p:nvSpPr>
        <p:spPr/>
        <p:txBody>
          <a:bodyPr/>
          <a:lstStyle/>
          <a:p>
            <a:r>
              <a:rPr lang="en-GB" dirty="0">
                <a:solidFill>
                  <a:schemeClr val="bg1"/>
                </a:solidFill>
              </a:rPr>
              <a:t>The Collab of VCSEs supporting young People</a:t>
            </a:r>
          </a:p>
        </p:txBody>
      </p:sp>
      <p:sp>
        <p:nvSpPr>
          <p:cNvPr id="3" name="Content Placeholder 2">
            <a:extLst>
              <a:ext uri="{FF2B5EF4-FFF2-40B4-BE49-F238E27FC236}">
                <a16:creationId xmlns:a16="http://schemas.microsoft.com/office/drawing/2014/main" id="{FF7C8DDD-B698-C197-9D9C-A620B4E24352}"/>
              </a:ext>
            </a:extLst>
          </p:cNvPr>
          <p:cNvSpPr>
            <a:spLocks noGrp="1"/>
          </p:cNvSpPr>
          <p:nvPr>
            <p:ph idx="1"/>
          </p:nvPr>
        </p:nvSpPr>
        <p:spPr>
          <a:xfrm>
            <a:off x="519289" y="1569156"/>
            <a:ext cx="10834511" cy="4607807"/>
          </a:xfrm>
        </p:spPr>
        <p:txBody>
          <a:bodyPr/>
          <a:lstStyle/>
          <a:p>
            <a:r>
              <a:rPr lang="en-GB" dirty="0">
                <a:solidFill>
                  <a:schemeClr val="bg1"/>
                </a:solidFill>
              </a:rPr>
              <a:t>The collab of VCSEs comprises YPC, Kooth, Penhalligon’s Friends, Intercom Trust, and We are with you (the Mind and Body project, supporting YP who self-harm)</a:t>
            </a:r>
          </a:p>
          <a:p>
            <a:r>
              <a:rPr lang="en-GB" dirty="0">
                <a:solidFill>
                  <a:schemeClr val="bg1"/>
                </a:solidFill>
              </a:rPr>
              <a:t>We provide a wide variety of services, including specialist services for bereavement, self-harm, LGBTQ, and a wide range of MH challenges.</a:t>
            </a:r>
          </a:p>
          <a:p>
            <a:r>
              <a:rPr lang="en-GB" dirty="0">
                <a:solidFill>
                  <a:schemeClr val="bg1"/>
                </a:solidFill>
              </a:rPr>
              <a:t>We provide highly accessible and flexible services for YP in youth-friendly ways and spaces. These include College Hubs (in Truro, Penwith, Callywith, Rosewarne, Duchy, and Camborne colleges) </a:t>
            </a:r>
          </a:p>
          <a:p>
            <a:r>
              <a:rPr lang="en-GB" dirty="0">
                <a:solidFill>
                  <a:schemeClr val="bg1"/>
                </a:solidFill>
              </a:rPr>
              <a:t>Youth Centres, community, and Support Hubs.</a:t>
            </a:r>
          </a:p>
          <a:p>
            <a:r>
              <a:rPr lang="en-GB" dirty="0">
                <a:solidFill>
                  <a:schemeClr val="bg1"/>
                </a:solidFill>
              </a:rPr>
              <a:t>We provide one-to-one, group work, and youth outreach.</a:t>
            </a:r>
          </a:p>
        </p:txBody>
      </p:sp>
      <p:pic>
        <p:nvPicPr>
          <p:cNvPr id="4" name="Picture 3">
            <a:extLst>
              <a:ext uri="{FF2B5EF4-FFF2-40B4-BE49-F238E27FC236}">
                <a16:creationId xmlns:a16="http://schemas.microsoft.com/office/drawing/2014/main" id="{0CDEFA05-106E-9F49-4E1F-0DFEA92BC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377" y="5057830"/>
            <a:ext cx="2815703" cy="1595804"/>
          </a:xfrm>
          <a:prstGeom prst="rect">
            <a:avLst/>
          </a:prstGeom>
        </p:spPr>
      </p:pic>
    </p:spTree>
    <p:extLst>
      <p:ext uri="{BB962C8B-B14F-4D97-AF65-F5344CB8AC3E}">
        <p14:creationId xmlns:p14="http://schemas.microsoft.com/office/powerpoint/2010/main" val="246513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301A-805A-D30B-0539-012D440A9774}"/>
              </a:ext>
            </a:extLst>
          </p:cNvPr>
          <p:cNvSpPr>
            <a:spLocks noGrp="1"/>
          </p:cNvSpPr>
          <p:nvPr>
            <p:ph type="title"/>
          </p:nvPr>
        </p:nvSpPr>
        <p:spPr/>
        <p:txBody>
          <a:bodyPr/>
          <a:lstStyle/>
          <a:p>
            <a:pPr algn="ctr"/>
            <a:r>
              <a:rPr lang="en-GB" dirty="0">
                <a:solidFill>
                  <a:schemeClr val="bg1"/>
                </a:solidFill>
              </a:rPr>
              <a:t>Hear our Voice- Mental health support offer</a:t>
            </a:r>
          </a:p>
        </p:txBody>
      </p:sp>
      <p:sp>
        <p:nvSpPr>
          <p:cNvPr id="3" name="Content Placeholder 2">
            <a:extLst>
              <a:ext uri="{FF2B5EF4-FFF2-40B4-BE49-F238E27FC236}">
                <a16:creationId xmlns:a16="http://schemas.microsoft.com/office/drawing/2014/main" id="{FF7C8DDD-B698-C197-9D9C-A620B4E24352}"/>
              </a:ext>
            </a:extLst>
          </p:cNvPr>
          <p:cNvSpPr>
            <a:spLocks noGrp="1"/>
          </p:cNvSpPr>
          <p:nvPr>
            <p:ph idx="1"/>
          </p:nvPr>
        </p:nvSpPr>
        <p:spPr>
          <a:xfrm>
            <a:off x="838200" y="1427584"/>
            <a:ext cx="10515600" cy="4749379"/>
          </a:xfrm>
        </p:spPr>
        <p:txBody>
          <a:bodyPr>
            <a:normAutofit lnSpcReduction="10000"/>
          </a:bodyPr>
          <a:lstStyle/>
          <a:p>
            <a:pPr marL="0" indent="0">
              <a:buNone/>
            </a:pPr>
            <a:r>
              <a:rPr lang="en-GB" dirty="0">
                <a:solidFill>
                  <a:schemeClr val="bg1"/>
                </a:solidFill>
              </a:rPr>
              <a:t>We currently have the following mental health offers within Young people Cornwall that you could access to support the young people you work with:</a:t>
            </a:r>
          </a:p>
          <a:p>
            <a:r>
              <a:rPr lang="en-GB" dirty="0">
                <a:solidFill>
                  <a:schemeClr val="bg1"/>
                </a:solidFill>
              </a:rPr>
              <a:t>1:1 or group LI-CBT support. This is low intensity cognitive behavioural therapy to support with common mild to moderate mental health needs such as; anxiety and low mood. Referrals are made through our website  </a:t>
            </a:r>
            <a:r>
              <a:rPr lang="en-GB" dirty="0">
                <a:solidFill>
                  <a:schemeClr val="bg1"/>
                </a:solidFill>
                <a:hlinkClick r:id="rId2"/>
              </a:rPr>
              <a:t>www.youngpeoplecornwall.org.uk</a:t>
            </a:r>
            <a:r>
              <a:rPr lang="en-GB" dirty="0">
                <a:solidFill>
                  <a:schemeClr val="bg1"/>
                </a:solidFill>
              </a:rPr>
              <a:t> </a:t>
            </a:r>
          </a:p>
          <a:p>
            <a:r>
              <a:rPr lang="en-GB" dirty="0">
                <a:solidFill>
                  <a:schemeClr val="bg1"/>
                </a:solidFill>
              </a:rPr>
              <a:t>Pop-ups, the wellbeing team can </a:t>
            </a:r>
            <a:r>
              <a:rPr lang="en-GB">
                <a:solidFill>
                  <a:schemeClr val="bg1"/>
                </a:solidFill>
              </a:rPr>
              <a:t>offer pop-ups </a:t>
            </a:r>
            <a:r>
              <a:rPr lang="en-GB" dirty="0">
                <a:solidFill>
                  <a:schemeClr val="bg1"/>
                </a:solidFill>
              </a:rPr>
              <a:t>where 2 practitioners can come to your 6</a:t>
            </a:r>
            <a:r>
              <a:rPr lang="en-GB" baseline="30000" dirty="0">
                <a:solidFill>
                  <a:schemeClr val="bg1"/>
                </a:solidFill>
              </a:rPr>
              <a:t>th</a:t>
            </a:r>
            <a:r>
              <a:rPr lang="en-GB" dirty="0">
                <a:solidFill>
                  <a:schemeClr val="bg1"/>
                </a:solidFill>
              </a:rPr>
              <a:t> form and have a stand at lunchtime that young people can access to learn more about YPC and what is available to them followed by an hour of bookable confidential 15 minute 1:1 drop ins with a practitioner.</a:t>
            </a:r>
          </a:p>
        </p:txBody>
      </p:sp>
      <p:pic>
        <p:nvPicPr>
          <p:cNvPr id="4" name="Picture 3">
            <a:extLst>
              <a:ext uri="{FF2B5EF4-FFF2-40B4-BE49-F238E27FC236}">
                <a16:creationId xmlns:a16="http://schemas.microsoft.com/office/drawing/2014/main" id="{0CDEFA05-106E-9F49-4E1F-0DFEA92BC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8146" y="5430416"/>
            <a:ext cx="2831307" cy="1604648"/>
          </a:xfrm>
          <a:prstGeom prst="rect">
            <a:avLst/>
          </a:prstGeom>
        </p:spPr>
      </p:pic>
    </p:spTree>
    <p:extLst>
      <p:ext uri="{BB962C8B-B14F-4D97-AF65-F5344CB8AC3E}">
        <p14:creationId xmlns:p14="http://schemas.microsoft.com/office/powerpoint/2010/main" val="2058962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301A-805A-D30B-0539-012D440A9774}"/>
              </a:ext>
            </a:extLst>
          </p:cNvPr>
          <p:cNvSpPr>
            <a:spLocks noGrp="1"/>
          </p:cNvSpPr>
          <p:nvPr>
            <p:ph type="title"/>
          </p:nvPr>
        </p:nvSpPr>
        <p:spPr>
          <a:xfrm>
            <a:off x="1119672" y="365125"/>
            <a:ext cx="9881120" cy="1325563"/>
          </a:xfrm>
        </p:spPr>
        <p:txBody>
          <a:bodyPr/>
          <a:lstStyle/>
          <a:p>
            <a:pPr algn="ctr"/>
            <a:r>
              <a:rPr lang="en-GB" dirty="0">
                <a:solidFill>
                  <a:schemeClr val="bg1"/>
                </a:solidFill>
              </a:rPr>
              <a:t>Hear our Voice- Mental health support offer</a:t>
            </a:r>
          </a:p>
        </p:txBody>
      </p:sp>
      <p:sp>
        <p:nvSpPr>
          <p:cNvPr id="3" name="Content Placeholder 2">
            <a:extLst>
              <a:ext uri="{FF2B5EF4-FFF2-40B4-BE49-F238E27FC236}">
                <a16:creationId xmlns:a16="http://schemas.microsoft.com/office/drawing/2014/main" id="{FF7C8DDD-B698-C197-9D9C-A620B4E24352}"/>
              </a:ext>
            </a:extLst>
          </p:cNvPr>
          <p:cNvSpPr>
            <a:spLocks noGrp="1"/>
          </p:cNvSpPr>
          <p:nvPr>
            <p:ph idx="1"/>
          </p:nvPr>
        </p:nvSpPr>
        <p:spPr>
          <a:xfrm>
            <a:off x="1119672" y="1825625"/>
            <a:ext cx="10234127" cy="4351338"/>
          </a:xfrm>
        </p:spPr>
        <p:txBody>
          <a:bodyPr/>
          <a:lstStyle/>
          <a:p>
            <a:r>
              <a:rPr lang="en-GB" dirty="0">
                <a:solidFill>
                  <a:schemeClr val="bg1"/>
                </a:solidFill>
              </a:rPr>
              <a:t>People in Mind groups- currently based in Newquay and Truro supportive wellbeing groups for 16-25 year olds aimed to support mild to moderate mental health difficulties. The groups focus on socialising, making connections and belonging. These groups are accessed through referrals that can be made by YP or adults supporting them.</a:t>
            </a:r>
          </a:p>
          <a:p>
            <a:r>
              <a:rPr lang="en-GB" dirty="0">
                <a:solidFill>
                  <a:schemeClr val="bg1"/>
                </a:solidFill>
              </a:rPr>
              <a:t>Support hubs- Our support hubs are safe spaces where young people can access mental health and wellbeing support on a drop-in basis when needed. No appointment or referral needed just stop by.</a:t>
            </a:r>
          </a:p>
          <a:p>
            <a:endParaRPr lang="en-GB" dirty="0">
              <a:solidFill>
                <a:schemeClr val="bg1"/>
              </a:solidFill>
            </a:endParaRPr>
          </a:p>
        </p:txBody>
      </p:sp>
      <p:pic>
        <p:nvPicPr>
          <p:cNvPr id="4" name="Picture 3">
            <a:extLst>
              <a:ext uri="{FF2B5EF4-FFF2-40B4-BE49-F238E27FC236}">
                <a16:creationId xmlns:a16="http://schemas.microsoft.com/office/drawing/2014/main" id="{0CDEFA05-106E-9F49-4E1F-0DFEA92BC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5723" y="5411755"/>
            <a:ext cx="2328928" cy="1319924"/>
          </a:xfrm>
          <a:prstGeom prst="rect">
            <a:avLst/>
          </a:prstGeom>
        </p:spPr>
      </p:pic>
    </p:spTree>
    <p:extLst>
      <p:ext uri="{BB962C8B-B14F-4D97-AF65-F5344CB8AC3E}">
        <p14:creationId xmlns:p14="http://schemas.microsoft.com/office/powerpoint/2010/main" val="4182738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81E15-7AE0-5BD9-082A-0954C1D8AC4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DDC43C1-C3EF-A9D3-0AF3-E219EEF8BC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4325" y="4413022"/>
            <a:ext cx="4667350" cy="2645229"/>
          </a:xfrm>
          <a:prstGeom prst="rect">
            <a:avLst/>
          </a:prstGeom>
        </p:spPr>
      </p:pic>
      <p:pic>
        <p:nvPicPr>
          <p:cNvPr id="8" name="Picture 7">
            <a:extLst>
              <a:ext uri="{FF2B5EF4-FFF2-40B4-BE49-F238E27FC236}">
                <a16:creationId xmlns:a16="http://schemas.microsoft.com/office/drawing/2014/main" id="{CCA00571-F633-6D7C-BF35-02EC2C23E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7380" y="160738"/>
            <a:ext cx="5168900" cy="6461126"/>
          </a:xfrm>
          <a:prstGeom prst="rect">
            <a:avLst/>
          </a:prstGeom>
        </p:spPr>
      </p:pic>
    </p:spTree>
    <p:extLst>
      <p:ext uri="{BB962C8B-B14F-4D97-AF65-F5344CB8AC3E}">
        <p14:creationId xmlns:p14="http://schemas.microsoft.com/office/powerpoint/2010/main" val="3447417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d20d0a9-490e-4fba-b693-cff05e3815b2" xsi:nil="true"/>
    <lcf76f155ced4ddcb4097134ff3c332f xmlns="83e527fd-6e5a-4a2f-9747-687b3991b17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10AC7539DF1284B92DAD626479BEF33" ma:contentTypeVersion="14" ma:contentTypeDescription="Create a new document." ma:contentTypeScope="" ma:versionID="13eb738dca697cd9536e91ed10b013ed">
  <xsd:schema xmlns:xsd="http://www.w3.org/2001/XMLSchema" xmlns:xs="http://www.w3.org/2001/XMLSchema" xmlns:p="http://schemas.microsoft.com/office/2006/metadata/properties" xmlns:ns2="83e527fd-6e5a-4a2f-9747-687b3991b17a" xmlns:ns3="ad20d0a9-490e-4fba-b693-cff05e3815b2" targetNamespace="http://schemas.microsoft.com/office/2006/metadata/properties" ma:root="true" ma:fieldsID="91c862b1b8547ef8458b2eed0990a164" ns2:_="" ns3:_="">
    <xsd:import namespace="83e527fd-6e5a-4a2f-9747-687b3991b17a"/>
    <xsd:import namespace="ad20d0a9-490e-4fba-b693-cff05e3815b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e527fd-6e5a-4a2f-9747-687b3991b17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40f3757-fd0c-4e0e-9777-e42c271c6854"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20d0a9-490e-4fba-b693-cff05e3815b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76486204-dd6d-4a85-ae33-996506e69ff5}" ma:internalName="TaxCatchAll" ma:showField="CatchAllData" ma:web="ad20d0a9-490e-4fba-b693-cff05e3815b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091AA5-C008-42AC-9D31-5B04EFB2B1F8}">
  <ds:schemaRefs>
    <ds:schemaRef ds:uri="http://schemas.microsoft.com/sharepoint/v3/contenttype/forms"/>
  </ds:schemaRefs>
</ds:datastoreItem>
</file>

<file path=customXml/itemProps2.xml><?xml version="1.0" encoding="utf-8"?>
<ds:datastoreItem xmlns:ds="http://schemas.openxmlformats.org/officeDocument/2006/customXml" ds:itemID="{342A3879-33FE-4EA6-9DD8-1507C712DD3C}">
  <ds:schemaRefs>
    <ds:schemaRef ds:uri="http://schemas.microsoft.com/office/2006/metadata/properties"/>
    <ds:schemaRef ds:uri="http://schemas.microsoft.com/office/infopath/2007/PartnerControls"/>
    <ds:schemaRef ds:uri="ad20d0a9-490e-4fba-b693-cff05e3815b2"/>
    <ds:schemaRef ds:uri="83e527fd-6e5a-4a2f-9747-687b3991b17a"/>
  </ds:schemaRefs>
</ds:datastoreItem>
</file>

<file path=customXml/itemProps3.xml><?xml version="1.0" encoding="utf-8"?>
<ds:datastoreItem xmlns:ds="http://schemas.openxmlformats.org/officeDocument/2006/customXml" ds:itemID="{98B17561-A4B1-44C5-A187-C619877775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e527fd-6e5a-4a2f-9747-687b3991b17a"/>
    <ds:schemaRef ds:uri="ad20d0a9-490e-4fba-b693-cff05e3815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1366</TotalTime>
  <Words>564</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HGPGothicE</vt:lpstr>
      <vt:lpstr>Arial</vt:lpstr>
      <vt:lpstr>Calibri</vt:lpstr>
      <vt:lpstr>Calibri Light</vt:lpstr>
      <vt:lpstr>Office Theme</vt:lpstr>
      <vt:lpstr>PowerPoint Presentation</vt:lpstr>
      <vt:lpstr>College Hubs MH Project: our Vision</vt:lpstr>
      <vt:lpstr>The Collab of VCSEs supporting young People</vt:lpstr>
      <vt:lpstr>Hear our Voice- Mental health support offer</vt:lpstr>
      <vt:lpstr>Hear our Voice- Mental health support offer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Statham-Wilkins</dc:creator>
  <cp:lastModifiedBy>Kate Littledyke</cp:lastModifiedBy>
  <cp:revision>7</cp:revision>
  <dcterms:created xsi:type="dcterms:W3CDTF">2023-08-29T09:59:14Z</dcterms:created>
  <dcterms:modified xsi:type="dcterms:W3CDTF">2026-03-11T09:03:44Z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0x010100B10AC7539DF1284B92DAD626479BEF33</vt:lpwstr>
  </property>
  <property fmtid="{D5CDD505-2E9C-101B-9397-08002B2CF9AE}" pid="3" name="MediaServiceImageTags">
    <vt:lpwstr/>
  </property>
</Properties>
</file>