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0" r:id="rId4"/>
  </p:sldMasterIdLst>
  <p:notesMasterIdLst>
    <p:notesMasterId r:id="rId23"/>
  </p:notesMasterIdLst>
  <p:handoutMasterIdLst>
    <p:handoutMasterId r:id="rId24"/>
  </p:handoutMasterIdLst>
  <p:sldIdLst>
    <p:sldId id="256" r:id="rId5"/>
    <p:sldId id="283" r:id="rId6"/>
    <p:sldId id="284" r:id="rId7"/>
    <p:sldId id="294" r:id="rId8"/>
    <p:sldId id="273" r:id="rId9"/>
    <p:sldId id="286" r:id="rId10"/>
    <p:sldId id="303" r:id="rId11"/>
    <p:sldId id="305" r:id="rId12"/>
    <p:sldId id="306" r:id="rId13"/>
    <p:sldId id="293" r:id="rId14"/>
    <p:sldId id="304" r:id="rId15"/>
    <p:sldId id="261" r:id="rId16"/>
    <p:sldId id="295" r:id="rId17"/>
    <p:sldId id="299" r:id="rId18"/>
    <p:sldId id="302" r:id="rId19"/>
    <p:sldId id="301" r:id="rId20"/>
    <p:sldId id="307" r:id="rId21"/>
    <p:sldId id="281" r:id="rId22"/>
  </p:sldIdLst>
  <p:sldSz cx="9144000" cy="5143500" type="screen16x9"/>
  <p:notesSz cx="6858000" cy="9144000"/>
  <p:embeddedFontLst>
    <p:embeddedFont>
      <p:font typeface="Helvetica Neue" panose="020B0604020202020204" charset="0"/>
      <p:regular r:id="rId25"/>
      <p:bold r:id="rId26"/>
      <p:italic r:id="rId27"/>
      <p:boldItalic r:id="rId28"/>
    </p:embeddedFont>
    <p:embeddedFont>
      <p:font typeface="Satoshi" pitchFamily="50" charset="0"/>
      <p:regular r:id="rId29"/>
      <p:bold r:id="rId30"/>
      <p:italic r:id="rId31"/>
      <p:boldItalic r:id="rId32"/>
    </p:embeddedFont>
    <p:embeddedFont>
      <p:font typeface="Satoshi Black Italic" pitchFamily="50" charset="0"/>
      <p:bold r:id="rId33"/>
    </p:embeddedFont>
    <p:embeddedFont>
      <p:font typeface="Satoshi-Bold" pitchFamily="50" charset="0"/>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96">
          <p15:clr>
            <a:srgbClr val="A4A3A4"/>
          </p15:clr>
        </p15:guide>
        <p15:guide id="2" pos="288">
          <p15:clr>
            <a:srgbClr val="A4A3A4"/>
          </p15:clr>
        </p15:guide>
        <p15:guide id="3" pos="576">
          <p15:clr>
            <a:srgbClr val="9AA0A6"/>
          </p15:clr>
        </p15:guide>
        <p15:guide id="4" pos="864">
          <p15:clr>
            <a:srgbClr val="9AA0A6"/>
          </p15:clr>
        </p15:guide>
        <p15:guide id="5" pos="1152">
          <p15:clr>
            <a:srgbClr val="9AA0A6"/>
          </p15:clr>
        </p15:guide>
        <p15:guide id="6" pos="1440">
          <p15:clr>
            <a:srgbClr val="9AA0A6"/>
          </p15:clr>
        </p15:guide>
        <p15:guide id="7" pos="1728">
          <p15:clr>
            <a:srgbClr val="9AA0A6"/>
          </p15:clr>
        </p15:guide>
        <p15:guide id="8" pos="2016">
          <p15:clr>
            <a:srgbClr val="9AA0A6"/>
          </p15:clr>
        </p15:guide>
        <p15:guide id="9" pos="2304">
          <p15:clr>
            <a:srgbClr val="9AA0A6"/>
          </p15:clr>
        </p15:guide>
        <p15:guide id="10" pos="2592">
          <p15:clr>
            <a:srgbClr val="9AA0A6"/>
          </p15:clr>
        </p15:guide>
        <p15:guide id="11" pos="2880">
          <p15:clr>
            <a:srgbClr val="9AA0A6"/>
          </p15:clr>
        </p15:guide>
        <p15:guide id="12" pos="3168">
          <p15:clr>
            <a:srgbClr val="9AA0A6"/>
          </p15:clr>
        </p15:guide>
        <p15:guide id="13" pos="3456">
          <p15:clr>
            <a:srgbClr val="9AA0A6"/>
          </p15:clr>
        </p15:guide>
        <p15:guide id="14" pos="3744">
          <p15:clr>
            <a:srgbClr val="9AA0A6"/>
          </p15:clr>
        </p15:guide>
        <p15:guide id="15" pos="4032">
          <p15:clr>
            <a:srgbClr val="9AA0A6"/>
          </p15:clr>
        </p15:guide>
        <p15:guide id="16" pos="4320">
          <p15:clr>
            <a:srgbClr val="9AA0A6"/>
          </p15:clr>
        </p15:guide>
        <p15:guide id="17" pos="4608">
          <p15:clr>
            <a:srgbClr val="9AA0A6"/>
          </p15:clr>
        </p15:guide>
        <p15:guide id="18" pos="4896">
          <p15:clr>
            <a:srgbClr val="9AA0A6"/>
          </p15:clr>
        </p15:guide>
        <p15:guide id="19" pos="5184">
          <p15:clr>
            <a:srgbClr val="9AA0A6"/>
          </p15:clr>
        </p15:guide>
        <p15:guide id="20" pos="5472">
          <p15:clr>
            <a:srgbClr val="9AA0A6"/>
          </p15:clr>
        </p15:guide>
        <p15:guide id="21" pos="5760">
          <p15:clr>
            <a:srgbClr val="9AA0A6"/>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1FF"/>
    <a:srgbClr val="ECFEFB"/>
    <a:srgbClr val="EBFFF3"/>
    <a:srgbClr val="FFEBEE"/>
    <a:srgbClr val="EADED5"/>
    <a:srgbClr val="78B5CD"/>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3096"/>
        <p:guide pos="288"/>
        <p:guide pos="576"/>
        <p:guide pos="864"/>
        <p:guide pos="1152"/>
        <p:guide pos="1440"/>
        <p:guide pos="1728"/>
        <p:guide pos="2016"/>
        <p:guide pos="2304"/>
        <p:guide pos="2592"/>
        <p:guide pos="2880"/>
        <p:guide pos="3168"/>
        <p:guide pos="3456"/>
        <p:guide pos="3744"/>
        <p:guide pos="4032"/>
        <p:guide pos="4320"/>
        <p:guide pos="4608"/>
        <p:guide pos="4896"/>
        <p:guide pos="5184"/>
        <p:guide pos="5472"/>
        <p:guide pos="57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en Chisholm" userId="4685c352-7c9c-4afd-b30d-6b9898eb7458" providerId="ADAL" clId="{E3EDDA0B-0994-482F-9914-9D6A7F8C3C6D}"/>
    <pc:docChg chg="modSld">
      <pc:chgData name="Daren Chisholm" userId="4685c352-7c9c-4afd-b30d-6b9898eb7458" providerId="ADAL" clId="{E3EDDA0B-0994-482F-9914-9D6A7F8C3C6D}" dt="2026-02-10T13:09:52.258" v="6" actId="20577"/>
      <pc:docMkLst>
        <pc:docMk/>
      </pc:docMkLst>
      <pc:sldChg chg="modSp mod">
        <pc:chgData name="Daren Chisholm" userId="4685c352-7c9c-4afd-b30d-6b9898eb7458" providerId="ADAL" clId="{E3EDDA0B-0994-482F-9914-9D6A7F8C3C6D}" dt="2026-02-10T13:09:52.258" v="6" actId="20577"/>
        <pc:sldMkLst>
          <pc:docMk/>
          <pc:sldMk cId="1333568179" sldId="283"/>
        </pc:sldMkLst>
        <pc:spChg chg="mod">
          <ac:chgData name="Daren Chisholm" userId="4685c352-7c9c-4afd-b30d-6b9898eb7458" providerId="ADAL" clId="{E3EDDA0B-0994-482F-9914-9D6A7F8C3C6D}" dt="2026-02-10T13:09:52.258" v="6" actId="20577"/>
          <ac:spMkLst>
            <pc:docMk/>
            <pc:sldMk cId="1333568179" sldId="283"/>
            <ac:spMk id="8"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46F41-4147-4E9A-A84E-259396487ADC}" type="datetimeFigureOut">
              <a:rPr lang="en-GB" smtClean="0"/>
              <a:t>10/02/2026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AD5ED8-7CBB-4EC9-8037-872F891DFA54}" type="slidenum">
              <a:rPr lang="en-GB" smtClean="0"/>
              <a:t>‹#›</a:t>
            </a:fld>
            <a:endParaRPr lang="en-GB"/>
          </a:p>
        </p:txBody>
      </p:sp>
    </p:spTree>
    <p:extLst>
      <p:ext uri="{BB962C8B-B14F-4D97-AF65-F5344CB8AC3E}">
        <p14:creationId xmlns:p14="http://schemas.microsoft.com/office/powerpoint/2010/main" val="20975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7664a8ff50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7664a8ff50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t>Welcome, and thank you for tuning in. </a:t>
            </a:r>
          </a:p>
          <a:p>
            <a:r>
              <a:rPr lang="en-GB" dirty="0"/>
              <a:t>Over the</a:t>
            </a:r>
            <a:r>
              <a:rPr lang="en-GB" baseline="0" dirty="0"/>
              <a:t> </a:t>
            </a:r>
            <a:r>
              <a:rPr lang="en-GB" dirty="0"/>
              <a:t>10</a:t>
            </a:r>
            <a:r>
              <a:rPr lang="en-GB" baseline="0" dirty="0"/>
              <a:t> minutes we’ll be introducing you to Education Support. The UK’s only mental health and wellbeing charity dedicated to teachers and education staff. </a:t>
            </a:r>
          </a:p>
          <a:p>
            <a:r>
              <a:rPr lang="en-GB" baseline="0" dirty="0"/>
              <a:t>We’ll start </a:t>
            </a:r>
            <a:r>
              <a:rPr lang="en-GB" dirty="0"/>
              <a:t>with a general</a:t>
            </a:r>
            <a:r>
              <a:rPr lang="en-GB" baseline="0" dirty="0"/>
              <a:t> overview of the charity before we share further details with you about the types of support we offer</a:t>
            </a:r>
            <a:r>
              <a:rPr lang="en-GB" dirty="0"/>
              <a:t> that you can start using today.</a:t>
            </a:r>
          </a:p>
          <a:p>
            <a:r>
              <a:rPr lang="en-GB" dirty="0"/>
              <a:t>Since this is a recorded session, feel free to pause, take notes, or revisit any part as you need. </a:t>
            </a:r>
          </a:p>
          <a:p>
            <a:r>
              <a:rPr lang="en-GB" dirty="0"/>
              <a:t>So</a:t>
            </a:r>
            <a:r>
              <a:rPr lang="en-GB" baseline="0" dirty="0"/>
              <a:t> l</a:t>
            </a:r>
            <a:r>
              <a:rPr lang="en-GB" dirty="0"/>
              <a:t>et’s get started on this journey to a healthier</a:t>
            </a:r>
            <a:r>
              <a:rPr lang="en-GB" baseline="0" dirty="0"/>
              <a:t> </a:t>
            </a:r>
            <a:r>
              <a:rPr lang="en-GB" dirty="0"/>
              <a:t>education</a:t>
            </a:r>
            <a:r>
              <a:rPr lang="en-GB" baseline="0" dirty="0"/>
              <a:t> workforce</a:t>
            </a:r>
            <a:r>
              <a:rPr lang="en-GB" dirty="0"/>
              <a:t>.</a:t>
            </a: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sz="1100" b="0" i="0" u="none" strike="noStrike" cap="none">
                <a:solidFill>
                  <a:srgbClr val="000000"/>
                </a:solidFill>
                <a:effectLst/>
                <a:latin typeface="Arial"/>
                <a:ea typeface="Arial"/>
                <a:cs typeface="Arial"/>
                <a:sym typeface="Arial"/>
              </a:rPr>
              <a:t>We also work with leaders, governors and anyone else running education institutions, to create cultures that care. Cultures where mental and emotional health are a priority for all members of staff. </a:t>
            </a:r>
          </a:p>
        </p:txBody>
      </p:sp>
    </p:spTree>
    <p:extLst>
      <p:ext uri="{BB962C8B-B14F-4D97-AF65-F5344CB8AC3E}">
        <p14:creationId xmlns:p14="http://schemas.microsoft.com/office/powerpoint/2010/main" val="2414534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89302da6a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89302da6a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a:t>That said, We understand that it can be difficult to transform your school immediately when it comes to staff wellbeing. </a:t>
            </a:r>
          </a:p>
          <a:p>
            <a:pPr marL="0" lvl="0" indent="0" algn="l" rtl="0">
              <a:spcBef>
                <a:spcPts val="0"/>
              </a:spcBef>
              <a:spcAft>
                <a:spcPts val="0"/>
              </a:spcAft>
              <a:buNone/>
            </a:pPr>
            <a:endParaRPr lang="en-GB"/>
          </a:p>
          <a:p>
            <a:pPr marL="0" lvl="0" indent="0" algn="l" rtl="0">
              <a:spcBef>
                <a:spcPts val="0"/>
              </a:spcBef>
              <a:spcAft>
                <a:spcPts val="0"/>
              </a:spcAft>
              <a:buNone/>
            </a:pPr>
            <a:r>
              <a:rPr lang="en-GB"/>
              <a:t>Which is why we offer tools,</a:t>
            </a:r>
            <a:r>
              <a:rPr lang="en-GB" baseline="0"/>
              <a:t> support and advice to help you put wellbeing at the heart of your school’s community. </a:t>
            </a:r>
          </a:p>
          <a:p>
            <a:pPr marL="0" lvl="0" indent="0" algn="l" rtl="0">
              <a:spcBef>
                <a:spcPts val="0"/>
              </a:spcBef>
              <a:spcAft>
                <a:spcPts val="0"/>
              </a:spcAft>
              <a:buNone/>
            </a:pPr>
            <a:endParaRPr lang="en-GB" baseline="0"/>
          </a:p>
          <a:p>
            <a:pPr marL="0" lvl="0" indent="0" algn="l" rtl="0">
              <a:spcBef>
                <a:spcPts val="0"/>
              </a:spcBef>
              <a:spcAft>
                <a:spcPts val="0"/>
              </a:spcAft>
              <a:buNone/>
            </a:pPr>
            <a:r>
              <a:rPr lang="en-GB" baseline="0"/>
              <a:t>So why not Let us help. </a:t>
            </a:r>
          </a:p>
          <a:p>
            <a:pPr marL="0" lvl="0" indent="0" algn="l" rtl="0">
              <a:spcBef>
                <a:spcPts val="0"/>
              </a:spcBef>
              <a:spcAft>
                <a:spcPts val="0"/>
              </a:spcAft>
              <a:buNone/>
            </a:pPr>
            <a:endParaRPr lang="en-GB" baseline="0"/>
          </a:p>
          <a:p>
            <a:pPr marL="0" lvl="0" indent="0" algn="l" rtl="0">
              <a:spcBef>
                <a:spcPts val="0"/>
              </a:spcBef>
              <a:spcAft>
                <a:spcPts val="0"/>
              </a:spcAft>
              <a:buNone/>
            </a:pPr>
            <a:r>
              <a:rPr lang="en-GB" baseline="0"/>
              <a:t>We have plenty of tried and tested resources, like the one you can see on the screen now, to help you get started. </a:t>
            </a:r>
          </a:p>
          <a:p>
            <a:pPr marL="0" lvl="0" indent="0" algn="l" rtl="0">
              <a:spcBef>
                <a:spcPts val="0"/>
              </a:spcBef>
              <a:spcAft>
                <a:spcPts val="0"/>
              </a:spcAft>
              <a:buNone/>
            </a:pPr>
            <a:endParaRPr lang="en-GB" baseline="0"/>
          </a:p>
          <a:p>
            <a:pPr marL="0" lvl="0" indent="0" algn="l" rtl="0">
              <a:spcBef>
                <a:spcPts val="0"/>
              </a:spcBef>
              <a:spcAft>
                <a:spcPts val="0"/>
              </a:spcAft>
              <a:buNone/>
            </a:pPr>
            <a:r>
              <a:rPr lang="en-GB" baseline="0"/>
              <a:t>We’ve also put together a free wellbeing pack for schools which includes this resource, along side several of our other popular wellbeing tools. </a:t>
            </a:r>
          </a:p>
          <a:p>
            <a:pPr marL="0" lvl="0" indent="0" algn="l" rtl="0">
              <a:spcBef>
                <a:spcPts val="0"/>
              </a:spcBef>
              <a:spcAft>
                <a:spcPts val="0"/>
              </a:spcAft>
              <a:buNone/>
            </a:pPr>
            <a:endParaRPr lang="en-GB" baseline="0"/>
          </a:p>
          <a:p>
            <a:pPr marL="0" lvl="0" indent="0" algn="l" rtl="0">
              <a:spcBef>
                <a:spcPts val="0"/>
              </a:spcBef>
              <a:spcAft>
                <a:spcPts val="0"/>
              </a:spcAft>
              <a:buNone/>
            </a:pPr>
            <a:r>
              <a:rPr lang="en-GB" baseline="0"/>
              <a:t>A downloadable version of our ‘Love Teaching, time for change wellbeing pack will be shared toward the end of this presentation. </a:t>
            </a:r>
          </a:p>
          <a:p>
            <a:pPr marL="0" lvl="0" indent="0" algn="l" rtl="0">
              <a:spcBef>
                <a:spcPts val="0"/>
              </a:spcBef>
              <a:spcAft>
                <a:spcPts val="0"/>
              </a:spcAft>
              <a:buNone/>
            </a:pPr>
            <a:endParaRPr lang="en-GB" baseline="0"/>
          </a:p>
          <a:p>
            <a:pPr marL="0" lvl="0" indent="0" algn="l" rtl="0">
              <a:spcBef>
                <a:spcPts val="0"/>
              </a:spcBef>
              <a:spcAft>
                <a:spcPts val="0"/>
              </a:spcAft>
              <a:buNone/>
            </a:pPr>
            <a:endParaRPr lang="en-GB" baseline="0"/>
          </a:p>
        </p:txBody>
      </p:sp>
    </p:spTree>
    <p:extLst>
      <p:ext uri="{BB962C8B-B14F-4D97-AF65-F5344CB8AC3E}">
        <p14:creationId xmlns:p14="http://schemas.microsoft.com/office/powerpoint/2010/main" val="3325582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89302da6a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89302da6a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a:t>With the increasing pressures in education, many schools find that supporting staff wellbeing isn’t just a ‘nice-to-have’ but a necessity to maintain a positive school environment and a stable workforce. </a:t>
            </a:r>
          </a:p>
          <a:p>
            <a:pPr marL="0" lvl="0" indent="0" algn="l" rtl="0">
              <a:spcBef>
                <a:spcPts val="0"/>
              </a:spcBef>
              <a:spcAft>
                <a:spcPts val="0"/>
              </a:spcAft>
              <a:buNone/>
            </a:pPr>
            <a:endParaRPr lang="en-GB"/>
          </a:p>
          <a:p>
            <a:pPr marL="0" lvl="0" indent="0" algn="l" rtl="0">
              <a:spcBef>
                <a:spcPts val="0"/>
              </a:spcBef>
              <a:spcAft>
                <a:spcPts val="0"/>
              </a:spcAft>
              <a:buNone/>
            </a:pPr>
            <a:r>
              <a:rPr lang="en-GB"/>
              <a:t>We understand</a:t>
            </a:r>
            <a:r>
              <a:rPr lang="en-GB" baseline="0"/>
              <a:t> </a:t>
            </a:r>
            <a:r>
              <a:rPr lang="en-GB"/>
              <a:t>how staff wellbeing can directly affect day-to-day school operations, attendance, and overall staff morale. </a:t>
            </a:r>
          </a:p>
          <a:p>
            <a:pPr marL="0" lvl="0" indent="0" algn="l" rtl="0">
              <a:spcBef>
                <a:spcPts val="0"/>
              </a:spcBef>
              <a:spcAft>
                <a:spcPts val="0"/>
              </a:spcAft>
              <a:buNone/>
            </a:pPr>
            <a:endParaRPr lang="en-GB"/>
          </a:p>
          <a:p>
            <a:pPr marL="0" lvl="0" indent="0" algn="l" rtl="0">
              <a:spcBef>
                <a:spcPts val="0"/>
              </a:spcBef>
              <a:spcAft>
                <a:spcPts val="0"/>
              </a:spcAft>
              <a:buNone/>
            </a:pPr>
            <a:r>
              <a:rPr lang="en-GB"/>
              <a:t>With our EAP school</a:t>
            </a:r>
            <a:r>
              <a:rPr lang="en-GB" baseline="0"/>
              <a:t> staff feel valued and supported. They are</a:t>
            </a:r>
            <a:r>
              <a:rPr lang="en-GB"/>
              <a:t> provided</a:t>
            </a:r>
            <a:r>
              <a:rPr lang="en-GB" baseline="0"/>
              <a:t> with </a:t>
            </a:r>
            <a:r>
              <a:rPr lang="en-GB"/>
              <a:t>practical, confidential support to help manage stress, workload, and personal challenges.</a:t>
            </a:r>
          </a:p>
          <a:p>
            <a:pPr marL="0" lvl="0" indent="0" algn="l" rtl="0">
              <a:spcBef>
                <a:spcPts val="0"/>
              </a:spcBef>
              <a:spcAft>
                <a:spcPts val="0"/>
              </a:spcAft>
              <a:buNone/>
            </a:pPr>
            <a:endParaRPr lang="en-GB" baseline="0"/>
          </a:p>
          <a:p>
            <a:pPr marL="0" lvl="0" indent="0" algn="l" rtl="0">
              <a:spcBef>
                <a:spcPts val="0"/>
              </a:spcBef>
              <a:spcAft>
                <a:spcPts val="0"/>
              </a:spcAft>
              <a:buNone/>
            </a:pPr>
            <a:r>
              <a:rPr lang="en-GB" baseline="0"/>
              <a:t>And all for less than the cost of a couple of cups of coffee for each staff member each year.</a:t>
            </a:r>
          </a:p>
          <a:p>
            <a:pPr marL="0" lvl="0" indent="0" algn="l" rtl="0">
              <a:spcBef>
                <a:spcPts val="0"/>
              </a:spcBef>
              <a:spcAft>
                <a:spcPts val="0"/>
              </a:spcAft>
              <a:buNone/>
            </a:pPr>
            <a:endParaRPr lang="en-GB" baseline="0"/>
          </a:p>
          <a:p>
            <a:pPr marL="0" lvl="0" indent="0" algn="l" rtl="0">
              <a:spcBef>
                <a:spcPts val="0"/>
              </a:spcBef>
              <a:spcAft>
                <a:spcPts val="0"/>
              </a:spcAft>
              <a:buNone/>
            </a:pPr>
            <a:r>
              <a:rPr lang="en-GB" baseline="0"/>
              <a:t> </a:t>
            </a:r>
          </a:p>
          <a:p>
            <a:pPr marL="0" lvl="0" indent="0" algn="l" rtl="0">
              <a:spcBef>
                <a:spcPts val="0"/>
              </a:spcBef>
              <a:spcAft>
                <a:spcPts val="0"/>
              </a:spcAft>
              <a:buNone/>
            </a:pPr>
            <a:endParaRPr lang="en-GB" baseline="0"/>
          </a:p>
          <a:p>
            <a:pPr marL="0" lvl="0" indent="0" algn="l" rtl="0">
              <a:spcBef>
                <a:spcPts val="0"/>
              </a:spcBef>
              <a:spcAft>
                <a:spcPts val="0"/>
              </a:spcAft>
              <a:buNone/>
            </a:pPr>
            <a:r>
              <a:rPr lang="en-GB"/>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sz="1100" b="0" i="0" u="none" strike="noStrike" cap="none">
                <a:solidFill>
                  <a:srgbClr val="000000"/>
                </a:solidFill>
                <a:effectLst/>
                <a:latin typeface="Arial"/>
                <a:ea typeface="Arial"/>
                <a:cs typeface="Arial"/>
                <a:sym typeface="Arial"/>
              </a:rPr>
              <a:t>And last but not least, </a:t>
            </a:r>
          </a:p>
          <a:p>
            <a:pPr marL="158750" indent="0">
              <a:buNone/>
            </a:pPr>
            <a:endParaRPr lang="en-GB" sz="1100" b="0" i="0" u="none" strike="noStrike" cap="none">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We call for change at a government level. We advocate for you and your colleagues to encourage policy decisions that work with you and your wellbeing in mind. </a:t>
            </a:r>
          </a:p>
        </p:txBody>
      </p:sp>
    </p:spTree>
    <p:extLst>
      <p:ext uri="{BB962C8B-B14F-4D97-AF65-F5344CB8AC3E}">
        <p14:creationId xmlns:p14="http://schemas.microsoft.com/office/powerpoint/2010/main" val="2121417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9d4ce0cb7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e9d4ce0cb7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We publish comprehensive and robust research about the mental health and wellbeing of teachers and all education staff.</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b="0" i="0" u="none" strike="noStrike" cap="none">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A couple</a:t>
            </a:r>
            <a:r>
              <a:rPr lang="en-GB" sz="1100" b="0" i="0" u="none" strike="noStrike" cap="none" baseline="0">
                <a:solidFill>
                  <a:srgbClr val="000000"/>
                </a:solidFill>
                <a:effectLst/>
                <a:latin typeface="Arial"/>
                <a:ea typeface="Arial"/>
                <a:cs typeface="Arial"/>
                <a:sym typeface="Arial"/>
              </a:rPr>
              <a:t> of examples of this include:</a:t>
            </a:r>
            <a:endParaRPr lang="en-GB" sz="1100" b="0" i="0" u="none" strike="noStrike" cap="none">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b="0" i="0" u="none" strike="noStrike" cap="none">
              <a:solidFill>
                <a:srgbClr val="000000"/>
              </a:solidFill>
              <a:effectLst/>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GB" sz="1100" b="0" i="0" u="none" strike="noStrike" cap="none">
                <a:solidFill>
                  <a:srgbClr val="000000"/>
                </a:solidFill>
                <a:effectLst/>
                <a:latin typeface="Arial"/>
                <a:ea typeface="Arial"/>
                <a:cs typeface="Arial"/>
                <a:sym typeface="Arial"/>
              </a:rPr>
              <a:t>Our annual</a:t>
            </a:r>
            <a:r>
              <a:rPr lang="en-GB" sz="1100" b="0" i="0" u="none" strike="noStrike" cap="none" baseline="0">
                <a:solidFill>
                  <a:srgbClr val="000000"/>
                </a:solidFill>
                <a:effectLst/>
                <a:latin typeface="Arial"/>
                <a:ea typeface="Arial"/>
                <a:cs typeface="Arial"/>
                <a:sym typeface="Arial"/>
              </a:rPr>
              <a:t> Teacher Wellbeing Index, in conjunction with </a:t>
            </a:r>
            <a:r>
              <a:rPr lang="en-GB" sz="1100" b="0" i="0" u="none" strike="noStrike" cap="none" baseline="0" err="1">
                <a:solidFill>
                  <a:srgbClr val="000000"/>
                </a:solidFill>
                <a:effectLst/>
                <a:latin typeface="Arial"/>
                <a:ea typeface="Arial"/>
                <a:cs typeface="Arial"/>
                <a:sym typeface="Arial"/>
              </a:rPr>
              <a:t>YouGov</a:t>
            </a:r>
            <a:r>
              <a:rPr lang="en-GB" sz="1100" b="0" i="0" u="none" strike="noStrike" cap="none" baseline="0">
                <a:solidFill>
                  <a:srgbClr val="000000"/>
                </a:solidFill>
                <a:effectLst/>
                <a:latin typeface="Arial"/>
                <a:ea typeface="Arial"/>
                <a:cs typeface="Arial"/>
                <a:sym typeface="Arial"/>
              </a:rPr>
              <a:t>, has been running for the past seven years. and involves over 3000 education staff from around the UK. This report is published each November. </a:t>
            </a:r>
            <a:br>
              <a:rPr lang="en-GB" sz="1100" b="0" i="0" u="none" strike="noStrike" cap="none">
                <a:solidFill>
                  <a:srgbClr val="000000"/>
                </a:solidFill>
                <a:effectLst/>
                <a:latin typeface="Arial"/>
                <a:ea typeface="Arial"/>
                <a:cs typeface="Arial"/>
                <a:sym typeface="Arial"/>
              </a:rPr>
            </a:br>
            <a:endParaRPr lang="en-GB" sz="1100" b="0" i="0" u="none" strike="noStrike" cap="none">
              <a:solidFill>
                <a:srgbClr val="000000"/>
              </a:solidFill>
              <a:effectLst/>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GB" sz="1100" b="0" i="0" u="none" strike="noStrike" cap="none">
                <a:solidFill>
                  <a:srgbClr val="000000"/>
                </a:solidFill>
                <a:effectLst/>
                <a:latin typeface="Arial"/>
                <a:ea typeface="Arial"/>
                <a:cs typeface="Arial"/>
                <a:sym typeface="Arial"/>
              </a:rPr>
              <a:t>Teaching: The new reality was</a:t>
            </a:r>
            <a:r>
              <a:rPr lang="en-GB" sz="1100" b="0" i="0" u="none" strike="noStrike" cap="none" baseline="0">
                <a:solidFill>
                  <a:srgbClr val="000000"/>
                </a:solidFill>
                <a:effectLst/>
                <a:latin typeface="Arial"/>
                <a:ea typeface="Arial"/>
                <a:cs typeface="Arial"/>
                <a:sym typeface="Arial"/>
              </a:rPr>
              <a:t> a separate piece of research </a:t>
            </a:r>
            <a:r>
              <a:rPr lang="en-GB" sz="1100" b="0" i="0" u="none" strike="noStrike" cap="none">
                <a:solidFill>
                  <a:srgbClr val="000000"/>
                </a:solidFill>
                <a:effectLst/>
                <a:latin typeface="Arial"/>
                <a:ea typeface="Arial"/>
                <a:cs typeface="Arial"/>
                <a:sym typeface="Arial"/>
              </a:rPr>
              <a:t>that looks at how the role of teachers and education staff expanded with added responsibilities.</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endParaRPr lang="en-GB" sz="1100" b="0" i="0" u="none" strike="noStrike" cap="none">
              <a:solidFill>
                <a:srgbClr val="000000"/>
              </a:solidFill>
              <a:effectLst/>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GB" sz="1100" b="0" i="0" u="none" strike="noStrike" cap="none">
                <a:solidFill>
                  <a:srgbClr val="000000"/>
                </a:solidFill>
                <a:effectLst/>
                <a:latin typeface="Arial"/>
                <a:ea typeface="Arial"/>
                <a:cs typeface="Arial"/>
                <a:sym typeface="Arial"/>
              </a:rPr>
              <a:t>And finally our Commission on Teacher Retention, supported by Public First,</a:t>
            </a:r>
            <a:r>
              <a:rPr lang="en-GB" sz="1100" b="0" i="0" u="none" strike="noStrike" cap="none" baseline="0">
                <a:solidFill>
                  <a:srgbClr val="000000"/>
                </a:solidFill>
                <a:effectLst/>
                <a:latin typeface="Arial"/>
                <a:ea typeface="Arial"/>
                <a:cs typeface="Arial"/>
                <a:sym typeface="Arial"/>
              </a:rPr>
              <a:t> </a:t>
            </a:r>
            <a:r>
              <a:rPr lang="en-GB" sz="1100" b="0" i="0" u="none" strike="noStrike" cap="none">
                <a:solidFill>
                  <a:srgbClr val="000000"/>
                </a:solidFill>
                <a:effectLst/>
                <a:latin typeface="Arial"/>
                <a:ea typeface="Arial"/>
                <a:cs typeface="Arial"/>
                <a:sym typeface="Arial"/>
              </a:rPr>
              <a:t>examines the drivers behind why so many secondary school teachers (and leaders) in the state sector are leaving the profession.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b="0" i="0" u="none" strike="noStrike" cap="none">
              <a:solidFill>
                <a:srgbClr val="000000"/>
              </a:solidFill>
              <a:effectLst/>
              <a:latin typeface="Arial"/>
              <a:ea typeface="Arial"/>
              <a:cs typeface="Arial"/>
              <a:sym typeface="Aria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40523100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9d4ce0cb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e9d4ce0cb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If you’d like to find</a:t>
            </a:r>
            <a:r>
              <a:rPr lang="en-GB" baseline="0"/>
              <a:t> out more about us or explore any of the resources you’ve seen today </a:t>
            </a:r>
          </a:p>
          <a:p>
            <a:pPr marL="0" lvl="0" indent="0" algn="l" rtl="0">
              <a:spcBef>
                <a:spcPts val="0"/>
              </a:spcBef>
              <a:spcAft>
                <a:spcPts val="0"/>
              </a:spcAft>
              <a:buNone/>
            </a:pPr>
            <a:endParaRPr lang="en-GB"/>
          </a:p>
          <a:p>
            <a:pPr marL="0" lvl="0" indent="0" algn="l" rtl="0">
              <a:spcBef>
                <a:spcPts val="0"/>
              </a:spcBef>
              <a:spcAft>
                <a:spcPts val="0"/>
              </a:spcAft>
              <a:buNone/>
            </a:pPr>
            <a:r>
              <a:rPr lang="en-GB"/>
              <a:t>Please visi</a:t>
            </a:r>
            <a:r>
              <a:rPr lang="en-GB" baseline="0"/>
              <a:t>t our website: educationsupport.org.uk</a:t>
            </a:r>
          </a:p>
          <a:p>
            <a:pPr marL="0" lvl="0" indent="0" algn="l" rtl="0">
              <a:spcBef>
                <a:spcPts val="0"/>
              </a:spcBef>
              <a:spcAft>
                <a:spcPts val="0"/>
              </a:spcAft>
              <a:buNone/>
            </a:pPr>
            <a:endParaRPr lang="en-GB" baseline="0"/>
          </a:p>
          <a:p>
            <a:pPr marL="0" lvl="0" indent="0" algn="l" rtl="0">
              <a:spcBef>
                <a:spcPts val="0"/>
              </a:spcBef>
              <a:spcAft>
                <a:spcPts val="0"/>
              </a:spcAft>
              <a:buNone/>
            </a:pPr>
            <a:r>
              <a:rPr lang="en-GB" baseline="0"/>
              <a:t>You can also sign up to our monthly newsletter to get the latest staff wellbeing resource, events and news direct to your inbox: educationsupport.org.uk/subscribe</a:t>
            </a:r>
            <a:endParaRPr/>
          </a:p>
        </p:txBody>
      </p:sp>
    </p:spTree>
    <p:extLst>
      <p:ext uri="{BB962C8B-B14F-4D97-AF65-F5344CB8AC3E}">
        <p14:creationId xmlns:p14="http://schemas.microsoft.com/office/powerpoint/2010/main" val="965120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89302da6a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89302da6a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GB" sz="1100" b="0" i="0" u="none" strike="noStrike" cap="none">
                <a:solidFill>
                  <a:srgbClr val="000000"/>
                </a:solidFill>
                <a:effectLst/>
                <a:latin typeface="Arial"/>
                <a:ea typeface="Arial"/>
                <a:cs typeface="Arial"/>
                <a:sym typeface="Arial"/>
              </a:rPr>
              <a:t>Alternatively, If you’re a school or</a:t>
            </a:r>
            <a:r>
              <a:rPr lang="en-GB" sz="1100" b="0" i="0" u="none" strike="noStrike" cap="none" baseline="0">
                <a:solidFill>
                  <a:srgbClr val="000000"/>
                </a:solidFill>
                <a:effectLst/>
                <a:latin typeface="Arial"/>
                <a:ea typeface="Arial"/>
                <a:cs typeface="Arial"/>
                <a:sym typeface="Arial"/>
              </a:rPr>
              <a:t> wellbeing leader </a:t>
            </a:r>
            <a:r>
              <a:rPr lang="en-GB" sz="1100" b="0" i="0" u="none" strike="noStrike" cap="none">
                <a:solidFill>
                  <a:srgbClr val="000000"/>
                </a:solidFill>
                <a:effectLst/>
                <a:latin typeface="Arial"/>
                <a:ea typeface="Arial"/>
                <a:cs typeface="Arial"/>
                <a:sym typeface="Arial"/>
              </a:rPr>
              <a:t>ready</a:t>
            </a:r>
            <a:r>
              <a:rPr lang="en-GB" sz="1100" b="0" i="0" u="none" strike="noStrike" cap="none" baseline="0">
                <a:solidFill>
                  <a:srgbClr val="000000"/>
                </a:solidFill>
                <a:effectLst/>
                <a:latin typeface="Arial"/>
                <a:ea typeface="Arial"/>
                <a:cs typeface="Arial"/>
                <a:sym typeface="Arial"/>
              </a:rPr>
              <a:t> to start your journey to improve the mental health and wellbeing of your staff make sure to download a copy of our free Love Teaching, Time for Change wellbeing pack today.</a:t>
            </a:r>
          </a:p>
          <a:p>
            <a:pPr marL="158750" indent="0">
              <a:buNone/>
            </a:pPr>
            <a:endParaRPr lang="en-GB" sz="1100" b="0" i="0" u="none" strike="noStrike" cap="none" baseline="0">
              <a:solidFill>
                <a:srgbClr val="000000"/>
              </a:solidFill>
              <a:effectLst/>
              <a:latin typeface="Arial"/>
              <a:ea typeface="Arial"/>
              <a:cs typeface="Arial"/>
              <a:sym typeface="Arial"/>
            </a:endParaRPr>
          </a:p>
          <a:p>
            <a:pPr marL="158750" indent="0">
              <a:buNone/>
            </a:pPr>
            <a:r>
              <a:rPr lang="en-US" sz="1100" b="1" i="0" u="none" strike="noStrike" cap="none">
                <a:solidFill>
                  <a:srgbClr val="000000"/>
                </a:solidFill>
                <a:effectLst/>
                <a:latin typeface="Arial"/>
                <a:ea typeface="Arial"/>
                <a:cs typeface="Arial"/>
                <a:sym typeface="Arial"/>
              </a:rPr>
              <a:t>This pack includes:</a:t>
            </a:r>
          </a:p>
          <a:p>
            <a:pPr marL="158750" indent="0">
              <a:buNone/>
            </a:pPr>
            <a:endParaRPr lang="en-GB" sz="1100" b="0" i="0" u="none" strike="noStrike" cap="none">
              <a:solidFill>
                <a:srgbClr val="000000"/>
              </a:solidFill>
              <a:effectLst/>
              <a:latin typeface="Arial"/>
              <a:ea typeface="Arial"/>
              <a:cs typeface="Arial"/>
              <a:sym typeface="Arial"/>
            </a:endParaRPr>
          </a:p>
          <a:p>
            <a:pPr marL="158750" lvl="0" indent="0">
              <a:buNone/>
            </a:pPr>
            <a:r>
              <a:rPr lang="en-US" sz="1100" b="1" i="0" u="none" strike="noStrike" cap="none">
                <a:solidFill>
                  <a:srgbClr val="000000"/>
                </a:solidFill>
                <a:effectLst/>
                <a:latin typeface="Arial"/>
                <a:ea typeface="Arial"/>
                <a:cs typeface="Arial"/>
                <a:sym typeface="Arial"/>
              </a:rPr>
              <a:t>Practical tools to start your school’s staff wellbeing journey</a:t>
            </a:r>
            <a:br>
              <a:rPr lang="en-US" sz="1100" b="1" i="0" u="none" strike="noStrike" cap="none">
                <a:solidFill>
                  <a:srgbClr val="000000"/>
                </a:solidFill>
                <a:effectLst/>
                <a:latin typeface="Arial"/>
                <a:ea typeface="Arial"/>
                <a:cs typeface="Arial"/>
                <a:sym typeface="Arial"/>
              </a:rPr>
            </a:br>
            <a:r>
              <a:rPr lang="en-US" sz="1100" b="0" i="0" u="none" strike="noStrike" cap="none">
                <a:solidFill>
                  <a:srgbClr val="000000"/>
                </a:solidFill>
                <a:effectLst/>
                <a:latin typeface="Arial"/>
                <a:ea typeface="Arial"/>
                <a:cs typeface="Arial"/>
                <a:sym typeface="Arial"/>
              </a:rPr>
              <a:t>These tools can help you put staff wellbeing at the heart of your school. </a:t>
            </a:r>
            <a:br>
              <a:rPr lang="en-US" sz="1100" b="0" i="0" u="none" strike="noStrike" cap="none">
                <a:solidFill>
                  <a:srgbClr val="000000"/>
                </a:solidFill>
                <a:effectLst/>
                <a:latin typeface="Arial"/>
                <a:ea typeface="Arial"/>
                <a:cs typeface="Arial"/>
                <a:sym typeface="Arial"/>
              </a:rPr>
            </a:br>
            <a:endParaRPr lang="en-GB" sz="1100" b="0" i="0" u="none" strike="noStrike" cap="none">
              <a:solidFill>
                <a:srgbClr val="000000"/>
              </a:solidFill>
              <a:effectLst/>
              <a:latin typeface="Arial"/>
              <a:ea typeface="Arial"/>
              <a:cs typeface="Arial"/>
              <a:sym typeface="Arial"/>
            </a:endParaRPr>
          </a:p>
          <a:p>
            <a:pPr marL="158750" lvl="0" indent="0">
              <a:buNone/>
            </a:pPr>
            <a:r>
              <a:rPr lang="en-US" sz="1100" b="1" i="0" u="none" strike="noStrike" cap="none">
                <a:solidFill>
                  <a:srgbClr val="000000"/>
                </a:solidFill>
                <a:effectLst/>
                <a:latin typeface="Arial"/>
                <a:ea typeface="Arial"/>
                <a:cs typeface="Arial"/>
                <a:sym typeface="Arial"/>
              </a:rPr>
              <a:t>An interactive staff wellbeing toolkit</a:t>
            </a:r>
            <a:br>
              <a:rPr lang="en-US" sz="1100" b="0" i="0" u="none" strike="noStrike" cap="none">
                <a:solidFill>
                  <a:srgbClr val="000000"/>
                </a:solidFill>
                <a:effectLst/>
                <a:latin typeface="Arial"/>
                <a:ea typeface="Arial"/>
                <a:cs typeface="Arial"/>
                <a:sym typeface="Arial"/>
              </a:rPr>
            </a:br>
            <a:r>
              <a:rPr lang="en-US" sz="1100" b="0" i="0" u="none" strike="noStrike" cap="none">
                <a:solidFill>
                  <a:srgbClr val="000000"/>
                </a:solidFill>
                <a:effectLst/>
                <a:latin typeface="Arial"/>
                <a:ea typeface="Arial"/>
                <a:cs typeface="Arial"/>
                <a:sym typeface="Arial"/>
              </a:rPr>
              <a:t>which is</a:t>
            </a:r>
            <a:r>
              <a:rPr lang="en-US" sz="1100" b="0" i="0" u="none" strike="noStrike" cap="none" baseline="0">
                <a:solidFill>
                  <a:srgbClr val="000000"/>
                </a:solidFill>
                <a:effectLst/>
                <a:latin typeface="Arial"/>
                <a:ea typeface="Arial"/>
                <a:cs typeface="Arial"/>
                <a:sym typeface="Arial"/>
              </a:rPr>
              <a:t> a </a:t>
            </a:r>
            <a:r>
              <a:rPr lang="en-US" sz="1100" b="0" i="0" u="none" strike="noStrike" cap="none">
                <a:solidFill>
                  <a:srgbClr val="000000"/>
                </a:solidFill>
                <a:effectLst/>
                <a:latin typeface="Arial"/>
                <a:ea typeface="Arial"/>
                <a:cs typeface="Arial"/>
                <a:sym typeface="Arial"/>
              </a:rPr>
              <a:t>carefully selected range of wellbeing tips and exercises to keep your staff mentally well. It includes </a:t>
            </a:r>
            <a:r>
              <a:rPr lang="en-GB" sz="1100" b="0" i="0" u="none" strike="noStrike" cap="none">
                <a:solidFill>
                  <a:srgbClr val="000000"/>
                </a:solidFill>
                <a:effectLst/>
                <a:latin typeface="Arial"/>
                <a:ea typeface="Arial"/>
                <a:cs typeface="Arial"/>
                <a:sym typeface="Arial"/>
              </a:rPr>
              <a:t>interactive exercises to put things into practice, posters to pop around school, along with information about our services so staff know support is always available. </a:t>
            </a:r>
          </a:p>
          <a:p>
            <a:pPr marL="158750" indent="0">
              <a:buNone/>
            </a:pPr>
            <a:endParaRPr lang="en-US" sz="1100" b="0" i="0" u="none" strike="noStrike" cap="none">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If you love teaching, it’s time for change. </a:t>
            </a:r>
          </a:p>
          <a:p>
            <a:pPr marL="158750" indent="0">
              <a:buNone/>
            </a:pPr>
            <a:endParaRPr lang="en-GB" sz="1100" b="0" i="0" u="none" strike="noStrike" cap="none">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Please visit:</a:t>
            </a:r>
            <a:r>
              <a:rPr lang="en-GB" sz="1100" b="0" i="0" u="none" strike="noStrike" cap="none" baseline="0">
                <a:solidFill>
                  <a:srgbClr val="000000"/>
                </a:solidFill>
                <a:effectLst/>
                <a:latin typeface="Arial"/>
                <a:ea typeface="Arial"/>
                <a:cs typeface="Arial"/>
                <a:sym typeface="Arial"/>
              </a:rPr>
              <a:t> </a:t>
            </a:r>
            <a:r>
              <a:rPr lang="en-GB" sz="1100" b="0" i="0" u="none" strike="noStrike" cap="none">
                <a:solidFill>
                  <a:srgbClr val="000000"/>
                </a:solidFill>
                <a:effectLst/>
                <a:latin typeface="Arial"/>
                <a:ea typeface="Arial"/>
                <a:cs typeface="Arial"/>
                <a:sym typeface="Arial"/>
              </a:rPr>
              <a:t>educationsupport.org.uk/</a:t>
            </a:r>
            <a:r>
              <a:rPr lang="en-GB" sz="1100" b="0" i="0" u="none" strike="noStrike" cap="none" err="1">
                <a:solidFill>
                  <a:srgbClr val="000000"/>
                </a:solidFill>
                <a:effectLst/>
                <a:latin typeface="Arial"/>
                <a:ea typeface="Arial"/>
                <a:cs typeface="Arial"/>
                <a:sym typeface="Arial"/>
              </a:rPr>
              <a:t>loveteaching</a:t>
            </a:r>
            <a:r>
              <a:rPr lang="en-GB" sz="1100" b="0" i="0" u="none" strike="noStrike" cap="none">
                <a:solidFill>
                  <a:srgbClr val="000000"/>
                </a:solidFill>
                <a:effectLst/>
                <a:latin typeface="Arial"/>
                <a:ea typeface="Arial"/>
                <a:cs typeface="Arial"/>
                <a:sym typeface="Arial"/>
              </a:rPr>
              <a:t> to sign up for your free pack. </a:t>
            </a:r>
          </a:p>
          <a:p>
            <a:pPr marL="0" lvl="0" indent="0" algn="l" rtl="0">
              <a:spcBef>
                <a:spcPts val="0"/>
              </a:spcBef>
              <a:spcAft>
                <a:spcPts val="0"/>
              </a:spcAft>
              <a:buNone/>
            </a:pPr>
            <a:endParaRPr/>
          </a:p>
        </p:txBody>
      </p:sp>
    </p:spTree>
    <p:extLst>
      <p:ext uri="{BB962C8B-B14F-4D97-AF65-F5344CB8AC3E}">
        <p14:creationId xmlns:p14="http://schemas.microsoft.com/office/powerpoint/2010/main" val="1611912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89302da6a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89302da6a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GB"/>
          </a:p>
          <a:p>
            <a:pPr marL="0" lvl="0" indent="0" algn="l" rtl="0">
              <a:spcBef>
                <a:spcPts val="0"/>
              </a:spcBef>
              <a:spcAft>
                <a:spcPts val="0"/>
              </a:spcAft>
              <a:buNone/>
            </a:pPr>
            <a:r>
              <a:rPr lang="en-GB" sz="1100" b="0" i="0" u="none" strike="noStrike" cap="none">
                <a:solidFill>
                  <a:srgbClr val="000000"/>
                </a:solidFill>
                <a:effectLst/>
                <a:latin typeface="Arial"/>
                <a:ea typeface="Arial"/>
                <a:cs typeface="Arial"/>
                <a:sym typeface="Arial"/>
              </a:rPr>
              <a:t>We </a:t>
            </a:r>
            <a:r>
              <a:rPr lang="en-GB" sz="1100" b="0" i="0" u="none" strike="noStrike" cap="none" baseline="0">
                <a:solidFill>
                  <a:srgbClr val="000000"/>
                </a:solidFill>
                <a:effectLst/>
                <a:latin typeface="Arial"/>
                <a:ea typeface="Arial"/>
                <a:cs typeface="Arial"/>
                <a:sym typeface="Arial"/>
              </a:rPr>
              <a:t>couldn’t do this without you. </a:t>
            </a:r>
          </a:p>
          <a:p>
            <a:pPr marL="0" lvl="0" indent="0" algn="l" rtl="0">
              <a:spcBef>
                <a:spcPts val="0"/>
              </a:spcBef>
              <a:spcAft>
                <a:spcPts val="0"/>
              </a:spcAft>
              <a:buNone/>
            </a:pPr>
            <a:endParaRPr lang="en-GB" sz="1100" b="0" i="0" u="none" strike="noStrike" cap="none" baseline="0">
              <a:solidFill>
                <a:srgbClr val="000000"/>
              </a:solidFill>
              <a:effectLst/>
              <a:latin typeface="Arial"/>
              <a:ea typeface="Arial"/>
              <a:cs typeface="Arial"/>
              <a:sym typeface="Arial"/>
            </a:endParaRPr>
          </a:p>
          <a:p>
            <a:pPr marL="0" lvl="0" indent="0" algn="l" rtl="0">
              <a:spcBef>
                <a:spcPts val="0"/>
              </a:spcBef>
              <a:spcAft>
                <a:spcPts val="0"/>
              </a:spcAft>
              <a:buNone/>
            </a:pPr>
            <a:r>
              <a:rPr lang="en-GB" sz="1100" b="0" i="0" u="none" strike="noStrike" cap="none">
                <a:solidFill>
                  <a:srgbClr val="000000"/>
                </a:solidFill>
                <a:effectLst/>
                <a:latin typeface="Arial"/>
                <a:ea typeface="Arial"/>
                <a:cs typeface="Arial"/>
                <a:sym typeface="Arial"/>
              </a:rPr>
              <a:t>Your donation can make a huge difference, helping to support a teacher when they are facing a crisis.</a:t>
            </a:r>
          </a:p>
          <a:p>
            <a:pPr marL="0" lvl="0" indent="0" algn="l" rtl="0">
              <a:spcBef>
                <a:spcPts val="0"/>
              </a:spcBef>
              <a:spcAft>
                <a:spcPts val="0"/>
              </a:spcAft>
              <a:buNone/>
            </a:pPr>
            <a:endParaRPr lang="en-GB"/>
          </a:p>
          <a:p>
            <a:pPr marL="0" lvl="0" indent="0" algn="l" rtl="0">
              <a:spcBef>
                <a:spcPts val="0"/>
              </a:spcBef>
              <a:spcAft>
                <a:spcPts val="0"/>
              </a:spcAft>
              <a:buNone/>
            </a:pPr>
            <a:r>
              <a:rPr lang="en-GB"/>
              <a:t>For</a:t>
            </a:r>
            <a:r>
              <a:rPr lang="en-GB" baseline="0"/>
              <a:t> information on how to fundraise or donate to us, please visit our website: educationsupport.org.uk/donate</a:t>
            </a:r>
            <a:endParaRPr/>
          </a:p>
        </p:txBody>
      </p:sp>
    </p:spTree>
    <p:extLst>
      <p:ext uri="{BB962C8B-B14F-4D97-AF65-F5344CB8AC3E}">
        <p14:creationId xmlns:p14="http://schemas.microsoft.com/office/powerpoint/2010/main" val="291851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7664a8ff50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7664a8ff50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a:solidFill>
                  <a:srgbClr val="000000"/>
                </a:solidFill>
                <a:effectLst/>
                <a:latin typeface="Arial"/>
                <a:ea typeface="Arial"/>
                <a:cs typeface="Arial"/>
                <a:sym typeface="Arial"/>
              </a:rPr>
              <a:t>Thank you for your time, we look forward to staying in touch</a:t>
            </a:r>
            <a:endParaRPr/>
          </a:p>
        </p:txBody>
      </p:sp>
    </p:spTree>
    <p:extLst>
      <p:ext uri="{BB962C8B-B14F-4D97-AF65-F5344CB8AC3E}">
        <p14:creationId xmlns:p14="http://schemas.microsoft.com/office/powerpoint/2010/main" val="3781278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e89302da6a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e89302da6a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GB" sz="1100" b="0" i="0" u="none" strike="noStrike" cap="none">
                <a:solidFill>
                  <a:srgbClr val="000000"/>
                </a:solidFill>
                <a:effectLst/>
                <a:latin typeface="Arial"/>
                <a:ea typeface="Arial"/>
                <a:cs typeface="Arial"/>
                <a:sym typeface="Arial"/>
              </a:rPr>
              <a:t>Our mission is to improve the mental health and wellbeing of teachers and education staff. We believe that better mental health leads to better education.</a:t>
            </a:r>
          </a:p>
          <a:p>
            <a:pPr marL="158750" indent="0">
              <a:buNone/>
            </a:pPr>
            <a:endParaRPr lang="en-GB" sz="1100" b="0" i="0" u="none" strike="noStrike" cap="none">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We support individuals and help schools, colleges and universities to improve the mental health and wellbeing of their staff. We also carry out research and advocate for changes in Government policy for the benefit of the education workforce. </a:t>
            </a:r>
          </a:p>
        </p:txBody>
      </p:sp>
    </p:spTree>
    <p:extLst>
      <p:ext uri="{BB962C8B-B14F-4D97-AF65-F5344CB8AC3E}">
        <p14:creationId xmlns:p14="http://schemas.microsoft.com/office/powerpoint/2010/main" val="3989400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sz="1100" b="0" i="0" u="none" strike="noStrike" cap="none">
                <a:solidFill>
                  <a:srgbClr val="000000"/>
                </a:solidFill>
                <a:effectLst/>
                <a:latin typeface="Arial"/>
                <a:ea typeface="Arial"/>
                <a:cs typeface="Arial"/>
                <a:sym typeface="Arial"/>
              </a:rPr>
              <a:t>We often talk to teachers and education staff about setting boundaries and caring for yourselves. Sometimes this involves meditation, yoga, or other stuff that might make you roll your eyes. </a:t>
            </a:r>
          </a:p>
          <a:p>
            <a:pPr marL="158750" indent="0">
              <a:buNone/>
            </a:pPr>
            <a:endParaRPr lang="en-GB" sz="1100" b="0" i="0" u="none" strike="noStrike" cap="none">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And</a:t>
            </a:r>
            <a:r>
              <a:rPr lang="en-GB" sz="1100" b="0" i="0" u="none" strike="noStrike" cap="none" baseline="0">
                <a:solidFill>
                  <a:srgbClr val="000000"/>
                </a:solidFill>
                <a:effectLst/>
                <a:latin typeface="Arial"/>
                <a:ea typeface="Arial"/>
                <a:cs typeface="Arial"/>
                <a:sym typeface="Arial"/>
              </a:rPr>
              <a:t> </a:t>
            </a:r>
            <a:r>
              <a:rPr lang="en-GB" sz="1100" b="0" i="0" u="none" strike="noStrike" cap="none">
                <a:solidFill>
                  <a:srgbClr val="000000"/>
                </a:solidFill>
                <a:effectLst/>
                <a:latin typeface="Arial"/>
                <a:ea typeface="Arial"/>
                <a:cs typeface="Arial"/>
                <a:sym typeface="Arial"/>
              </a:rPr>
              <a:t>We get it. </a:t>
            </a:r>
          </a:p>
          <a:p>
            <a:pPr marL="158750" indent="0">
              <a:buNone/>
            </a:pPr>
            <a:endParaRPr lang="en-GB" sz="1100" b="0" i="0" u="none" strike="noStrike" cap="none">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No amount of yoga can make you feel well at a school with an unkind culture. And meditation can’t fix challenges in the education system. That’s why we focus our efforts at three distinct</a:t>
            </a:r>
            <a:r>
              <a:rPr lang="en-GB" sz="1100" b="0" i="0" u="none" strike="noStrike" cap="none" baseline="0">
                <a:solidFill>
                  <a:srgbClr val="000000"/>
                </a:solidFill>
                <a:effectLst/>
                <a:latin typeface="Arial"/>
                <a:ea typeface="Arial"/>
                <a:cs typeface="Arial"/>
                <a:sym typeface="Arial"/>
              </a:rPr>
              <a:t> levels:</a:t>
            </a:r>
            <a:r>
              <a:rPr lang="en-GB" sz="1100" b="0" i="0" u="none" strike="noStrike" cap="none">
                <a:solidFill>
                  <a:srgbClr val="000000"/>
                </a:solidFill>
                <a:effectLst/>
                <a:latin typeface="Arial"/>
                <a:ea typeface="Arial"/>
                <a:cs typeface="Arial"/>
                <a:sym typeface="Arial"/>
              </a:rPr>
              <a:t> Individual,</a:t>
            </a:r>
            <a:r>
              <a:rPr lang="en-GB" sz="1100" b="0" i="0" u="none" strike="noStrike" cap="none" baseline="0">
                <a:solidFill>
                  <a:srgbClr val="000000"/>
                </a:solidFill>
                <a:effectLst/>
                <a:latin typeface="Arial"/>
                <a:ea typeface="Arial"/>
                <a:cs typeface="Arial"/>
                <a:sym typeface="Arial"/>
              </a:rPr>
              <a:t> Workplace and System.</a:t>
            </a:r>
            <a:br>
              <a:rPr lang="en-GB" sz="1100" b="0" i="0" u="none" strike="noStrike" cap="none">
                <a:solidFill>
                  <a:srgbClr val="000000"/>
                </a:solidFill>
                <a:effectLst/>
                <a:latin typeface="Arial"/>
                <a:ea typeface="Arial"/>
                <a:cs typeface="Arial"/>
                <a:sym typeface="Arial"/>
              </a:rPr>
            </a:br>
            <a:endParaRPr lang="en-GB" sz="1100" b="0" i="0" u="none" strike="noStrike" cap="none">
              <a:solidFill>
                <a:srgbClr val="000000"/>
              </a:solidFill>
              <a:effectLst/>
              <a:latin typeface="Arial"/>
              <a:ea typeface="Arial"/>
              <a:cs typeface="Arial"/>
              <a:sym typeface="Arial"/>
            </a:endParaRPr>
          </a:p>
          <a:p>
            <a:pPr marL="158750" indent="0">
              <a:buNone/>
            </a:pPr>
            <a:br>
              <a:rPr lang="en-GB" sz="1100" b="0" i="0" u="none" strike="noStrike" cap="none">
                <a:solidFill>
                  <a:srgbClr val="000000"/>
                </a:solidFill>
                <a:effectLst/>
                <a:latin typeface="Arial"/>
                <a:ea typeface="Arial"/>
                <a:cs typeface="Arial"/>
                <a:sym typeface="Arial"/>
              </a:rPr>
            </a:br>
            <a:endParaRPr lang="en-GB" sz="1100" b="0" i="0" u="none" strike="noStrike" cap="none">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175170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sz="1100" b="0" i="0" u="none" strike="noStrike" cap="none">
                <a:solidFill>
                  <a:srgbClr val="000000"/>
                </a:solidFill>
                <a:effectLst/>
                <a:latin typeface="Arial"/>
                <a:ea typeface="Arial"/>
                <a:cs typeface="Arial"/>
                <a:sym typeface="Arial"/>
              </a:rPr>
              <a:t>Individual teachers and education staff are working hard as part of this system.</a:t>
            </a:r>
          </a:p>
          <a:p>
            <a:pPr marL="158750" indent="0">
              <a:buNone/>
            </a:pPr>
            <a:endParaRPr lang="en-GB" sz="1100" b="0" i="0" u="none" strike="noStrike" cap="none">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And While we believe that the system needs to do better for you, we also know there are skills that can be learned to help you manage your stress and hopefully make your day a bit easier… perhaps even enjoyable! </a:t>
            </a:r>
          </a:p>
          <a:p>
            <a:pPr marL="158750" indent="0">
              <a:buNone/>
            </a:pPr>
            <a:br>
              <a:rPr lang="en-GB" sz="1100" b="0" i="0" u="none" strike="noStrike" cap="none">
                <a:solidFill>
                  <a:srgbClr val="000000"/>
                </a:solidFill>
                <a:effectLst/>
                <a:latin typeface="Arial"/>
                <a:ea typeface="Arial"/>
                <a:cs typeface="Arial"/>
                <a:sym typeface="Arial"/>
              </a:rPr>
            </a:br>
            <a:r>
              <a:rPr lang="en-GB" sz="1100" b="0" i="0" u="none" strike="noStrike" cap="none">
                <a:solidFill>
                  <a:srgbClr val="000000"/>
                </a:solidFill>
                <a:effectLst/>
                <a:latin typeface="Arial"/>
                <a:ea typeface="Arial"/>
                <a:cs typeface="Arial"/>
                <a:sym typeface="Arial"/>
              </a:rPr>
              <a:t>And we want to arm you with these skills, because system and culture change is gradual. </a:t>
            </a:r>
          </a:p>
          <a:p>
            <a:pPr marL="158750" indent="0">
              <a:buNone/>
            </a:pPr>
            <a:endParaRPr lang="en-GB" sz="1100" b="0" i="0" u="none" strike="noStrike" cap="none">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1697623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e9d4ce0cb7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e9d4ce0cb7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a:solidFill>
                  <a:srgbClr val="000000"/>
                </a:solidFill>
                <a:effectLst/>
                <a:latin typeface="Arial"/>
                <a:ea typeface="Arial"/>
                <a:cs typeface="Arial"/>
                <a:sym typeface="Arial"/>
              </a:rPr>
              <a:t>Our</a:t>
            </a:r>
            <a:r>
              <a:rPr lang="en-GB" sz="1100" b="0" i="0" u="none" strike="noStrike" cap="none" baseline="0">
                <a:solidFill>
                  <a:srgbClr val="000000"/>
                </a:solidFill>
                <a:effectLst/>
                <a:latin typeface="Arial"/>
                <a:ea typeface="Arial"/>
                <a:cs typeface="Arial"/>
                <a:sym typeface="Arial"/>
              </a:rPr>
              <a:t> helpline is</a:t>
            </a:r>
            <a:r>
              <a:rPr lang="en-GB" sz="1100" b="0" i="0" u="none" strike="noStrike" cap="none">
                <a:solidFill>
                  <a:srgbClr val="000000"/>
                </a:solidFill>
                <a:effectLst/>
                <a:latin typeface="Arial"/>
                <a:ea typeface="Arial"/>
                <a:cs typeface="Arial"/>
                <a:sym typeface="Arial"/>
              </a:rPr>
              <a:t> available for everyone working in education, including</a:t>
            </a:r>
            <a:r>
              <a:rPr lang="en-GB" sz="1100" b="0" i="0" u="none" strike="noStrike" cap="none" baseline="0">
                <a:solidFill>
                  <a:srgbClr val="000000"/>
                </a:solidFill>
                <a:effectLst/>
                <a:latin typeface="Arial"/>
                <a:ea typeface="Arial"/>
                <a:cs typeface="Arial"/>
                <a:sym typeface="Arial"/>
              </a:rPr>
              <a:t> </a:t>
            </a:r>
            <a:r>
              <a:rPr lang="en-GB" sz="1100" b="0" i="0" u="none" strike="noStrike" cap="none">
                <a:solidFill>
                  <a:srgbClr val="000000"/>
                </a:solidFill>
                <a:effectLst/>
                <a:latin typeface="Arial"/>
                <a:ea typeface="Arial"/>
                <a:cs typeface="Arial"/>
                <a:sym typeface="Arial"/>
              </a:rPr>
              <a:t>teachers, support staff, lecturers, administrators and teaching assistants. Our</a:t>
            </a:r>
            <a:r>
              <a:rPr lang="en-GB" sz="1100" b="0" i="0" u="none" strike="noStrike" cap="none" baseline="0">
                <a:solidFill>
                  <a:srgbClr val="000000"/>
                </a:solidFill>
                <a:effectLst/>
                <a:latin typeface="Arial"/>
                <a:ea typeface="Arial"/>
                <a:cs typeface="Arial"/>
                <a:sym typeface="Arial"/>
              </a:rPr>
              <a:t> </a:t>
            </a:r>
            <a:r>
              <a:rPr lang="en-GB" sz="1100" b="0" i="0" u="none" strike="noStrike" cap="none">
                <a:solidFill>
                  <a:srgbClr val="000000"/>
                </a:solidFill>
                <a:effectLst/>
                <a:latin typeface="Arial"/>
                <a:ea typeface="Arial"/>
                <a:cs typeface="Arial"/>
                <a:sym typeface="Arial"/>
              </a:rPr>
              <a:t>helpline offers immediate, emotional</a:t>
            </a:r>
            <a:r>
              <a:rPr lang="en-GB" sz="1100" b="0" i="0" u="none" strike="noStrike" cap="none" baseline="0">
                <a:solidFill>
                  <a:srgbClr val="000000"/>
                </a:solidFill>
                <a:effectLst/>
                <a:latin typeface="Arial"/>
                <a:ea typeface="Arial"/>
                <a:cs typeface="Arial"/>
                <a:sym typeface="Arial"/>
              </a:rPr>
              <a:t> support that can be access any time, day or night.</a:t>
            </a:r>
            <a:endParaRPr/>
          </a:p>
        </p:txBody>
      </p:sp>
    </p:spTree>
    <p:extLst>
      <p:ext uri="{BB962C8B-B14F-4D97-AF65-F5344CB8AC3E}">
        <p14:creationId xmlns:p14="http://schemas.microsoft.com/office/powerpoint/2010/main" val="409432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e9d4ce0cb7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e9d4ce0cb7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Over</a:t>
            </a:r>
            <a:r>
              <a:rPr lang="en-GB" baseline="0"/>
              <a:t> the last year</a:t>
            </a:r>
            <a:r>
              <a:rPr lang="en-GB"/>
              <a:t>, our free and confidential helpline supported 4,083 individuals who spoke to a qualified counsellor in their moment of need.</a:t>
            </a:r>
            <a:endParaRPr/>
          </a:p>
        </p:txBody>
      </p:sp>
    </p:spTree>
    <p:extLst>
      <p:ext uri="{BB962C8B-B14F-4D97-AF65-F5344CB8AC3E}">
        <p14:creationId xmlns:p14="http://schemas.microsoft.com/office/powerpoint/2010/main" val="3369734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e9d4ce0cb7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e9d4ce0cb7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a:solidFill>
                  <a:srgbClr val="000000"/>
                </a:solidFill>
                <a:effectLst/>
                <a:latin typeface="Arial"/>
                <a:ea typeface="Arial"/>
                <a:cs typeface="Arial"/>
                <a:sym typeface="Arial"/>
              </a:rPr>
              <a:t>We also</a:t>
            </a:r>
            <a:r>
              <a:rPr lang="en-GB" sz="1100" b="0" i="0" u="none" strike="noStrike" cap="none" baseline="0">
                <a:solidFill>
                  <a:srgbClr val="000000"/>
                </a:solidFill>
                <a:effectLst/>
                <a:latin typeface="Arial"/>
                <a:ea typeface="Arial"/>
                <a:cs typeface="Arial"/>
                <a:sym typeface="Arial"/>
              </a:rPr>
              <a:t> have a wealth of resources available online – these serve as a great starting point for education staff and teachers who are not quite ready to use and call our helpline service, but want to receive mental health support.</a:t>
            </a:r>
          </a:p>
          <a:p>
            <a:pPr marL="0" lvl="0" indent="0" algn="l" rtl="0">
              <a:spcBef>
                <a:spcPts val="0"/>
              </a:spcBef>
              <a:spcAft>
                <a:spcPts val="0"/>
              </a:spcAft>
              <a:buNone/>
            </a:pPr>
            <a:endParaRPr lang="en-GB" sz="1100" b="0" i="0" u="none" strike="noStrike" cap="none" baseline="0">
              <a:solidFill>
                <a:srgbClr val="000000"/>
              </a:solidFill>
              <a:effectLst/>
              <a:latin typeface="Arial"/>
              <a:ea typeface="Arial"/>
              <a:cs typeface="Arial"/>
              <a:sym typeface="Arial"/>
            </a:endParaRPr>
          </a:p>
          <a:p>
            <a:pPr marL="0" lvl="0" indent="0" algn="l" rtl="0">
              <a:spcBef>
                <a:spcPts val="0"/>
              </a:spcBef>
              <a:spcAft>
                <a:spcPts val="0"/>
              </a:spcAft>
              <a:buNone/>
            </a:pPr>
            <a:r>
              <a:rPr lang="en-GB" sz="1100" b="0" i="0" u="none" strike="noStrike" cap="none" baseline="0">
                <a:solidFill>
                  <a:srgbClr val="000000"/>
                </a:solidFill>
                <a:effectLst/>
                <a:latin typeface="Arial"/>
                <a:ea typeface="Arial"/>
                <a:cs typeface="Arial"/>
                <a:sym typeface="Arial"/>
              </a:rPr>
              <a:t>We also have articles, videos and guides to help </a:t>
            </a:r>
            <a:r>
              <a:rPr lang="en-GB" sz="1100" b="0" i="0" u="none" strike="noStrike" cap="none">
                <a:solidFill>
                  <a:srgbClr val="000000"/>
                </a:solidFill>
                <a:effectLst/>
                <a:latin typeface="Arial"/>
                <a:ea typeface="Arial"/>
                <a:cs typeface="Arial"/>
                <a:sym typeface="Arial"/>
              </a:rPr>
              <a:t>your organisation with mental health and wellbeing. Including tools to help you plan</a:t>
            </a:r>
            <a:r>
              <a:rPr lang="en-GB" sz="1100" b="0" i="0" u="none" strike="noStrike" cap="none" baseline="0">
                <a:solidFill>
                  <a:srgbClr val="000000"/>
                </a:solidFill>
                <a:effectLst/>
                <a:latin typeface="Arial"/>
                <a:ea typeface="Arial"/>
                <a:cs typeface="Arial"/>
                <a:sym typeface="Arial"/>
              </a:rPr>
              <a:t> and audit your current approach. </a:t>
            </a:r>
            <a:endParaRPr lang="en-GB" sz="1100" b="0" i="0" u="none" strike="noStrike" cap="none">
              <a:solidFill>
                <a:srgbClr val="000000"/>
              </a:solidFill>
              <a:effectLst/>
              <a:latin typeface="Arial"/>
              <a:ea typeface="Arial"/>
              <a:cs typeface="Arial"/>
              <a:sym typeface="Arial"/>
            </a:endParaRPr>
          </a:p>
          <a:p>
            <a:pPr marL="0" lvl="0" indent="0" algn="l" rtl="0">
              <a:spcBef>
                <a:spcPts val="0"/>
              </a:spcBef>
              <a:spcAft>
                <a:spcPts val="0"/>
              </a:spcAft>
              <a:buNone/>
            </a:pPr>
            <a:endParaRPr lang="en-GB" sz="1100" b="0" i="0" u="none" strike="noStrike" cap="none">
              <a:solidFill>
                <a:srgbClr val="000000"/>
              </a:solidFill>
              <a:effectLst/>
              <a:latin typeface="Arial"/>
              <a:ea typeface="Arial"/>
              <a:cs typeface="Arial"/>
              <a:sym typeface="Arial"/>
            </a:endParaRPr>
          </a:p>
          <a:p>
            <a:pPr marL="0" lvl="0" indent="0" algn="l" rtl="0">
              <a:spcBef>
                <a:spcPts val="0"/>
              </a:spcBef>
              <a:spcAft>
                <a:spcPts val="0"/>
              </a:spcAft>
              <a:buNone/>
            </a:pPr>
            <a:r>
              <a:rPr lang="en-GB" sz="1100" b="0" i="0" u="none" strike="noStrike" cap="none">
                <a:solidFill>
                  <a:srgbClr val="000000"/>
                </a:solidFill>
                <a:effectLst/>
                <a:latin typeface="Arial"/>
                <a:ea typeface="Arial"/>
                <a:cs typeface="Arial"/>
                <a:sym typeface="Arial"/>
              </a:rPr>
              <a:t>Access</a:t>
            </a:r>
            <a:r>
              <a:rPr lang="en-GB" sz="1100" b="0" i="0" u="none" strike="noStrike" cap="none" baseline="0">
                <a:solidFill>
                  <a:srgbClr val="000000"/>
                </a:solidFill>
                <a:effectLst/>
                <a:latin typeface="Arial"/>
                <a:ea typeface="Arial"/>
                <a:cs typeface="Arial"/>
                <a:sym typeface="Arial"/>
              </a:rPr>
              <a:t> our resources on our website: educationsupport.org.uk/resources. </a:t>
            </a:r>
            <a:endParaRPr/>
          </a:p>
        </p:txBody>
      </p:sp>
    </p:spTree>
    <p:extLst>
      <p:ext uri="{BB962C8B-B14F-4D97-AF65-F5344CB8AC3E}">
        <p14:creationId xmlns:p14="http://schemas.microsoft.com/office/powerpoint/2010/main" val="871580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9d4ce0cb7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e9d4ce0cb7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GB" sz="1100" b="0" i="0" u="none" strike="noStrike" cap="none">
                <a:solidFill>
                  <a:srgbClr val="000000"/>
                </a:solidFill>
                <a:effectLst/>
                <a:latin typeface="Arial"/>
                <a:ea typeface="Arial"/>
                <a:cs typeface="Arial"/>
                <a:sym typeface="Arial"/>
              </a:rPr>
              <a:t>V1: with Professional</a:t>
            </a:r>
            <a:r>
              <a:rPr lang="en-GB" sz="1100" b="0" i="0" u="none" strike="noStrike" cap="none" baseline="0">
                <a:solidFill>
                  <a:srgbClr val="000000"/>
                </a:solidFill>
                <a:effectLst/>
                <a:latin typeface="Arial"/>
                <a:ea typeface="Arial"/>
                <a:cs typeface="Arial"/>
                <a:sym typeface="Arial"/>
              </a:rPr>
              <a:t> Supervision. V2: Without. </a:t>
            </a:r>
          </a:p>
          <a:p>
            <a:pPr marL="158750" indent="0">
              <a:buNone/>
            </a:pPr>
            <a:endParaRPr lang="en-GB" sz="1100" b="0" i="0" u="none" strike="noStrike" cap="none" baseline="0">
              <a:solidFill>
                <a:srgbClr val="000000"/>
              </a:solidFill>
              <a:effectLst/>
              <a:latin typeface="Arial"/>
              <a:ea typeface="Arial"/>
              <a:cs typeface="Arial"/>
              <a:sym typeface="Arial"/>
            </a:endParaRPr>
          </a:p>
          <a:p>
            <a:pPr marL="158750" indent="0">
              <a:buNone/>
            </a:pPr>
            <a:r>
              <a:rPr lang="en-GB" sz="1100" b="0" i="0" u="none" strike="noStrike" cap="none">
                <a:solidFill>
                  <a:srgbClr val="000000"/>
                </a:solidFill>
                <a:effectLst/>
                <a:latin typeface="Arial"/>
                <a:ea typeface="Arial"/>
                <a:cs typeface="Arial"/>
                <a:sym typeface="Arial"/>
              </a:rPr>
              <a:t>Up next we have some information about our professional</a:t>
            </a:r>
            <a:r>
              <a:rPr lang="en-GB" sz="1100" b="0" i="0" u="none" strike="noStrike" cap="none" baseline="0">
                <a:solidFill>
                  <a:srgbClr val="000000"/>
                </a:solidFill>
                <a:effectLst/>
                <a:latin typeface="Arial"/>
                <a:ea typeface="Arial"/>
                <a:cs typeface="Arial"/>
                <a:sym typeface="Arial"/>
              </a:rPr>
              <a:t> supervision service. </a:t>
            </a:r>
            <a:r>
              <a:rPr lang="en-GB" sz="1100" b="0" i="0" u="none" strike="noStrike" cap="none">
                <a:solidFill>
                  <a:srgbClr val="000000"/>
                </a:solidFill>
                <a:effectLst/>
                <a:latin typeface="Arial"/>
                <a:ea typeface="Arial"/>
                <a:cs typeface="Arial"/>
                <a:sym typeface="Arial"/>
              </a:rPr>
              <a:t>This service is fully funded by the Department of Education and Welsh Government</a:t>
            </a:r>
            <a:r>
              <a:rPr lang="en-GB" sz="1100" b="0" i="0" u="none" strike="noStrike" cap="none" baseline="0">
                <a:solidFill>
                  <a:srgbClr val="000000"/>
                </a:solidFill>
                <a:effectLst/>
                <a:latin typeface="Arial"/>
                <a:ea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Supervision has a professional focus and is totally confidential.</a:t>
            </a:r>
            <a:br>
              <a:rPr lang="en-GB" sz="1100" b="0" i="0" u="none" strike="noStrike" cap="none">
                <a:solidFill>
                  <a:srgbClr val="000000"/>
                </a:solidFill>
                <a:effectLst/>
                <a:latin typeface="Arial"/>
                <a:ea typeface="Arial"/>
                <a:cs typeface="Arial"/>
                <a:sym typeface="Arial"/>
              </a:rPr>
            </a:br>
            <a:br>
              <a:rPr lang="en-GB" sz="1100" b="0" i="0" u="none" strike="noStrike" cap="none">
                <a:solidFill>
                  <a:srgbClr val="000000"/>
                </a:solidFill>
                <a:effectLst/>
                <a:latin typeface="Arial"/>
                <a:ea typeface="Arial"/>
                <a:cs typeface="Arial"/>
                <a:sym typeface="Arial"/>
              </a:rPr>
            </a:br>
            <a:r>
              <a:rPr lang="en-GB" sz="1100" b="0" i="0" u="none" strike="noStrike" cap="none">
                <a:solidFill>
                  <a:srgbClr val="000000"/>
                </a:solidFill>
                <a:effectLst/>
                <a:latin typeface="Arial"/>
                <a:ea typeface="Arial"/>
                <a:cs typeface="Arial"/>
                <a:sym typeface="Arial"/>
              </a:rPr>
              <a:t>Different leadership roles are eligible, depending on if you’re based in England and Wales, so please go to the website</a:t>
            </a:r>
            <a:r>
              <a:rPr lang="en-GB" sz="1100" b="0" i="0" u="none" strike="noStrike" cap="none" baseline="0">
                <a:solidFill>
                  <a:srgbClr val="000000"/>
                </a:solidFill>
                <a:effectLst/>
                <a:latin typeface="Arial"/>
                <a:ea typeface="Arial"/>
                <a:cs typeface="Arial"/>
                <a:sym typeface="Arial"/>
              </a:rPr>
              <a:t> for more information. www.educationsupport.org.uk/leaders</a:t>
            </a:r>
            <a:r>
              <a:rPr lang="en-GB" sz="1100" b="0" i="0" u="none" strike="noStrike" cap="none">
                <a:solidFill>
                  <a:srgbClr val="000000"/>
                </a:solidFill>
                <a:effectLst/>
                <a:latin typeface="Arial"/>
                <a:ea typeface="Arial"/>
                <a:cs typeface="Arial"/>
                <a:sym typeface="Arial"/>
              </a:rPr>
              <a:t> </a:t>
            </a:r>
          </a:p>
          <a:p>
            <a:pPr marL="158750" indent="0">
              <a:buNone/>
            </a:pPr>
            <a:endParaRPr lang="en-GB" sz="1100" b="0" i="0" u="none" strike="noStrike" cap="none">
              <a:solidFill>
                <a:srgbClr val="000000"/>
              </a:solidFill>
              <a:effectLst/>
              <a:latin typeface="Arial"/>
              <a:ea typeface="Arial"/>
              <a:cs typeface="Arial"/>
              <a:sym typeface="Arial"/>
            </a:endParaRPr>
          </a:p>
          <a:p>
            <a:pPr marL="158750" indent="0">
              <a:buNone/>
            </a:pPr>
            <a:endParaRPr lang="en-GB" sz="1100" b="0" i="0" u="none" strike="noStrike" cap="none">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575975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767cd1a55e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767cd1a55e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GB" sz="1100" b="0" i="0" u="none" strike="noStrike" cap="none">
                <a:solidFill>
                  <a:srgbClr val="000000"/>
                </a:solidFill>
                <a:effectLst/>
                <a:latin typeface="Arial"/>
                <a:ea typeface="Arial"/>
                <a:cs typeface="Arial"/>
                <a:sym typeface="Arial"/>
              </a:rPr>
              <a:t>Supervision makes a real difference to the lives and wellbeing of leaders</a:t>
            </a:r>
            <a:r>
              <a:rPr lang="en-GB" sz="1100" b="0" i="0" u="none" strike="noStrike" cap="none" baseline="0">
                <a:solidFill>
                  <a:srgbClr val="000000"/>
                </a:solidFill>
                <a:effectLst/>
                <a:latin typeface="Arial"/>
                <a:ea typeface="Arial"/>
                <a:cs typeface="Arial"/>
                <a:sym typeface="Arial"/>
              </a:rPr>
              <a:t> and</a:t>
            </a:r>
            <a:r>
              <a:rPr lang="en-GB" sz="1100" b="0" i="0" u="none" strike="noStrike" cap="none">
                <a:solidFill>
                  <a:srgbClr val="000000"/>
                </a:solidFill>
                <a:effectLst/>
                <a:latin typeface="Arial"/>
                <a:ea typeface="Arial"/>
                <a:cs typeface="Arial"/>
                <a:sym typeface="Arial"/>
              </a:rPr>
              <a:t> Studies show that supervision is associated with job satisfaction, improved emotional wellbeing and less burnout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endParaRPr lang="en-GB" sz="1100" b="0" i="0" u="none" strike="noStrike" cap="none">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None/>
              <a:tabLst/>
              <a:defRPr/>
            </a:pPr>
            <a:r>
              <a:rPr lang="en-GB" sz="1100" b="0" i="0" u="none" strike="noStrike" cap="none">
                <a:solidFill>
                  <a:srgbClr val="000000"/>
                </a:solidFill>
                <a:effectLst/>
                <a:latin typeface="Arial"/>
                <a:ea typeface="Arial"/>
                <a:cs typeface="Arial"/>
                <a:sym typeface="Arial"/>
              </a:rPr>
              <a:t>So far, We’ve supported </a:t>
            </a:r>
            <a:r>
              <a:rPr lang="en-GB" sz="1100" b="1" i="0" u="none" strike="noStrike" cap="none">
                <a:solidFill>
                  <a:srgbClr val="000000"/>
                </a:solidFill>
                <a:effectLst/>
                <a:latin typeface="Arial"/>
                <a:ea typeface="Arial"/>
                <a:cs typeface="Arial"/>
                <a:sym typeface="Arial"/>
              </a:rPr>
              <a:t>over 1300</a:t>
            </a:r>
            <a:r>
              <a:rPr lang="en-GB" sz="1100" b="0" i="0" u="none" strike="noStrike" cap="none">
                <a:solidFill>
                  <a:srgbClr val="000000"/>
                </a:solidFill>
                <a:effectLst/>
                <a:latin typeface="Arial"/>
                <a:ea typeface="Arial"/>
                <a:cs typeface="Arial"/>
                <a:sym typeface="Arial"/>
              </a:rPr>
              <a:t> school and college leaders and</a:t>
            </a:r>
            <a:r>
              <a:rPr lang="en-GB" sz="1100" b="0" i="0" u="none" strike="noStrike" cap="none" baseline="0">
                <a:solidFill>
                  <a:srgbClr val="000000"/>
                </a:solidFill>
                <a:effectLst/>
                <a:latin typeface="Arial"/>
                <a:ea typeface="Arial"/>
                <a:cs typeface="Arial"/>
                <a:sym typeface="Arial"/>
              </a:rPr>
              <a:t> 99% of participants said that they would recommend the service to a colleague</a:t>
            </a:r>
            <a:r>
              <a:rPr lang="en-GB" sz="1100" b="0" i="0" u="none" strike="noStrike" cap="none">
                <a:solidFill>
                  <a:srgbClr val="000000"/>
                </a:solidFill>
                <a:effectLst/>
                <a:latin typeface="Arial"/>
                <a:ea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endParaRPr lang="en-GB" sz="1100" b="0" i="0" u="none" strike="noStrike" cap="none">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None/>
              <a:tabLst/>
              <a:defRPr/>
            </a:pPr>
            <a:r>
              <a:rPr lang="en-GB" sz="1100" b="0" i="0" u="none" strike="noStrike" cap="none">
                <a:solidFill>
                  <a:srgbClr val="000000"/>
                </a:solidFill>
                <a:effectLst/>
                <a:latin typeface="Arial"/>
                <a:cs typeface="Arial"/>
                <a:sym typeface="Arial"/>
              </a:rPr>
              <a:t>You</a:t>
            </a:r>
            <a:r>
              <a:rPr lang="en-GB" sz="1100" b="0" i="0" u="none" strike="noStrike" cap="none" baseline="0">
                <a:solidFill>
                  <a:srgbClr val="000000"/>
                </a:solidFill>
                <a:effectLst/>
                <a:latin typeface="Arial"/>
                <a:cs typeface="Arial"/>
                <a:sym typeface="Arial"/>
              </a:rPr>
              <a:t> can find out more and apply at: educationsupport.org.uk/leaders </a:t>
            </a:r>
            <a:endParaRPr lang="en-GB" b="0"/>
          </a:p>
          <a:p>
            <a:pPr marL="0" lvl="0" indent="0" algn="l" rtl="0">
              <a:spcBef>
                <a:spcPts val="0"/>
              </a:spcBef>
              <a:spcAft>
                <a:spcPts val="0"/>
              </a:spcAft>
              <a:buNone/>
            </a:pPr>
            <a:endParaRPr/>
          </a:p>
        </p:txBody>
      </p:sp>
    </p:spTree>
    <p:extLst>
      <p:ext uri="{BB962C8B-B14F-4D97-AF65-F5344CB8AC3E}">
        <p14:creationId xmlns:p14="http://schemas.microsoft.com/office/powerpoint/2010/main" val="1199838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yout - Blank" type="title">
  <p:cSld name="TITLE">
    <p:spTree>
      <p:nvGrpSpPr>
        <p:cNvPr id="1" name="Shape 6"/>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yout - Calm Blue">
  <p:cSld name="Layout - Calm Blue">
    <p:spTree>
      <p:nvGrpSpPr>
        <p:cNvPr id="1" name="Shape 26"/>
        <p:cNvGrpSpPr/>
        <p:nvPr/>
      </p:nvGrpSpPr>
      <p:grpSpPr>
        <a:xfrm>
          <a:off x="0" y="0"/>
          <a:ext cx="0" cy="0"/>
          <a:chOff x="0" y="0"/>
          <a:chExt cx="0" cy="0"/>
        </a:xfrm>
      </p:grpSpPr>
      <p:sp>
        <p:nvSpPr>
          <p:cNvPr id="27" name="Google Shape;27;p7"/>
          <p:cNvSpPr/>
          <p:nvPr/>
        </p:nvSpPr>
        <p:spPr>
          <a:xfrm>
            <a:off x="0" y="0"/>
            <a:ext cx="9144000" cy="5143500"/>
          </a:xfrm>
          <a:prstGeom prst="rect">
            <a:avLst/>
          </a:prstGeom>
          <a:solidFill>
            <a:srgbClr val="DFEF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 name="Google Shape;28;p7"/>
          <p:cNvPicPr preferRelativeResize="0"/>
          <p:nvPr/>
        </p:nvPicPr>
        <p:blipFill rotWithShape="1">
          <a:blip r:embed="rId2">
            <a:alphaModFix/>
          </a:blip>
          <a:srcRect/>
          <a:stretch/>
        </p:blipFill>
        <p:spPr>
          <a:xfrm>
            <a:off x="221000" y="4572000"/>
            <a:ext cx="444018" cy="324550"/>
          </a:xfrm>
          <a:prstGeom prst="rect">
            <a:avLst/>
          </a:prstGeom>
          <a:noFill/>
          <a:ln>
            <a:noFill/>
          </a:ln>
        </p:spPr>
      </p:pic>
    </p:spTree>
    <p:extLst>
      <p:ext uri="{BB962C8B-B14F-4D97-AF65-F5344CB8AC3E}">
        <p14:creationId xmlns:p14="http://schemas.microsoft.com/office/powerpoint/2010/main" val="64960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yout - Bold Teal">
  <p:cSld name="Layout - Bold Teal">
    <p:spTree>
      <p:nvGrpSpPr>
        <p:cNvPr id="1" name="Shape 11"/>
        <p:cNvGrpSpPr/>
        <p:nvPr/>
      </p:nvGrpSpPr>
      <p:grpSpPr>
        <a:xfrm>
          <a:off x="0" y="0"/>
          <a:ext cx="0" cy="0"/>
          <a:chOff x="0" y="0"/>
          <a:chExt cx="0" cy="0"/>
        </a:xfrm>
      </p:grpSpPr>
      <p:sp>
        <p:nvSpPr>
          <p:cNvPr id="12" name="Google Shape;12;p4"/>
          <p:cNvSpPr/>
          <p:nvPr/>
        </p:nvSpPr>
        <p:spPr>
          <a:xfrm>
            <a:off x="0" y="0"/>
            <a:ext cx="9144000" cy="5143500"/>
          </a:xfrm>
          <a:prstGeom prst="rect">
            <a:avLst/>
          </a:prstGeom>
          <a:solidFill>
            <a:srgbClr val="4475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4"/>
          <p:cNvSpPr txBox="1"/>
          <p:nvPr/>
        </p:nvSpPr>
        <p:spPr>
          <a:xfrm>
            <a:off x="456950" y="114692"/>
            <a:ext cx="1828800" cy="330000"/>
          </a:xfrm>
          <a:prstGeom prst="rect">
            <a:avLst/>
          </a:prstGeom>
          <a:noFill/>
          <a:ln>
            <a:noFill/>
          </a:ln>
        </p:spPr>
        <p:txBody>
          <a:bodyPr spcFirstLastPara="1" wrap="square" lIns="91425" tIns="91425" rIns="91425" bIns="91425" anchor="t" anchorCtr="0">
            <a:noAutofit/>
          </a:bodyPr>
          <a:lstStyle/>
          <a:p>
            <a:pPr marL="0" lvl="0" indent="-85725" algn="l" rtl="0">
              <a:spcBef>
                <a:spcPts val="0"/>
              </a:spcBef>
              <a:spcAft>
                <a:spcPts val="0"/>
              </a:spcAft>
              <a:buNone/>
            </a:pPr>
            <a:r>
              <a:rPr lang="en" sz="600">
                <a:solidFill>
                  <a:schemeClr val="lt1"/>
                </a:solidFill>
                <a:latin typeface="Helvetica Neue"/>
                <a:ea typeface="Helvetica Neue"/>
                <a:cs typeface="Helvetica Neue"/>
                <a:sym typeface="Helvetica Neue"/>
              </a:rPr>
              <a:t>Education Support</a:t>
            </a:r>
            <a:endParaRPr sz="600">
              <a:solidFill>
                <a:schemeClr val="lt1"/>
              </a:solidFill>
              <a:latin typeface="Helvetica Neue"/>
              <a:ea typeface="Helvetica Neue"/>
              <a:cs typeface="Helvetica Neue"/>
              <a:sym typeface="Helvetica Neue"/>
            </a:endParaRPr>
          </a:p>
        </p:txBody>
      </p:sp>
      <p:sp>
        <p:nvSpPr>
          <p:cNvPr id="14" name="Google Shape;14;p4"/>
          <p:cNvSpPr txBox="1"/>
          <p:nvPr/>
        </p:nvSpPr>
        <p:spPr>
          <a:xfrm>
            <a:off x="3200150" y="114692"/>
            <a:ext cx="1828800" cy="330000"/>
          </a:xfrm>
          <a:prstGeom prst="rect">
            <a:avLst/>
          </a:prstGeom>
          <a:noFill/>
          <a:ln>
            <a:noFill/>
          </a:ln>
        </p:spPr>
        <p:txBody>
          <a:bodyPr spcFirstLastPara="1" wrap="square" lIns="91425" tIns="91425" rIns="91425" bIns="91425" anchor="t" anchorCtr="0">
            <a:noAutofit/>
          </a:bodyPr>
          <a:lstStyle/>
          <a:p>
            <a:pPr marL="0" lvl="0" indent="-85725" algn="l" rtl="0">
              <a:spcBef>
                <a:spcPts val="0"/>
              </a:spcBef>
              <a:spcAft>
                <a:spcPts val="0"/>
              </a:spcAft>
              <a:buNone/>
            </a:pPr>
            <a:r>
              <a:rPr lang="en" sz="600">
                <a:solidFill>
                  <a:schemeClr val="lt1"/>
                </a:solidFill>
                <a:latin typeface="Helvetica Neue"/>
                <a:ea typeface="Helvetica Neue"/>
                <a:cs typeface="Helvetica Neue"/>
                <a:sym typeface="Helvetica Neue"/>
              </a:rPr>
              <a:t>Slide title runs here</a:t>
            </a:r>
            <a:endParaRPr sz="600">
              <a:solidFill>
                <a:schemeClr val="lt1"/>
              </a:solidFill>
              <a:latin typeface="Helvetica Neue"/>
              <a:ea typeface="Helvetica Neue"/>
              <a:cs typeface="Helvetica Neue"/>
              <a:sym typeface="Helvetica Neue"/>
            </a:endParaRPr>
          </a:p>
        </p:txBody>
      </p:sp>
      <p:pic>
        <p:nvPicPr>
          <p:cNvPr id="15" name="Google Shape;15;p4"/>
          <p:cNvPicPr preferRelativeResize="0"/>
          <p:nvPr/>
        </p:nvPicPr>
        <p:blipFill>
          <a:blip r:embed="rId2">
            <a:alphaModFix/>
          </a:blip>
          <a:stretch>
            <a:fillRect/>
          </a:stretch>
        </p:blipFill>
        <p:spPr>
          <a:xfrm>
            <a:off x="221000" y="4702250"/>
            <a:ext cx="291450" cy="194300"/>
          </a:xfrm>
          <a:prstGeom prst="rect">
            <a:avLst/>
          </a:prstGeom>
          <a:noFill/>
          <a:ln>
            <a:noFill/>
          </a:ln>
        </p:spPr>
      </p:pic>
    </p:spTree>
    <p:extLst>
      <p:ext uri="{BB962C8B-B14F-4D97-AF65-F5344CB8AC3E}">
        <p14:creationId xmlns:p14="http://schemas.microsoft.com/office/powerpoint/2010/main" val="2114118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ayout - Calm Teal">
  <p:cSld name="TITLE_3_1_2">
    <p:spTree>
      <p:nvGrpSpPr>
        <p:cNvPr id="1" name="Shape 16"/>
        <p:cNvGrpSpPr/>
        <p:nvPr/>
      </p:nvGrpSpPr>
      <p:grpSpPr>
        <a:xfrm>
          <a:off x="0" y="0"/>
          <a:ext cx="0" cy="0"/>
          <a:chOff x="0" y="0"/>
          <a:chExt cx="0" cy="0"/>
        </a:xfrm>
      </p:grpSpPr>
      <p:sp>
        <p:nvSpPr>
          <p:cNvPr id="17" name="Google Shape;17;p5"/>
          <p:cNvSpPr/>
          <p:nvPr/>
        </p:nvSpPr>
        <p:spPr>
          <a:xfrm>
            <a:off x="0" y="0"/>
            <a:ext cx="9144000" cy="5143500"/>
          </a:xfrm>
          <a:prstGeom prst="rect">
            <a:avLst/>
          </a:prstGeom>
          <a:solidFill>
            <a:srgbClr val="E6F6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Google Shape;18;p5"/>
          <p:cNvPicPr preferRelativeResize="0"/>
          <p:nvPr/>
        </p:nvPicPr>
        <p:blipFill>
          <a:blip r:embed="rId2">
            <a:alphaModFix/>
          </a:blip>
          <a:stretch>
            <a:fillRect/>
          </a:stretch>
        </p:blipFill>
        <p:spPr>
          <a:xfrm>
            <a:off x="221000" y="4702250"/>
            <a:ext cx="291450" cy="1943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yout - Bold Blue">
  <p:cSld name="TITLE_3_1_1">
    <p:spTree>
      <p:nvGrpSpPr>
        <p:cNvPr id="1" name="Shape 21"/>
        <p:cNvGrpSpPr/>
        <p:nvPr/>
      </p:nvGrpSpPr>
      <p:grpSpPr>
        <a:xfrm>
          <a:off x="0" y="0"/>
          <a:ext cx="0" cy="0"/>
          <a:chOff x="0" y="0"/>
          <a:chExt cx="0" cy="0"/>
        </a:xfrm>
      </p:grpSpPr>
      <p:sp>
        <p:nvSpPr>
          <p:cNvPr id="22" name="Google Shape;22;p6"/>
          <p:cNvSpPr/>
          <p:nvPr/>
        </p:nvSpPr>
        <p:spPr>
          <a:xfrm>
            <a:off x="0" y="0"/>
            <a:ext cx="9144000" cy="5143500"/>
          </a:xfrm>
          <a:prstGeom prst="rect">
            <a:avLst/>
          </a:prstGeom>
          <a:solidFill>
            <a:srgbClr val="0047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Google Shape;23;p6"/>
          <p:cNvPicPr preferRelativeResize="0"/>
          <p:nvPr/>
        </p:nvPicPr>
        <p:blipFill rotWithShape="1">
          <a:blip r:embed="rId2">
            <a:alphaModFix/>
          </a:blip>
          <a:srcRect/>
          <a:stretch/>
        </p:blipFill>
        <p:spPr>
          <a:xfrm>
            <a:off x="221000" y="4702250"/>
            <a:ext cx="291450" cy="194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yout - Bold Red">
  <p:cSld name="TITLE_3_1_1_2_1">
    <p:spTree>
      <p:nvGrpSpPr>
        <p:cNvPr id="1" name="Shape 31"/>
        <p:cNvGrpSpPr/>
        <p:nvPr/>
      </p:nvGrpSpPr>
      <p:grpSpPr>
        <a:xfrm>
          <a:off x="0" y="0"/>
          <a:ext cx="0" cy="0"/>
          <a:chOff x="0" y="0"/>
          <a:chExt cx="0" cy="0"/>
        </a:xfrm>
      </p:grpSpPr>
      <p:sp>
        <p:nvSpPr>
          <p:cNvPr id="32" name="Google Shape;32;p8"/>
          <p:cNvSpPr/>
          <p:nvPr userDrawn="1"/>
        </p:nvSpPr>
        <p:spPr>
          <a:xfrm>
            <a:off x="0" y="0"/>
            <a:ext cx="9144000" cy="5143500"/>
          </a:xfrm>
          <a:prstGeom prst="rect">
            <a:avLst/>
          </a:prstGeom>
          <a:solidFill>
            <a:srgbClr val="BC4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 name="Google Shape;33;p8"/>
          <p:cNvPicPr preferRelativeResize="0"/>
          <p:nvPr/>
        </p:nvPicPr>
        <p:blipFill rotWithShape="1">
          <a:blip r:embed="rId2">
            <a:alphaModFix/>
          </a:blip>
          <a:srcRect/>
          <a:stretch/>
        </p:blipFill>
        <p:spPr>
          <a:xfrm>
            <a:off x="221000" y="4702250"/>
            <a:ext cx="291450" cy="1943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yout - Calm Red">
  <p:cSld name="TITLE_3_1_1_2_1_1">
    <p:spTree>
      <p:nvGrpSpPr>
        <p:cNvPr id="1" name="Shape 36"/>
        <p:cNvGrpSpPr/>
        <p:nvPr/>
      </p:nvGrpSpPr>
      <p:grpSpPr>
        <a:xfrm>
          <a:off x="0" y="0"/>
          <a:ext cx="0" cy="0"/>
          <a:chOff x="0" y="0"/>
          <a:chExt cx="0" cy="0"/>
        </a:xfrm>
      </p:grpSpPr>
      <p:sp>
        <p:nvSpPr>
          <p:cNvPr id="37" name="Google Shape;37;p9"/>
          <p:cNvSpPr/>
          <p:nvPr/>
        </p:nvSpPr>
        <p:spPr>
          <a:xfrm>
            <a:off x="0" y="0"/>
            <a:ext cx="9144000" cy="5143500"/>
          </a:xfrm>
          <a:prstGeom prst="rect">
            <a:avLst/>
          </a:prstGeom>
          <a:solidFill>
            <a:srgbClr val="FFE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Google Shape;38;p9"/>
          <p:cNvPicPr preferRelativeResize="0"/>
          <p:nvPr/>
        </p:nvPicPr>
        <p:blipFill rotWithShape="1">
          <a:blip r:embed="rId2">
            <a:alphaModFix/>
          </a:blip>
          <a:srcRect/>
          <a:stretch/>
        </p:blipFill>
        <p:spPr>
          <a:xfrm>
            <a:off x="221000" y="4702250"/>
            <a:ext cx="291450" cy="1943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yout - Bold Orange">
  <p:cSld name="TITLE_3_1_1_2_1_1_1">
    <p:spTree>
      <p:nvGrpSpPr>
        <p:cNvPr id="1" name="Shape 41"/>
        <p:cNvGrpSpPr/>
        <p:nvPr/>
      </p:nvGrpSpPr>
      <p:grpSpPr>
        <a:xfrm>
          <a:off x="0" y="0"/>
          <a:ext cx="0" cy="0"/>
          <a:chOff x="0" y="0"/>
          <a:chExt cx="0" cy="0"/>
        </a:xfrm>
      </p:grpSpPr>
      <p:sp>
        <p:nvSpPr>
          <p:cNvPr id="42" name="Google Shape;42;p10"/>
          <p:cNvSpPr/>
          <p:nvPr/>
        </p:nvSpPr>
        <p:spPr>
          <a:xfrm>
            <a:off x="0" y="0"/>
            <a:ext cx="9144000" cy="5143500"/>
          </a:xfrm>
          <a:prstGeom prst="rect">
            <a:avLst/>
          </a:prstGeom>
          <a:solidFill>
            <a:srgbClr val="F27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 name="Google Shape;43;p10"/>
          <p:cNvPicPr preferRelativeResize="0"/>
          <p:nvPr/>
        </p:nvPicPr>
        <p:blipFill rotWithShape="1">
          <a:blip r:embed="rId2">
            <a:alphaModFix/>
          </a:blip>
          <a:srcRect/>
          <a:stretch/>
        </p:blipFill>
        <p:spPr>
          <a:xfrm>
            <a:off x="221000" y="4702250"/>
            <a:ext cx="291450" cy="1943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ayout - Calm Orange">
  <p:cSld name="TITLE_3_1_1_2_1_1_1_1">
    <p:spTree>
      <p:nvGrpSpPr>
        <p:cNvPr id="1" name="Shape 46"/>
        <p:cNvGrpSpPr/>
        <p:nvPr/>
      </p:nvGrpSpPr>
      <p:grpSpPr>
        <a:xfrm>
          <a:off x="0" y="0"/>
          <a:ext cx="0" cy="0"/>
          <a:chOff x="0" y="0"/>
          <a:chExt cx="0" cy="0"/>
        </a:xfrm>
      </p:grpSpPr>
      <p:sp>
        <p:nvSpPr>
          <p:cNvPr id="47" name="Google Shape;47;p11"/>
          <p:cNvSpPr/>
          <p:nvPr/>
        </p:nvSpPr>
        <p:spPr>
          <a:xfrm>
            <a:off x="0" y="0"/>
            <a:ext cx="9144000" cy="5143500"/>
          </a:xfrm>
          <a:prstGeom prst="rect">
            <a:avLst/>
          </a:prstGeom>
          <a:solidFill>
            <a:srgbClr val="FFE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 name="Google Shape;48;p11"/>
          <p:cNvPicPr preferRelativeResize="0"/>
          <p:nvPr/>
        </p:nvPicPr>
        <p:blipFill rotWithShape="1">
          <a:blip r:embed="rId2">
            <a:alphaModFix/>
          </a:blip>
          <a:srcRect/>
          <a:stretch/>
        </p:blipFill>
        <p:spPr>
          <a:xfrm>
            <a:off x="221000" y="4702250"/>
            <a:ext cx="291450" cy="1943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ayout - Bold Yellow">
  <p:cSld name="TITLE_3_1_1_2_1_1_1_1_1">
    <p:spTree>
      <p:nvGrpSpPr>
        <p:cNvPr id="1" name="Shape 51"/>
        <p:cNvGrpSpPr/>
        <p:nvPr/>
      </p:nvGrpSpPr>
      <p:grpSpPr>
        <a:xfrm>
          <a:off x="0" y="0"/>
          <a:ext cx="0" cy="0"/>
          <a:chOff x="0" y="0"/>
          <a:chExt cx="0" cy="0"/>
        </a:xfrm>
      </p:grpSpPr>
      <p:sp>
        <p:nvSpPr>
          <p:cNvPr id="52" name="Google Shape;52;p12"/>
          <p:cNvSpPr/>
          <p:nvPr/>
        </p:nvSpPr>
        <p:spPr>
          <a:xfrm>
            <a:off x="0" y="0"/>
            <a:ext cx="9144000" cy="5143500"/>
          </a:xfrm>
          <a:prstGeom prst="rect">
            <a:avLst/>
          </a:prstGeom>
          <a:solidFill>
            <a:srgbClr val="FBE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 name="Google Shape;53;p12"/>
          <p:cNvPicPr preferRelativeResize="0"/>
          <p:nvPr/>
        </p:nvPicPr>
        <p:blipFill rotWithShape="1">
          <a:blip r:embed="rId2">
            <a:alphaModFix/>
          </a:blip>
          <a:srcRect/>
          <a:stretch/>
        </p:blipFill>
        <p:spPr>
          <a:xfrm>
            <a:off x="221000" y="4702250"/>
            <a:ext cx="291450" cy="1943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yout - Calm Yellow">
  <p:cSld name="TITLE_3_1_1_2_1_1_1_1_1_1">
    <p:spTree>
      <p:nvGrpSpPr>
        <p:cNvPr id="1" name="Shape 56"/>
        <p:cNvGrpSpPr/>
        <p:nvPr/>
      </p:nvGrpSpPr>
      <p:grpSpPr>
        <a:xfrm>
          <a:off x="0" y="0"/>
          <a:ext cx="0" cy="0"/>
          <a:chOff x="0" y="0"/>
          <a:chExt cx="0" cy="0"/>
        </a:xfrm>
      </p:grpSpPr>
      <p:sp>
        <p:nvSpPr>
          <p:cNvPr id="57" name="Google Shape;57;p13"/>
          <p:cNvSpPr/>
          <p:nvPr/>
        </p:nvSpPr>
        <p:spPr>
          <a:xfrm>
            <a:off x="0" y="0"/>
            <a:ext cx="9144000" cy="5143500"/>
          </a:xfrm>
          <a:prstGeom prst="rect">
            <a:avLst/>
          </a:prstGeom>
          <a:solidFill>
            <a:srgbClr val="FFF5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 name="Google Shape;58;p13"/>
          <p:cNvPicPr preferRelativeResize="0"/>
          <p:nvPr/>
        </p:nvPicPr>
        <p:blipFill rotWithShape="1">
          <a:blip r:embed="rId2">
            <a:alphaModFix/>
          </a:blip>
          <a:srcRect/>
          <a:stretch/>
        </p:blipFill>
        <p:spPr>
          <a:xfrm>
            <a:off x="221000" y="4702250"/>
            <a:ext cx="291450" cy="1943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33.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33.png"/><Relationship Id="rId10" Type="http://schemas.openxmlformats.org/officeDocument/2006/relationships/image" Target="../media/image10.png"/><Relationship Id="rId4" Type="http://schemas.openxmlformats.org/officeDocument/2006/relationships/image" Target="../media/image18.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43.jpeg"/><Relationship Id="rId5" Type="http://schemas.openxmlformats.org/officeDocument/2006/relationships/image" Target="../media/image10.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23.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6.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1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1.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80.png"/><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p:nvPr/>
        </p:nvSpPr>
        <p:spPr>
          <a:xfrm>
            <a:off x="0" y="-4801"/>
            <a:ext cx="9187500" cy="5148300"/>
          </a:xfrm>
          <a:prstGeom prst="rect">
            <a:avLst/>
          </a:prstGeom>
          <a:solidFill>
            <a:srgbClr val="DFEF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6" name="Google Shape;66;p14"/>
          <p:cNvPicPr preferRelativeResize="0"/>
          <p:nvPr/>
        </p:nvPicPr>
        <p:blipFill rotWithShape="1">
          <a:blip r:embed="rId3">
            <a:alphaModFix/>
          </a:blip>
          <a:srcRect b="10"/>
          <a:stretch/>
        </p:blipFill>
        <p:spPr>
          <a:xfrm>
            <a:off x="836664" y="2482744"/>
            <a:ext cx="2384710" cy="306037"/>
          </a:xfrm>
          <a:prstGeom prst="rect">
            <a:avLst/>
          </a:prstGeom>
          <a:noFill/>
          <a:ln>
            <a:noFill/>
          </a:ln>
        </p:spPr>
      </p:pic>
      <p:pic>
        <p:nvPicPr>
          <p:cNvPr id="67" name="Google Shape;67;p14"/>
          <p:cNvPicPr preferRelativeResize="0"/>
          <p:nvPr/>
        </p:nvPicPr>
        <p:blipFill rotWithShape="1">
          <a:blip r:embed="rId4">
            <a:alphaModFix/>
          </a:blip>
          <a:srcRect l="32331" t="1286" r="28643" b="1276"/>
          <a:stretch/>
        </p:blipFill>
        <p:spPr>
          <a:xfrm>
            <a:off x="5385448" y="152401"/>
            <a:ext cx="3442500" cy="4834800"/>
          </a:xfrm>
          <a:prstGeom prst="roundRect">
            <a:avLst>
              <a:gd name="adj" fmla="val 8068"/>
            </a:avLst>
          </a:prstGeom>
          <a:noFill/>
          <a:ln>
            <a:noFill/>
          </a:ln>
        </p:spPr>
      </p:pic>
      <p:pic>
        <p:nvPicPr>
          <p:cNvPr id="68" name="Google Shape;68;p14"/>
          <p:cNvPicPr preferRelativeResize="0"/>
          <p:nvPr/>
        </p:nvPicPr>
        <p:blipFill>
          <a:blip r:embed="rId5">
            <a:alphaModFix/>
          </a:blip>
          <a:stretch>
            <a:fillRect/>
          </a:stretch>
        </p:blipFill>
        <p:spPr>
          <a:xfrm>
            <a:off x="362100" y="396200"/>
            <a:ext cx="695200" cy="212150"/>
          </a:xfrm>
          <a:prstGeom prst="rect">
            <a:avLst/>
          </a:prstGeom>
          <a:noFill/>
          <a:ln>
            <a:noFill/>
          </a:ln>
        </p:spPr>
      </p:pic>
      <p:sp>
        <p:nvSpPr>
          <p:cNvPr id="70" name="Google Shape;70;p14"/>
          <p:cNvSpPr txBox="1"/>
          <p:nvPr/>
        </p:nvSpPr>
        <p:spPr>
          <a:xfrm>
            <a:off x="541883" y="1395771"/>
            <a:ext cx="4301683" cy="1086973"/>
          </a:xfrm>
          <a:prstGeom prst="rect">
            <a:avLst/>
          </a:prstGeom>
          <a:noFill/>
          <a:ln>
            <a:noFill/>
          </a:ln>
        </p:spPr>
        <p:txBody>
          <a:bodyPr spcFirstLastPara="1" wrap="square" lIns="91425" tIns="0" rIns="91425" bIns="0" anchor="t" anchorCtr="0">
            <a:noAutofit/>
          </a:bodyPr>
          <a:lstStyle/>
          <a:p>
            <a:pPr marL="0" lvl="0" indent="0" algn="l" rtl="0">
              <a:lnSpc>
                <a:spcPct val="75000"/>
              </a:lnSpc>
              <a:spcBef>
                <a:spcPts val="0"/>
              </a:spcBef>
              <a:spcAft>
                <a:spcPts val="0"/>
              </a:spcAft>
              <a:buNone/>
            </a:pPr>
            <a:r>
              <a:rPr lang="en" sz="5600" b="1">
                <a:solidFill>
                  <a:schemeClr val="dk1"/>
                </a:solidFill>
                <a:latin typeface="Satoshi" pitchFamily="50" charset="0"/>
                <a:ea typeface="Helvetica Neue"/>
                <a:cs typeface="Helvetica Neue"/>
                <a:sym typeface="Helvetica Neue"/>
              </a:rPr>
              <a:t>Education Support</a:t>
            </a:r>
          </a:p>
          <a:p>
            <a:pPr marL="0" lvl="0" indent="0" algn="l" rtl="0">
              <a:lnSpc>
                <a:spcPct val="75000"/>
              </a:lnSpc>
              <a:spcBef>
                <a:spcPts val="0"/>
              </a:spcBef>
              <a:spcAft>
                <a:spcPts val="0"/>
              </a:spcAft>
              <a:buNone/>
            </a:pPr>
            <a:r>
              <a:rPr lang="en" sz="1600" b="1">
                <a:solidFill>
                  <a:schemeClr val="dk1"/>
                </a:solidFill>
                <a:latin typeface="Satoshi" pitchFamily="50" charset="0"/>
                <a:ea typeface="Helvetica Neue"/>
                <a:cs typeface="Helvetica Neue"/>
                <a:sym typeface="Helvetica Neue"/>
              </a:rPr>
              <a:t> </a:t>
            </a:r>
          </a:p>
          <a:p>
            <a:pPr marL="0" lvl="0" indent="0" algn="l" rtl="0">
              <a:lnSpc>
                <a:spcPct val="75000"/>
              </a:lnSpc>
              <a:spcBef>
                <a:spcPts val="0"/>
              </a:spcBef>
              <a:spcAft>
                <a:spcPts val="0"/>
              </a:spcAft>
              <a:buNone/>
            </a:pPr>
            <a:r>
              <a:rPr lang="en" sz="2800">
                <a:solidFill>
                  <a:schemeClr val="dk1"/>
                </a:solidFill>
                <a:latin typeface="Satoshi" pitchFamily="50" charset="0"/>
                <a:ea typeface="Helvetica Neue"/>
                <a:cs typeface="Helvetica Neue"/>
                <a:sym typeface="Helvetica Neue"/>
              </a:rPr>
              <a:t> </a:t>
            </a:r>
            <a:endParaRPr lang="en" sz="4400">
              <a:solidFill>
                <a:schemeClr val="dk1"/>
              </a:solidFill>
              <a:latin typeface="Satoshi" pitchFamily="50" charset="0"/>
              <a:ea typeface="Helvetica Neue"/>
              <a:cs typeface="Helvetica Neue"/>
              <a:sym typeface="Helvetica Neue"/>
            </a:endParaRPr>
          </a:p>
          <a:p>
            <a:pPr>
              <a:lnSpc>
                <a:spcPct val="75000"/>
              </a:lnSpc>
            </a:pPr>
            <a:r>
              <a:rPr lang="en-GB" sz="2800">
                <a:latin typeface="Satoshi" panose="020B0604020202020204" charset="0"/>
              </a:rPr>
              <a:t>Supporting the mental health and wellbeing of teachers and education staff</a:t>
            </a:r>
          </a:p>
          <a:p>
            <a:pPr marL="0" lvl="0" indent="0" algn="l" rtl="0">
              <a:lnSpc>
                <a:spcPct val="75000"/>
              </a:lnSpc>
              <a:spcBef>
                <a:spcPts val="0"/>
              </a:spcBef>
              <a:spcAft>
                <a:spcPts val="0"/>
              </a:spcAft>
              <a:buNone/>
            </a:pPr>
            <a:endParaRPr sz="5600" b="1">
              <a:solidFill>
                <a:schemeClr val="dk1"/>
              </a:solidFill>
              <a:latin typeface="Satoshi" pitchFamily="50" charset="0"/>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oogle Shape;178;p28"/>
          <p:cNvPicPr preferRelativeResize="0"/>
          <p:nvPr/>
        </p:nvPicPr>
        <p:blipFill rotWithShape="1">
          <a:blip r:embed="rId3">
            <a:alphaModFix/>
          </a:blip>
          <a:srcRect b="10"/>
          <a:stretch/>
        </p:blipFill>
        <p:spPr>
          <a:xfrm>
            <a:off x="2025368" y="890023"/>
            <a:ext cx="895041" cy="159652"/>
          </a:xfrm>
          <a:prstGeom prst="rect">
            <a:avLst/>
          </a:prstGeom>
          <a:noFill/>
          <a:ln>
            <a:noFill/>
          </a:ln>
        </p:spPr>
      </p:pic>
      <p:cxnSp>
        <p:nvCxnSpPr>
          <p:cNvPr id="36" name="Straight Arrow Connector 35">
            <a:extLst>
              <a:ext uri="{FF2B5EF4-FFF2-40B4-BE49-F238E27FC236}">
                <a16:creationId xmlns:a16="http://schemas.microsoft.com/office/drawing/2014/main" id="{EA3FA76B-8EF1-1C62-7EB1-532C00672357}"/>
              </a:ext>
            </a:extLst>
          </p:cNvPr>
          <p:cNvCxnSpPr>
            <a:cxnSpLocks/>
            <a:endCxn id="10" idx="0"/>
          </p:cNvCxnSpPr>
          <p:nvPr/>
        </p:nvCxnSpPr>
        <p:spPr>
          <a:xfrm>
            <a:off x="5530313" y="1352981"/>
            <a:ext cx="1456669" cy="2003626"/>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B88E648-9914-875F-4B6D-3CC5D0D6F078}"/>
              </a:ext>
            </a:extLst>
          </p:cNvPr>
          <p:cNvCxnSpPr>
            <a:cxnSpLocks/>
            <a:endCxn id="31" idx="1"/>
          </p:cNvCxnSpPr>
          <p:nvPr/>
        </p:nvCxnSpPr>
        <p:spPr>
          <a:xfrm>
            <a:off x="2555776" y="3402681"/>
            <a:ext cx="3453476" cy="817513"/>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15EEACC-50E1-D3B8-F5A7-A7314D409888}"/>
              </a:ext>
            </a:extLst>
          </p:cNvPr>
          <p:cNvCxnSpPr>
            <a:cxnSpLocks/>
            <a:endCxn id="41" idx="1"/>
          </p:cNvCxnSpPr>
          <p:nvPr/>
        </p:nvCxnSpPr>
        <p:spPr>
          <a:xfrm flipV="1">
            <a:off x="1871589" y="1420857"/>
            <a:ext cx="1863983" cy="1506642"/>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6" name="Rounded Rectangle 5">
            <a:extLst>
              <a:ext uri="{FF2B5EF4-FFF2-40B4-BE49-F238E27FC236}">
                <a16:creationId xmlns:a16="http://schemas.microsoft.com/office/drawing/2014/main" id="{41D03CCA-3268-D7D3-DBE9-D9DEBBEDE572}"/>
              </a:ext>
            </a:extLst>
          </p:cNvPr>
          <p:cNvSpPr/>
          <p:nvPr/>
        </p:nvSpPr>
        <p:spPr>
          <a:xfrm>
            <a:off x="1391221" y="2571750"/>
            <a:ext cx="1811337" cy="1484025"/>
          </a:xfrm>
          <a:prstGeom prst="roundRect">
            <a:avLst>
              <a:gd name="adj" fmla="val 4610"/>
            </a:avLst>
          </a:prstGeom>
          <a:solidFill>
            <a:srgbClr val="E7F1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7" name="TextBox 6">
            <a:extLst>
              <a:ext uri="{FF2B5EF4-FFF2-40B4-BE49-F238E27FC236}">
                <a16:creationId xmlns:a16="http://schemas.microsoft.com/office/drawing/2014/main" id="{06F21759-F972-1DE7-BDEB-601816869FD6}"/>
              </a:ext>
            </a:extLst>
          </p:cNvPr>
          <p:cNvSpPr txBox="1"/>
          <p:nvPr/>
        </p:nvSpPr>
        <p:spPr>
          <a:xfrm>
            <a:off x="1497923" y="2635882"/>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Workplace</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9" name="Rounded Rectangle 8">
            <a:extLst>
              <a:ext uri="{FF2B5EF4-FFF2-40B4-BE49-F238E27FC236}">
                <a16:creationId xmlns:a16="http://schemas.microsoft.com/office/drawing/2014/main" id="{953DDEDE-3B9F-EDB3-F027-73D30E4F0AE7}"/>
              </a:ext>
            </a:extLst>
          </p:cNvPr>
          <p:cNvSpPr/>
          <p:nvPr/>
        </p:nvSpPr>
        <p:spPr>
          <a:xfrm>
            <a:off x="5902550" y="3292475"/>
            <a:ext cx="1811337" cy="1484025"/>
          </a:xfrm>
          <a:prstGeom prst="roundRect">
            <a:avLst>
              <a:gd name="adj" fmla="val 461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0" name="TextBox 9">
            <a:extLst>
              <a:ext uri="{FF2B5EF4-FFF2-40B4-BE49-F238E27FC236}">
                <a16:creationId xmlns:a16="http://schemas.microsoft.com/office/drawing/2014/main" id="{5273A6D8-5B92-05B0-D02B-4ED0614D19AD}"/>
              </a:ext>
            </a:extLst>
          </p:cNvPr>
          <p:cNvSpPr txBox="1"/>
          <p:nvPr/>
        </p:nvSpPr>
        <p:spPr>
          <a:xfrm>
            <a:off x="6009252" y="3356607"/>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Individual</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2" name="Rounded Rectangle 11">
            <a:extLst>
              <a:ext uri="{FF2B5EF4-FFF2-40B4-BE49-F238E27FC236}">
                <a16:creationId xmlns:a16="http://schemas.microsoft.com/office/drawing/2014/main" id="{4E09A43D-A8CE-7FBF-2FB3-6A4FBD4C3050}"/>
              </a:ext>
            </a:extLst>
          </p:cNvPr>
          <p:cNvSpPr/>
          <p:nvPr/>
        </p:nvSpPr>
        <p:spPr>
          <a:xfrm>
            <a:off x="3666331" y="482051"/>
            <a:ext cx="1811337" cy="1484025"/>
          </a:xfrm>
          <a:prstGeom prst="roundRect">
            <a:avLst>
              <a:gd name="adj" fmla="val 4610"/>
            </a:avLst>
          </a:prstGeom>
          <a:solidFill>
            <a:srgbClr val="FFE7CB">
              <a:alpha val="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3" name="TextBox 12">
            <a:extLst>
              <a:ext uri="{FF2B5EF4-FFF2-40B4-BE49-F238E27FC236}">
                <a16:creationId xmlns:a16="http://schemas.microsoft.com/office/drawing/2014/main" id="{8866627E-9880-D1B1-8F39-DFB1896178EA}"/>
              </a:ext>
            </a:extLst>
          </p:cNvPr>
          <p:cNvSpPr txBox="1"/>
          <p:nvPr/>
        </p:nvSpPr>
        <p:spPr>
          <a:xfrm>
            <a:off x="3773033" y="546183"/>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System</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pic>
        <p:nvPicPr>
          <p:cNvPr id="23" name="Picture 22">
            <a:extLst>
              <a:ext uri="{FF2B5EF4-FFF2-40B4-BE49-F238E27FC236}">
                <a16:creationId xmlns:a16="http://schemas.microsoft.com/office/drawing/2014/main" id="{A1D09298-E5C2-F0E2-9FF0-D430E0822CFC}"/>
              </a:ext>
            </a:extLst>
          </p:cNvPr>
          <p:cNvPicPr>
            <a:picLocks noChangeAspect="1"/>
          </p:cNvPicPr>
          <p:nvPr/>
        </p:nvPicPr>
        <p:blipFill rotWithShape="1">
          <a:blip r:embed="rId4"/>
          <a:srcRect l="4703" r="7406" b="20583"/>
          <a:stretch/>
        </p:blipFill>
        <p:spPr>
          <a:xfrm>
            <a:off x="1524000" y="2999423"/>
            <a:ext cx="1559442" cy="1056352"/>
          </a:xfrm>
          <a:prstGeom prst="rect">
            <a:avLst/>
          </a:prstGeom>
        </p:spPr>
      </p:pic>
      <p:pic>
        <p:nvPicPr>
          <p:cNvPr id="31" name="Picture 30" descr="Icon&#10;&#10;Description automatically generated">
            <a:extLst>
              <a:ext uri="{FF2B5EF4-FFF2-40B4-BE49-F238E27FC236}">
                <a16:creationId xmlns:a16="http://schemas.microsoft.com/office/drawing/2014/main" id="{76C2E386-8013-BBD7-253B-CBC8098DA9BC}"/>
              </a:ext>
            </a:extLst>
          </p:cNvPr>
          <p:cNvPicPr>
            <a:picLocks noChangeAspect="1"/>
          </p:cNvPicPr>
          <p:nvPr/>
        </p:nvPicPr>
        <p:blipFill rotWithShape="1">
          <a:blip r:embed="rId5">
            <a:extLst>
              <a:ext uri="{BEBA8EAE-BF5A-486C-A8C5-ECC9F3942E4B}">
                <a14:imgProps xmlns:a14="http://schemas.microsoft.com/office/drawing/2010/main">
                  <a14:imgLayer r:embed="rId6">
                    <a14:imgEffect>
                      <a14:artisticPhotocopy/>
                    </a14:imgEffect>
                  </a14:imgLayer>
                </a14:imgProps>
              </a:ext>
            </a:extLst>
          </a:blip>
          <a:srcRect l="10489" r="10846" b="35893"/>
          <a:stretch/>
        </p:blipFill>
        <p:spPr>
          <a:xfrm>
            <a:off x="6009252" y="3663887"/>
            <a:ext cx="1488559" cy="1112613"/>
          </a:xfrm>
          <a:prstGeom prst="rect">
            <a:avLst/>
          </a:prstGeom>
        </p:spPr>
      </p:pic>
      <p:pic>
        <p:nvPicPr>
          <p:cNvPr id="41" name="Picture 40" descr="A picture containing text&#10;&#10;Description automatically generated">
            <a:extLst>
              <a:ext uri="{FF2B5EF4-FFF2-40B4-BE49-F238E27FC236}">
                <a16:creationId xmlns:a16="http://schemas.microsoft.com/office/drawing/2014/main" id="{B499FC79-C74E-F08C-6D48-B672848E6102}"/>
              </a:ext>
            </a:extLst>
          </p:cNvPr>
          <p:cNvPicPr>
            <a:picLocks noChangeAspect="1"/>
          </p:cNvPicPr>
          <p:nvPr/>
        </p:nvPicPr>
        <p:blipFill rotWithShape="1">
          <a:blip r:embed="rId7">
            <a:extLst>
              <a:ext uri="{BEBA8EAE-BF5A-486C-A8C5-ECC9F3942E4B}">
                <a14:imgProps xmlns:a14="http://schemas.microsoft.com/office/drawing/2010/main">
                  <a14:imgLayer r:embed="rId8">
                    <a14:imgEffect>
                      <a14:artisticPhotocopy/>
                    </a14:imgEffect>
                  </a14:imgLayer>
                </a14:imgProps>
              </a:ext>
            </a:extLst>
          </a:blip>
          <a:srcRect l="7808" r="13662" b="20069"/>
          <a:stretch/>
        </p:blipFill>
        <p:spPr>
          <a:xfrm>
            <a:off x="3735572" y="875637"/>
            <a:ext cx="1651591" cy="1090439"/>
          </a:xfrm>
          <a:prstGeom prst="rect">
            <a:avLst/>
          </a:prstGeom>
        </p:spPr>
      </p:pic>
      <p:sp>
        <p:nvSpPr>
          <p:cNvPr id="25" name="Google Shape;179;p28"/>
          <p:cNvSpPr txBox="1"/>
          <p:nvPr/>
        </p:nvSpPr>
        <p:spPr>
          <a:xfrm>
            <a:off x="277794" y="506845"/>
            <a:ext cx="2952765" cy="125907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3200" b="1">
                <a:solidFill>
                  <a:schemeClr val="dk1"/>
                </a:solidFill>
                <a:latin typeface="Satoshi" pitchFamily="50" charset="0"/>
                <a:ea typeface="Helvetica Neue"/>
                <a:cs typeface="Helvetica Neue"/>
                <a:sym typeface="Helvetica Neue"/>
              </a:rPr>
              <a:t>How we work</a:t>
            </a:r>
            <a:endParaRPr sz="3200" b="1">
              <a:solidFill>
                <a:schemeClr val="dk1"/>
              </a:solidFill>
              <a:latin typeface="Satoshi" pitchFamily="50" charset="0"/>
              <a:ea typeface="Helvetica Neue"/>
              <a:cs typeface="Helvetica Neue"/>
              <a:sym typeface="Helvetica Neue"/>
            </a:endParaRPr>
          </a:p>
        </p:txBody>
      </p:sp>
      <p:pic>
        <p:nvPicPr>
          <p:cNvPr id="16" name="Google Shape;112;p19"/>
          <p:cNvPicPr preferRelativeResize="0"/>
          <p:nvPr/>
        </p:nvPicPr>
        <p:blipFill rotWithShape="1">
          <a:blip r:embed="rId9">
            <a:alphaModFix/>
          </a:blip>
          <a:srcRect/>
          <a:stretch/>
        </p:blipFill>
        <p:spPr>
          <a:xfrm>
            <a:off x="753472" y="2291032"/>
            <a:ext cx="3019561" cy="1989173"/>
          </a:xfrm>
          <a:prstGeom prst="rect">
            <a:avLst/>
          </a:prstGeom>
          <a:noFill/>
          <a:ln>
            <a:noFill/>
          </a:ln>
        </p:spPr>
      </p:pic>
      <p:pic>
        <p:nvPicPr>
          <p:cNvPr id="17" name="Google Shape;68;p14"/>
          <p:cNvPicPr preferRelativeResize="0"/>
          <p:nvPr/>
        </p:nvPicPr>
        <p:blipFill>
          <a:blip r:embed="rId10">
            <a:alphaModFix/>
          </a:blip>
          <a:stretch>
            <a:fillRect/>
          </a:stretch>
        </p:blipFill>
        <p:spPr>
          <a:xfrm>
            <a:off x="8065718" y="334033"/>
            <a:ext cx="695200" cy="212150"/>
          </a:xfrm>
          <a:prstGeom prst="rect">
            <a:avLst/>
          </a:prstGeom>
          <a:noFill/>
          <a:ln>
            <a:noFill/>
          </a:ln>
        </p:spPr>
      </p:pic>
    </p:spTree>
    <p:extLst>
      <p:ext uri="{BB962C8B-B14F-4D97-AF65-F5344CB8AC3E}">
        <p14:creationId xmlns:p14="http://schemas.microsoft.com/office/powerpoint/2010/main" val="16564625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6" name="Google Shape;178;p28"/>
          <p:cNvPicPr preferRelativeResize="0"/>
          <p:nvPr/>
        </p:nvPicPr>
        <p:blipFill rotWithShape="1">
          <a:blip r:embed="rId3">
            <a:alphaModFix/>
          </a:blip>
          <a:srcRect b="10"/>
          <a:stretch/>
        </p:blipFill>
        <p:spPr>
          <a:xfrm>
            <a:off x="7218666" y="678426"/>
            <a:ext cx="1056973" cy="196646"/>
          </a:xfrm>
          <a:prstGeom prst="rect">
            <a:avLst/>
          </a:prstGeom>
          <a:noFill/>
          <a:ln>
            <a:noFill/>
          </a:ln>
        </p:spPr>
      </p:pic>
      <p:sp>
        <p:nvSpPr>
          <p:cNvPr id="17" name="Google Shape;179;p28"/>
          <p:cNvSpPr txBox="1"/>
          <p:nvPr/>
        </p:nvSpPr>
        <p:spPr>
          <a:xfrm>
            <a:off x="202333" y="79729"/>
            <a:ext cx="8768507" cy="638027"/>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chemeClr val="dk1"/>
                </a:solidFill>
                <a:latin typeface="Satoshi" pitchFamily="50" charset="0"/>
                <a:ea typeface="Helvetica Neue"/>
                <a:cs typeface="Helvetica Neue"/>
                <a:sym typeface="Helvetica Neue"/>
              </a:rPr>
              <a:t>Are you a leader? </a:t>
            </a:r>
          </a:p>
          <a:p>
            <a:pPr marL="0" lvl="0" indent="0" algn="ctr" rtl="0">
              <a:lnSpc>
                <a:spcPct val="100000"/>
              </a:lnSpc>
              <a:spcBef>
                <a:spcPts val="0"/>
              </a:spcBef>
              <a:spcAft>
                <a:spcPts val="0"/>
              </a:spcAft>
              <a:buNone/>
            </a:pPr>
            <a:r>
              <a:rPr lang="en-GB" sz="2000">
                <a:solidFill>
                  <a:schemeClr val="dk1"/>
                </a:solidFill>
                <a:latin typeface="Satoshi" pitchFamily="50" charset="0"/>
                <a:ea typeface="Helvetica Neue"/>
                <a:cs typeface="Helvetica Neue"/>
                <a:sym typeface="Helvetica Neue"/>
              </a:rPr>
              <a:t>Here is how you can start your school’s journey to better wellbeing</a:t>
            </a:r>
          </a:p>
        </p:txBody>
      </p:sp>
      <p:pic>
        <p:nvPicPr>
          <p:cNvPr id="6" name="Google Shape;68;p14"/>
          <p:cNvPicPr preferRelativeResize="0"/>
          <p:nvPr/>
        </p:nvPicPr>
        <p:blipFill>
          <a:blip r:embed="rId4">
            <a:alphaModFix/>
          </a:blip>
          <a:stretch>
            <a:fillRect/>
          </a:stretch>
        </p:blipFill>
        <p:spPr>
          <a:xfrm>
            <a:off x="8275640" y="4670059"/>
            <a:ext cx="695200" cy="212150"/>
          </a:xfrm>
          <a:prstGeom prst="rect">
            <a:avLst/>
          </a:prstGeom>
          <a:noFill/>
          <a:ln>
            <a:noFill/>
          </a:ln>
        </p:spPr>
      </p:pic>
      <p:pic>
        <p:nvPicPr>
          <p:cNvPr id="9" name="Picture 8"/>
          <p:cNvPicPr>
            <a:picLocks noChangeAspect="1"/>
          </p:cNvPicPr>
          <p:nvPr/>
        </p:nvPicPr>
        <p:blipFill>
          <a:blip r:embed="rId5"/>
          <a:stretch>
            <a:fillRect/>
          </a:stretch>
        </p:blipFill>
        <p:spPr>
          <a:xfrm>
            <a:off x="1465007" y="875072"/>
            <a:ext cx="6110586" cy="4096002"/>
          </a:xfrm>
          <a:prstGeom prst="rect">
            <a:avLst/>
          </a:prstGeom>
        </p:spPr>
      </p:pic>
    </p:spTree>
    <p:extLst>
      <p:ext uri="{BB962C8B-B14F-4D97-AF65-F5344CB8AC3E}">
        <p14:creationId xmlns:p14="http://schemas.microsoft.com/office/powerpoint/2010/main" val="3641971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6" name="Google Shape;178;p28"/>
          <p:cNvPicPr preferRelativeResize="0"/>
          <p:nvPr/>
        </p:nvPicPr>
        <p:blipFill rotWithShape="1">
          <a:blip r:embed="rId3">
            <a:alphaModFix/>
          </a:blip>
          <a:srcRect b="10"/>
          <a:stretch/>
        </p:blipFill>
        <p:spPr>
          <a:xfrm>
            <a:off x="3629891" y="1466618"/>
            <a:ext cx="1914173" cy="248845"/>
          </a:xfrm>
          <a:prstGeom prst="rect">
            <a:avLst/>
          </a:prstGeom>
          <a:noFill/>
          <a:ln>
            <a:noFill/>
          </a:ln>
        </p:spPr>
      </p:pic>
      <p:sp>
        <p:nvSpPr>
          <p:cNvPr id="17" name="Google Shape;179;p28"/>
          <p:cNvSpPr txBox="1"/>
          <p:nvPr/>
        </p:nvSpPr>
        <p:spPr>
          <a:xfrm>
            <a:off x="3551312" y="538788"/>
            <a:ext cx="5173362" cy="125907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3200" b="1">
                <a:solidFill>
                  <a:schemeClr val="dk1"/>
                </a:solidFill>
                <a:latin typeface="Satoshi" pitchFamily="50" charset="0"/>
                <a:ea typeface="Helvetica Neue"/>
                <a:cs typeface="Helvetica Neue"/>
                <a:sym typeface="Helvetica Neue"/>
              </a:rPr>
              <a:t>What is an Employee Assistance Programme?</a:t>
            </a:r>
            <a:endParaRPr sz="3200" b="1">
              <a:solidFill>
                <a:schemeClr val="dk1"/>
              </a:solidFill>
              <a:latin typeface="Satoshi" pitchFamily="50" charset="0"/>
              <a:ea typeface="Helvetica Neue"/>
              <a:cs typeface="Helvetica Neue"/>
              <a:sym typeface="Helvetica Neue"/>
            </a:endParaRPr>
          </a:p>
        </p:txBody>
      </p:sp>
      <p:pic>
        <p:nvPicPr>
          <p:cNvPr id="18" name="Google Shape;175;p28"/>
          <p:cNvPicPr preferRelativeResize="0"/>
          <p:nvPr/>
        </p:nvPicPr>
        <p:blipFill>
          <a:blip r:embed="rId4">
            <a:extLst>
              <a:ext uri="{28A0092B-C50C-407E-A947-70E740481C1C}">
                <a14:useLocalDpi xmlns:a14="http://schemas.microsoft.com/office/drawing/2010/main" val="0"/>
              </a:ext>
            </a:extLst>
          </a:blip>
          <a:stretch>
            <a:fillRect/>
          </a:stretch>
        </p:blipFill>
        <p:spPr>
          <a:xfrm>
            <a:off x="259907" y="152400"/>
            <a:ext cx="3227486" cy="4834800"/>
          </a:xfrm>
          <a:prstGeom prst="roundRect">
            <a:avLst>
              <a:gd name="adj" fmla="val 8068"/>
            </a:avLst>
          </a:prstGeom>
          <a:noFill/>
          <a:ln>
            <a:noFill/>
          </a:ln>
        </p:spPr>
      </p:pic>
      <p:sp>
        <p:nvSpPr>
          <p:cNvPr id="19" name="Google Shape;177;p28"/>
          <p:cNvSpPr txBox="1"/>
          <p:nvPr/>
        </p:nvSpPr>
        <p:spPr>
          <a:xfrm>
            <a:off x="3361039" y="2713494"/>
            <a:ext cx="5782961" cy="2273706"/>
          </a:xfrm>
          <a:prstGeom prst="rect">
            <a:avLst/>
          </a:prstGeom>
          <a:noFill/>
          <a:ln>
            <a:noFill/>
          </a:ln>
        </p:spPr>
        <p:txBody>
          <a:bodyPr spcFirstLastPara="1" wrap="square" lIns="91425" tIns="91425" rIns="91425" bIns="91425" numCol="2" anchor="b" anchorCtr="0">
            <a:noAutofit/>
          </a:bodyPr>
          <a:lstStyle/>
          <a:p>
            <a:pPr marL="457200" lvl="0" indent="-285750" algn="l" rtl="0">
              <a:lnSpc>
                <a:spcPct val="100000"/>
              </a:lnSpc>
              <a:spcBef>
                <a:spcPts val="0"/>
              </a:spcBef>
              <a:spcAft>
                <a:spcPts val="0"/>
              </a:spcAft>
              <a:buClr>
                <a:schemeClr val="dk1"/>
              </a:buClr>
              <a:buSzPts val="900"/>
              <a:buFont typeface="Helvetica Neue"/>
              <a:buChar char="●"/>
            </a:pPr>
            <a:r>
              <a:rPr lang="en-GB" b="1">
                <a:solidFill>
                  <a:schemeClr val="dk1"/>
                </a:solidFill>
                <a:latin typeface="Satoshi" pitchFamily="50" charset="0"/>
                <a:ea typeface="Helvetica Neue"/>
                <a:cs typeface="Helvetica Neue"/>
                <a:sym typeface="Helvetica Neue"/>
              </a:rPr>
              <a:t>I</a:t>
            </a:r>
            <a:r>
              <a:rPr lang="en" b="1">
                <a:solidFill>
                  <a:schemeClr val="dk1"/>
                </a:solidFill>
                <a:latin typeface="Satoshi" pitchFamily="50" charset="0"/>
                <a:ea typeface="Helvetica Neue"/>
                <a:cs typeface="Helvetica Neue"/>
                <a:sym typeface="Helvetica Neue"/>
              </a:rPr>
              <a:t>mpartial </a:t>
            </a:r>
            <a:r>
              <a:rPr lang="en">
                <a:solidFill>
                  <a:schemeClr val="dk1"/>
                </a:solidFill>
                <a:latin typeface="Satoshi" pitchFamily="50" charset="0"/>
                <a:ea typeface="Helvetica Neue"/>
                <a:cs typeface="Helvetica Neue"/>
                <a:sym typeface="Helvetica Neue"/>
              </a:rPr>
              <a:t>and </a:t>
            </a:r>
            <a:r>
              <a:rPr lang="en" b="1">
                <a:solidFill>
                  <a:schemeClr val="dk1"/>
                </a:solidFill>
                <a:latin typeface="Satoshi" pitchFamily="50" charset="0"/>
                <a:ea typeface="Helvetica Neue"/>
                <a:cs typeface="Helvetica Neue"/>
                <a:sym typeface="Helvetica Neue"/>
              </a:rPr>
              <a:t>confidential support</a:t>
            </a:r>
            <a:r>
              <a:rPr lang="en">
                <a:solidFill>
                  <a:schemeClr val="dk1"/>
                </a:solidFill>
                <a:latin typeface="Satoshi" pitchFamily="50" charset="0"/>
                <a:ea typeface="Helvetica Neue"/>
                <a:cs typeface="Helvetica Neue"/>
                <a:sym typeface="Helvetica Neue"/>
              </a:rPr>
              <a:t> service</a:t>
            </a: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457200" lvl="0" indent="-285750" algn="l" rtl="0">
              <a:lnSpc>
                <a:spcPct val="100000"/>
              </a:lnSpc>
              <a:spcBef>
                <a:spcPts val="0"/>
              </a:spcBef>
              <a:spcAft>
                <a:spcPts val="0"/>
              </a:spcAft>
              <a:buClr>
                <a:schemeClr val="dk1"/>
              </a:buClr>
              <a:buSzPts val="900"/>
              <a:buFont typeface="Helvetica Neue"/>
              <a:buChar char="●"/>
            </a:pPr>
            <a:r>
              <a:rPr lang="en" b="1">
                <a:solidFill>
                  <a:schemeClr val="dk1"/>
                </a:solidFill>
                <a:latin typeface="Satoshi" pitchFamily="50" charset="0"/>
                <a:ea typeface="Helvetica Neue"/>
                <a:cs typeface="Helvetica Neue"/>
                <a:sym typeface="Helvetica Neue"/>
              </a:rPr>
              <a:t>24</a:t>
            </a:r>
            <a:r>
              <a:rPr lang="en">
                <a:solidFill>
                  <a:schemeClr val="dk1"/>
                </a:solidFill>
                <a:latin typeface="Satoshi" pitchFamily="50" charset="0"/>
                <a:ea typeface="Helvetica Neue"/>
                <a:cs typeface="Helvetica Neue"/>
                <a:sym typeface="Helvetica Neue"/>
              </a:rPr>
              <a:t> hour phoneline, </a:t>
            </a:r>
            <a:r>
              <a:rPr lang="en" b="1">
                <a:solidFill>
                  <a:schemeClr val="dk1"/>
                </a:solidFill>
                <a:latin typeface="Satoshi" pitchFamily="50" charset="0"/>
                <a:ea typeface="Helvetica Neue"/>
                <a:cs typeface="Helvetica Neue"/>
                <a:sym typeface="Helvetica Neue"/>
              </a:rPr>
              <a:t>365</a:t>
            </a:r>
            <a:r>
              <a:rPr lang="en">
                <a:solidFill>
                  <a:schemeClr val="dk1"/>
                </a:solidFill>
                <a:latin typeface="Satoshi" pitchFamily="50" charset="0"/>
                <a:ea typeface="Helvetica Neue"/>
                <a:cs typeface="Helvetica Neue"/>
                <a:sym typeface="Helvetica Neue"/>
              </a:rPr>
              <a:t> days a year</a:t>
            </a: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457200" lvl="0" indent="-285750" algn="l" rtl="0">
              <a:lnSpc>
                <a:spcPct val="100000"/>
              </a:lnSpc>
              <a:spcBef>
                <a:spcPts val="0"/>
              </a:spcBef>
              <a:spcAft>
                <a:spcPts val="0"/>
              </a:spcAft>
              <a:buClr>
                <a:schemeClr val="dk1"/>
              </a:buClr>
              <a:buSzPts val="900"/>
              <a:buFont typeface="Helvetica Neue"/>
              <a:buChar char="●"/>
            </a:pPr>
            <a:r>
              <a:rPr lang="en-GB">
                <a:solidFill>
                  <a:schemeClr val="dk1"/>
                </a:solidFill>
                <a:latin typeface="Satoshi" pitchFamily="50" charset="0"/>
                <a:ea typeface="Helvetica Neue"/>
                <a:cs typeface="Helvetica Neue"/>
                <a:sym typeface="Helvetica Neue"/>
              </a:rPr>
              <a:t>A</a:t>
            </a:r>
            <a:r>
              <a:rPr lang="en">
                <a:solidFill>
                  <a:schemeClr val="dk1"/>
                </a:solidFill>
                <a:latin typeface="Satoshi" pitchFamily="50" charset="0"/>
                <a:ea typeface="Helvetica Neue"/>
                <a:cs typeface="Helvetica Neue"/>
                <a:sym typeface="Helvetica Neue"/>
              </a:rPr>
              <a:t>ccess to practical resources on a dedicated website</a:t>
            </a: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457200" lvl="0" indent="-285750">
              <a:buClr>
                <a:schemeClr val="dk1"/>
              </a:buClr>
              <a:buSzPts val="900"/>
              <a:buFont typeface="Helvetica Neue"/>
              <a:buChar char="●"/>
            </a:pPr>
            <a:r>
              <a:rPr lang="en-GB">
                <a:solidFill>
                  <a:schemeClr val="dk1"/>
                </a:solidFill>
                <a:latin typeface="Satoshi" pitchFamily="50" charset="0"/>
                <a:ea typeface="Helvetica Neue"/>
                <a:cs typeface="Helvetica Neue"/>
                <a:sym typeface="Helvetica Neue"/>
              </a:rPr>
              <a:t>Assistance with </a:t>
            </a:r>
            <a:r>
              <a:rPr lang="en-GB" b="1">
                <a:solidFill>
                  <a:schemeClr val="dk1"/>
                </a:solidFill>
                <a:latin typeface="Satoshi" pitchFamily="50" charset="0"/>
                <a:ea typeface="Helvetica Neue"/>
                <a:cs typeface="Helvetica Neue"/>
                <a:sym typeface="Helvetica Neue"/>
              </a:rPr>
              <a:t>personal</a:t>
            </a:r>
            <a:r>
              <a:rPr lang="en-GB">
                <a:solidFill>
                  <a:schemeClr val="dk1"/>
                </a:solidFill>
                <a:latin typeface="Satoshi" pitchFamily="50" charset="0"/>
                <a:ea typeface="Helvetica Neue"/>
                <a:cs typeface="Helvetica Neue"/>
                <a:sym typeface="Helvetica Neue"/>
              </a:rPr>
              <a:t> or </a:t>
            </a:r>
            <a:r>
              <a:rPr lang="en-GB" b="1">
                <a:solidFill>
                  <a:schemeClr val="dk1"/>
                </a:solidFill>
                <a:latin typeface="Satoshi" pitchFamily="50" charset="0"/>
                <a:ea typeface="Helvetica Neue"/>
                <a:cs typeface="Helvetica Neue"/>
                <a:sym typeface="Helvetica Neue"/>
              </a:rPr>
              <a:t>work</a:t>
            </a:r>
            <a:r>
              <a:rPr lang="en-GB">
                <a:solidFill>
                  <a:schemeClr val="dk1"/>
                </a:solidFill>
                <a:latin typeface="Satoshi" pitchFamily="50" charset="0"/>
                <a:ea typeface="Helvetica Neue"/>
                <a:cs typeface="Helvetica Neue"/>
                <a:sym typeface="Helvetica Neue"/>
              </a:rPr>
              <a:t> issues</a:t>
            </a:r>
          </a:p>
          <a:p>
            <a:pPr marL="457200" lvl="0" indent="-285750">
              <a:buClr>
                <a:schemeClr val="dk1"/>
              </a:buClr>
              <a:buSzPts val="900"/>
              <a:buFont typeface="Helvetica Neue"/>
              <a:buChar char="●"/>
            </a:pPr>
            <a:endParaRPr lang="en-GB">
              <a:solidFill>
                <a:schemeClr val="dk1"/>
              </a:solidFill>
              <a:latin typeface="Satoshi" pitchFamily="50" charset="0"/>
              <a:ea typeface="Helvetica Neue"/>
              <a:cs typeface="Helvetica Neue"/>
              <a:sym typeface="Helvetica Neue"/>
            </a:endParaRPr>
          </a:p>
          <a:p>
            <a:pPr marL="457200" lvl="0" indent="-285750">
              <a:buClr>
                <a:schemeClr val="dk1"/>
              </a:buClr>
              <a:buSzPts val="900"/>
              <a:buFont typeface="Helvetica Neue"/>
              <a:buChar char="●"/>
            </a:pPr>
            <a:endParaRPr lang="en-GB">
              <a:solidFill>
                <a:schemeClr val="dk1"/>
              </a:solidFill>
              <a:latin typeface="Satoshi" pitchFamily="50" charset="0"/>
              <a:ea typeface="Helvetica Neue"/>
              <a:cs typeface="Helvetica Neue"/>
              <a:sym typeface="Helvetica Neue"/>
            </a:endParaRPr>
          </a:p>
          <a:p>
            <a:pPr marL="457200" lvl="0" indent="-285750">
              <a:buClr>
                <a:schemeClr val="dk1"/>
              </a:buClr>
              <a:buSzPts val="900"/>
              <a:buFont typeface="Helvetica Neue"/>
              <a:buChar char="●"/>
            </a:pPr>
            <a:r>
              <a:rPr lang="en-GB" b="1">
                <a:solidFill>
                  <a:schemeClr val="dk1"/>
                </a:solidFill>
                <a:latin typeface="Satoshi" pitchFamily="50" charset="0"/>
                <a:ea typeface="Helvetica Neue"/>
                <a:cs typeface="Helvetica Neue"/>
                <a:sym typeface="Helvetica Neue"/>
              </a:rPr>
              <a:t>Fast track </a:t>
            </a:r>
            <a:r>
              <a:rPr lang="en-GB">
                <a:solidFill>
                  <a:schemeClr val="dk1"/>
                </a:solidFill>
                <a:latin typeface="Satoshi" pitchFamily="50" charset="0"/>
                <a:ea typeface="Helvetica Neue"/>
                <a:cs typeface="Helvetica Neue"/>
                <a:sym typeface="Helvetica Neue"/>
              </a:rPr>
              <a:t>support by BACP accredited counsellors</a:t>
            </a:r>
          </a:p>
          <a:p>
            <a:pPr marL="171450" lvl="0">
              <a:buClr>
                <a:schemeClr val="dk1"/>
              </a:buClr>
              <a:buSzPts val="900"/>
            </a:pPr>
            <a:endParaRPr lang="en-GB">
              <a:solidFill>
                <a:schemeClr val="dk1"/>
              </a:solidFill>
              <a:latin typeface="Satoshi" pitchFamily="50" charset="0"/>
              <a:ea typeface="Helvetica Neue"/>
              <a:cs typeface="Helvetica Neue"/>
              <a:sym typeface="Helvetica Neue"/>
            </a:endParaRPr>
          </a:p>
          <a:p>
            <a:pPr marL="171450" lvl="0">
              <a:buClr>
                <a:schemeClr val="dk1"/>
              </a:buClr>
              <a:buSzPts val="900"/>
            </a:pPr>
            <a:endParaRPr lang="en-GB">
              <a:solidFill>
                <a:schemeClr val="dk1"/>
              </a:solidFill>
              <a:latin typeface="Satoshi" pitchFamily="50" charset="0"/>
              <a:ea typeface="Helvetica Neue"/>
              <a:cs typeface="Helvetica Neue"/>
              <a:sym typeface="Helvetica Neue"/>
            </a:endParaRPr>
          </a:p>
          <a:p>
            <a:pPr marL="457200" lvl="0" indent="-285750">
              <a:buClr>
                <a:schemeClr val="dk1"/>
              </a:buClr>
              <a:buSzPts val="900"/>
              <a:buFont typeface="Helvetica Neue"/>
              <a:buChar char="●"/>
            </a:pPr>
            <a:r>
              <a:rPr lang="en-GB">
                <a:solidFill>
                  <a:schemeClr val="dk1"/>
                </a:solidFill>
                <a:latin typeface="Satoshi" pitchFamily="50" charset="0"/>
                <a:ea typeface="Helvetica Neue"/>
                <a:cs typeface="Helvetica Neue"/>
                <a:sym typeface="Helvetica Neue"/>
              </a:rPr>
              <a:t>Information and guidance for </a:t>
            </a:r>
            <a:r>
              <a:rPr lang="en-GB" b="1">
                <a:solidFill>
                  <a:schemeClr val="dk1"/>
                </a:solidFill>
                <a:latin typeface="Satoshi" pitchFamily="50" charset="0"/>
                <a:ea typeface="Helvetica Neue"/>
                <a:cs typeface="Helvetica Neue"/>
                <a:sym typeface="Helvetica Neue"/>
              </a:rPr>
              <a:t>financial</a:t>
            </a:r>
            <a:r>
              <a:rPr lang="en-GB">
                <a:solidFill>
                  <a:schemeClr val="dk1"/>
                </a:solidFill>
                <a:latin typeface="Satoshi" pitchFamily="50" charset="0"/>
                <a:ea typeface="Helvetica Neue"/>
                <a:cs typeface="Helvetica Neue"/>
                <a:sym typeface="Helvetica Neue"/>
              </a:rPr>
              <a:t> and </a:t>
            </a:r>
            <a:r>
              <a:rPr lang="en-GB" b="1">
                <a:solidFill>
                  <a:schemeClr val="dk1"/>
                </a:solidFill>
                <a:latin typeface="Satoshi" pitchFamily="50" charset="0"/>
                <a:ea typeface="Helvetica Neue"/>
                <a:cs typeface="Helvetica Neue"/>
                <a:sym typeface="Helvetica Neue"/>
              </a:rPr>
              <a:t>legal</a:t>
            </a:r>
            <a:r>
              <a:rPr lang="en-GB">
                <a:solidFill>
                  <a:schemeClr val="dk1"/>
                </a:solidFill>
                <a:latin typeface="Satoshi" pitchFamily="50" charset="0"/>
                <a:ea typeface="Helvetica Neue"/>
                <a:cs typeface="Helvetica Neue"/>
                <a:sym typeface="Helvetica Neue"/>
              </a:rPr>
              <a:t> queries</a:t>
            </a:r>
          </a:p>
          <a:p>
            <a:pPr marL="457200" lvl="0" indent="-285750" algn="l" rtl="0">
              <a:lnSpc>
                <a:spcPct val="100000"/>
              </a:lnSpc>
              <a:spcBef>
                <a:spcPts val="0"/>
              </a:spcBef>
              <a:spcAft>
                <a:spcPts val="0"/>
              </a:spcAft>
              <a:buClr>
                <a:schemeClr val="dk1"/>
              </a:buClr>
              <a:buSzPts val="900"/>
              <a:buFont typeface="Helvetica Neue"/>
              <a:buChar char="●"/>
            </a:pPr>
            <a:endParaRPr lang="en">
              <a:solidFill>
                <a:schemeClr val="dk1"/>
              </a:solidFill>
              <a:latin typeface="Satoshi" pitchFamily="50" charset="0"/>
              <a:ea typeface="Helvetica Neue"/>
              <a:cs typeface="Helvetica Neue"/>
              <a:sym typeface="Helvetica Neue"/>
            </a:endParaRPr>
          </a:p>
          <a:p>
            <a:pPr marL="171450" lvl="0" algn="l" rtl="0">
              <a:lnSpc>
                <a:spcPct val="100000"/>
              </a:lnSpc>
              <a:spcBef>
                <a:spcPts val="0"/>
              </a:spcBef>
              <a:spcAft>
                <a:spcPts val="0"/>
              </a:spcAft>
              <a:buClr>
                <a:schemeClr val="dk1"/>
              </a:buClr>
              <a:buSzPts val="900"/>
            </a:pPr>
            <a:endParaRPr>
              <a:solidFill>
                <a:schemeClr val="dk1"/>
              </a:solidFill>
              <a:latin typeface="Satoshi" pitchFamily="50" charset="0"/>
              <a:ea typeface="Helvetica Neue"/>
              <a:cs typeface="Helvetica Neue"/>
              <a:sym typeface="Helvetica Neue"/>
            </a:endParaRPr>
          </a:p>
        </p:txBody>
      </p:sp>
      <p:pic>
        <p:nvPicPr>
          <p:cNvPr id="6" name="Google Shape;68;p14"/>
          <p:cNvPicPr preferRelativeResize="0"/>
          <p:nvPr/>
        </p:nvPicPr>
        <p:blipFill>
          <a:blip r:embed="rId5">
            <a:alphaModFix/>
          </a:blip>
          <a:stretch>
            <a:fillRect/>
          </a:stretch>
        </p:blipFill>
        <p:spPr>
          <a:xfrm>
            <a:off x="8065718" y="334033"/>
            <a:ext cx="695200" cy="21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a:extLst>
              <a:ext uri="{FF2B5EF4-FFF2-40B4-BE49-F238E27FC236}">
                <a16:creationId xmlns:a16="http://schemas.microsoft.com/office/drawing/2014/main" id="{4E09A43D-A8CE-7FBF-2FB3-6A4FBD4C3050}"/>
              </a:ext>
            </a:extLst>
          </p:cNvPr>
          <p:cNvSpPr/>
          <p:nvPr/>
        </p:nvSpPr>
        <p:spPr>
          <a:xfrm>
            <a:off x="3655698" y="506845"/>
            <a:ext cx="1811337" cy="1484025"/>
          </a:xfrm>
          <a:prstGeom prst="roundRect">
            <a:avLst>
              <a:gd name="adj" fmla="val 4610"/>
            </a:avLst>
          </a:prstGeom>
          <a:solidFill>
            <a:srgbClr val="FFE7CB">
              <a:alpha val="99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pic>
        <p:nvPicPr>
          <p:cNvPr id="15" name="Google Shape;178;p28"/>
          <p:cNvPicPr preferRelativeResize="0"/>
          <p:nvPr/>
        </p:nvPicPr>
        <p:blipFill rotWithShape="1">
          <a:blip r:embed="rId3">
            <a:alphaModFix/>
          </a:blip>
          <a:srcRect b="10"/>
          <a:stretch/>
        </p:blipFill>
        <p:spPr>
          <a:xfrm>
            <a:off x="2025368" y="890023"/>
            <a:ext cx="895041" cy="159652"/>
          </a:xfrm>
          <a:prstGeom prst="rect">
            <a:avLst/>
          </a:prstGeom>
          <a:noFill/>
          <a:ln>
            <a:noFill/>
          </a:ln>
        </p:spPr>
      </p:pic>
      <p:cxnSp>
        <p:nvCxnSpPr>
          <p:cNvPr id="36" name="Straight Arrow Connector 35">
            <a:extLst>
              <a:ext uri="{FF2B5EF4-FFF2-40B4-BE49-F238E27FC236}">
                <a16:creationId xmlns:a16="http://schemas.microsoft.com/office/drawing/2014/main" id="{EA3FA76B-8EF1-1C62-7EB1-532C00672357}"/>
              </a:ext>
            </a:extLst>
          </p:cNvPr>
          <p:cNvCxnSpPr>
            <a:cxnSpLocks/>
            <a:endCxn id="10" idx="0"/>
          </p:cNvCxnSpPr>
          <p:nvPr/>
        </p:nvCxnSpPr>
        <p:spPr>
          <a:xfrm>
            <a:off x="5607322" y="1359894"/>
            <a:ext cx="1379660" cy="1996713"/>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B88E648-9914-875F-4B6D-3CC5D0D6F078}"/>
              </a:ext>
            </a:extLst>
          </p:cNvPr>
          <p:cNvCxnSpPr>
            <a:cxnSpLocks/>
            <a:endCxn id="9" idx="1"/>
          </p:cNvCxnSpPr>
          <p:nvPr/>
        </p:nvCxnSpPr>
        <p:spPr>
          <a:xfrm>
            <a:off x="2555776" y="3402681"/>
            <a:ext cx="3346774" cy="631807"/>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15EEACC-50E1-D3B8-F5A7-A7314D409888}"/>
              </a:ext>
            </a:extLst>
          </p:cNvPr>
          <p:cNvCxnSpPr>
            <a:cxnSpLocks/>
          </p:cNvCxnSpPr>
          <p:nvPr/>
        </p:nvCxnSpPr>
        <p:spPr>
          <a:xfrm flipV="1">
            <a:off x="1871589" y="1451723"/>
            <a:ext cx="1688495" cy="1475776"/>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6" name="Rounded Rectangle 5">
            <a:extLst>
              <a:ext uri="{FF2B5EF4-FFF2-40B4-BE49-F238E27FC236}">
                <a16:creationId xmlns:a16="http://schemas.microsoft.com/office/drawing/2014/main" id="{41D03CCA-3268-D7D3-DBE9-D9DEBBEDE572}"/>
              </a:ext>
            </a:extLst>
          </p:cNvPr>
          <p:cNvSpPr/>
          <p:nvPr/>
        </p:nvSpPr>
        <p:spPr>
          <a:xfrm>
            <a:off x="1391221" y="2571750"/>
            <a:ext cx="1811337" cy="1484025"/>
          </a:xfrm>
          <a:prstGeom prst="roundRect">
            <a:avLst>
              <a:gd name="adj" fmla="val 4610"/>
            </a:avLst>
          </a:prstGeom>
          <a:solidFill>
            <a:srgbClr val="FFF5C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7" name="TextBox 6">
            <a:extLst>
              <a:ext uri="{FF2B5EF4-FFF2-40B4-BE49-F238E27FC236}">
                <a16:creationId xmlns:a16="http://schemas.microsoft.com/office/drawing/2014/main" id="{06F21759-F972-1DE7-BDEB-601816869FD6}"/>
              </a:ext>
            </a:extLst>
          </p:cNvPr>
          <p:cNvSpPr txBox="1"/>
          <p:nvPr/>
        </p:nvSpPr>
        <p:spPr>
          <a:xfrm>
            <a:off x="1497923" y="2635882"/>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Workplace</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9" name="Rounded Rectangle 8">
            <a:extLst>
              <a:ext uri="{FF2B5EF4-FFF2-40B4-BE49-F238E27FC236}">
                <a16:creationId xmlns:a16="http://schemas.microsoft.com/office/drawing/2014/main" id="{953DDEDE-3B9F-EDB3-F027-73D30E4F0AE7}"/>
              </a:ext>
            </a:extLst>
          </p:cNvPr>
          <p:cNvSpPr/>
          <p:nvPr/>
        </p:nvSpPr>
        <p:spPr>
          <a:xfrm>
            <a:off x="5902550" y="3292475"/>
            <a:ext cx="1811337" cy="1484025"/>
          </a:xfrm>
          <a:prstGeom prst="roundRect">
            <a:avLst>
              <a:gd name="adj" fmla="val 461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0" name="TextBox 9">
            <a:extLst>
              <a:ext uri="{FF2B5EF4-FFF2-40B4-BE49-F238E27FC236}">
                <a16:creationId xmlns:a16="http://schemas.microsoft.com/office/drawing/2014/main" id="{5273A6D8-5B92-05B0-D02B-4ED0614D19AD}"/>
              </a:ext>
            </a:extLst>
          </p:cNvPr>
          <p:cNvSpPr txBox="1"/>
          <p:nvPr/>
        </p:nvSpPr>
        <p:spPr>
          <a:xfrm>
            <a:off x="6009252" y="3356607"/>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Individual</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2" name="Rounded Rectangle 11">
            <a:extLst>
              <a:ext uri="{FF2B5EF4-FFF2-40B4-BE49-F238E27FC236}">
                <a16:creationId xmlns:a16="http://schemas.microsoft.com/office/drawing/2014/main" id="{4E09A43D-A8CE-7FBF-2FB3-6A4FBD4C3050}"/>
              </a:ext>
            </a:extLst>
          </p:cNvPr>
          <p:cNvSpPr/>
          <p:nvPr/>
        </p:nvSpPr>
        <p:spPr>
          <a:xfrm>
            <a:off x="3666331" y="482051"/>
            <a:ext cx="1811337" cy="1484025"/>
          </a:xfrm>
          <a:prstGeom prst="roundRect">
            <a:avLst>
              <a:gd name="adj" fmla="val 4610"/>
            </a:avLst>
          </a:prstGeom>
          <a:solidFill>
            <a:srgbClr val="FFE7CB">
              <a:alpha val="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3" name="TextBox 12">
            <a:extLst>
              <a:ext uri="{FF2B5EF4-FFF2-40B4-BE49-F238E27FC236}">
                <a16:creationId xmlns:a16="http://schemas.microsoft.com/office/drawing/2014/main" id="{8866627E-9880-D1B1-8F39-DFB1896178EA}"/>
              </a:ext>
            </a:extLst>
          </p:cNvPr>
          <p:cNvSpPr txBox="1"/>
          <p:nvPr/>
        </p:nvSpPr>
        <p:spPr>
          <a:xfrm>
            <a:off x="3773033" y="546183"/>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System</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pic>
        <p:nvPicPr>
          <p:cNvPr id="23" name="Picture 22">
            <a:extLst>
              <a:ext uri="{FF2B5EF4-FFF2-40B4-BE49-F238E27FC236}">
                <a16:creationId xmlns:a16="http://schemas.microsoft.com/office/drawing/2014/main" id="{A1D09298-E5C2-F0E2-9FF0-D430E0822CFC}"/>
              </a:ext>
            </a:extLst>
          </p:cNvPr>
          <p:cNvPicPr>
            <a:picLocks noChangeAspect="1"/>
          </p:cNvPicPr>
          <p:nvPr/>
        </p:nvPicPr>
        <p:blipFill rotWithShape="1">
          <a:blip r:embed="rId4"/>
          <a:srcRect l="4703" r="7406" b="20583"/>
          <a:stretch/>
        </p:blipFill>
        <p:spPr>
          <a:xfrm>
            <a:off x="1524000" y="2999423"/>
            <a:ext cx="1559442" cy="1056352"/>
          </a:xfrm>
          <a:prstGeom prst="rect">
            <a:avLst/>
          </a:prstGeom>
        </p:spPr>
      </p:pic>
      <p:pic>
        <p:nvPicPr>
          <p:cNvPr id="31" name="Picture 30" descr="Icon&#10;&#10;Description automatically generated">
            <a:extLst>
              <a:ext uri="{FF2B5EF4-FFF2-40B4-BE49-F238E27FC236}">
                <a16:creationId xmlns:a16="http://schemas.microsoft.com/office/drawing/2014/main" id="{76C2E386-8013-BBD7-253B-CBC8098DA9BC}"/>
              </a:ext>
            </a:extLst>
          </p:cNvPr>
          <p:cNvPicPr>
            <a:picLocks noChangeAspect="1"/>
          </p:cNvPicPr>
          <p:nvPr/>
        </p:nvPicPr>
        <p:blipFill rotWithShape="1">
          <a:blip r:embed="rId5">
            <a:extLst>
              <a:ext uri="{BEBA8EAE-BF5A-486C-A8C5-ECC9F3942E4B}">
                <a14:imgProps xmlns:a14="http://schemas.microsoft.com/office/drawing/2010/main">
                  <a14:imgLayer r:embed="rId6">
                    <a14:imgEffect>
                      <a14:artisticPhotocopy/>
                    </a14:imgEffect>
                  </a14:imgLayer>
                </a14:imgProps>
              </a:ext>
            </a:extLst>
          </a:blip>
          <a:srcRect l="10489" r="10846" b="35893"/>
          <a:stretch/>
        </p:blipFill>
        <p:spPr>
          <a:xfrm>
            <a:off x="6032204" y="3663887"/>
            <a:ext cx="1488559" cy="1112613"/>
          </a:xfrm>
          <a:prstGeom prst="rect">
            <a:avLst/>
          </a:prstGeom>
        </p:spPr>
      </p:pic>
      <p:pic>
        <p:nvPicPr>
          <p:cNvPr id="41" name="Picture 40" descr="A picture containing text&#10;&#10;Description automatically generated">
            <a:extLst>
              <a:ext uri="{FF2B5EF4-FFF2-40B4-BE49-F238E27FC236}">
                <a16:creationId xmlns:a16="http://schemas.microsoft.com/office/drawing/2014/main" id="{B499FC79-C74E-F08C-6D48-B672848E6102}"/>
              </a:ext>
            </a:extLst>
          </p:cNvPr>
          <p:cNvPicPr>
            <a:picLocks noChangeAspect="1"/>
          </p:cNvPicPr>
          <p:nvPr/>
        </p:nvPicPr>
        <p:blipFill rotWithShape="1">
          <a:blip r:embed="rId7">
            <a:extLst>
              <a:ext uri="{BEBA8EAE-BF5A-486C-A8C5-ECC9F3942E4B}">
                <a14:imgProps xmlns:a14="http://schemas.microsoft.com/office/drawing/2010/main">
                  <a14:imgLayer r:embed="rId8">
                    <a14:imgEffect>
                      <a14:artisticPhotocopy/>
                    </a14:imgEffect>
                  </a14:imgLayer>
                </a14:imgProps>
              </a:ext>
            </a:extLst>
          </a:blip>
          <a:srcRect l="7808" r="13662" b="20069"/>
          <a:stretch/>
        </p:blipFill>
        <p:spPr>
          <a:xfrm>
            <a:off x="3735572" y="875637"/>
            <a:ext cx="1651591" cy="1090439"/>
          </a:xfrm>
          <a:prstGeom prst="rect">
            <a:avLst/>
          </a:prstGeom>
        </p:spPr>
      </p:pic>
      <p:sp>
        <p:nvSpPr>
          <p:cNvPr id="25" name="Google Shape;179;p28"/>
          <p:cNvSpPr txBox="1"/>
          <p:nvPr/>
        </p:nvSpPr>
        <p:spPr>
          <a:xfrm>
            <a:off x="277794" y="506845"/>
            <a:ext cx="2952765" cy="125907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3200" b="1">
                <a:solidFill>
                  <a:schemeClr val="dk1"/>
                </a:solidFill>
                <a:latin typeface="Satoshi" pitchFamily="50" charset="0"/>
                <a:ea typeface="Helvetica Neue"/>
                <a:cs typeface="Helvetica Neue"/>
                <a:sym typeface="Helvetica Neue"/>
              </a:rPr>
              <a:t>How we work</a:t>
            </a:r>
            <a:endParaRPr sz="3200" b="1">
              <a:solidFill>
                <a:schemeClr val="dk1"/>
              </a:solidFill>
              <a:latin typeface="Satoshi" pitchFamily="50" charset="0"/>
              <a:ea typeface="Helvetica Neue"/>
              <a:cs typeface="Helvetica Neue"/>
              <a:sym typeface="Helvetica Neue"/>
            </a:endParaRPr>
          </a:p>
        </p:txBody>
      </p:sp>
      <p:pic>
        <p:nvPicPr>
          <p:cNvPr id="16" name="Google Shape;112;p19"/>
          <p:cNvPicPr preferRelativeResize="0"/>
          <p:nvPr/>
        </p:nvPicPr>
        <p:blipFill rotWithShape="1">
          <a:blip r:embed="rId9">
            <a:alphaModFix/>
          </a:blip>
          <a:srcRect/>
          <a:stretch/>
        </p:blipFill>
        <p:spPr>
          <a:xfrm>
            <a:off x="2989691" y="237375"/>
            <a:ext cx="3019561" cy="1989173"/>
          </a:xfrm>
          <a:prstGeom prst="rect">
            <a:avLst/>
          </a:prstGeom>
          <a:noFill/>
          <a:ln>
            <a:noFill/>
          </a:ln>
        </p:spPr>
      </p:pic>
      <p:pic>
        <p:nvPicPr>
          <p:cNvPr id="17" name="Google Shape;68;p14"/>
          <p:cNvPicPr preferRelativeResize="0"/>
          <p:nvPr/>
        </p:nvPicPr>
        <p:blipFill>
          <a:blip r:embed="rId10">
            <a:alphaModFix/>
          </a:blip>
          <a:stretch>
            <a:fillRect/>
          </a:stretch>
        </p:blipFill>
        <p:spPr>
          <a:xfrm>
            <a:off x="8065718" y="334033"/>
            <a:ext cx="695200" cy="212150"/>
          </a:xfrm>
          <a:prstGeom prst="rect">
            <a:avLst/>
          </a:prstGeom>
          <a:noFill/>
          <a:ln>
            <a:noFill/>
          </a:ln>
        </p:spPr>
      </p:pic>
    </p:spTree>
    <p:extLst>
      <p:ext uri="{BB962C8B-B14F-4D97-AF65-F5344CB8AC3E}">
        <p14:creationId xmlns:p14="http://schemas.microsoft.com/office/powerpoint/2010/main" val="1951029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21" name="Google Shape;178;p28"/>
          <p:cNvPicPr preferRelativeResize="0"/>
          <p:nvPr/>
        </p:nvPicPr>
        <p:blipFill rotWithShape="1">
          <a:blip r:embed="rId3">
            <a:alphaModFix/>
          </a:blip>
          <a:srcRect b="10"/>
          <a:stretch/>
        </p:blipFill>
        <p:spPr>
          <a:xfrm>
            <a:off x="4615466" y="722468"/>
            <a:ext cx="2112000" cy="388577"/>
          </a:xfrm>
          <a:prstGeom prst="rect">
            <a:avLst/>
          </a:prstGeom>
          <a:noFill/>
          <a:ln>
            <a:noFill/>
          </a:ln>
        </p:spPr>
      </p:pic>
      <p:pic>
        <p:nvPicPr>
          <p:cNvPr id="5" name="Picture 4"/>
          <p:cNvPicPr>
            <a:picLocks noChangeAspect="1"/>
          </p:cNvPicPr>
          <p:nvPr/>
        </p:nvPicPr>
        <p:blipFill>
          <a:blip r:embed="rId4"/>
          <a:stretch>
            <a:fillRect/>
          </a:stretch>
        </p:blipFill>
        <p:spPr>
          <a:xfrm>
            <a:off x="158452" y="1789365"/>
            <a:ext cx="2099445" cy="2926137"/>
          </a:xfrm>
          <a:prstGeom prst="rect">
            <a:avLst/>
          </a:prstGeom>
        </p:spPr>
      </p:pic>
      <p:pic>
        <p:nvPicPr>
          <p:cNvPr id="11" name="Picture 10"/>
          <p:cNvPicPr>
            <a:picLocks noChangeAspect="1"/>
          </p:cNvPicPr>
          <p:nvPr/>
        </p:nvPicPr>
        <p:blipFill>
          <a:blip r:embed="rId5"/>
          <a:stretch>
            <a:fillRect/>
          </a:stretch>
        </p:blipFill>
        <p:spPr>
          <a:xfrm>
            <a:off x="2384096" y="1789365"/>
            <a:ext cx="2099445" cy="2898307"/>
          </a:xfrm>
          <a:prstGeom prst="rect">
            <a:avLst/>
          </a:prstGeom>
        </p:spPr>
      </p:pic>
      <p:pic>
        <p:nvPicPr>
          <p:cNvPr id="18" name="Picture 17"/>
          <p:cNvPicPr>
            <a:picLocks noChangeAspect="1"/>
          </p:cNvPicPr>
          <p:nvPr/>
        </p:nvPicPr>
        <p:blipFill>
          <a:blip r:embed="rId6"/>
          <a:stretch>
            <a:fillRect/>
          </a:stretch>
        </p:blipFill>
        <p:spPr>
          <a:xfrm>
            <a:off x="4615466" y="1774476"/>
            <a:ext cx="2112000" cy="2913196"/>
          </a:xfrm>
          <a:prstGeom prst="rect">
            <a:avLst/>
          </a:prstGeom>
        </p:spPr>
      </p:pic>
      <p:pic>
        <p:nvPicPr>
          <p:cNvPr id="16" name="Google Shape;68;p14"/>
          <p:cNvPicPr preferRelativeResize="0"/>
          <p:nvPr/>
        </p:nvPicPr>
        <p:blipFill>
          <a:blip r:embed="rId7">
            <a:alphaModFix/>
          </a:blip>
          <a:stretch>
            <a:fillRect/>
          </a:stretch>
        </p:blipFill>
        <p:spPr>
          <a:xfrm>
            <a:off x="8065718" y="334033"/>
            <a:ext cx="695200" cy="212150"/>
          </a:xfrm>
          <a:prstGeom prst="rect">
            <a:avLst/>
          </a:prstGeom>
          <a:noFill/>
          <a:ln>
            <a:noFill/>
          </a:ln>
        </p:spPr>
      </p:pic>
      <p:sp>
        <p:nvSpPr>
          <p:cNvPr id="20" name="Google Shape;179;p28"/>
          <p:cNvSpPr txBox="1"/>
          <p:nvPr/>
        </p:nvSpPr>
        <p:spPr>
          <a:xfrm>
            <a:off x="238927" y="307304"/>
            <a:ext cx="7361408" cy="641222"/>
          </a:xfrm>
          <a:prstGeom prst="rect">
            <a:avLst/>
          </a:prstGeom>
          <a:noFill/>
          <a:ln>
            <a:noFill/>
          </a:ln>
        </p:spPr>
        <p:txBody>
          <a:bodyPr spcFirstLastPara="1" wrap="square" lIns="91425" tIns="91425" rIns="91425" bIns="91425" anchor="t" anchorCtr="0">
            <a:noAutofit/>
          </a:bodyPr>
          <a:lstStyle/>
          <a:p>
            <a:r>
              <a:rPr lang="en-GB" sz="3200" b="1">
                <a:latin typeface="Satoshi" pitchFamily="50" charset="0"/>
              </a:rPr>
              <a:t>Building evidence and influencing</a:t>
            </a:r>
          </a:p>
        </p:txBody>
      </p:sp>
      <p:pic>
        <p:nvPicPr>
          <p:cNvPr id="8" name="Picture 7"/>
          <p:cNvPicPr>
            <a:picLocks noChangeAspect="1"/>
          </p:cNvPicPr>
          <p:nvPr/>
        </p:nvPicPr>
        <p:blipFill>
          <a:blip r:embed="rId8"/>
          <a:stretch>
            <a:fillRect/>
          </a:stretch>
        </p:blipFill>
        <p:spPr>
          <a:xfrm>
            <a:off x="6839727" y="1756838"/>
            <a:ext cx="2112000" cy="2948471"/>
          </a:xfrm>
          <a:prstGeom prst="rect">
            <a:avLst/>
          </a:prstGeom>
        </p:spPr>
      </p:pic>
      <p:pic>
        <p:nvPicPr>
          <p:cNvPr id="2" name="Picture 1"/>
          <p:cNvPicPr>
            <a:picLocks noChangeAspect="1"/>
          </p:cNvPicPr>
          <p:nvPr/>
        </p:nvPicPr>
        <p:blipFill rotWithShape="1">
          <a:blip r:embed="rId9"/>
          <a:srcRect b="1976"/>
          <a:stretch/>
        </p:blipFill>
        <p:spPr>
          <a:xfrm>
            <a:off x="158452" y="1789364"/>
            <a:ext cx="2108929" cy="2937127"/>
          </a:xfrm>
          <a:prstGeom prst="rect">
            <a:avLst/>
          </a:prstGeom>
        </p:spPr>
      </p:pic>
    </p:spTree>
    <p:extLst>
      <p:ext uri="{BB962C8B-B14F-4D97-AF65-F5344CB8AC3E}">
        <p14:creationId xmlns:p14="http://schemas.microsoft.com/office/powerpoint/2010/main" val="565463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22"/>
          <p:cNvPicPr preferRelativeResize="0"/>
          <p:nvPr/>
        </p:nvPicPr>
        <p:blipFill>
          <a:blip r:embed="rId3">
            <a:alphaModFix/>
          </a:blip>
          <a:stretch>
            <a:fillRect/>
          </a:stretch>
        </p:blipFill>
        <p:spPr>
          <a:xfrm>
            <a:off x="2102981" y="921835"/>
            <a:ext cx="1056531" cy="141249"/>
          </a:xfrm>
          <a:prstGeom prst="rect">
            <a:avLst/>
          </a:prstGeom>
          <a:noFill/>
          <a:ln>
            <a:noFill/>
          </a:ln>
        </p:spPr>
      </p:pic>
      <p:sp>
        <p:nvSpPr>
          <p:cNvPr id="136" name="Google Shape;136;p22"/>
          <p:cNvSpPr txBox="1"/>
          <p:nvPr/>
        </p:nvSpPr>
        <p:spPr>
          <a:xfrm>
            <a:off x="330223" y="992459"/>
            <a:ext cx="4729348" cy="1887454"/>
          </a:xfrm>
          <a:prstGeom prst="rect">
            <a:avLst/>
          </a:prstGeom>
          <a:noFill/>
          <a:ln>
            <a:noFill/>
          </a:ln>
        </p:spPr>
        <p:txBody>
          <a:bodyPr spcFirstLastPara="1" wrap="square" lIns="91425" tIns="91425" rIns="91425" bIns="91425" anchor="b" anchorCtr="0">
            <a:noAutofit/>
          </a:bodyPr>
          <a:lstStyle/>
          <a:p>
            <a:pPr marL="171450" lvl="0" algn="l" rtl="0">
              <a:lnSpc>
                <a:spcPct val="100000"/>
              </a:lnSpc>
              <a:spcBef>
                <a:spcPts val="0"/>
              </a:spcBef>
              <a:spcAft>
                <a:spcPts val="0"/>
              </a:spcAft>
              <a:buClr>
                <a:schemeClr val="dk1"/>
              </a:buClr>
              <a:buSzPts val="900"/>
            </a:pPr>
            <a:r>
              <a:rPr lang="en-GB" sz="2000">
                <a:solidFill>
                  <a:schemeClr val="dk1"/>
                </a:solidFill>
                <a:latin typeface="Satoshi" pitchFamily="50" charset="0"/>
                <a:ea typeface="Helvetica Neue"/>
                <a:cs typeface="Helvetica Neue"/>
                <a:sym typeface="Helvetica Neue"/>
              </a:rPr>
              <a:t>Our website has a wealth of free resources, all the latest news as</a:t>
            </a:r>
            <a:br>
              <a:rPr lang="en-GB" sz="2000">
                <a:solidFill>
                  <a:schemeClr val="dk1"/>
                </a:solidFill>
                <a:latin typeface="Satoshi" pitchFamily="50" charset="0"/>
                <a:ea typeface="Helvetica Neue"/>
                <a:cs typeface="Helvetica Neue"/>
                <a:sym typeface="Helvetica Neue"/>
              </a:rPr>
            </a:br>
            <a:r>
              <a:rPr lang="en-GB" sz="2000">
                <a:solidFill>
                  <a:schemeClr val="dk1"/>
                </a:solidFill>
                <a:latin typeface="Satoshi" pitchFamily="50" charset="0"/>
                <a:ea typeface="Helvetica Neue"/>
                <a:cs typeface="Helvetica Neue"/>
                <a:sym typeface="Helvetica Neue"/>
              </a:rPr>
              <a:t>well as wellbeing events you are welcome to join.</a:t>
            </a:r>
            <a:endParaRPr sz="2000">
              <a:solidFill>
                <a:schemeClr val="dk1"/>
              </a:solidFill>
              <a:latin typeface="Satoshi" pitchFamily="50" charset="0"/>
              <a:ea typeface="Helvetica Neue"/>
              <a:cs typeface="Helvetica Neue"/>
              <a:sym typeface="Helvetica Neue"/>
            </a:endParaRPr>
          </a:p>
        </p:txBody>
      </p:sp>
      <p:sp>
        <p:nvSpPr>
          <p:cNvPr id="10" name="Google Shape;136;p22"/>
          <p:cNvSpPr txBox="1"/>
          <p:nvPr/>
        </p:nvSpPr>
        <p:spPr>
          <a:xfrm>
            <a:off x="1163159" y="3307584"/>
            <a:ext cx="2229077" cy="1114095"/>
          </a:xfrm>
          <a:prstGeom prst="rect">
            <a:avLst/>
          </a:prstGeom>
          <a:noFill/>
          <a:ln>
            <a:noFill/>
          </a:ln>
        </p:spPr>
        <p:txBody>
          <a:bodyPr spcFirstLastPara="1" wrap="square" lIns="91425" tIns="91425" rIns="91425" bIns="91425" anchor="b" anchorCtr="0">
            <a:noAutofit/>
          </a:bodyPr>
          <a:lstStyle/>
          <a:p>
            <a:pPr marL="171450" lvl="0" algn="l" rtl="0">
              <a:lnSpc>
                <a:spcPct val="100000"/>
              </a:lnSpc>
              <a:spcBef>
                <a:spcPts val="0"/>
              </a:spcBef>
              <a:spcAft>
                <a:spcPts val="0"/>
              </a:spcAft>
              <a:buClr>
                <a:schemeClr val="dk1"/>
              </a:buClr>
              <a:buSzPts val="900"/>
            </a:pPr>
            <a:r>
              <a:rPr lang="en-GB" sz="1800" b="1">
                <a:solidFill>
                  <a:schemeClr val="dk1"/>
                </a:solidFill>
                <a:latin typeface="Satoshi" pitchFamily="50" charset="0"/>
                <a:ea typeface="Helvetica Neue"/>
                <a:cs typeface="Helvetica Neue"/>
                <a:sym typeface="Helvetica Neue"/>
              </a:rPr>
              <a:t>Sign up for our newsletter!</a:t>
            </a:r>
            <a:endParaRPr sz="1800" b="1">
              <a:solidFill>
                <a:schemeClr val="dk1"/>
              </a:solidFill>
              <a:latin typeface="Satoshi" pitchFamily="50" charset="0"/>
              <a:ea typeface="Helvetica Neue"/>
              <a:cs typeface="Helvetica Neue"/>
              <a:sym typeface="Helvetica Neue"/>
            </a:endParaRPr>
          </a:p>
        </p:txBody>
      </p:sp>
      <p:pic>
        <p:nvPicPr>
          <p:cNvPr id="16" name="Google Shape;108;p19"/>
          <p:cNvPicPr preferRelativeResize="0"/>
          <p:nvPr/>
        </p:nvPicPr>
        <p:blipFill>
          <a:blip r:embed="rId4">
            <a:alphaModFix/>
          </a:blip>
          <a:stretch>
            <a:fillRect/>
          </a:stretch>
        </p:blipFill>
        <p:spPr>
          <a:xfrm>
            <a:off x="1093030" y="3455782"/>
            <a:ext cx="2066482" cy="1062421"/>
          </a:xfrm>
          <a:prstGeom prst="rect">
            <a:avLst/>
          </a:prstGeom>
          <a:noFill/>
          <a:ln>
            <a:noFill/>
          </a:ln>
        </p:spPr>
      </p:pic>
      <p:sp>
        <p:nvSpPr>
          <p:cNvPr id="17" name="Google Shape;134;p22"/>
          <p:cNvSpPr txBox="1"/>
          <p:nvPr/>
        </p:nvSpPr>
        <p:spPr>
          <a:xfrm>
            <a:off x="517525" y="564788"/>
            <a:ext cx="5029200" cy="1638900"/>
          </a:xfrm>
          <a:prstGeom prst="rect">
            <a:avLst/>
          </a:prstGeom>
          <a:noFill/>
          <a:ln>
            <a:noFill/>
          </a:ln>
        </p:spPr>
        <p:txBody>
          <a:bodyPr spcFirstLastPara="1" wrap="square" lIns="91425" tIns="91425" rIns="91425" bIns="91425" anchor="t" anchorCtr="0">
            <a:noAutofit/>
          </a:bodyPr>
          <a:lstStyle/>
          <a:p>
            <a:pPr marL="0" lvl="0" indent="0" algn="l" rtl="0">
              <a:lnSpc>
                <a:spcPct val="85000"/>
              </a:lnSpc>
              <a:spcBef>
                <a:spcPts val="0"/>
              </a:spcBef>
              <a:spcAft>
                <a:spcPts val="0"/>
              </a:spcAft>
              <a:buNone/>
            </a:pPr>
            <a:r>
              <a:rPr lang="en" sz="3200" b="1">
                <a:solidFill>
                  <a:schemeClr val="dk1"/>
                </a:solidFill>
                <a:latin typeface="Satoshi" pitchFamily="50" charset="0"/>
                <a:ea typeface="Helvetica Neue"/>
                <a:cs typeface="Helvetica Neue"/>
                <a:sym typeface="Helvetica Neue"/>
              </a:rPr>
              <a:t>T</a:t>
            </a:r>
            <a:r>
              <a:rPr lang="en-GB" sz="3200" b="1">
                <a:solidFill>
                  <a:schemeClr val="dk1"/>
                </a:solidFill>
                <a:latin typeface="Satoshi" pitchFamily="50" charset="0"/>
                <a:ea typeface="Helvetica Neue"/>
                <a:cs typeface="Helvetica Neue"/>
                <a:sym typeface="Helvetica Neue"/>
              </a:rPr>
              <a:t>h</a:t>
            </a:r>
            <a:r>
              <a:rPr lang="en" sz="3200" b="1">
                <a:solidFill>
                  <a:schemeClr val="dk1"/>
                </a:solidFill>
                <a:latin typeface="Satoshi" pitchFamily="50" charset="0"/>
                <a:ea typeface="Helvetica Neue"/>
                <a:cs typeface="Helvetica Neue"/>
                <a:sym typeface="Helvetica Neue"/>
              </a:rPr>
              <a:t>ere’s more…</a:t>
            </a:r>
            <a:endParaRPr sz="3200" b="1">
              <a:solidFill>
                <a:schemeClr val="dk1"/>
              </a:solidFill>
              <a:latin typeface="Satoshi" pitchFamily="50" charset="0"/>
              <a:ea typeface="Helvetica Neue"/>
              <a:cs typeface="Helvetica Neue"/>
              <a:sym typeface="Helvetica Neue"/>
            </a:endParaRPr>
          </a:p>
        </p:txBody>
      </p:sp>
      <p:sp>
        <p:nvSpPr>
          <p:cNvPr id="2" name="Rectangle 1"/>
          <p:cNvSpPr/>
          <p:nvPr/>
        </p:nvSpPr>
        <p:spPr>
          <a:xfrm>
            <a:off x="892333" y="4614727"/>
            <a:ext cx="2969083" cy="307777"/>
          </a:xfrm>
          <a:prstGeom prst="rect">
            <a:avLst/>
          </a:prstGeom>
        </p:spPr>
        <p:txBody>
          <a:bodyPr wrap="none">
            <a:spAutoFit/>
          </a:bodyPr>
          <a:lstStyle/>
          <a:p>
            <a:r>
              <a:rPr lang="en-GB">
                <a:latin typeface="Satoshi" pitchFamily="50" charset="0"/>
              </a:rPr>
              <a:t>educationsupport.org.uk/subscribe</a:t>
            </a:r>
          </a:p>
        </p:txBody>
      </p:sp>
      <p:pic>
        <p:nvPicPr>
          <p:cNvPr id="9" name="Google Shape;68;p14"/>
          <p:cNvPicPr preferRelativeResize="0"/>
          <p:nvPr/>
        </p:nvPicPr>
        <p:blipFill>
          <a:blip r:embed="rId5">
            <a:alphaModFix/>
          </a:blip>
          <a:stretch>
            <a:fillRect/>
          </a:stretch>
        </p:blipFill>
        <p:spPr>
          <a:xfrm>
            <a:off x="8065718" y="334033"/>
            <a:ext cx="695200" cy="212150"/>
          </a:xfrm>
          <a:prstGeom prst="rect">
            <a:avLst/>
          </a:prstGeom>
          <a:noFill/>
          <a:ln>
            <a:noFill/>
          </a:ln>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2083" y="992459"/>
            <a:ext cx="3736497" cy="2802373"/>
          </a:xfrm>
          <a:prstGeom prst="rect">
            <a:avLst/>
          </a:prstGeom>
        </p:spPr>
      </p:pic>
    </p:spTree>
    <p:extLst>
      <p:ext uri="{BB962C8B-B14F-4D97-AF65-F5344CB8AC3E}">
        <p14:creationId xmlns:p14="http://schemas.microsoft.com/office/powerpoint/2010/main" val="1875872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25" name="Google Shape;99;p18"/>
          <p:cNvPicPr preferRelativeResize="0"/>
          <p:nvPr/>
        </p:nvPicPr>
        <p:blipFill>
          <a:blip r:embed="rId3">
            <a:alphaModFix/>
          </a:blip>
          <a:stretch>
            <a:fillRect/>
          </a:stretch>
        </p:blipFill>
        <p:spPr>
          <a:xfrm>
            <a:off x="5006001" y="571038"/>
            <a:ext cx="1522620" cy="264428"/>
          </a:xfrm>
          <a:prstGeom prst="rect">
            <a:avLst/>
          </a:prstGeom>
          <a:noFill/>
          <a:ln>
            <a:noFill/>
          </a:ln>
        </p:spPr>
      </p:pic>
      <p:sp>
        <p:nvSpPr>
          <p:cNvPr id="3" name="Rectangle 2"/>
          <p:cNvSpPr/>
          <p:nvPr/>
        </p:nvSpPr>
        <p:spPr>
          <a:xfrm>
            <a:off x="7312198" y="3085754"/>
            <a:ext cx="184731" cy="229678"/>
          </a:xfrm>
          <a:prstGeom prst="rect">
            <a:avLst/>
          </a:prstGeom>
        </p:spPr>
        <p:txBody>
          <a:bodyPr wrap="none">
            <a:spAutoFit/>
          </a:bodyPr>
          <a:lstStyle/>
          <a:p>
            <a:pPr algn="ctr">
              <a:lnSpc>
                <a:spcPct val="85000"/>
              </a:lnSpc>
            </a:pPr>
            <a:endParaRPr lang="en-GB" sz="1050">
              <a:solidFill>
                <a:schemeClr val="dk1"/>
              </a:solidFill>
              <a:latin typeface="Satoshi" pitchFamily="50" charset="0"/>
              <a:ea typeface="Helvetica Neue"/>
              <a:cs typeface="Helvetica Neue"/>
              <a:sym typeface="Helvetica Neue"/>
            </a:endParaRPr>
          </a:p>
        </p:txBody>
      </p:sp>
      <p:pic>
        <p:nvPicPr>
          <p:cNvPr id="39" name="Google Shape;68;p14"/>
          <p:cNvPicPr preferRelativeResize="0"/>
          <p:nvPr/>
        </p:nvPicPr>
        <p:blipFill>
          <a:blip r:embed="rId4">
            <a:alphaModFix/>
          </a:blip>
          <a:stretch>
            <a:fillRect/>
          </a:stretch>
        </p:blipFill>
        <p:spPr>
          <a:xfrm>
            <a:off x="8154208" y="334033"/>
            <a:ext cx="695200" cy="212150"/>
          </a:xfrm>
          <a:prstGeom prst="rect">
            <a:avLst/>
          </a:prstGeom>
          <a:noFill/>
          <a:ln>
            <a:noFill/>
          </a:ln>
        </p:spPr>
      </p:pic>
      <p:sp>
        <p:nvSpPr>
          <p:cNvPr id="10" name="Google Shape;179;p28"/>
          <p:cNvSpPr txBox="1"/>
          <p:nvPr/>
        </p:nvSpPr>
        <p:spPr>
          <a:xfrm>
            <a:off x="218973" y="205931"/>
            <a:ext cx="8282835" cy="1259070"/>
          </a:xfrm>
          <a:prstGeom prst="rect">
            <a:avLst/>
          </a:prstGeom>
          <a:noFill/>
          <a:ln>
            <a:noFill/>
          </a:ln>
        </p:spPr>
        <p:txBody>
          <a:bodyPr spcFirstLastPara="1" wrap="square" lIns="91425" tIns="91425" rIns="91425" bIns="91425" anchor="t" anchorCtr="0">
            <a:noAutofit/>
          </a:bodyPr>
          <a:lstStyle/>
          <a:p>
            <a:r>
              <a:rPr lang="en-GB" sz="3200" b="1">
                <a:latin typeface="Satoshi" pitchFamily="50" charset="0"/>
              </a:rPr>
              <a:t>Love Teaching, Time for Change </a:t>
            </a:r>
            <a:r>
              <a:rPr lang="en-GB" sz="3200">
                <a:latin typeface="Satoshi" pitchFamily="50" charset="0"/>
              </a:rPr>
              <a:t>educationsupport.org.uk/</a:t>
            </a:r>
            <a:r>
              <a:rPr lang="en-GB" sz="3200" err="1">
                <a:latin typeface="Satoshi" pitchFamily="50" charset="0"/>
              </a:rPr>
              <a:t>loveteaching</a:t>
            </a:r>
            <a:endParaRPr lang="en-GB" sz="3200">
              <a:latin typeface="Satoshi" pitchFamily="50" charset="0"/>
            </a:endParaRPr>
          </a:p>
          <a:p>
            <a:endParaRPr lang="en-GB" sz="3200" b="1">
              <a:latin typeface="Satoshi" pitchFamily="50" charset="0"/>
            </a:endParaRPr>
          </a:p>
        </p:txBody>
      </p:sp>
      <p:pic>
        <p:nvPicPr>
          <p:cNvPr id="2" name="Picture 1"/>
          <p:cNvPicPr>
            <a:picLocks noChangeAspect="1"/>
          </p:cNvPicPr>
          <p:nvPr/>
        </p:nvPicPr>
        <p:blipFill>
          <a:blip r:embed="rId5"/>
          <a:stretch>
            <a:fillRect/>
          </a:stretch>
        </p:blipFill>
        <p:spPr>
          <a:xfrm>
            <a:off x="3414861" y="1717268"/>
            <a:ext cx="2147994" cy="3104921"/>
          </a:xfrm>
          <a:prstGeom prst="rect">
            <a:avLst/>
          </a:prstGeom>
        </p:spPr>
      </p:pic>
      <p:pic>
        <p:nvPicPr>
          <p:cNvPr id="4" name="Picture 3"/>
          <p:cNvPicPr>
            <a:picLocks noChangeAspect="1"/>
          </p:cNvPicPr>
          <p:nvPr/>
        </p:nvPicPr>
        <p:blipFill>
          <a:blip r:embed="rId6"/>
          <a:stretch>
            <a:fillRect/>
          </a:stretch>
        </p:blipFill>
        <p:spPr>
          <a:xfrm>
            <a:off x="5900528" y="1746261"/>
            <a:ext cx="2172196" cy="3075928"/>
          </a:xfrm>
          <a:prstGeom prst="rect">
            <a:avLst/>
          </a:prstGeom>
        </p:spPr>
      </p:pic>
      <p:pic>
        <p:nvPicPr>
          <p:cNvPr id="5" name="Picture 4"/>
          <p:cNvPicPr>
            <a:picLocks noChangeAspect="1"/>
          </p:cNvPicPr>
          <p:nvPr/>
        </p:nvPicPr>
        <p:blipFill>
          <a:blip r:embed="rId7"/>
          <a:stretch>
            <a:fillRect/>
          </a:stretch>
        </p:blipFill>
        <p:spPr>
          <a:xfrm>
            <a:off x="413696" y="2342223"/>
            <a:ext cx="2663493" cy="1716740"/>
          </a:xfrm>
          <a:prstGeom prst="rect">
            <a:avLst/>
          </a:prstGeom>
        </p:spPr>
      </p:pic>
    </p:spTree>
    <p:extLst>
      <p:ext uri="{BB962C8B-B14F-4D97-AF65-F5344CB8AC3E}">
        <p14:creationId xmlns:p14="http://schemas.microsoft.com/office/powerpoint/2010/main" val="197234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25" name="Google Shape;99;p18"/>
          <p:cNvPicPr preferRelativeResize="0"/>
          <p:nvPr/>
        </p:nvPicPr>
        <p:blipFill>
          <a:blip r:embed="rId3">
            <a:alphaModFix/>
          </a:blip>
          <a:stretch>
            <a:fillRect/>
          </a:stretch>
        </p:blipFill>
        <p:spPr>
          <a:xfrm>
            <a:off x="1079240" y="813258"/>
            <a:ext cx="1850773" cy="352396"/>
          </a:xfrm>
          <a:prstGeom prst="rect">
            <a:avLst/>
          </a:prstGeom>
          <a:noFill/>
          <a:ln>
            <a:noFill/>
          </a:ln>
        </p:spPr>
      </p:pic>
      <p:sp>
        <p:nvSpPr>
          <p:cNvPr id="3" name="Rectangle 2"/>
          <p:cNvSpPr/>
          <p:nvPr/>
        </p:nvSpPr>
        <p:spPr>
          <a:xfrm>
            <a:off x="7312198" y="3085754"/>
            <a:ext cx="184731" cy="229678"/>
          </a:xfrm>
          <a:prstGeom prst="rect">
            <a:avLst/>
          </a:prstGeom>
        </p:spPr>
        <p:txBody>
          <a:bodyPr wrap="none">
            <a:spAutoFit/>
          </a:bodyPr>
          <a:lstStyle/>
          <a:p>
            <a:pPr algn="ctr">
              <a:lnSpc>
                <a:spcPct val="85000"/>
              </a:lnSpc>
            </a:pPr>
            <a:endParaRPr lang="en-GB" sz="1050">
              <a:solidFill>
                <a:schemeClr val="dk1"/>
              </a:solidFill>
              <a:latin typeface="Satoshi" pitchFamily="50" charset="0"/>
              <a:ea typeface="Helvetica Neue"/>
              <a:cs typeface="Helvetica Neue"/>
              <a:sym typeface="Helvetica Neue"/>
            </a:endParaRPr>
          </a:p>
        </p:txBody>
      </p:sp>
      <p:pic>
        <p:nvPicPr>
          <p:cNvPr id="39" name="Google Shape;68;p14"/>
          <p:cNvPicPr preferRelativeResize="0"/>
          <p:nvPr/>
        </p:nvPicPr>
        <p:blipFill>
          <a:blip r:embed="rId4">
            <a:alphaModFix/>
          </a:blip>
          <a:stretch>
            <a:fillRect/>
          </a:stretch>
        </p:blipFill>
        <p:spPr>
          <a:xfrm>
            <a:off x="2667808" y="4737247"/>
            <a:ext cx="695200" cy="212150"/>
          </a:xfrm>
          <a:prstGeom prst="rect">
            <a:avLst/>
          </a:prstGeom>
          <a:noFill/>
          <a:ln>
            <a:noFill/>
          </a:ln>
        </p:spPr>
      </p:pic>
      <p:sp>
        <p:nvSpPr>
          <p:cNvPr id="23" name="Google Shape;179;p28"/>
          <p:cNvSpPr txBox="1"/>
          <p:nvPr/>
        </p:nvSpPr>
        <p:spPr>
          <a:xfrm>
            <a:off x="330223" y="440108"/>
            <a:ext cx="5103537" cy="1259070"/>
          </a:xfrm>
          <a:prstGeom prst="rect">
            <a:avLst/>
          </a:prstGeom>
          <a:noFill/>
          <a:ln>
            <a:noFill/>
          </a:ln>
        </p:spPr>
        <p:txBody>
          <a:bodyPr spcFirstLastPara="1" wrap="square" lIns="91425" tIns="91425" rIns="91425" bIns="91425" anchor="t" anchorCtr="0">
            <a:noAutofit/>
          </a:bodyPr>
          <a:lstStyle/>
          <a:p>
            <a:r>
              <a:rPr lang="en-GB" sz="3200" b="1">
                <a:latin typeface="Satoshi" pitchFamily="50" charset="0"/>
              </a:rPr>
              <a:t>Get Involved</a:t>
            </a:r>
          </a:p>
        </p:txBody>
      </p:sp>
      <p:sp>
        <p:nvSpPr>
          <p:cNvPr id="24" name="Google Shape;136;p22"/>
          <p:cNvSpPr txBox="1"/>
          <p:nvPr/>
        </p:nvSpPr>
        <p:spPr>
          <a:xfrm>
            <a:off x="330223" y="2142027"/>
            <a:ext cx="4359764" cy="1887454"/>
          </a:xfrm>
          <a:prstGeom prst="rect">
            <a:avLst/>
          </a:prstGeom>
          <a:noFill/>
          <a:ln>
            <a:noFill/>
          </a:ln>
        </p:spPr>
        <p:txBody>
          <a:bodyPr spcFirstLastPara="1" wrap="square" lIns="91425" tIns="91425" rIns="91425" bIns="91425" anchor="b" anchorCtr="0">
            <a:noAutofit/>
          </a:bodyPr>
          <a:lstStyle/>
          <a:p>
            <a:pPr lvl="0"/>
            <a:r>
              <a:rPr lang="en-GB" sz="2000">
                <a:latin typeface="Satoshi" pitchFamily="50" charset="0"/>
              </a:rPr>
              <a:t>As a charity, our services are funded </a:t>
            </a:r>
            <a:br>
              <a:rPr lang="en-GB" sz="2000">
                <a:latin typeface="Satoshi" pitchFamily="50" charset="0"/>
              </a:rPr>
            </a:br>
            <a:r>
              <a:rPr lang="en-GB" sz="2000">
                <a:latin typeface="Satoshi" pitchFamily="50" charset="0"/>
              </a:rPr>
              <a:t>by the generous support of our donors.</a:t>
            </a:r>
          </a:p>
          <a:p>
            <a:pPr lvl="0"/>
            <a:endParaRPr lang="en-GB" sz="2000">
              <a:latin typeface="Satoshi" pitchFamily="50" charset="0"/>
            </a:endParaRPr>
          </a:p>
          <a:p>
            <a:pPr lvl="0"/>
            <a:r>
              <a:rPr lang="en-GB" sz="2000">
                <a:latin typeface="Satoshi" pitchFamily="50" charset="0"/>
              </a:rPr>
              <a:t>Help us be there for teachers and </a:t>
            </a:r>
            <a:br>
              <a:rPr lang="en-GB" sz="2000">
                <a:latin typeface="Satoshi" pitchFamily="50" charset="0"/>
              </a:rPr>
            </a:br>
            <a:r>
              <a:rPr lang="en-GB" sz="2000">
                <a:latin typeface="Satoshi" pitchFamily="50" charset="0"/>
              </a:rPr>
              <a:t>education staff whenever they need support. </a:t>
            </a:r>
          </a:p>
          <a:p>
            <a:pPr lvl="0"/>
            <a:endParaRPr lang="en-GB" sz="2000">
              <a:latin typeface="Satoshi" pitchFamily="50" charset="0"/>
            </a:endParaRPr>
          </a:p>
        </p:txBody>
      </p:sp>
      <p:pic>
        <p:nvPicPr>
          <p:cNvPr id="30" name="Google Shape;175;p28"/>
          <p:cNvPicPr preferRelativeResize="0"/>
          <p:nvPr/>
        </p:nvPicPr>
        <p:blipFill rotWithShape="1">
          <a:blip r:embed="rId5">
            <a:alphaModFix/>
          </a:blip>
          <a:srcRect l="29637" t="484" r="30761" b="642"/>
          <a:stretch/>
        </p:blipFill>
        <p:spPr>
          <a:xfrm>
            <a:off x="5514463" y="125380"/>
            <a:ext cx="3442500" cy="4834800"/>
          </a:xfrm>
          <a:prstGeom prst="roundRect">
            <a:avLst>
              <a:gd name="adj" fmla="val 8068"/>
            </a:avLst>
          </a:prstGeom>
          <a:noFill/>
          <a:ln>
            <a:noFill/>
          </a:ln>
        </p:spPr>
      </p:pic>
    </p:spTree>
    <p:extLst>
      <p:ext uri="{BB962C8B-B14F-4D97-AF65-F5344CB8AC3E}">
        <p14:creationId xmlns:p14="http://schemas.microsoft.com/office/powerpoint/2010/main" val="754591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7" name="Google Shape;67;p14"/>
          <p:cNvPicPr preferRelativeResize="0"/>
          <p:nvPr/>
        </p:nvPicPr>
        <p:blipFill rotWithShape="1">
          <a:blip r:embed="rId3">
            <a:alphaModFix/>
          </a:blip>
          <a:srcRect l="32331" t="1286" r="28643" b="1276"/>
          <a:stretch/>
        </p:blipFill>
        <p:spPr>
          <a:xfrm>
            <a:off x="5336287" y="125781"/>
            <a:ext cx="3442500" cy="4834800"/>
          </a:xfrm>
          <a:prstGeom prst="roundRect">
            <a:avLst>
              <a:gd name="adj" fmla="val 8068"/>
            </a:avLst>
          </a:prstGeom>
          <a:noFill/>
          <a:ln>
            <a:noFill/>
          </a:ln>
        </p:spPr>
      </p:pic>
      <p:pic>
        <p:nvPicPr>
          <p:cNvPr id="68" name="Google Shape;68;p14"/>
          <p:cNvPicPr preferRelativeResize="0"/>
          <p:nvPr/>
        </p:nvPicPr>
        <p:blipFill>
          <a:blip r:embed="rId4">
            <a:alphaModFix/>
          </a:blip>
          <a:stretch>
            <a:fillRect/>
          </a:stretch>
        </p:blipFill>
        <p:spPr>
          <a:xfrm>
            <a:off x="362100" y="396200"/>
            <a:ext cx="695200" cy="212150"/>
          </a:xfrm>
          <a:prstGeom prst="rect">
            <a:avLst/>
          </a:prstGeom>
          <a:noFill/>
          <a:ln>
            <a:noFill/>
          </a:ln>
        </p:spPr>
      </p:pic>
      <p:sp>
        <p:nvSpPr>
          <p:cNvPr id="70" name="Google Shape;70;p14"/>
          <p:cNvSpPr txBox="1"/>
          <p:nvPr/>
        </p:nvSpPr>
        <p:spPr>
          <a:xfrm>
            <a:off x="-223872" y="2055547"/>
            <a:ext cx="5181619" cy="1872300"/>
          </a:xfrm>
          <a:prstGeom prst="rect">
            <a:avLst/>
          </a:prstGeom>
          <a:noFill/>
          <a:ln>
            <a:noFill/>
          </a:ln>
        </p:spPr>
        <p:txBody>
          <a:bodyPr spcFirstLastPara="1" wrap="square" lIns="91425" tIns="0" rIns="91425" bIns="0" anchor="t" anchorCtr="0">
            <a:noAutofit/>
          </a:bodyPr>
          <a:lstStyle/>
          <a:p>
            <a:pPr marL="0" lvl="0" indent="0" algn="ctr" rtl="0">
              <a:lnSpc>
                <a:spcPct val="75000"/>
              </a:lnSpc>
              <a:spcBef>
                <a:spcPts val="0"/>
              </a:spcBef>
              <a:spcAft>
                <a:spcPts val="0"/>
              </a:spcAft>
              <a:buNone/>
            </a:pPr>
            <a:r>
              <a:rPr lang="en-GB" sz="3200" b="1">
                <a:solidFill>
                  <a:schemeClr val="dk1"/>
                </a:solidFill>
                <a:latin typeface="Satoshi" pitchFamily="50" charset="0"/>
                <a:ea typeface="Helvetica Neue"/>
                <a:cs typeface="Helvetica Neue"/>
                <a:sym typeface="Helvetica Neue"/>
              </a:rPr>
              <a:t>Thank you</a:t>
            </a:r>
          </a:p>
        </p:txBody>
      </p:sp>
      <p:sp>
        <p:nvSpPr>
          <p:cNvPr id="7" name="Google Shape;70;p14"/>
          <p:cNvSpPr txBox="1"/>
          <p:nvPr/>
        </p:nvSpPr>
        <p:spPr>
          <a:xfrm>
            <a:off x="263783" y="4417134"/>
            <a:ext cx="5181619" cy="1872300"/>
          </a:xfrm>
          <a:prstGeom prst="rect">
            <a:avLst/>
          </a:prstGeom>
          <a:noFill/>
          <a:ln>
            <a:noFill/>
          </a:ln>
        </p:spPr>
        <p:txBody>
          <a:bodyPr spcFirstLastPara="1" wrap="square" lIns="91425" tIns="0" rIns="91425" bIns="0" anchor="t" anchorCtr="0">
            <a:noAutofit/>
          </a:bodyPr>
          <a:lstStyle/>
          <a:p>
            <a:pPr lvl="0">
              <a:lnSpc>
                <a:spcPct val="75000"/>
              </a:lnSpc>
            </a:pPr>
            <a:r>
              <a:rPr lang="en-GB" sz="1800" b="1">
                <a:solidFill>
                  <a:schemeClr val="dk1"/>
                </a:solidFill>
                <a:latin typeface="Satoshi" pitchFamily="50" charset="0"/>
                <a:ea typeface="Helvetica Neue"/>
                <a:cs typeface="Helvetica Neue"/>
                <a:sym typeface="Helvetica Neue"/>
              </a:rPr>
              <a:t>   educationsupport.org.uk</a:t>
            </a:r>
            <a:br>
              <a:rPr lang="en-GB" sz="1800" b="1">
                <a:solidFill>
                  <a:schemeClr val="dk1"/>
                </a:solidFill>
                <a:latin typeface="Satoshi" pitchFamily="50" charset="0"/>
                <a:ea typeface="Helvetica Neue"/>
                <a:cs typeface="Helvetica Neue"/>
                <a:sym typeface="Helvetica Neue"/>
              </a:rPr>
            </a:br>
            <a:br>
              <a:rPr lang="en-GB" sz="1800" b="1">
                <a:solidFill>
                  <a:schemeClr val="dk1"/>
                </a:solidFill>
                <a:latin typeface="Satoshi" pitchFamily="50" charset="0"/>
                <a:ea typeface="Helvetica Neue"/>
                <a:cs typeface="Helvetica Neue"/>
                <a:sym typeface="Helvetica Neue"/>
              </a:rPr>
            </a:br>
            <a:r>
              <a:rPr lang="en-GB" sz="1800" b="1">
                <a:solidFill>
                  <a:schemeClr val="dk1"/>
                </a:solidFill>
                <a:latin typeface="Satoshi" pitchFamily="50" charset="0"/>
                <a:ea typeface="Helvetica Neue"/>
                <a:cs typeface="Helvetica Neue"/>
                <a:sym typeface="Helvetica Neue"/>
              </a:rPr>
              <a:t>   @</a:t>
            </a:r>
            <a:r>
              <a:rPr lang="en-GB" sz="1800" b="1" err="1">
                <a:solidFill>
                  <a:schemeClr val="dk1"/>
                </a:solidFill>
                <a:latin typeface="Satoshi" pitchFamily="50" charset="0"/>
                <a:ea typeface="Helvetica Neue"/>
                <a:cs typeface="Helvetica Neue"/>
                <a:sym typeface="Helvetica Neue"/>
              </a:rPr>
              <a:t>edsupportuk</a:t>
            </a:r>
            <a:endParaRPr sz="1800" b="1">
              <a:solidFill>
                <a:schemeClr val="dk1"/>
              </a:solidFill>
              <a:latin typeface="Satoshi" pitchFamily="50" charset="0"/>
              <a:ea typeface="Helvetica Neue"/>
              <a:cs typeface="Helvetica Neue"/>
              <a:sym typeface="Helvetica Neue"/>
            </a:endParaRPr>
          </a:p>
        </p:txBody>
      </p:sp>
      <p:pic>
        <p:nvPicPr>
          <p:cNvPr id="3" name="Picture 2"/>
          <p:cNvPicPr>
            <a:picLocks noChangeAspect="1"/>
          </p:cNvPicPr>
          <p:nvPr/>
        </p:nvPicPr>
        <p:blipFill>
          <a:blip r:embed="rId5"/>
          <a:stretch>
            <a:fillRect/>
          </a:stretch>
        </p:blipFill>
        <p:spPr>
          <a:xfrm>
            <a:off x="1581486" y="2907105"/>
            <a:ext cx="1570904" cy="1020742"/>
          </a:xfrm>
          <a:prstGeom prst="rect">
            <a:avLst/>
          </a:prstGeom>
        </p:spPr>
      </p:pic>
      <p:pic>
        <p:nvPicPr>
          <p:cNvPr id="1028" name="Picture 4" descr="Web Icon Logo PNG Vector (EPS) Free Downlo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808" y="4329535"/>
            <a:ext cx="315951" cy="3159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 Free social media icon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916" y="4733085"/>
            <a:ext cx="313843" cy="313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332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5" name="Google Shape;108;p19"/>
          <p:cNvPicPr preferRelativeResize="0"/>
          <p:nvPr/>
        </p:nvPicPr>
        <p:blipFill>
          <a:blip r:embed="rId3">
            <a:alphaModFix/>
          </a:blip>
          <a:stretch>
            <a:fillRect/>
          </a:stretch>
        </p:blipFill>
        <p:spPr>
          <a:xfrm>
            <a:off x="884954" y="3531501"/>
            <a:ext cx="2218128" cy="1199301"/>
          </a:xfrm>
          <a:prstGeom prst="rect">
            <a:avLst/>
          </a:prstGeom>
          <a:noFill/>
          <a:ln>
            <a:noFill/>
          </a:ln>
        </p:spPr>
      </p:pic>
      <p:pic>
        <p:nvPicPr>
          <p:cNvPr id="6" name="Google Shape;107;p19"/>
          <p:cNvPicPr preferRelativeResize="0"/>
          <p:nvPr/>
        </p:nvPicPr>
        <p:blipFill rotWithShape="1">
          <a:blip r:embed="rId4">
            <a:alphaModFix/>
          </a:blip>
          <a:srcRect/>
          <a:stretch/>
        </p:blipFill>
        <p:spPr>
          <a:xfrm>
            <a:off x="3521951" y="3443415"/>
            <a:ext cx="2218128" cy="1375472"/>
          </a:xfrm>
          <a:prstGeom prst="rect">
            <a:avLst/>
          </a:prstGeom>
          <a:noFill/>
          <a:ln>
            <a:noFill/>
          </a:ln>
        </p:spPr>
      </p:pic>
      <p:pic>
        <p:nvPicPr>
          <p:cNvPr id="7" name="Google Shape;112;p19"/>
          <p:cNvPicPr preferRelativeResize="0"/>
          <p:nvPr/>
        </p:nvPicPr>
        <p:blipFill rotWithShape="1">
          <a:blip r:embed="rId5">
            <a:alphaModFix/>
          </a:blip>
          <a:srcRect/>
          <a:stretch/>
        </p:blipFill>
        <p:spPr>
          <a:xfrm>
            <a:off x="6158949" y="3443416"/>
            <a:ext cx="2152947" cy="1375472"/>
          </a:xfrm>
          <a:prstGeom prst="rect">
            <a:avLst/>
          </a:prstGeom>
          <a:noFill/>
          <a:ln>
            <a:noFill/>
          </a:ln>
        </p:spPr>
      </p:pic>
      <p:sp>
        <p:nvSpPr>
          <p:cNvPr id="8" name="Google Shape;109;p19"/>
          <p:cNvSpPr txBox="1"/>
          <p:nvPr/>
        </p:nvSpPr>
        <p:spPr>
          <a:xfrm>
            <a:off x="996926" y="3731324"/>
            <a:ext cx="1994185" cy="603900"/>
          </a:xfrm>
          <a:prstGeom prst="rect">
            <a:avLst/>
          </a:prstGeom>
          <a:noFill/>
          <a:ln>
            <a:noFill/>
          </a:ln>
        </p:spPr>
        <p:txBody>
          <a:bodyPr spcFirstLastPara="1" wrap="square" lIns="91425" tIns="91425" rIns="91425" bIns="91425" anchor="t" anchorCtr="0">
            <a:noAutofit/>
          </a:bodyPr>
          <a:lstStyle/>
          <a:p>
            <a:pPr marL="0" lvl="0" indent="0" algn="ctr" rtl="0">
              <a:lnSpc>
                <a:spcPct val="85000"/>
              </a:lnSpc>
              <a:spcBef>
                <a:spcPts val="0"/>
              </a:spcBef>
              <a:spcAft>
                <a:spcPts val="0"/>
              </a:spcAft>
              <a:buNone/>
            </a:pPr>
            <a:r>
              <a:rPr lang="en" sz="3000" dirty="0">
                <a:solidFill>
                  <a:schemeClr val="dk1"/>
                </a:solidFill>
                <a:latin typeface="Satoshi" pitchFamily="50" charset="0"/>
                <a:ea typeface="Helvetica Neue"/>
                <a:cs typeface="Helvetica Neue"/>
                <a:sym typeface="Helvetica Neue"/>
              </a:rPr>
              <a:t>120,000</a:t>
            </a:r>
            <a:br>
              <a:rPr lang="en" sz="3000" dirty="0">
                <a:solidFill>
                  <a:schemeClr val="dk1"/>
                </a:solidFill>
                <a:latin typeface="Satoshi" pitchFamily="50" charset="0"/>
                <a:ea typeface="Helvetica Neue"/>
                <a:cs typeface="Helvetica Neue"/>
                <a:sym typeface="Helvetica Neue"/>
              </a:rPr>
            </a:br>
            <a:r>
              <a:rPr lang="en" dirty="0">
                <a:solidFill>
                  <a:schemeClr val="dk1"/>
                </a:solidFill>
                <a:latin typeface="Satoshi" pitchFamily="50" charset="0"/>
                <a:ea typeface="Helvetica Neue"/>
                <a:cs typeface="Helvetica Neue"/>
                <a:sym typeface="Helvetica Neue"/>
              </a:rPr>
              <a:t>supported through EAP</a:t>
            </a:r>
            <a:endParaRPr dirty="0">
              <a:solidFill>
                <a:schemeClr val="dk1"/>
              </a:solidFill>
              <a:latin typeface="Satoshi" pitchFamily="50" charset="0"/>
              <a:ea typeface="Helvetica Neue"/>
              <a:cs typeface="Helvetica Neue"/>
              <a:sym typeface="Helvetica Neue"/>
            </a:endParaRPr>
          </a:p>
        </p:txBody>
      </p:sp>
      <p:sp>
        <p:nvSpPr>
          <p:cNvPr id="9" name="Google Shape;109;p19"/>
          <p:cNvSpPr txBox="1"/>
          <p:nvPr/>
        </p:nvSpPr>
        <p:spPr>
          <a:xfrm>
            <a:off x="6238685" y="3731324"/>
            <a:ext cx="1828800" cy="603900"/>
          </a:xfrm>
          <a:prstGeom prst="rect">
            <a:avLst/>
          </a:prstGeom>
          <a:noFill/>
          <a:ln>
            <a:noFill/>
          </a:ln>
        </p:spPr>
        <p:txBody>
          <a:bodyPr spcFirstLastPara="1" wrap="square" lIns="91425" tIns="91425" rIns="91425" bIns="91425" anchor="t" anchorCtr="0">
            <a:noAutofit/>
          </a:bodyPr>
          <a:lstStyle/>
          <a:p>
            <a:pPr lvl="0" algn="ctr">
              <a:lnSpc>
                <a:spcPct val="85000"/>
              </a:lnSpc>
            </a:pPr>
            <a:endParaRPr>
              <a:solidFill>
                <a:schemeClr val="dk1"/>
              </a:solidFill>
              <a:latin typeface="Satoshi" pitchFamily="50" charset="0"/>
              <a:ea typeface="Helvetica Neue"/>
              <a:cs typeface="Helvetica Neue"/>
              <a:sym typeface="Helvetica Neue"/>
            </a:endParaRPr>
          </a:p>
        </p:txBody>
      </p:sp>
      <p:sp>
        <p:nvSpPr>
          <p:cNvPr id="10" name="Google Shape;109;p19"/>
          <p:cNvSpPr txBox="1"/>
          <p:nvPr/>
        </p:nvSpPr>
        <p:spPr>
          <a:xfrm>
            <a:off x="3660629" y="3731324"/>
            <a:ext cx="1828800" cy="603900"/>
          </a:xfrm>
          <a:prstGeom prst="rect">
            <a:avLst/>
          </a:prstGeom>
          <a:noFill/>
          <a:ln>
            <a:noFill/>
          </a:ln>
        </p:spPr>
        <p:txBody>
          <a:bodyPr spcFirstLastPara="1" wrap="square" lIns="91425" tIns="91425" rIns="91425" bIns="91425" anchor="t" anchorCtr="0">
            <a:noAutofit/>
          </a:bodyPr>
          <a:lstStyle/>
          <a:p>
            <a:pPr lvl="0" algn="ctr">
              <a:lnSpc>
                <a:spcPct val="85000"/>
              </a:lnSpc>
            </a:pPr>
            <a:r>
              <a:rPr lang="en" sz="3000">
                <a:solidFill>
                  <a:schemeClr val="dk1"/>
                </a:solidFill>
                <a:latin typeface="Satoshi" pitchFamily="50" charset="0"/>
                <a:ea typeface="Helvetica Neue"/>
                <a:cs typeface="Helvetica Neue"/>
                <a:sym typeface="Helvetica Neue"/>
              </a:rPr>
              <a:t>4083</a:t>
            </a:r>
            <a:br>
              <a:rPr lang="en" sz="3200">
                <a:solidFill>
                  <a:schemeClr val="dk1"/>
                </a:solidFill>
                <a:latin typeface="Satoshi" pitchFamily="50" charset="0"/>
                <a:ea typeface="Helvetica Neue"/>
                <a:cs typeface="Helvetica Neue"/>
                <a:sym typeface="Helvetica Neue"/>
              </a:rPr>
            </a:br>
            <a:r>
              <a:rPr lang="en">
                <a:solidFill>
                  <a:schemeClr val="dk1"/>
                </a:solidFill>
                <a:latin typeface="Satoshi" pitchFamily="50" charset="0"/>
                <a:ea typeface="Helvetica Neue"/>
                <a:cs typeface="Helvetica Neue"/>
                <a:sym typeface="Helvetica Neue"/>
              </a:rPr>
              <a:t>people suppported by our helpline </a:t>
            </a:r>
            <a:endParaRPr>
              <a:solidFill>
                <a:schemeClr val="dk1"/>
              </a:solidFill>
              <a:latin typeface="Satoshi" pitchFamily="50" charset="0"/>
              <a:ea typeface="Helvetica Neue"/>
              <a:cs typeface="Helvetica Neue"/>
              <a:sym typeface="Helvetica Neue"/>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9374" y="531725"/>
            <a:ext cx="6491313" cy="2796361"/>
          </a:xfrm>
          <a:prstGeom prst="rect">
            <a:avLst/>
          </a:prstGeom>
        </p:spPr>
      </p:pic>
      <p:sp>
        <p:nvSpPr>
          <p:cNvPr id="11" name="Google Shape;109;p19"/>
          <p:cNvSpPr txBox="1"/>
          <p:nvPr/>
        </p:nvSpPr>
        <p:spPr>
          <a:xfrm>
            <a:off x="6318421" y="3731324"/>
            <a:ext cx="1828800" cy="603900"/>
          </a:xfrm>
          <a:prstGeom prst="rect">
            <a:avLst/>
          </a:prstGeom>
          <a:noFill/>
          <a:ln>
            <a:noFill/>
          </a:ln>
        </p:spPr>
        <p:txBody>
          <a:bodyPr spcFirstLastPara="1" wrap="square" lIns="91425" tIns="91425" rIns="91425" bIns="91425" anchor="t" anchorCtr="0">
            <a:noAutofit/>
          </a:bodyPr>
          <a:lstStyle/>
          <a:p>
            <a:pPr lvl="0" algn="ctr">
              <a:lnSpc>
                <a:spcPct val="85000"/>
              </a:lnSpc>
            </a:pPr>
            <a:r>
              <a:rPr lang="en" sz="3000">
                <a:solidFill>
                  <a:schemeClr val="dk1"/>
                </a:solidFill>
                <a:latin typeface="Satoshi" pitchFamily="50" charset="0"/>
                <a:ea typeface="Helvetica Neue"/>
                <a:cs typeface="Helvetica Neue"/>
                <a:sym typeface="Helvetica Neue"/>
              </a:rPr>
              <a:t>737</a:t>
            </a:r>
            <a:br>
              <a:rPr lang="en" sz="3200">
                <a:solidFill>
                  <a:schemeClr val="dk1"/>
                </a:solidFill>
                <a:latin typeface="Satoshi" pitchFamily="50" charset="0"/>
                <a:ea typeface="Helvetica Neue"/>
                <a:cs typeface="Helvetica Neue"/>
                <a:sym typeface="Helvetica Neue"/>
              </a:rPr>
            </a:br>
            <a:r>
              <a:rPr lang="en">
                <a:solidFill>
                  <a:schemeClr val="dk1"/>
                </a:solidFill>
                <a:latin typeface="Satoshi" pitchFamily="50" charset="0"/>
                <a:ea typeface="Helvetica Neue"/>
                <a:cs typeface="Helvetica Neue"/>
                <a:sym typeface="Helvetica Neue"/>
              </a:rPr>
              <a:t>grants awarded </a:t>
            </a:r>
            <a:endParaRPr>
              <a:solidFill>
                <a:schemeClr val="dk1"/>
              </a:solidFill>
              <a:latin typeface="Satoshi" pitchFamily="50" charset="0"/>
              <a:ea typeface="Helvetica Neue"/>
              <a:cs typeface="Helvetica Neue"/>
              <a:sym typeface="Helvetica Neue"/>
            </a:endParaRPr>
          </a:p>
        </p:txBody>
      </p:sp>
    </p:spTree>
    <p:extLst>
      <p:ext uri="{BB962C8B-B14F-4D97-AF65-F5344CB8AC3E}">
        <p14:creationId xmlns:p14="http://schemas.microsoft.com/office/powerpoint/2010/main" val="1333568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oogle Shape;178;p28"/>
          <p:cNvPicPr preferRelativeResize="0"/>
          <p:nvPr/>
        </p:nvPicPr>
        <p:blipFill rotWithShape="1">
          <a:blip r:embed="rId3">
            <a:alphaModFix/>
          </a:blip>
          <a:srcRect b="10"/>
          <a:stretch/>
        </p:blipFill>
        <p:spPr>
          <a:xfrm>
            <a:off x="2025368" y="890023"/>
            <a:ext cx="895041" cy="159652"/>
          </a:xfrm>
          <a:prstGeom prst="rect">
            <a:avLst/>
          </a:prstGeom>
          <a:noFill/>
          <a:ln>
            <a:noFill/>
          </a:ln>
        </p:spPr>
      </p:pic>
      <p:cxnSp>
        <p:nvCxnSpPr>
          <p:cNvPr id="36" name="Straight Arrow Connector 35">
            <a:extLst>
              <a:ext uri="{FF2B5EF4-FFF2-40B4-BE49-F238E27FC236}">
                <a16:creationId xmlns:a16="http://schemas.microsoft.com/office/drawing/2014/main" id="{EA3FA76B-8EF1-1C62-7EB1-532C00672357}"/>
              </a:ext>
            </a:extLst>
          </p:cNvPr>
          <p:cNvCxnSpPr>
            <a:cxnSpLocks/>
          </p:cNvCxnSpPr>
          <p:nvPr/>
        </p:nvCxnSpPr>
        <p:spPr>
          <a:xfrm>
            <a:off x="5019675" y="935665"/>
            <a:ext cx="2189199" cy="3019647"/>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B88E648-9914-875F-4B6D-3CC5D0D6F078}"/>
              </a:ext>
            </a:extLst>
          </p:cNvPr>
          <p:cNvCxnSpPr>
            <a:cxnSpLocks/>
          </p:cNvCxnSpPr>
          <p:nvPr/>
        </p:nvCxnSpPr>
        <p:spPr>
          <a:xfrm>
            <a:off x="2555776" y="3402681"/>
            <a:ext cx="4302224" cy="786547"/>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15EEACC-50E1-D3B8-F5A7-A7314D409888}"/>
              </a:ext>
            </a:extLst>
          </p:cNvPr>
          <p:cNvCxnSpPr>
            <a:cxnSpLocks/>
          </p:cNvCxnSpPr>
          <p:nvPr/>
        </p:nvCxnSpPr>
        <p:spPr>
          <a:xfrm flipV="1">
            <a:off x="1871589" y="790575"/>
            <a:ext cx="2700411" cy="2136923"/>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6" name="Rounded Rectangle 5">
            <a:extLst>
              <a:ext uri="{FF2B5EF4-FFF2-40B4-BE49-F238E27FC236}">
                <a16:creationId xmlns:a16="http://schemas.microsoft.com/office/drawing/2014/main" id="{41D03CCA-3268-D7D3-DBE9-D9DEBBEDE572}"/>
              </a:ext>
            </a:extLst>
          </p:cNvPr>
          <p:cNvSpPr/>
          <p:nvPr/>
        </p:nvSpPr>
        <p:spPr>
          <a:xfrm>
            <a:off x="1391221" y="2571750"/>
            <a:ext cx="1811337" cy="1484025"/>
          </a:xfrm>
          <a:prstGeom prst="roundRect">
            <a:avLst>
              <a:gd name="adj" fmla="val 4610"/>
            </a:avLst>
          </a:prstGeom>
          <a:solidFill>
            <a:srgbClr val="E7F1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7" name="TextBox 6">
            <a:extLst>
              <a:ext uri="{FF2B5EF4-FFF2-40B4-BE49-F238E27FC236}">
                <a16:creationId xmlns:a16="http://schemas.microsoft.com/office/drawing/2014/main" id="{06F21759-F972-1DE7-BDEB-601816869FD6}"/>
              </a:ext>
            </a:extLst>
          </p:cNvPr>
          <p:cNvSpPr txBox="1"/>
          <p:nvPr/>
        </p:nvSpPr>
        <p:spPr>
          <a:xfrm>
            <a:off x="1497923" y="2635882"/>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Workplace</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9" name="Rounded Rectangle 8">
            <a:extLst>
              <a:ext uri="{FF2B5EF4-FFF2-40B4-BE49-F238E27FC236}">
                <a16:creationId xmlns:a16="http://schemas.microsoft.com/office/drawing/2014/main" id="{953DDEDE-3B9F-EDB3-F027-73D30E4F0AE7}"/>
              </a:ext>
            </a:extLst>
          </p:cNvPr>
          <p:cNvSpPr/>
          <p:nvPr/>
        </p:nvSpPr>
        <p:spPr>
          <a:xfrm>
            <a:off x="5902550" y="3292475"/>
            <a:ext cx="1811337" cy="1484025"/>
          </a:xfrm>
          <a:prstGeom prst="roundRect">
            <a:avLst>
              <a:gd name="adj" fmla="val 4610"/>
            </a:avLst>
          </a:prstGeom>
          <a:solidFill>
            <a:srgbClr val="E6F6E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0" name="TextBox 9">
            <a:extLst>
              <a:ext uri="{FF2B5EF4-FFF2-40B4-BE49-F238E27FC236}">
                <a16:creationId xmlns:a16="http://schemas.microsoft.com/office/drawing/2014/main" id="{5273A6D8-5B92-05B0-D02B-4ED0614D19AD}"/>
              </a:ext>
            </a:extLst>
          </p:cNvPr>
          <p:cNvSpPr txBox="1"/>
          <p:nvPr/>
        </p:nvSpPr>
        <p:spPr>
          <a:xfrm>
            <a:off x="6009252" y="3356607"/>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Individual</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2" name="Rounded Rectangle 11">
            <a:extLst>
              <a:ext uri="{FF2B5EF4-FFF2-40B4-BE49-F238E27FC236}">
                <a16:creationId xmlns:a16="http://schemas.microsoft.com/office/drawing/2014/main" id="{4E09A43D-A8CE-7FBF-2FB3-6A4FBD4C3050}"/>
              </a:ext>
            </a:extLst>
          </p:cNvPr>
          <p:cNvSpPr/>
          <p:nvPr/>
        </p:nvSpPr>
        <p:spPr>
          <a:xfrm>
            <a:off x="3666331" y="482051"/>
            <a:ext cx="1811337" cy="1484025"/>
          </a:xfrm>
          <a:prstGeom prst="roundRect">
            <a:avLst>
              <a:gd name="adj" fmla="val 4610"/>
            </a:avLst>
          </a:prstGeom>
          <a:solidFill>
            <a:srgbClr val="FFE7CB">
              <a:alpha val="99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3" name="TextBox 12">
            <a:extLst>
              <a:ext uri="{FF2B5EF4-FFF2-40B4-BE49-F238E27FC236}">
                <a16:creationId xmlns:a16="http://schemas.microsoft.com/office/drawing/2014/main" id="{8866627E-9880-D1B1-8F39-DFB1896178EA}"/>
              </a:ext>
            </a:extLst>
          </p:cNvPr>
          <p:cNvSpPr txBox="1"/>
          <p:nvPr/>
        </p:nvSpPr>
        <p:spPr>
          <a:xfrm>
            <a:off x="3773033" y="546183"/>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System</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pic>
        <p:nvPicPr>
          <p:cNvPr id="23" name="Picture 22">
            <a:extLst>
              <a:ext uri="{FF2B5EF4-FFF2-40B4-BE49-F238E27FC236}">
                <a16:creationId xmlns:a16="http://schemas.microsoft.com/office/drawing/2014/main" id="{A1D09298-E5C2-F0E2-9FF0-D430E0822CFC}"/>
              </a:ext>
            </a:extLst>
          </p:cNvPr>
          <p:cNvPicPr>
            <a:picLocks noChangeAspect="1"/>
          </p:cNvPicPr>
          <p:nvPr/>
        </p:nvPicPr>
        <p:blipFill rotWithShape="1">
          <a:blip r:embed="rId4"/>
          <a:srcRect l="4703" r="7406" b="20583"/>
          <a:stretch/>
        </p:blipFill>
        <p:spPr>
          <a:xfrm>
            <a:off x="1524000" y="2999423"/>
            <a:ext cx="1559442" cy="1056352"/>
          </a:xfrm>
          <a:prstGeom prst="rect">
            <a:avLst/>
          </a:prstGeom>
        </p:spPr>
      </p:pic>
      <p:pic>
        <p:nvPicPr>
          <p:cNvPr id="31" name="Picture 30" descr="Icon&#10;&#10;Description automatically generated">
            <a:extLst>
              <a:ext uri="{FF2B5EF4-FFF2-40B4-BE49-F238E27FC236}">
                <a16:creationId xmlns:a16="http://schemas.microsoft.com/office/drawing/2014/main" id="{76C2E386-8013-BBD7-253B-CBC8098DA9BC}"/>
              </a:ext>
            </a:extLst>
          </p:cNvPr>
          <p:cNvPicPr>
            <a:picLocks noChangeAspect="1"/>
          </p:cNvPicPr>
          <p:nvPr/>
        </p:nvPicPr>
        <p:blipFill rotWithShape="1">
          <a:blip r:embed="rId5"/>
          <a:srcRect l="10489" r="10846" b="35893"/>
          <a:stretch/>
        </p:blipFill>
        <p:spPr>
          <a:xfrm>
            <a:off x="6032204" y="3663887"/>
            <a:ext cx="1488559" cy="1112613"/>
          </a:xfrm>
          <a:prstGeom prst="rect">
            <a:avLst/>
          </a:prstGeom>
        </p:spPr>
      </p:pic>
      <p:pic>
        <p:nvPicPr>
          <p:cNvPr id="41" name="Picture 40" descr="A picture containing text&#10;&#10;Description automatically generated">
            <a:extLst>
              <a:ext uri="{FF2B5EF4-FFF2-40B4-BE49-F238E27FC236}">
                <a16:creationId xmlns:a16="http://schemas.microsoft.com/office/drawing/2014/main" id="{B499FC79-C74E-F08C-6D48-B672848E6102}"/>
              </a:ext>
            </a:extLst>
          </p:cNvPr>
          <p:cNvPicPr>
            <a:picLocks noChangeAspect="1"/>
          </p:cNvPicPr>
          <p:nvPr/>
        </p:nvPicPr>
        <p:blipFill rotWithShape="1">
          <a:blip r:embed="rId6"/>
          <a:srcRect l="7808" r="13662" b="20069"/>
          <a:stretch/>
        </p:blipFill>
        <p:spPr>
          <a:xfrm>
            <a:off x="3735572" y="875637"/>
            <a:ext cx="1651591" cy="1090439"/>
          </a:xfrm>
          <a:prstGeom prst="rect">
            <a:avLst/>
          </a:prstGeom>
        </p:spPr>
      </p:pic>
      <p:sp>
        <p:nvSpPr>
          <p:cNvPr id="25" name="Google Shape;179;p28"/>
          <p:cNvSpPr txBox="1"/>
          <p:nvPr/>
        </p:nvSpPr>
        <p:spPr>
          <a:xfrm>
            <a:off x="277794" y="506845"/>
            <a:ext cx="2952765" cy="125907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3200" b="1">
                <a:solidFill>
                  <a:schemeClr val="dk1"/>
                </a:solidFill>
                <a:latin typeface="Satoshi" pitchFamily="50" charset="0"/>
                <a:ea typeface="Helvetica Neue"/>
                <a:cs typeface="Helvetica Neue"/>
                <a:sym typeface="Helvetica Neue"/>
              </a:rPr>
              <a:t>How we work</a:t>
            </a:r>
            <a:endParaRPr sz="3200" b="1">
              <a:solidFill>
                <a:schemeClr val="dk1"/>
              </a:solidFill>
              <a:latin typeface="Satoshi" pitchFamily="50" charset="0"/>
              <a:ea typeface="Helvetica Neue"/>
              <a:cs typeface="Helvetica Neue"/>
              <a:sym typeface="Helvetica Neue"/>
            </a:endParaRPr>
          </a:p>
        </p:txBody>
      </p:sp>
      <p:pic>
        <p:nvPicPr>
          <p:cNvPr id="16" name="Google Shape;68;p14"/>
          <p:cNvPicPr preferRelativeResize="0"/>
          <p:nvPr/>
        </p:nvPicPr>
        <p:blipFill>
          <a:blip r:embed="rId7">
            <a:alphaModFix/>
          </a:blip>
          <a:stretch>
            <a:fillRect/>
          </a:stretch>
        </p:blipFill>
        <p:spPr>
          <a:xfrm>
            <a:off x="8065718" y="334033"/>
            <a:ext cx="695200" cy="212150"/>
          </a:xfrm>
          <a:prstGeom prst="rect">
            <a:avLst/>
          </a:prstGeom>
          <a:noFill/>
          <a:ln>
            <a:noFill/>
          </a:ln>
        </p:spPr>
      </p:pic>
    </p:spTree>
    <p:extLst>
      <p:ext uri="{BB962C8B-B14F-4D97-AF65-F5344CB8AC3E}">
        <p14:creationId xmlns:p14="http://schemas.microsoft.com/office/powerpoint/2010/main" val="80051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oogle Shape;178;p28"/>
          <p:cNvPicPr preferRelativeResize="0"/>
          <p:nvPr/>
        </p:nvPicPr>
        <p:blipFill rotWithShape="1">
          <a:blip r:embed="rId3">
            <a:alphaModFix/>
          </a:blip>
          <a:srcRect b="10"/>
          <a:stretch/>
        </p:blipFill>
        <p:spPr>
          <a:xfrm>
            <a:off x="2025368" y="890023"/>
            <a:ext cx="895041" cy="159652"/>
          </a:xfrm>
          <a:prstGeom prst="rect">
            <a:avLst/>
          </a:prstGeom>
          <a:noFill/>
          <a:ln>
            <a:noFill/>
          </a:ln>
        </p:spPr>
      </p:pic>
      <p:cxnSp>
        <p:nvCxnSpPr>
          <p:cNvPr id="36" name="Straight Arrow Connector 35">
            <a:extLst>
              <a:ext uri="{FF2B5EF4-FFF2-40B4-BE49-F238E27FC236}">
                <a16:creationId xmlns:a16="http://schemas.microsoft.com/office/drawing/2014/main" id="{EA3FA76B-8EF1-1C62-7EB1-532C00672357}"/>
              </a:ext>
            </a:extLst>
          </p:cNvPr>
          <p:cNvCxnSpPr>
            <a:cxnSpLocks/>
          </p:cNvCxnSpPr>
          <p:nvPr/>
        </p:nvCxnSpPr>
        <p:spPr>
          <a:xfrm>
            <a:off x="5519500" y="1315743"/>
            <a:ext cx="1689374" cy="2639569"/>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B88E648-9914-875F-4B6D-3CC5D0D6F078}"/>
              </a:ext>
            </a:extLst>
          </p:cNvPr>
          <p:cNvCxnSpPr>
            <a:cxnSpLocks/>
            <a:stCxn id="23" idx="3"/>
          </p:cNvCxnSpPr>
          <p:nvPr/>
        </p:nvCxnSpPr>
        <p:spPr>
          <a:xfrm>
            <a:off x="3083442" y="3527599"/>
            <a:ext cx="3774558" cy="661629"/>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15EEACC-50E1-D3B8-F5A7-A7314D409888}"/>
              </a:ext>
            </a:extLst>
          </p:cNvPr>
          <p:cNvCxnSpPr>
            <a:cxnSpLocks/>
            <a:stCxn id="6" idx="0"/>
            <a:endCxn id="41" idx="1"/>
          </p:cNvCxnSpPr>
          <p:nvPr/>
        </p:nvCxnSpPr>
        <p:spPr>
          <a:xfrm flipV="1">
            <a:off x="2296890" y="1420857"/>
            <a:ext cx="1438682" cy="1150893"/>
          </a:xfrm>
          <a:prstGeom prst="straightConnector1">
            <a:avLst/>
          </a:prstGeom>
          <a:ln w="25400" cap="rnd">
            <a:solidFill>
              <a:srgbClr val="0047BB"/>
            </a:solidFill>
            <a:prstDash val="sysDot"/>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6" name="Rounded Rectangle 5">
            <a:extLst>
              <a:ext uri="{FF2B5EF4-FFF2-40B4-BE49-F238E27FC236}">
                <a16:creationId xmlns:a16="http://schemas.microsoft.com/office/drawing/2014/main" id="{41D03CCA-3268-D7D3-DBE9-D9DEBBEDE572}"/>
              </a:ext>
            </a:extLst>
          </p:cNvPr>
          <p:cNvSpPr/>
          <p:nvPr/>
        </p:nvSpPr>
        <p:spPr>
          <a:xfrm>
            <a:off x="1391221" y="2571750"/>
            <a:ext cx="1811337" cy="1484025"/>
          </a:xfrm>
          <a:prstGeom prst="roundRect">
            <a:avLst>
              <a:gd name="adj" fmla="val 461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7" name="TextBox 6">
            <a:extLst>
              <a:ext uri="{FF2B5EF4-FFF2-40B4-BE49-F238E27FC236}">
                <a16:creationId xmlns:a16="http://schemas.microsoft.com/office/drawing/2014/main" id="{06F21759-F972-1DE7-BDEB-601816869FD6}"/>
              </a:ext>
            </a:extLst>
          </p:cNvPr>
          <p:cNvSpPr txBox="1"/>
          <p:nvPr/>
        </p:nvSpPr>
        <p:spPr>
          <a:xfrm>
            <a:off x="1497923" y="2635882"/>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Workplace</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9" name="Rounded Rectangle 8">
            <a:extLst>
              <a:ext uri="{FF2B5EF4-FFF2-40B4-BE49-F238E27FC236}">
                <a16:creationId xmlns:a16="http://schemas.microsoft.com/office/drawing/2014/main" id="{953DDEDE-3B9F-EDB3-F027-73D30E4F0AE7}"/>
              </a:ext>
            </a:extLst>
          </p:cNvPr>
          <p:cNvSpPr/>
          <p:nvPr/>
        </p:nvSpPr>
        <p:spPr>
          <a:xfrm>
            <a:off x="5902550" y="3292475"/>
            <a:ext cx="1811337" cy="1484025"/>
          </a:xfrm>
          <a:prstGeom prst="roundRect">
            <a:avLst>
              <a:gd name="adj" fmla="val 4610"/>
            </a:avLst>
          </a:prstGeom>
          <a:solidFill>
            <a:srgbClr val="E6F6E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0" name="TextBox 9">
            <a:extLst>
              <a:ext uri="{FF2B5EF4-FFF2-40B4-BE49-F238E27FC236}">
                <a16:creationId xmlns:a16="http://schemas.microsoft.com/office/drawing/2014/main" id="{5273A6D8-5B92-05B0-D02B-4ED0614D19AD}"/>
              </a:ext>
            </a:extLst>
          </p:cNvPr>
          <p:cNvSpPr txBox="1"/>
          <p:nvPr/>
        </p:nvSpPr>
        <p:spPr>
          <a:xfrm>
            <a:off x="6009252" y="3356607"/>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Individual</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2" name="Rounded Rectangle 11">
            <a:extLst>
              <a:ext uri="{FF2B5EF4-FFF2-40B4-BE49-F238E27FC236}">
                <a16:creationId xmlns:a16="http://schemas.microsoft.com/office/drawing/2014/main" id="{4E09A43D-A8CE-7FBF-2FB3-6A4FBD4C3050}"/>
              </a:ext>
            </a:extLst>
          </p:cNvPr>
          <p:cNvSpPr/>
          <p:nvPr/>
        </p:nvSpPr>
        <p:spPr>
          <a:xfrm>
            <a:off x="3666331" y="482051"/>
            <a:ext cx="1811337" cy="1484025"/>
          </a:xfrm>
          <a:prstGeom prst="roundRect">
            <a:avLst>
              <a:gd name="adj" fmla="val 4610"/>
            </a:avLst>
          </a:prstGeom>
          <a:solidFill>
            <a:srgbClr val="FFE7CB">
              <a:alpha val="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sp>
        <p:nvSpPr>
          <p:cNvPr id="13" name="TextBox 12">
            <a:extLst>
              <a:ext uri="{FF2B5EF4-FFF2-40B4-BE49-F238E27FC236}">
                <a16:creationId xmlns:a16="http://schemas.microsoft.com/office/drawing/2014/main" id="{8866627E-9880-D1B1-8F39-DFB1896178EA}"/>
              </a:ext>
            </a:extLst>
          </p:cNvPr>
          <p:cNvSpPr txBox="1"/>
          <p:nvPr/>
        </p:nvSpPr>
        <p:spPr>
          <a:xfrm>
            <a:off x="3773033" y="546183"/>
            <a:ext cx="1955459"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System</a:t>
            </a:r>
            <a:endParaRPr kumimoji="0" lang="en-GB"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p:txBody>
      </p:sp>
      <p:pic>
        <p:nvPicPr>
          <p:cNvPr id="23" name="Picture 22">
            <a:extLst>
              <a:ext uri="{FF2B5EF4-FFF2-40B4-BE49-F238E27FC236}">
                <a16:creationId xmlns:a16="http://schemas.microsoft.com/office/drawing/2014/main" id="{A1D09298-E5C2-F0E2-9FF0-D430E0822CFC}"/>
              </a:ext>
            </a:extLst>
          </p:cNvPr>
          <p:cNvPicPr>
            <a:picLocks noChangeAspect="1"/>
          </p:cNvPicPr>
          <p:nvPr/>
        </p:nvPicPr>
        <p:blipFill rotWithShape="1">
          <a:blip r:embed="rId4">
            <a:extLst>
              <a:ext uri="{BEBA8EAE-BF5A-486C-A8C5-ECC9F3942E4B}">
                <a14:imgProps xmlns:a14="http://schemas.microsoft.com/office/drawing/2010/main">
                  <a14:imgLayer r:embed="rId5">
                    <a14:imgEffect>
                      <a14:artisticPhotocopy/>
                    </a14:imgEffect>
                  </a14:imgLayer>
                </a14:imgProps>
              </a:ext>
            </a:extLst>
          </a:blip>
          <a:srcRect l="4703" r="7406" b="20583"/>
          <a:stretch/>
        </p:blipFill>
        <p:spPr>
          <a:xfrm>
            <a:off x="1524000" y="2999423"/>
            <a:ext cx="1559442" cy="1056352"/>
          </a:xfrm>
          <a:prstGeom prst="rect">
            <a:avLst/>
          </a:prstGeom>
        </p:spPr>
      </p:pic>
      <p:pic>
        <p:nvPicPr>
          <p:cNvPr id="31" name="Picture 30" descr="Icon&#10;&#10;Description automatically generated">
            <a:extLst>
              <a:ext uri="{FF2B5EF4-FFF2-40B4-BE49-F238E27FC236}">
                <a16:creationId xmlns:a16="http://schemas.microsoft.com/office/drawing/2014/main" id="{76C2E386-8013-BBD7-253B-CBC8098DA9BC}"/>
              </a:ext>
            </a:extLst>
          </p:cNvPr>
          <p:cNvPicPr>
            <a:picLocks noChangeAspect="1"/>
          </p:cNvPicPr>
          <p:nvPr/>
        </p:nvPicPr>
        <p:blipFill rotWithShape="1">
          <a:blip r:embed="rId6"/>
          <a:srcRect l="10489" r="10846" b="35893"/>
          <a:stretch/>
        </p:blipFill>
        <p:spPr>
          <a:xfrm>
            <a:off x="6032204" y="3663887"/>
            <a:ext cx="1488559" cy="1112613"/>
          </a:xfrm>
          <a:prstGeom prst="rect">
            <a:avLst/>
          </a:prstGeom>
        </p:spPr>
      </p:pic>
      <p:pic>
        <p:nvPicPr>
          <p:cNvPr id="41" name="Picture 40" descr="A picture containing text&#10;&#10;Description automatically generated">
            <a:extLst>
              <a:ext uri="{FF2B5EF4-FFF2-40B4-BE49-F238E27FC236}">
                <a16:creationId xmlns:a16="http://schemas.microsoft.com/office/drawing/2014/main" id="{B499FC79-C74E-F08C-6D48-B672848E6102}"/>
              </a:ext>
            </a:extLst>
          </p:cNvPr>
          <p:cNvPicPr>
            <a:picLocks noChangeAspect="1"/>
          </p:cNvPicPr>
          <p:nvPr/>
        </p:nvPicPr>
        <p:blipFill rotWithShape="1">
          <a:blip r:embed="rId7">
            <a:extLst>
              <a:ext uri="{BEBA8EAE-BF5A-486C-A8C5-ECC9F3942E4B}">
                <a14:imgProps xmlns:a14="http://schemas.microsoft.com/office/drawing/2010/main">
                  <a14:imgLayer r:embed="rId8">
                    <a14:imgEffect>
                      <a14:artisticPhotocopy/>
                    </a14:imgEffect>
                  </a14:imgLayer>
                </a14:imgProps>
              </a:ext>
            </a:extLst>
          </a:blip>
          <a:srcRect l="7808" r="13662" b="20069"/>
          <a:stretch/>
        </p:blipFill>
        <p:spPr>
          <a:xfrm>
            <a:off x="3735572" y="875637"/>
            <a:ext cx="1651591" cy="1090439"/>
          </a:xfrm>
          <a:prstGeom prst="rect">
            <a:avLst/>
          </a:prstGeom>
        </p:spPr>
      </p:pic>
      <p:sp>
        <p:nvSpPr>
          <p:cNvPr id="25" name="Google Shape;179;p28"/>
          <p:cNvSpPr txBox="1"/>
          <p:nvPr/>
        </p:nvSpPr>
        <p:spPr>
          <a:xfrm>
            <a:off x="277794" y="506845"/>
            <a:ext cx="2952765" cy="125907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3200" b="1">
                <a:solidFill>
                  <a:schemeClr val="dk1"/>
                </a:solidFill>
                <a:latin typeface="Satoshi" pitchFamily="50" charset="0"/>
                <a:ea typeface="Helvetica Neue"/>
                <a:cs typeface="Helvetica Neue"/>
                <a:sym typeface="Helvetica Neue"/>
              </a:rPr>
              <a:t>How we work</a:t>
            </a:r>
            <a:endParaRPr sz="3200" b="1">
              <a:solidFill>
                <a:schemeClr val="dk1"/>
              </a:solidFill>
              <a:latin typeface="Satoshi" pitchFamily="50" charset="0"/>
              <a:ea typeface="Helvetica Neue"/>
              <a:cs typeface="Helvetica Neue"/>
              <a:sym typeface="Helvetica Neue"/>
            </a:endParaRPr>
          </a:p>
        </p:txBody>
      </p:sp>
      <p:pic>
        <p:nvPicPr>
          <p:cNvPr id="16" name="Google Shape;112;p19"/>
          <p:cNvPicPr preferRelativeResize="0"/>
          <p:nvPr/>
        </p:nvPicPr>
        <p:blipFill rotWithShape="1">
          <a:blip r:embed="rId9">
            <a:alphaModFix/>
          </a:blip>
          <a:srcRect/>
          <a:stretch/>
        </p:blipFill>
        <p:spPr>
          <a:xfrm>
            <a:off x="5348219" y="3020753"/>
            <a:ext cx="3019561" cy="1989173"/>
          </a:xfrm>
          <a:prstGeom prst="rect">
            <a:avLst/>
          </a:prstGeom>
          <a:noFill/>
          <a:ln>
            <a:noFill/>
          </a:ln>
        </p:spPr>
      </p:pic>
      <p:pic>
        <p:nvPicPr>
          <p:cNvPr id="17" name="Google Shape;68;p14"/>
          <p:cNvPicPr preferRelativeResize="0"/>
          <p:nvPr/>
        </p:nvPicPr>
        <p:blipFill>
          <a:blip r:embed="rId10">
            <a:alphaModFix/>
          </a:blip>
          <a:stretch>
            <a:fillRect/>
          </a:stretch>
        </p:blipFill>
        <p:spPr>
          <a:xfrm>
            <a:off x="8065718" y="334033"/>
            <a:ext cx="695200" cy="212150"/>
          </a:xfrm>
          <a:prstGeom prst="rect">
            <a:avLst/>
          </a:prstGeom>
          <a:noFill/>
          <a:ln>
            <a:noFill/>
          </a:ln>
        </p:spPr>
      </p:pic>
    </p:spTree>
    <p:extLst>
      <p:ext uri="{BB962C8B-B14F-4D97-AF65-F5344CB8AC3E}">
        <p14:creationId xmlns:p14="http://schemas.microsoft.com/office/powerpoint/2010/main" val="2732147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2327" r="17858"/>
          <a:stretch/>
        </p:blipFill>
        <p:spPr>
          <a:xfrm>
            <a:off x="4247535" y="-1"/>
            <a:ext cx="4846009" cy="4255035"/>
          </a:xfrm>
          <a:prstGeom prst="rect">
            <a:avLst/>
          </a:prstGeom>
        </p:spPr>
      </p:pic>
      <p:pic>
        <p:nvPicPr>
          <p:cNvPr id="6" name="Google Shape;99;p18"/>
          <p:cNvPicPr preferRelativeResize="0"/>
          <p:nvPr/>
        </p:nvPicPr>
        <p:blipFill>
          <a:blip r:embed="rId4">
            <a:alphaModFix/>
          </a:blip>
          <a:stretch>
            <a:fillRect/>
          </a:stretch>
        </p:blipFill>
        <p:spPr>
          <a:xfrm>
            <a:off x="256185" y="537105"/>
            <a:ext cx="1617220" cy="246257"/>
          </a:xfrm>
          <a:prstGeom prst="rect">
            <a:avLst/>
          </a:prstGeom>
          <a:noFill/>
          <a:ln>
            <a:noFill/>
          </a:ln>
        </p:spPr>
      </p:pic>
      <p:sp>
        <p:nvSpPr>
          <p:cNvPr id="4" name="Rectangle 3"/>
          <p:cNvSpPr/>
          <p:nvPr/>
        </p:nvSpPr>
        <p:spPr>
          <a:xfrm>
            <a:off x="175361" y="1000253"/>
            <a:ext cx="4939332" cy="1877437"/>
          </a:xfrm>
          <a:prstGeom prst="rect">
            <a:avLst/>
          </a:prstGeom>
        </p:spPr>
        <p:txBody>
          <a:bodyPr wrap="square">
            <a:spAutoFit/>
          </a:bodyPr>
          <a:lstStyle/>
          <a:p>
            <a:pPr marL="285750" indent="-285750">
              <a:buFont typeface="Arial" panose="020B0604020202020204" pitchFamily="34" charset="0"/>
              <a:buChar char="•"/>
            </a:pPr>
            <a:r>
              <a:rPr lang="en-GB" sz="2000">
                <a:latin typeface="Satoshi" pitchFamily="50" charset="0"/>
              </a:rPr>
              <a:t>Free and confidential</a:t>
            </a:r>
          </a:p>
          <a:p>
            <a:pPr marL="285750" indent="-285750">
              <a:buFont typeface="Arial" panose="020B0604020202020204" pitchFamily="34" charset="0"/>
              <a:buChar char="•"/>
            </a:pPr>
            <a:endParaRPr lang="en-GB" sz="2000">
              <a:latin typeface="Satoshi" pitchFamily="50" charset="0"/>
            </a:endParaRPr>
          </a:p>
          <a:p>
            <a:pPr marL="285750" indent="-285750">
              <a:buFont typeface="Arial" panose="020B0604020202020204" pitchFamily="34" charset="0"/>
              <a:buChar char="•"/>
            </a:pPr>
            <a:r>
              <a:rPr lang="en-GB" sz="2000">
                <a:latin typeface="Satoshi" pitchFamily="50" charset="0"/>
              </a:rPr>
              <a:t>Open 24/7</a:t>
            </a:r>
          </a:p>
          <a:p>
            <a:pPr marL="285750" indent="-285750">
              <a:buFont typeface="Arial" panose="020B0604020202020204" pitchFamily="34" charset="0"/>
              <a:buChar char="•"/>
            </a:pPr>
            <a:endParaRPr lang="en-GB" sz="2000">
              <a:latin typeface="Satoshi" pitchFamily="50" charset="0"/>
            </a:endParaRPr>
          </a:p>
          <a:p>
            <a:pPr marL="285750" indent="-285750">
              <a:buFont typeface="Arial" panose="020B0604020202020204" pitchFamily="34" charset="0"/>
              <a:buChar char="•"/>
            </a:pPr>
            <a:r>
              <a:rPr lang="en-GB" sz="2000">
                <a:latin typeface="Satoshi" pitchFamily="50" charset="0"/>
              </a:rPr>
              <a:t>Staffed by qualified counsellors</a:t>
            </a:r>
          </a:p>
          <a:p>
            <a:endParaRPr lang="en-GB" sz="1600" b="1">
              <a:latin typeface="Satoshi-Bold" pitchFamily="50" charset="0"/>
            </a:endParaRPr>
          </a:p>
        </p:txBody>
      </p:sp>
      <p:sp>
        <p:nvSpPr>
          <p:cNvPr id="5" name="Rectangle 4"/>
          <p:cNvSpPr/>
          <p:nvPr/>
        </p:nvSpPr>
        <p:spPr>
          <a:xfrm>
            <a:off x="256185" y="3662860"/>
            <a:ext cx="3390672" cy="646331"/>
          </a:xfrm>
          <a:prstGeom prst="rect">
            <a:avLst/>
          </a:prstGeom>
        </p:spPr>
        <p:txBody>
          <a:bodyPr wrap="none">
            <a:spAutoFit/>
          </a:bodyPr>
          <a:lstStyle/>
          <a:p>
            <a:r>
              <a:rPr lang="en-GB" sz="3600" b="1">
                <a:solidFill>
                  <a:srgbClr val="0070C0"/>
                </a:solidFill>
              </a:rPr>
              <a:t>08000 562 561 </a:t>
            </a:r>
          </a:p>
        </p:txBody>
      </p:sp>
      <p:sp>
        <p:nvSpPr>
          <p:cNvPr id="12" name="Rectangle 11"/>
          <p:cNvSpPr/>
          <p:nvPr/>
        </p:nvSpPr>
        <p:spPr>
          <a:xfrm>
            <a:off x="175361" y="235283"/>
            <a:ext cx="5161173" cy="510909"/>
          </a:xfrm>
          <a:prstGeom prst="rect">
            <a:avLst/>
          </a:prstGeom>
        </p:spPr>
        <p:txBody>
          <a:bodyPr wrap="square">
            <a:spAutoFit/>
          </a:bodyPr>
          <a:lstStyle/>
          <a:p>
            <a:pPr lvl="0">
              <a:lnSpc>
                <a:spcPct val="85000"/>
              </a:lnSpc>
            </a:pPr>
            <a:r>
              <a:rPr lang="en-GB" sz="3200" b="1">
                <a:solidFill>
                  <a:schemeClr val="dk1"/>
                </a:solidFill>
                <a:latin typeface="Satoshi" pitchFamily="50" charset="0"/>
                <a:ea typeface="Helvetica Neue"/>
                <a:cs typeface="Helvetica Neue"/>
                <a:sym typeface="Helvetica Neue"/>
              </a:rPr>
              <a:t>Helpline</a:t>
            </a:r>
          </a:p>
        </p:txBody>
      </p:sp>
      <p:pic>
        <p:nvPicPr>
          <p:cNvPr id="7" name="Google Shape;68;p14"/>
          <p:cNvPicPr preferRelativeResize="0"/>
          <p:nvPr/>
        </p:nvPicPr>
        <p:blipFill>
          <a:blip r:embed="rId5">
            <a:alphaModFix/>
          </a:blip>
          <a:stretch>
            <a:fillRect/>
          </a:stretch>
        </p:blipFill>
        <p:spPr>
          <a:xfrm>
            <a:off x="256185" y="4748030"/>
            <a:ext cx="695200" cy="212150"/>
          </a:xfrm>
          <a:prstGeom prst="rect">
            <a:avLst/>
          </a:prstGeom>
          <a:noFill/>
          <a:ln>
            <a:noFill/>
          </a:ln>
        </p:spPr>
      </p:pic>
    </p:spTree>
    <p:extLst>
      <p:ext uri="{BB962C8B-B14F-4D97-AF65-F5344CB8AC3E}">
        <p14:creationId xmlns:p14="http://schemas.microsoft.com/office/powerpoint/2010/main" val="477653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2" name="Rectangle 1"/>
          <p:cNvSpPr/>
          <p:nvPr/>
        </p:nvSpPr>
        <p:spPr>
          <a:xfrm>
            <a:off x="524107" y="1243413"/>
            <a:ext cx="4572000" cy="3046988"/>
          </a:xfrm>
          <a:prstGeom prst="rect">
            <a:avLst/>
          </a:prstGeom>
        </p:spPr>
        <p:txBody>
          <a:bodyPr>
            <a:spAutoFit/>
          </a:bodyPr>
          <a:lstStyle/>
          <a:p>
            <a:r>
              <a:rPr lang="en-GB" sz="2400">
                <a:solidFill>
                  <a:schemeClr val="accent4">
                    <a:lumMod val="75000"/>
                  </a:schemeClr>
                </a:solidFill>
                <a:latin typeface="Satoshi Black Italic" pitchFamily="50" charset="0"/>
              </a:rPr>
              <a:t>“The helpline counsellor gave me permission to feel what I was feeling. Get in touch as soon as you feel things aren’t right. The call really helped me.”</a:t>
            </a:r>
          </a:p>
          <a:p>
            <a:endParaRPr lang="en-GB" sz="2400">
              <a:solidFill>
                <a:schemeClr val="accent4">
                  <a:lumMod val="75000"/>
                </a:schemeClr>
              </a:solidFill>
              <a:latin typeface="Satoshi Black Italic" pitchFamily="50" charset="0"/>
            </a:endParaRPr>
          </a:p>
          <a:p>
            <a:r>
              <a:rPr lang="en-GB" sz="2400">
                <a:solidFill>
                  <a:schemeClr val="accent4">
                    <a:lumMod val="75000"/>
                  </a:schemeClr>
                </a:solidFill>
                <a:latin typeface="Satoshi Black Italic" pitchFamily="50" charset="0"/>
              </a:rPr>
              <a:t>- Teacher </a:t>
            </a:r>
          </a:p>
        </p:txBody>
      </p:sp>
      <p:pic>
        <p:nvPicPr>
          <p:cNvPr id="6" name="Picture 5"/>
          <p:cNvPicPr>
            <a:picLocks noChangeAspect="1"/>
          </p:cNvPicPr>
          <p:nvPr/>
        </p:nvPicPr>
        <p:blipFill>
          <a:blip r:embed="rId3"/>
          <a:stretch>
            <a:fillRect/>
          </a:stretch>
        </p:blipFill>
        <p:spPr>
          <a:xfrm>
            <a:off x="5561671" y="331210"/>
            <a:ext cx="3071055" cy="4500403"/>
          </a:xfrm>
          <a:prstGeom prst="rect">
            <a:avLst/>
          </a:prstGeom>
        </p:spPr>
      </p:pic>
      <p:pic>
        <p:nvPicPr>
          <p:cNvPr id="9" name="Picture 8"/>
          <p:cNvPicPr>
            <a:picLocks noChangeAspect="1"/>
          </p:cNvPicPr>
          <p:nvPr/>
        </p:nvPicPr>
        <p:blipFill>
          <a:blip r:embed="rId4"/>
          <a:stretch>
            <a:fillRect/>
          </a:stretch>
        </p:blipFill>
        <p:spPr>
          <a:xfrm>
            <a:off x="3692784" y="3810871"/>
            <a:ext cx="1570904" cy="1020742"/>
          </a:xfrm>
          <a:prstGeom prst="rect">
            <a:avLst/>
          </a:prstGeom>
        </p:spPr>
      </p:pic>
      <p:pic>
        <p:nvPicPr>
          <p:cNvPr id="8" name="Google Shape;99;p18"/>
          <p:cNvPicPr preferRelativeResize="0"/>
          <p:nvPr/>
        </p:nvPicPr>
        <p:blipFill>
          <a:blip r:embed="rId5">
            <a:alphaModFix/>
          </a:blip>
          <a:stretch>
            <a:fillRect/>
          </a:stretch>
        </p:blipFill>
        <p:spPr>
          <a:xfrm>
            <a:off x="256185" y="537105"/>
            <a:ext cx="1617220" cy="246257"/>
          </a:xfrm>
          <a:prstGeom prst="rect">
            <a:avLst/>
          </a:prstGeom>
          <a:noFill/>
          <a:ln>
            <a:noFill/>
          </a:ln>
        </p:spPr>
      </p:pic>
      <p:sp>
        <p:nvSpPr>
          <p:cNvPr id="10" name="Rectangle 9"/>
          <p:cNvSpPr/>
          <p:nvPr/>
        </p:nvSpPr>
        <p:spPr>
          <a:xfrm>
            <a:off x="175361" y="235283"/>
            <a:ext cx="5161173" cy="510909"/>
          </a:xfrm>
          <a:prstGeom prst="rect">
            <a:avLst/>
          </a:prstGeom>
        </p:spPr>
        <p:txBody>
          <a:bodyPr wrap="square">
            <a:spAutoFit/>
          </a:bodyPr>
          <a:lstStyle/>
          <a:p>
            <a:pPr lvl="0">
              <a:lnSpc>
                <a:spcPct val="85000"/>
              </a:lnSpc>
            </a:pPr>
            <a:r>
              <a:rPr lang="en-GB" sz="3200" b="1">
                <a:solidFill>
                  <a:schemeClr val="dk1"/>
                </a:solidFill>
                <a:latin typeface="Satoshi" pitchFamily="50" charset="0"/>
                <a:ea typeface="Helvetica Neue"/>
                <a:cs typeface="Helvetica Neue"/>
                <a:sym typeface="Helvetica Neue"/>
              </a:rPr>
              <a:t>Helpline</a:t>
            </a:r>
          </a:p>
        </p:txBody>
      </p:sp>
      <p:pic>
        <p:nvPicPr>
          <p:cNvPr id="7" name="Google Shape;68;p14"/>
          <p:cNvPicPr preferRelativeResize="0"/>
          <p:nvPr/>
        </p:nvPicPr>
        <p:blipFill>
          <a:blip r:embed="rId6">
            <a:alphaModFix/>
          </a:blip>
          <a:stretch>
            <a:fillRect/>
          </a:stretch>
        </p:blipFill>
        <p:spPr>
          <a:xfrm>
            <a:off x="256185" y="4748030"/>
            <a:ext cx="695200" cy="212150"/>
          </a:xfrm>
          <a:prstGeom prst="rect">
            <a:avLst/>
          </a:prstGeom>
          <a:noFill/>
          <a:ln>
            <a:noFill/>
          </a:ln>
        </p:spPr>
      </p:pic>
    </p:spTree>
    <p:extLst>
      <p:ext uri="{BB962C8B-B14F-4D97-AF65-F5344CB8AC3E}">
        <p14:creationId xmlns:p14="http://schemas.microsoft.com/office/powerpoint/2010/main" val="3403504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6" name="Google Shape;99;p18"/>
          <p:cNvPicPr preferRelativeResize="0"/>
          <p:nvPr/>
        </p:nvPicPr>
        <p:blipFill>
          <a:blip r:embed="rId3">
            <a:alphaModFix/>
          </a:blip>
          <a:stretch>
            <a:fillRect/>
          </a:stretch>
        </p:blipFill>
        <p:spPr>
          <a:xfrm>
            <a:off x="1544210" y="530942"/>
            <a:ext cx="1887248" cy="281917"/>
          </a:xfrm>
          <a:prstGeom prst="rect">
            <a:avLst/>
          </a:prstGeom>
          <a:noFill/>
          <a:ln>
            <a:noFill/>
          </a:ln>
        </p:spPr>
      </p:pic>
      <p:sp>
        <p:nvSpPr>
          <p:cNvPr id="10" name="Rectangle 9"/>
          <p:cNvSpPr/>
          <p:nvPr/>
        </p:nvSpPr>
        <p:spPr>
          <a:xfrm>
            <a:off x="175361" y="235283"/>
            <a:ext cx="5161173" cy="510909"/>
          </a:xfrm>
          <a:prstGeom prst="rect">
            <a:avLst/>
          </a:prstGeom>
        </p:spPr>
        <p:txBody>
          <a:bodyPr wrap="square">
            <a:spAutoFit/>
          </a:bodyPr>
          <a:lstStyle/>
          <a:p>
            <a:pPr lvl="0">
              <a:lnSpc>
                <a:spcPct val="85000"/>
              </a:lnSpc>
            </a:pPr>
            <a:r>
              <a:rPr lang="en-GB" sz="3200" b="1">
                <a:solidFill>
                  <a:schemeClr val="dk1"/>
                </a:solidFill>
                <a:latin typeface="Satoshi" pitchFamily="50" charset="0"/>
                <a:ea typeface="Helvetica Neue"/>
                <a:cs typeface="Helvetica Neue"/>
                <a:sym typeface="Helvetica Neue"/>
              </a:rPr>
              <a:t>Online resources</a:t>
            </a:r>
          </a:p>
        </p:txBody>
      </p:sp>
      <p:pic>
        <p:nvPicPr>
          <p:cNvPr id="12" name="Google Shape;68;p14"/>
          <p:cNvPicPr preferRelativeResize="0"/>
          <p:nvPr/>
        </p:nvPicPr>
        <p:blipFill>
          <a:blip r:embed="rId4">
            <a:alphaModFix/>
          </a:blip>
          <a:stretch>
            <a:fillRect/>
          </a:stretch>
        </p:blipFill>
        <p:spPr>
          <a:xfrm>
            <a:off x="7996517" y="384662"/>
            <a:ext cx="695200" cy="212150"/>
          </a:xfrm>
          <a:prstGeom prst="rect">
            <a:avLst/>
          </a:prstGeom>
          <a:noFill/>
          <a:ln>
            <a:noFill/>
          </a:ln>
        </p:spPr>
      </p:pic>
      <p:pic>
        <p:nvPicPr>
          <p:cNvPr id="13" name="Picture 12"/>
          <p:cNvPicPr>
            <a:picLocks noChangeAspect="1"/>
          </p:cNvPicPr>
          <p:nvPr/>
        </p:nvPicPr>
        <p:blipFill>
          <a:blip r:embed="rId5"/>
          <a:stretch>
            <a:fillRect/>
          </a:stretch>
        </p:blipFill>
        <p:spPr>
          <a:xfrm>
            <a:off x="126206" y="997802"/>
            <a:ext cx="2990626" cy="3544700"/>
          </a:xfrm>
          <a:prstGeom prst="rect">
            <a:avLst/>
          </a:prstGeom>
        </p:spPr>
      </p:pic>
      <p:pic>
        <p:nvPicPr>
          <p:cNvPr id="14" name="Picture 13"/>
          <p:cNvPicPr>
            <a:picLocks noChangeAspect="1"/>
          </p:cNvPicPr>
          <p:nvPr/>
        </p:nvPicPr>
        <p:blipFill>
          <a:blip r:embed="rId6"/>
          <a:stretch>
            <a:fillRect/>
          </a:stretch>
        </p:blipFill>
        <p:spPr>
          <a:xfrm>
            <a:off x="3205320" y="997803"/>
            <a:ext cx="2884852" cy="3721681"/>
          </a:xfrm>
          <a:prstGeom prst="rect">
            <a:avLst/>
          </a:prstGeom>
        </p:spPr>
      </p:pic>
      <p:pic>
        <p:nvPicPr>
          <p:cNvPr id="15" name="Picture 14"/>
          <p:cNvPicPr>
            <a:picLocks noChangeAspect="1"/>
          </p:cNvPicPr>
          <p:nvPr/>
        </p:nvPicPr>
        <p:blipFill>
          <a:blip r:embed="rId7"/>
          <a:stretch>
            <a:fillRect/>
          </a:stretch>
        </p:blipFill>
        <p:spPr>
          <a:xfrm>
            <a:off x="6178660" y="997802"/>
            <a:ext cx="2884852" cy="3721681"/>
          </a:xfrm>
          <a:prstGeom prst="rect">
            <a:avLst/>
          </a:prstGeom>
        </p:spPr>
      </p:pic>
    </p:spTree>
    <p:extLst>
      <p:ext uri="{BB962C8B-B14F-4D97-AF65-F5344CB8AC3E}">
        <p14:creationId xmlns:p14="http://schemas.microsoft.com/office/powerpoint/2010/main" val="3614809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6" name="Google Shape;99;p18"/>
          <p:cNvPicPr preferRelativeResize="0"/>
          <p:nvPr/>
        </p:nvPicPr>
        <p:blipFill>
          <a:blip r:embed="rId3">
            <a:alphaModFix/>
          </a:blip>
          <a:stretch>
            <a:fillRect/>
          </a:stretch>
        </p:blipFill>
        <p:spPr>
          <a:xfrm>
            <a:off x="2790695" y="716896"/>
            <a:ext cx="2169232" cy="243686"/>
          </a:xfrm>
          <a:prstGeom prst="rect">
            <a:avLst/>
          </a:prstGeom>
          <a:noFill/>
          <a:ln>
            <a:noFill/>
          </a:ln>
        </p:spPr>
      </p:pic>
      <p:pic>
        <p:nvPicPr>
          <p:cNvPr id="155" name="Google Shape;155;p25"/>
          <p:cNvPicPr preferRelativeResize="0"/>
          <p:nvPr/>
        </p:nvPicPr>
        <p:blipFill rotWithShape="1">
          <a:blip r:embed="rId4">
            <a:alphaModFix/>
          </a:blip>
          <a:srcRect l="26234" r="26239"/>
          <a:stretch/>
        </p:blipFill>
        <p:spPr>
          <a:xfrm>
            <a:off x="5549100" y="152400"/>
            <a:ext cx="3442500" cy="4834800"/>
          </a:xfrm>
          <a:prstGeom prst="roundRect">
            <a:avLst>
              <a:gd name="adj" fmla="val 8068"/>
            </a:avLst>
          </a:prstGeom>
          <a:noFill/>
          <a:ln>
            <a:noFill/>
          </a:ln>
        </p:spPr>
      </p:pic>
      <p:sp>
        <p:nvSpPr>
          <p:cNvPr id="13" name="Google Shape;179;p28"/>
          <p:cNvSpPr txBox="1"/>
          <p:nvPr/>
        </p:nvSpPr>
        <p:spPr>
          <a:xfrm>
            <a:off x="238927" y="307304"/>
            <a:ext cx="5103537" cy="961057"/>
          </a:xfrm>
          <a:prstGeom prst="rect">
            <a:avLst/>
          </a:prstGeom>
          <a:noFill/>
          <a:ln>
            <a:noFill/>
          </a:ln>
        </p:spPr>
        <p:txBody>
          <a:bodyPr spcFirstLastPara="1" wrap="square" lIns="91425" tIns="91425" rIns="91425" bIns="91425" anchor="t" anchorCtr="0">
            <a:noAutofit/>
          </a:bodyPr>
          <a:lstStyle/>
          <a:p>
            <a:r>
              <a:rPr lang="en-GB" sz="3200" b="1">
                <a:latin typeface="Satoshi" pitchFamily="50" charset="0"/>
              </a:rPr>
              <a:t>Professional supervision for school and FE leaders</a:t>
            </a:r>
          </a:p>
        </p:txBody>
      </p:sp>
      <p:sp>
        <p:nvSpPr>
          <p:cNvPr id="19" name="Rectangle 18"/>
          <p:cNvSpPr/>
          <p:nvPr/>
        </p:nvSpPr>
        <p:spPr>
          <a:xfrm>
            <a:off x="170098" y="1664877"/>
            <a:ext cx="4939332" cy="2554545"/>
          </a:xfrm>
          <a:prstGeom prst="rect">
            <a:avLst/>
          </a:prstGeom>
        </p:spPr>
        <p:txBody>
          <a:bodyPr wrap="square">
            <a:spAutoFit/>
          </a:bodyPr>
          <a:lstStyle/>
          <a:p>
            <a:pPr marL="285750" indent="-285750">
              <a:buFont typeface="Arial" panose="020B0604020202020204" pitchFamily="34" charset="0"/>
              <a:buChar char="•"/>
            </a:pPr>
            <a:r>
              <a:rPr lang="en-GB" sz="2000">
                <a:latin typeface="Satoshi" pitchFamily="50" charset="0"/>
              </a:rPr>
              <a:t>Professional supervision offers a safe and confidential space to talk about, and process what is going on for you at work</a:t>
            </a:r>
          </a:p>
          <a:p>
            <a:pPr marL="285750" indent="-285750">
              <a:buFont typeface="Arial" panose="020B0604020202020204" pitchFamily="34" charset="0"/>
              <a:buChar char="•"/>
            </a:pPr>
            <a:endParaRPr lang="en-GB" sz="2000">
              <a:latin typeface="Satoshi" pitchFamily="50" charset="0"/>
            </a:endParaRPr>
          </a:p>
          <a:p>
            <a:pPr marL="285750" indent="-285750">
              <a:buFont typeface="Arial" panose="020B0604020202020204" pitchFamily="34" charset="0"/>
              <a:buChar char="•"/>
            </a:pPr>
            <a:r>
              <a:rPr lang="en-GB" sz="2000">
                <a:latin typeface="Satoshi" pitchFamily="50" charset="0"/>
              </a:rPr>
              <a:t>Fully funded for leaders in England and Wales</a:t>
            </a:r>
          </a:p>
          <a:p>
            <a:pPr marL="285750" indent="-285750">
              <a:buFont typeface="Arial" panose="020B0604020202020204" pitchFamily="34" charset="0"/>
              <a:buChar char="•"/>
            </a:pPr>
            <a:endParaRPr lang="en-GB" sz="2000">
              <a:latin typeface="Satoshi" pitchFamily="50" charset="0"/>
            </a:endParaRPr>
          </a:p>
        </p:txBody>
      </p:sp>
      <p:pic>
        <p:nvPicPr>
          <p:cNvPr id="7" name="Picture 6"/>
          <p:cNvPicPr>
            <a:picLocks noChangeAspect="1"/>
          </p:cNvPicPr>
          <p:nvPr/>
        </p:nvPicPr>
        <p:blipFill>
          <a:blip r:embed="rId5"/>
          <a:stretch>
            <a:fillRect/>
          </a:stretch>
        </p:blipFill>
        <p:spPr>
          <a:xfrm>
            <a:off x="3692784" y="3810871"/>
            <a:ext cx="1570904" cy="1020742"/>
          </a:xfrm>
          <a:prstGeom prst="rect">
            <a:avLst/>
          </a:prstGeom>
        </p:spPr>
      </p:pic>
      <p:pic>
        <p:nvPicPr>
          <p:cNvPr id="8" name="Google Shape;68;p14"/>
          <p:cNvPicPr preferRelativeResize="0"/>
          <p:nvPr/>
        </p:nvPicPr>
        <p:blipFill>
          <a:blip r:embed="rId6">
            <a:alphaModFix/>
          </a:blip>
          <a:stretch>
            <a:fillRect/>
          </a:stretch>
        </p:blipFill>
        <p:spPr>
          <a:xfrm>
            <a:off x="305705" y="4725538"/>
            <a:ext cx="695200" cy="212150"/>
          </a:xfrm>
          <a:prstGeom prst="rect">
            <a:avLst/>
          </a:prstGeom>
          <a:noFill/>
          <a:ln>
            <a:noFill/>
          </a:ln>
        </p:spPr>
      </p:pic>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4F2D87F4-A8EF-149B-3954-1E0609479E41}"/>
                  </a:ext>
                </a:extLst>
              </p:cNvPr>
              <p:cNvGraphicFramePr>
                <a:graphicFrameLocks noChangeAspect="1"/>
              </p:cNvGraphicFramePr>
              <p:nvPr>
                <p:extLst>
                  <p:ext uri="{D42A27DB-BD31-4B8C-83A1-F6EECF244321}">
                    <p14:modId xmlns:p14="http://schemas.microsoft.com/office/powerpoint/2010/main" val="256445967"/>
                  </p:ext>
                </p:extLst>
              </p:nvPr>
            </p:nvGraphicFramePr>
            <p:xfrm>
              <a:off x="9071517" y="516580"/>
              <a:ext cx="2286000" cy="1285875"/>
            </p:xfrm>
            <a:graphic>
              <a:graphicData uri="http://schemas.microsoft.com/office/powerpoint/2016/slidezoom">
                <pslz:sldZm>
                  <pslz:sldZmObj sldId="305" cId="906720929">
                    <pslz:zmPr id="{8F347594-3AC4-400D-BF24-9346AD4BC7F7}" returnToParent="0" transitionDur="1000">
                      <p166:blipFill xmlns:p166="http://schemas.microsoft.com/office/powerpoint/2016/6/main">
                        <a:blip r:embed="rId7"/>
                        <a:stretch>
                          <a:fillRect/>
                        </a:stretch>
                      </p166:blipFill>
                      <p166:spPr xmlns:p166="http://schemas.microsoft.com/office/powerpoint/2016/6/main">
                        <a:xfrm>
                          <a:off x="0" y="0"/>
                          <a:ext cx="2286000" cy="1285875"/>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4F2D87F4-A8EF-149B-3954-1E0609479E41}"/>
                  </a:ext>
                </a:extLst>
              </p:cNvPr>
              <p:cNvPicPr>
                <a:picLocks noGrp="1" noRot="1" noChangeAspect="1" noMove="1" noResize="1" noEditPoints="1" noAdjustHandles="1" noChangeArrowheads="1" noChangeShapeType="1"/>
              </p:cNvPicPr>
              <p:nvPr/>
            </p:nvPicPr>
            <p:blipFill>
              <a:blip r:embed="rId8"/>
              <a:stretch>
                <a:fillRect/>
              </a:stretch>
            </p:blipFill>
            <p:spPr>
              <a:xfrm>
                <a:off x="9071517" y="516580"/>
                <a:ext cx="2286000" cy="1285875"/>
              </a:xfrm>
              <a:prstGeom prst="rect">
                <a:avLst/>
              </a:prstGeom>
              <a:ln w="3175">
                <a:solidFill>
                  <a:prstClr val="ltGray"/>
                </a:solidFill>
              </a:ln>
            </p:spPr>
          </p:pic>
        </mc:Fallback>
      </mc:AlternateContent>
    </p:spTree>
    <p:extLst>
      <p:ext uri="{BB962C8B-B14F-4D97-AF65-F5344CB8AC3E}">
        <p14:creationId xmlns:p14="http://schemas.microsoft.com/office/powerpoint/2010/main" val="906720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5" name="Rectangle 4"/>
          <p:cNvSpPr/>
          <p:nvPr/>
        </p:nvSpPr>
        <p:spPr>
          <a:xfrm>
            <a:off x="856356" y="824448"/>
            <a:ext cx="3706852" cy="4124206"/>
          </a:xfrm>
          <a:prstGeom prst="rect">
            <a:avLst/>
          </a:prstGeom>
        </p:spPr>
        <p:txBody>
          <a:bodyPr wrap="square">
            <a:spAutoFit/>
          </a:bodyPr>
          <a:lstStyle/>
          <a:p>
            <a:pPr lvl="0"/>
            <a:r>
              <a:rPr lang="en-GB" sz="2600" b="1" i="1">
                <a:solidFill>
                  <a:schemeClr val="bg1"/>
                </a:solidFill>
                <a:latin typeface="Satoshi" pitchFamily="50" charset="0"/>
                <a:ea typeface="Helvetica Neue"/>
                <a:cs typeface="Helvetica Neue"/>
                <a:sym typeface="Helvetica Neue"/>
              </a:rPr>
              <a:t>“It was completely life-changing. Each session enabled such food for thought and tools for self-care. It is impossible to say how grateful I am.”</a:t>
            </a:r>
          </a:p>
          <a:p>
            <a:pPr lvl="0"/>
            <a:endParaRPr lang="en-GB" sz="2600" b="1" i="1">
              <a:solidFill>
                <a:schemeClr val="bg1"/>
              </a:solidFill>
              <a:latin typeface="Satoshi" pitchFamily="50" charset="0"/>
              <a:ea typeface="Helvetica Neue"/>
              <a:cs typeface="Helvetica Neue"/>
              <a:sym typeface="Helvetica Neue"/>
            </a:endParaRPr>
          </a:p>
          <a:p>
            <a:pPr lvl="0"/>
            <a:r>
              <a:rPr lang="en-GB" sz="2600" b="1" i="1">
                <a:solidFill>
                  <a:schemeClr val="bg1"/>
                </a:solidFill>
                <a:latin typeface="Satoshi" pitchFamily="50" charset="0"/>
                <a:ea typeface="Helvetica Neue"/>
                <a:cs typeface="Helvetica Neue"/>
                <a:sym typeface="Helvetica Neue"/>
              </a:rPr>
              <a:t>- Headteacher </a:t>
            </a:r>
          </a:p>
          <a:p>
            <a:pPr lvl="0"/>
            <a:endParaRPr lang="en-GB" sz="2800">
              <a:solidFill>
                <a:schemeClr val="bg1"/>
              </a:solidFill>
              <a:latin typeface="Satoshi" pitchFamily="50" charset="0"/>
              <a:ea typeface="Helvetica Neue"/>
              <a:cs typeface="Helvetica Neue"/>
              <a:sym typeface="Helvetica Neue"/>
            </a:endParaRPr>
          </a:p>
        </p:txBody>
      </p:sp>
      <p:pic>
        <p:nvPicPr>
          <p:cNvPr id="8" name="Google Shape;178;p28"/>
          <p:cNvPicPr preferRelativeResize="0"/>
          <p:nvPr/>
        </p:nvPicPr>
        <p:blipFill rotWithShape="1">
          <a:blip r:embed="rId3">
            <a:alphaModFix/>
          </a:blip>
          <a:srcRect b="10"/>
          <a:stretch/>
        </p:blipFill>
        <p:spPr>
          <a:xfrm>
            <a:off x="3003393" y="145970"/>
            <a:ext cx="1449659" cy="179614"/>
          </a:xfrm>
          <a:prstGeom prst="rect">
            <a:avLst/>
          </a:prstGeom>
          <a:noFill/>
          <a:ln>
            <a:noFill/>
          </a:ln>
        </p:spPr>
      </p:pic>
      <p:pic>
        <p:nvPicPr>
          <p:cNvPr id="9" name="Picture 8"/>
          <p:cNvPicPr>
            <a:picLocks noChangeAspect="1"/>
          </p:cNvPicPr>
          <p:nvPr/>
        </p:nvPicPr>
        <p:blipFill>
          <a:blip r:embed="rId4"/>
          <a:stretch>
            <a:fillRect/>
          </a:stretch>
        </p:blipFill>
        <p:spPr>
          <a:xfrm>
            <a:off x="2951018" y="0"/>
            <a:ext cx="1704109" cy="548688"/>
          </a:xfrm>
          <a:prstGeom prst="rect">
            <a:avLst/>
          </a:prstGeom>
        </p:spPr>
      </p:pic>
      <p:pic>
        <p:nvPicPr>
          <p:cNvPr id="3" name="Picture 2"/>
          <p:cNvPicPr>
            <a:picLocks noChangeAspect="1"/>
          </p:cNvPicPr>
          <p:nvPr/>
        </p:nvPicPr>
        <p:blipFill>
          <a:blip r:embed="rId5"/>
          <a:stretch>
            <a:fillRect/>
          </a:stretch>
        </p:blipFill>
        <p:spPr>
          <a:xfrm>
            <a:off x="0" y="117181"/>
            <a:ext cx="1323975" cy="314325"/>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5414" y="161292"/>
            <a:ext cx="2730904" cy="4711994"/>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3009" y="234319"/>
            <a:ext cx="937956" cy="281208"/>
          </a:xfrm>
          <a:prstGeom prst="rect">
            <a:avLst/>
          </a:prstGeom>
        </p:spPr>
      </p:pic>
    </p:spTree>
    <p:extLst>
      <p:ext uri="{BB962C8B-B14F-4D97-AF65-F5344CB8AC3E}">
        <p14:creationId xmlns:p14="http://schemas.microsoft.com/office/powerpoint/2010/main" val="239469658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a01c2ca-8fce-4bcc-80af-49afeab72342" xsi:nil="true"/>
    <lcf76f155ced4ddcb4097134ff3c332f xmlns="b9601079-6faf-4ff7-9cde-01504ab4923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72D214F5625B043B45C88FD0DB58DE7" ma:contentTypeVersion="13" ma:contentTypeDescription="Create a new document." ma:contentTypeScope="" ma:versionID="d5dd7615aa912190cf3eaf410d4e7faf">
  <xsd:schema xmlns:xsd="http://www.w3.org/2001/XMLSchema" xmlns:xs="http://www.w3.org/2001/XMLSchema" xmlns:p="http://schemas.microsoft.com/office/2006/metadata/properties" xmlns:ns2="b9601079-6faf-4ff7-9cde-01504ab4923f" xmlns:ns3="0a01c2ca-8fce-4bcc-80af-49afeab72342" targetNamespace="http://schemas.microsoft.com/office/2006/metadata/properties" ma:root="true" ma:fieldsID="66ab4234b392c5e01874f6f93f649f9b" ns2:_="" ns3:_="">
    <xsd:import namespace="b9601079-6faf-4ff7-9cde-01504ab4923f"/>
    <xsd:import namespace="0a01c2ca-8fce-4bcc-80af-49afeab723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601079-6faf-4ff7-9cde-01504ab492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4e43a4d-eec5-46e9-b80f-1d330971c13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01c2ca-8fce-4bcc-80af-49afeab72342"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509e549-c602-49dd-a371-f8dce39f1416}" ma:internalName="TaxCatchAll" ma:showField="CatchAllData" ma:web="0a01c2ca-8fce-4bcc-80af-49afeab723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7603FD-DFAB-43FC-AEA1-FE229FCEA427}">
  <ds:schemaRefs>
    <ds:schemaRef ds:uri="0a01c2ca-8fce-4bcc-80af-49afeab72342"/>
    <ds:schemaRef ds:uri="b9601079-6faf-4ff7-9cde-01504ab4923f"/>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0AC0D0A-65FC-4CBE-98CF-9699C59F17B1}">
  <ds:schemaRefs>
    <ds:schemaRef ds:uri="0a01c2ca-8fce-4bcc-80af-49afeab72342"/>
    <ds:schemaRef ds:uri="b9601079-6faf-4ff7-9cde-01504ab492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9AF624F-65AF-4854-A32D-C0E1765D30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TotalTime>
  <Words>1697</Words>
  <Application>Microsoft Office PowerPoint</Application>
  <PresentationFormat>On-screen Show (16:9)</PresentationFormat>
  <Paragraphs>165</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Satoshi</vt:lpstr>
      <vt:lpstr>Arial</vt:lpstr>
      <vt:lpstr>Helvetica Neue</vt:lpstr>
      <vt:lpstr>Satoshi-Bold</vt:lpstr>
      <vt:lpstr>Satoshi Black Italic</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Renn</dc:creator>
  <cp:lastModifiedBy>Daren Chisholm</cp:lastModifiedBy>
  <cp:revision>4</cp:revision>
  <dcterms:modified xsi:type="dcterms:W3CDTF">2026-02-10T13:09:58Z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90000.0000000000</vt:lpwstr>
  </property>
  <property fmtid="{D5CDD505-2E9C-101B-9397-08002B2CF9AE}" pid="3" name="ContentTypeId">
    <vt:lpwstr>0x010100E72D214F5625B043B45C88FD0DB58DE7</vt:lpwstr>
  </property>
  <property fmtid="{D5CDD505-2E9C-101B-9397-08002B2CF9AE}" pid="4" name="MediaServiceImageTags">
    <vt:lpwstr/>
  </property>
</Properties>
</file>