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0" r:id="rId2"/>
    <p:sldId id="256" r:id="rId3"/>
    <p:sldId id="257" r:id="rId4"/>
    <p:sldId id="258" r:id="rId5"/>
    <p:sldId id="261" r:id="rId6"/>
    <p:sldId id="263" r:id="rId7"/>
    <p:sldId id="266" r:id="rId8"/>
    <p:sldId id="267" r:id="rId9"/>
    <p:sldId id="268" r:id="rId10"/>
    <p:sldId id="269" r:id="rId11"/>
    <p:sldId id="277" r:id="rId12"/>
    <p:sldId id="270" r:id="rId13"/>
    <p:sldId id="271" r:id="rId14"/>
    <p:sldId id="272" r:id="rId15"/>
    <p:sldId id="274" r:id="rId16"/>
    <p:sldId id="275"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4140"/>
    <a:srgbClr val="3DC0B8"/>
    <a:srgbClr val="7373B4"/>
    <a:srgbClr val="83C7BE"/>
    <a:srgbClr val="64B9AE"/>
    <a:srgbClr val="3C1EBA"/>
    <a:srgbClr val="F5C63A"/>
    <a:srgbClr val="A16796"/>
    <a:srgbClr val="6581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EBD935-B876-40B8-A70E-9787A28042AA}" v="104" dt="2025-11-12T13:59:53.8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56" d="100"/>
          <a:sy n="56" d="100"/>
        </p:scale>
        <p:origin x="129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AA490D-1783-49C2-9DC3-DE30552A5D84}" type="doc">
      <dgm:prSet loTypeId="urn:microsoft.com/office/officeart/2005/8/layout/funnel1" loCatId="relationship" qsTypeId="urn:microsoft.com/office/officeart/2005/8/quickstyle/simple1" qsCatId="simple" csTypeId="urn:microsoft.com/office/officeart/2005/8/colors/colorful4" csCatId="colorful" phldr="1"/>
      <dgm:spPr/>
      <dgm:t>
        <a:bodyPr/>
        <a:lstStyle/>
        <a:p>
          <a:endParaRPr lang="en-GB"/>
        </a:p>
      </dgm:t>
    </dgm:pt>
    <dgm:pt modelId="{B310822A-48DA-4F05-AE5B-85622B712497}">
      <dgm:prSet phldrT="[Text]" phldr="0"/>
      <dgm:spPr/>
      <dgm:t>
        <a:bodyPr/>
        <a:lstStyle/>
        <a:p>
          <a:r>
            <a:rPr lang="en-GB" dirty="0"/>
            <a:t>National</a:t>
          </a:r>
        </a:p>
      </dgm:t>
    </dgm:pt>
    <dgm:pt modelId="{C173701F-08F6-47BF-B075-E6476649359F}" type="parTrans" cxnId="{D7944B22-8A39-42CA-B4ED-C2C7B3053148}">
      <dgm:prSet/>
      <dgm:spPr/>
      <dgm:t>
        <a:bodyPr/>
        <a:lstStyle/>
        <a:p>
          <a:endParaRPr lang="en-GB"/>
        </a:p>
      </dgm:t>
    </dgm:pt>
    <dgm:pt modelId="{16FD5081-6A91-4DE4-AEC2-29E45C5377E2}" type="sibTrans" cxnId="{D7944B22-8A39-42CA-B4ED-C2C7B3053148}">
      <dgm:prSet/>
      <dgm:spPr/>
      <dgm:t>
        <a:bodyPr/>
        <a:lstStyle/>
        <a:p>
          <a:endParaRPr lang="en-GB"/>
        </a:p>
      </dgm:t>
    </dgm:pt>
    <dgm:pt modelId="{E020D7EF-7343-4FB7-AFDD-0AC465AF3AC8}">
      <dgm:prSet phldrT="[Text]" phldr="0"/>
      <dgm:spPr/>
      <dgm:t>
        <a:bodyPr/>
        <a:lstStyle/>
        <a:p>
          <a:r>
            <a:rPr lang="en-GB" dirty="0"/>
            <a:t>Regional</a:t>
          </a:r>
        </a:p>
      </dgm:t>
    </dgm:pt>
    <dgm:pt modelId="{AED6F9FA-FE58-4A02-BB78-D7ACC1B710CE}" type="parTrans" cxnId="{39A06756-033A-446B-B6F9-ECFDDF4792B7}">
      <dgm:prSet/>
      <dgm:spPr/>
      <dgm:t>
        <a:bodyPr/>
        <a:lstStyle/>
        <a:p>
          <a:endParaRPr lang="en-GB"/>
        </a:p>
      </dgm:t>
    </dgm:pt>
    <dgm:pt modelId="{A243A243-413D-4C25-8EA2-1FA5ABA38A1D}" type="sibTrans" cxnId="{39A06756-033A-446B-B6F9-ECFDDF4792B7}">
      <dgm:prSet/>
      <dgm:spPr/>
      <dgm:t>
        <a:bodyPr/>
        <a:lstStyle/>
        <a:p>
          <a:endParaRPr lang="en-GB"/>
        </a:p>
      </dgm:t>
    </dgm:pt>
    <dgm:pt modelId="{443AF14D-3C2F-4470-B0AA-D5667D7DFF7B}">
      <dgm:prSet phldrT="[Text]" phldr="0"/>
      <dgm:spPr/>
      <dgm:t>
        <a:bodyPr/>
        <a:lstStyle/>
        <a:p>
          <a:r>
            <a:rPr lang="en-GB" dirty="0"/>
            <a:t>Local</a:t>
          </a:r>
        </a:p>
      </dgm:t>
    </dgm:pt>
    <dgm:pt modelId="{752F016B-5A1D-4A32-A325-508BB49DAA4E}" type="parTrans" cxnId="{38A32F0F-FC7D-4596-9A8E-D1B2EB5FD547}">
      <dgm:prSet/>
      <dgm:spPr/>
      <dgm:t>
        <a:bodyPr/>
        <a:lstStyle/>
        <a:p>
          <a:endParaRPr lang="en-GB"/>
        </a:p>
      </dgm:t>
    </dgm:pt>
    <dgm:pt modelId="{9A5947E4-C899-4BD2-91D5-65A5BD5564B9}" type="sibTrans" cxnId="{38A32F0F-FC7D-4596-9A8E-D1B2EB5FD547}">
      <dgm:prSet/>
      <dgm:spPr/>
      <dgm:t>
        <a:bodyPr/>
        <a:lstStyle/>
        <a:p>
          <a:endParaRPr lang="en-GB"/>
        </a:p>
      </dgm:t>
    </dgm:pt>
    <dgm:pt modelId="{BE8D6F30-B687-4BBD-9523-55FF2BE87335}">
      <dgm:prSet phldrT="[Text]" phldr="0"/>
      <dgm:spPr/>
      <dgm:t>
        <a:bodyPr/>
        <a:lstStyle/>
        <a:p>
          <a:endParaRPr lang="en-GB" b="1" dirty="0"/>
        </a:p>
      </dgm:t>
    </dgm:pt>
    <dgm:pt modelId="{4BAFC203-C963-4D06-9953-1059BC833512}" type="parTrans" cxnId="{6BF7D1C4-B94A-4B64-AB6D-A1D24A7BDB5D}">
      <dgm:prSet/>
      <dgm:spPr/>
      <dgm:t>
        <a:bodyPr/>
        <a:lstStyle/>
        <a:p>
          <a:endParaRPr lang="en-GB"/>
        </a:p>
      </dgm:t>
    </dgm:pt>
    <dgm:pt modelId="{58C94DD3-59F0-4E59-9DAE-1BFB9B6AFAF8}" type="sibTrans" cxnId="{6BF7D1C4-B94A-4B64-AB6D-A1D24A7BDB5D}">
      <dgm:prSet/>
      <dgm:spPr/>
      <dgm:t>
        <a:bodyPr/>
        <a:lstStyle/>
        <a:p>
          <a:endParaRPr lang="en-GB"/>
        </a:p>
      </dgm:t>
    </dgm:pt>
    <dgm:pt modelId="{F71689DB-F339-4014-9C0C-49F2589FF181}" type="pres">
      <dgm:prSet presAssocID="{F5AA490D-1783-49C2-9DC3-DE30552A5D84}" presName="Name0" presStyleCnt="0">
        <dgm:presLayoutVars>
          <dgm:chMax val="4"/>
          <dgm:resizeHandles val="exact"/>
        </dgm:presLayoutVars>
      </dgm:prSet>
      <dgm:spPr/>
    </dgm:pt>
    <dgm:pt modelId="{9A00960D-EA2B-436D-9B83-90F42CFF8955}" type="pres">
      <dgm:prSet presAssocID="{F5AA490D-1783-49C2-9DC3-DE30552A5D84}" presName="ellipse" presStyleLbl="trBgShp" presStyleIdx="0" presStyleCnt="1"/>
      <dgm:spPr/>
    </dgm:pt>
    <dgm:pt modelId="{8F2D029C-D344-41AA-992B-E97A9CBEC333}" type="pres">
      <dgm:prSet presAssocID="{F5AA490D-1783-49C2-9DC3-DE30552A5D84}" presName="arrow1" presStyleLbl="fgShp" presStyleIdx="0" presStyleCnt="1"/>
      <dgm:spPr/>
    </dgm:pt>
    <dgm:pt modelId="{777E8A29-ACDF-4370-B154-0C9309A6C92B}" type="pres">
      <dgm:prSet presAssocID="{F5AA490D-1783-49C2-9DC3-DE30552A5D84}" presName="rectangle" presStyleLbl="revTx" presStyleIdx="0" presStyleCnt="1">
        <dgm:presLayoutVars>
          <dgm:bulletEnabled val="1"/>
        </dgm:presLayoutVars>
      </dgm:prSet>
      <dgm:spPr/>
    </dgm:pt>
    <dgm:pt modelId="{C894DBFF-C4FC-4593-8591-A35D2E400B70}" type="pres">
      <dgm:prSet presAssocID="{E020D7EF-7343-4FB7-AFDD-0AC465AF3AC8}" presName="item1" presStyleLbl="node1" presStyleIdx="0" presStyleCnt="3">
        <dgm:presLayoutVars>
          <dgm:bulletEnabled val="1"/>
        </dgm:presLayoutVars>
      </dgm:prSet>
      <dgm:spPr/>
    </dgm:pt>
    <dgm:pt modelId="{026242F7-6C49-44C5-A67D-9EC6F83BE535}" type="pres">
      <dgm:prSet presAssocID="{443AF14D-3C2F-4470-B0AA-D5667D7DFF7B}" presName="item2" presStyleLbl="node1" presStyleIdx="1" presStyleCnt="3">
        <dgm:presLayoutVars>
          <dgm:bulletEnabled val="1"/>
        </dgm:presLayoutVars>
      </dgm:prSet>
      <dgm:spPr/>
    </dgm:pt>
    <dgm:pt modelId="{B3F9967B-1200-4DFB-B964-C2F14B2126CD}" type="pres">
      <dgm:prSet presAssocID="{BE8D6F30-B687-4BBD-9523-55FF2BE87335}" presName="item3" presStyleLbl="node1" presStyleIdx="2" presStyleCnt="3">
        <dgm:presLayoutVars>
          <dgm:bulletEnabled val="1"/>
        </dgm:presLayoutVars>
      </dgm:prSet>
      <dgm:spPr/>
    </dgm:pt>
    <dgm:pt modelId="{2E725A6C-C644-467E-BF26-07126AEB1ECA}" type="pres">
      <dgm:prSet presAssocID="{F5AA490D-1783-49C2-9DC3-DE30552A5D84}" presName="funnel" presStyleLbl="trAlignAcc1" presStyleIdx="0" presStyleCnt="1" custLinFactNeighborX="1550" custLinFactNeighborY="-14663"/>
      <dgm:spPr/>
    </dgm:pt>
  </dgm:ptLst>
  <dgm:cxnLst>
    <dgm:cxn modelId="{38A32F0F-FC7D-4596-9A8E-D1B2EB5FD547}" srcId="{F5AA490D-1783-49C2-9DC3-DE30552A5D84}" destId="{443AF14D-3C2F-4470-B0AA-D5667D7DFF7B}" srcOrd="2" destOrd="0" parTransId="{752F016B-5A1D-4A32-A325-508BB49DAA4E}" sibTransId="{9A5947E4-C899-4BD2-91D5-65A5BD5564B9}"/>
    <dgm:cxn modelId="{D7944B22-8A39-42CA-B4ED-C2C7B3053148}" srcId="{F5AA490D-1783-49C2-9DC3-DE30552A5D84}" destId="{B310822A-48DA-4F05-AE5B-85622B712497}" srcOrd="0" destOrd="0" parTransId="{C173701F-08F6-47BF-B075-E6476649359F}" sibTransId="{16FD5081-6A91-4DE4-AEC2-29E45C5377E2}"/>
    <dgm:cxn modelId="{E90AA63E-E5EE-4357-B51C-9D199A8B95A8}" type="presOf" srcId="{B310822A-48DA-4F05-AE5B-85622B712497}" destId="{B3F9967B-1200-4DFB-B964-C2F14B2126CD}" srcOrd="0" destOrd="0" presId="urn:microsoft.com/office/officeart/2005/8/layout/funnel1"/>
    <dgm:cxn modelId="{53BFD842-BA00-4073-B022-96C593076D67}" type="presOf" srcId="{BE8D6F30-B687-4BBD-9523-55FF2BE87335}" destId="{777E8A29-ACDF-4370-B154-0C9309A6C92B}" srcOrd="0" destOrd="0" presId="urn:microsoft.com/office/officeart/2005/8/layout/funnel1"/>
    <dgm:cxn modelId="{9BEBB945-ED35-4FB4-B306-AF44D81EE23E}" type="presOf" srcId="{443AF14D-3C2F-4470-B0AA-D5667D7DFF7B}" destId="{C894DBFF-C4FC-4593-8591-A35D2E400B70}" srcOrd="0" destOrd="0" presId="urn:microsoft.com/office/officeart/2005/8/layout/funnel1"/>
    <dgm:cxn modelId="{39A06756-033A-446B-B6F9-ECFDDF4792B7}" srcId="{F5AA490D-1783-49C2-9DC3-DE30552A5D84}" destId="{E020D7EF-7343-4FB7-AFDD-0AC465AF3AC8}" srcOrd="1" destOrd="0" parTransId="{AED6F9FA-FE58-4A02-BB78-D7ACC1B710CE}" sibTransId="{A243A243-413D-4C25-8EA2-1FA5ABA38A1D}"/>
    <dgm:cxn modelId="{86E0CD7B-F60E-41E4-AB8F-6E20A7E92C0D}" type="presOf" srcId="{E020D7EF-7343-4FB7-AFDD-0AC465AF3AC8}" destId="{026242F7-6C49-44C5-A67D-9EC6F83BE535}" srcOrd="0" destOrd="0" presId="urn:microsoft.com/office/officeart/2005/8/layout/funnel1"/>
    <dgm:cxn modelId="{C64D4EA2-75CE-4890-BAD1-3B3DC1CEF694}" type="presOf" srcId="{F5AA490D-1783-49C2-9DC3-DE30552A5D84}" destId="{F71689DB-F339-4014-9C0C-49F2589FF181}" srcOrd="0" destOrd="0" presId="urn:microsoft.com/office/officeart/2005/8/layout/funnel1"/>
    <dgm:cxn modelId="{6BF7D1C4-B94A-4B64-AB6D-A1D24A7BDB5D}" srcId="{F5AA490D-1783-49C2-9DC3-DE30552A5D84}" destId="{BE8D6F30-B687-4BBD-9523-55FF2BE87335}" srcOrd="3" destOrd="0" parTransId="{4BAFC203-C963-4D06-9953-1059BC833512}" sibTransId="{58C94DD3-59F0-4E59-9DAE-1BFB9B6AFAF8}"/>
    <dgm:cxn modelId="{9AB7D280-0C32-4966-829E-D9FC9A60027D}" type="presParOf" srcId="{F71689DB-F339-4014-9C0C-49F2589FF181}" destId="{9A00960D-EA2B-436D-9B83-90F42CFF8955}" srcOrd="0" destOrd="0" presId="urn:microsoft.com/office/officeart/2005/8/layout/funnel1"/>
    <dgm:cxn modelId="{442EEF8A-4130-4613-B920-68ACAD3B3070}" type="presParOf" srcId="{F71689DB-F339-4014-9C0C-49F2589FF181}" destId="{8F2D029C-D344-41AA-992B-E97A9CBEC333}" srcOrd="1" destOrd="0" presId="urn:microsoft.com/office/officeart/2005/8/layout/funnel1"/>
    <dgm:cxn modelId="{7102506E-87CC-41AA-A4DB-52090C4E197A}" type="presParOf" srcId="{F71689DB-F339-4014-9C0C-49F2589FF181}" destId="{777E8A29-ACDF-4370-B154-0C9309A6C92B}" srcOrd="2" destOrd="0" presId="urn:microsoft.com/office/officeart/2005/8/layout/funnel1"/>
    <dgm:cxn modelId="{905B18FC-1B92-496D-93D3-22F786ABCB13}" type="presParOf" srcId="{F71689DB-F339-4014-9C0C-49F2589FF181}" destId="{C894DBFF-C4FC-4593-8591-A35D2E400B70}" srcOrd="3" destOrd="0" presId="urn:microsoft.com/office/officeart/2005/8/layout/funnel1"/>
    <dgm:cxn modelId="{8DD54119-4F3B-4BD9-B578-E2506B1CE7DE}" type="presParOf" srcId="{F71689DB-F339-4014-9C0C-49F2589FF181}" destId="{026242F7-6C49-44C5-A67D-9EC6F83BE535}" srcOrd="4" destOrd="0" presId="urn:microsoft.com/office/officeart/2005/8/layout/funnel1"/>
    <dgm:cxn modelId="{8030241D-F439-4DF5-95B3-E61454CEBE59}" type="presParOf" srcId="{F71689DB-F339-4014-9C0C-49F2589FF181}" destId="{B3F9967B-1200-4DFB-B964-C2F14B2126CD}" srcOrd="5" destOrd="0" presId="urn:microsoft.com/office/officeart/2005/8/layout/funnel1"/>
    <dgm:cxn modelId="{1FCBF13D-DD88-4E80-A293-436882EE4F35}" type="presParOf" srcId="{F71689DB-F339-4014-9C0C-49F2589FF181}" destId="{2E725A6C-C644-467E-BF26-07126AEB1ECA}"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00960D-EA2B-436D-9B83-90F42CFF8955}">
      <dsp:nvSpPr>
        <dsp:cNvPr id="0" name=""/>
        <dsp:cNvSpPr/>
      </dsp:nvSpPr>
      <dsp:spPr>
        <a:xfrm>
          <a:off x="1872826" y="220133"/>
          <a:ext cx="4368800" cy="1517226"/>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2D029C-D344-41AA-992B-E97A9CBEC333}">
      <dsp:nvSpPr>
        <dsp:cNvPr id="0" name=""/>
        <dsp:cNvSpPr/>
      </dsp:nvSpPr>
      <dsp:spPr>
        <a:xfrm>
          <a:off x="3640666" y="3935306"/>
          <a:ext cx="846666" cy="541866"/>
        </a:xfrm>
        <a:prstGeom prst="downArrow">
          <a:avLst/>
        </a:prstGeom>
        <a:solidFill>
          <a:schemeClr val="accent4">
            <a:tint val="4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7E8A29-ACDF-4370-B154-0C9309A6C92B}">
      <dsp:nvSpPr>
        <dsp:cNvPr id="0" name=""/>
        <dsp:cNvSpPr/>
      </dsp:nvSpPr>
      <dsp:spPr>
        <a:xfrm>
          <a:off x="2031999" y="4368800"/>
          <a:ext cx="4064000" cy="10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endParaRPr lang="en-GB" sz="3500" b="1" kern="1200" dirty="0"/>
        </a:p>
      </dsp:txBody>
      <dsp:txXfrm>
        <a:off x="2031999" y="4368800"/>
        <a:ext cx="4064000" cy="1016000"/>
      </dsp:txXfrm>
    </dsp:sp>
    <dsp:sp modelId="{C894DBFF-C4FC-4593-8591-A35D2E400B70}">
      <dsp:nvSpPr>
        <dsp:cNvPr id="0" name=""/>
        <dsp:cNvSpPr/>
      </dsp:nvSpPr>
      <dsp:spPr>
        <a:xfrm>
          <a:off x="3461173" y="1854538"/>
          <a:ext cx="1524000" cy="1524000"/>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Local</a:t>
          </a:r>
        </a:p>
      </dsp:txBody>
      <dsp:txXfrm>
        <a:off x="3684358" y="2077723"/>
        <a:ext cx="1077630" cy="1077630"/>
      </dsp:txXfrm>
    </dsp:sp>
    <dsp:sp modelId="{026242F7-6C49-44C5-A67D-9EC6F83BE535}">
      <dsp:nvSpPr>
        <dsp:cNvPr id="0" name=""/>
        <dsp:cNvSpPr/>
      </dsp:nvSpPr>
      <dsp:spPr>
        <a:xfrm>
          <a:off x="2370666" y="711200"/>
          <a:ext cx="1524000" cy="1524000"/>
        </a:xfrm>
        <a:prstGeom prst="ellipse">
          <a:avLst/>
        </a:prstGeom>
        <a:solidFill>
          <a:schemeClr val="accent4">
            <a:hueOff val="3299968"/>
            <a:satOff val="-14601"/>
            <a:lumOff val="-24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Regional</a:t>
          </a:r>
        </a:p>
      </dsp:txBody>
      <dsp:txXfrm>
        <a:off x="2593851" y="934385"/>
        <a:ext cx="1077630" cy="1077630"/>
      </dsp:txXfrm>
    </dsp:sp>
    <dsp:sp modelId="{B3F9967B-1200-4DFB-B964-C2F14B2126CD}">
      <dsp:nvSpPr>
        <dsp:cNvPr id="0" name=""/>
        <dsp:cNvSpPr/>
      </dsp:nvSpPr>
      <dsp:spPr>
        <a:xfrm>
          <a:off x="3928533" y="342730"/>
          <a:ext cx="1524000" cy="1524000"/>
        </a:xfrm>
        <a:prstGeom prst="ellipse">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National</a:t>
          </a:r>
        </a:p>
      </dsp:txBody>
      <dsp:txXfrm>
        <a:off x="4151718" y="565915"/>
        <a:ext cx="1077630" cy="1077630"/>
      </dsp:txXfrm>
    </dsp:sp>
    <dsp:sp modelId="{2E725A6C-C644-467E-BF26-07126AEB1ECA}">
      <dsp:nvSpPr>
        <dsp:cNvPr id="0" name=""/>
        <dsp:cNvSpPr/>
      </dsp:nvSpPr>
      <dsp:spPr>
        <a:xfrm>
          <a:off x="1766823" y="0"/>
          <a:ext cx="4741333" cy="3793066"/>
        </a:xfrm>
        <a:prstGeom prst="funnel">
          <a:avLst/>
        </a:prstGeom>
        <a:solidFill>
          <a:schemeClr val="lt1">
            <a:alpha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CD3BA7-4068-4002-8A69-3F226F488DE3}" type="datetimeFigureOut">
              <a:rPr lang="en-GB" smtClean="0"/>
              <a:t>11/11/2025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C65995-F1D4-4060-870D-5F9E68888D21}" type="slidenum">
              <a:rPr lang="en-GB" smtClean="0"/>
              <a:t>‹#›</a:t>
            </a:fld>
            <a:endParaRPr lang="en-GB"/>
          </a:p>
        </p:txBody>
      </p:sp>
    </p:spTree>
    <p:extLst>
      <p:ext uri="{BB962C8B-B14F-4D97-AF65-F5344CB8AC3E}">
        <p14:creationId xmlns:p14="http://schemas.microsoft.com/office/powerpoint/2010/main" val="145677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C65995-F1D4-4060-870D-5F9E68888D21}" type="slidenum">
              <a:rPr lang="en-GB" smtClean="0"/>
              <a:t>2</a:t>
            </a:fld>
            <a:endParaRPr lang="en-GB"/>
          </a:p>
        </p:txBody>
      </p:sp>
    </p:spTree>
    <p:extLst>
      <p:ext uri="{BB962C8B-B14F-4D97-AF65-F5344CB8AC3E}">
        <p14:creationId xmlns:p14="http://schemas.microsoft.com/office/powerpoint/2010/main" val="4243177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C65995-F1D4-4060-870D-5F9E68888D21}" type="slidenum">
              <a:rPr lang="en-GB" smtClean="0"/>
              <a:t>3</a:t>
            </a:fld>
            <a:endParaRPr lang="en-GB"/>
          </a:p>
        </p:txBody>
      </p:sp>
    </p:spTree>
    <p:extLst>
      <p:ext uri="{BB962C8B-B14F-4D97-AF65-F5344CB8AC3E}">
        <p14:creationId xmlns:p14="http://schemas.microsoft.com/office/powerpoint/2010/main" val="3493691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A0D60-4873-1271-FDE0-5B3F46275F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F847C8-13F5-BECE-B1B7-ECD9A1897D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DD90714-11DE-79B7-7359-98763F42D4DB}"/>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5" name="Footer Placeholder 4">
            <a:extLst>
              <a:ext uri="{FF2B5EF4-FFF2-40B4-BE49-F238E27FC236}">
                <a16:creationId xmlns:a16="http://schemas.microsoft.com/office/drawing/2014/main" id="{826BDC22-A6F0-5676-8719-1A99710F1B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9042C5-CC21-3D75-3D6B-9B76A43FC14C}"/>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1146563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EBE1D-442F-AB95-8EC1-BA1EC415C28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71EFBEB-9B88-09B1-808C-883DAD3277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62724E-92BB-8105-8B2D-B8828D9161DF}"/>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5" name="Footer Placeholder 4">
            <a:extLst>
              <a:ext uri="{FF2B5EF4-FFF2-40B4-BE49-F238E27FC236}">
                <a16:creationId xmlns:a16="http://schemas.microsoft.com/office/drawing/2014/main" id="{F5515256-E01A-0F28-F18B-3E38297428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68A7DF-49C0-DB1C-9470-445F508762B9}"/>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977422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5FFF68-06C6-765B-68A1-7BCE0E42B1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502D983-09F5-7138-D8FC-A4C913E345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B7AE77-3E7B-93F7-BE5E-127728AE28C0}"/>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5" name="Footer Placeholder 4">
            <a:extLst>
              <a:ext uri="{FF2B5EF4-FFF2-40B4-BE49-F238E27FC236}">
                <a16:creationId xmlns:a16="http://schemas.microsoft.com/office/drawing/2014/main" id="{33B9622A-F76B-9ABC-8718-8E0333079E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FFA0C9-84C6-C48C-0618-6EED37A69106}"/>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2057428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30ECA-ADE3-A598-BF06-32BE8D8F527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DA5063-3D59-4A56-4F0F-31F0367FCA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6CAB1F-81B2-6F72-C953-A04A66D291EA}"/>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5" name="Footer Placeholder 4">
            <a:extLst>
              <a:ext uri="{FF2B5EF4-FFF2-40B4-BE49-F238E27FC236}">
                <a16:creationId xmlns:a16="http://schemas.microsoft.com/office/drawing/2014/main" id="{F4A96973-0156-8A38-8D2E-F76447C683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791481-20FC-F997-7B75-758C57EAB7DF}"/>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1735310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35A2B-74DF-C98B-0B95-3443277DE0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40E7032-88FF-E2BF-05A7-78E2AA69485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507DA1-B039-D811-84D9-10561CCAAAC7}"/>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5" name="Footer Placeholder 4">
            <a:extLst>
              <a:ext uri="{FF2B5EF4-FFF2-40B4-BE49-F238E27FC236}">
                <a16:creationId xmlns:a16="http://schemas.microsoft.com/office/drawing/2014/main" id="{8B5FBFC8-B0A5-9C1E-DF38-BCF50539D1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E33777-1802-9D51-D4E0-830DC324210A}"/>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348027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C7DA7-B0FA-D25F-98D5-0CD6D346D5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E60FC7-5275-9037-A3A1-6091ECDB15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AB6EE6C-E7D6-F409-1E77-CEB057D873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5EDD51-C317-EED3-D573-7BAE389D9A9A}"/>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6" name="Footer Placeholder 5">
            <a:extLst>
              <a:ext uri="{FF2B5EF4-FFF2-40B4-BE49-F238E27FC236}">
                <a16:creationId xmlns:a16="http://schemas.microsoft.com/office/drawing/2014/main" id="{4BD11AA2-99E0-3FD6-2D33-A6F89D41F4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B247B28-8406-F9CB-2DBB-7019AD2E39D6}"/>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2533244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C753D-A0E9-D18E-BA66-0C1F370D25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19488EA-13B6-EFA8-399E-FE4D8FC21C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E6B1F0-40E3-E432-0CA1-451D1B5A14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A34E384-556C-EB0F-6B25-E1B589FAD8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211C28-F5A3-E0D6-9F63-97A4E08FBC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F432320-CF96-81F5-501F-248FAE598E06}"/>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8" name="Footer Placeholder 7">
            <a:extLst>
              <a:ext uri="{FF2B5EF4-FFF2-40B4-BE49-F238E27FC236}">
                <a16:creationId xmlns:a16="http://schemas.microsoft.com/office/drawing/2014/main" id="{32A003C9-0A31-DF4E-C4B6-572D8C4F581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60F9BDA-192C-70B8-9B0B-DB167859F9A5}"/>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15990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62E22-084D-51EA-2719-65BC9C5E117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BFC8D11-B05A-6FD5-0A4C-AA334B1E7174}"/>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4" name="Footer Placeholder 3">
            <a:extLst>
              <a:ext uri="{FF2B5EF4-FFF2-40B4-BE49-F238E27FC236}">
                <a16:creationId xmlns:a16="http://schemas.microsoft.com/office/drawing/2014/main" id="{ACD1493D-42A4-8235-5CE3-98E1E2ED195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767FA78-8D62-982F-6948-0376CD22854E}"/>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3430844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10E371-F27C-6F85-D777-6F201AC6FE77}"/>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3" name="Footer Placeholder 2">
            <a:extLst>
              <a:ext uri="{FF2B5EF4-FFF2-40B4-BE49-F238E27FC236}">
                <a16:creationId xmlns:a16="http://schemas.microsoft.com/office/drawing/2014/main" id="{2060D263-6D37-5B7C-B8FF-1FC8F3EED2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58C5961-730B-ED6B-1625-67A8E324209F}"/>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2277993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0CF8D-73F0-855B-BF3C-8713DDF2B8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724CF84-6E90-C01C-D3C9-78C5F5C766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9348381-21D5-1E16-E384-6BAB5936FF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47B51C-A8CF-2143-18EE-4FE5682A5F40}"/>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6" name="Footer Placeholder 5">
            <a:extLst>
              <a:ext uri="{FF2B5EF4-FFF2-40B4-BE49-F238E27FC236}">
                <a16:creationId xmlns:a16="http://schemas.microsoft.com/office/drawing/2014/main" id="{38DA9E24-C5DA-817B-526B-2A11495358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5F30F9-20AF-A430-7DA5-6A4BDE81BC4C}"/>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1569860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D5138-FE6A-555E-0009-3F677AA769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AA2188-8498-AD1C-0D49-4525601265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9B6F8B2-A452-C2F5-3E7D-6D1FB66297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FF38DF-D24C-3C9F-D63F-9A5B328C8E13}"/>
              </a:ext>
            </a:extLst>
          </p:cNvPr>
          <p:cNvSpPr>
            <a:spLocks noGrp="1"/>
          </p:cNvSpPr>
          <p:nvPr>
            <p:ph type="dt" sz="half" idx="10"/>
          </p:nvPr>
        </p:nvSpPr>
        <p:spPr/>
        <p:txBody>
          <a:bodyPr/>
          <a:lstStyle/>
          <a:p>
            <a:fld id="{2D405647-88C9-4363-9345-E5B5D5FA615A}" type="datetimeFigureOut">
              <a:rPr lang="en-GB" smtClean="0"/>
              <a:t>11/11/2025</a:t>
            </a:fld>
            <a:endParaRPr lang="en-GB"/>
          </a:p>
        </p:txBody>
      </p:sp>
      <p:sp>
        <p:nvSpPr>
          <p:cNvPr id="6" name="Footer Placeholder 5">
            <a:extLst>
              <a:ext uri="{FF2B5EF4-FFF2-40B4-BE49-F238E27FC236}">
                <a16:creationId xmlns:a16="http://schemas.microsoft.com/office/drawing/2014/main" id="{F9D767AE-148C-6618-E8E4-3B0DC38DB0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9CCCEE-79E1-EAC8-28D7-E6F87DD480FD}"/>
              </a:ext>
            </a:extLst>
          </p:cNvPr>
          <p:cNvSpPr>
            <a:spLocks noGrp="1"/>
          </p:cNvSpPr>
          <p:nvPr>
            <p:ph type="sldNum" sz="quarter" idx="12"/>
          </p:nvPr>
        </p:nvSpPr>
        <p:spPr/>
        <p:txBody>
          <a:bodyPr/>
          <a:lstStyle/>
          <a:p>
            <a:fld id="{614FEFB9-7D75-47FD-B6B5-607DB5C6972A}" type="slidenum">
              <a:rPr lang="en-GB" smtClean="0"/>
              <a:t>‹#›</a:t>
            </a:fld>
            <a:endParaRPr lang="en-GB"/>
          </a:p>
        </p:txBody>
      </p:sp>
    </p:spTree>
    <p:extLst>
      <p:ext uri="{BB962C8B-B14F-4D97-AF65-F5344CB8AC3E}">
        <p14:creationId xmlns:p14="http://schemas.microsoft.com/office/powerpoint/2010/main" val="2331049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847971-CC64-ADB0-0430-8D89187D24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565DFD-BDEB-F5C8-40DD-55B916334B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0DF54F-C1FA-AC9C-4021-062CF05238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405647-88C9-4363-9345-E5B5D5FA615A}" type="datetimeFigureOut">
              <a:rPr lang="en-GB" smtClean="0"/>
              <a:t>11/11/2025</a:t>
            </a:fld>
            <a:endParaRPr lang="en-GB"/>
          </a:p>
        </p:txBody>
      </p:sp>
      <p:sp>
        <p:nvSpPr>
          <p:cNvPr id="5" name="Footer Placeholder 4">
            <a:extLst>
              <a:ext uri="{FF2B5EF4-FFF2-40B4-BE49-F238E27FC236}">
                <a16:creationId xmlns:a16="http://schemas.microsoft.com/office/drawing/2014/main" id="{C17B25D2-12C7-6F0D-9F50-6587CDF77B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839E118-E3BB-7426-F609-FC9C6E56E3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4FEFB9-7D75-47FD-B6B5-607DB5C6972A}" type="slidenum">
              <a:rPr lang="en-GB" smtClean="0"/>
              <a:t>‹#›</a:t>
            </a:fld>
            <a:endParaRPr lang="en-GB"/>
          </a:p>
        </p:txBody>
      </p:sp>
    </p:spTree>
    <p:extLst>
      <p:ext uri="{BB962C8B-B14F-4D97-AF65-F5344CB8AC3E}">
        <p14:creationId xmlns:p14="http://schemas.microsoft.com/office/powerpoint/2010/main" val="1305048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F19B711-C590-44D1-9AA8-9F143B0E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0C79CF2-6A1C-4636-84CE-ABB2BE191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A5D17DF-AD65-402C-A95C-F13C770C9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146CEF8-968C-677B-C630-9244C59CC78B}"/>
              </a:ext>
            </a:extLst>
          </p:cNvPr>
          <p:cNvPicPr>
            <a:picLocks noChangeAspect="1"/>
          </p:cNvPicPr>
          <p:nvPr/>
        </p:nvPicPr>
        <p:blipFill>
          <a:blip r:embed="rId2"/>
          <a:stretch>
            <a:fillRect/>
          </a:stretch>
        </p:blipFill>
        <p:spPr>
          <a:xfrm>
            <a:off x="880635" y="2082435"/>
            <a:ext cx="6242629" cy="1472828"/>
          </a:xfrm>
          <a:prstGeom prst="rect">
            <a:avLst/>
          </a:prstGeom>
        </p:spPr>
      </p:pic>
      <p:sp>
        <p:nvSpPr>
          <p:cNvPr id="2" name="TextBox 1">
            <a:extLst>
              <a:ext uri="{FF2B5EF4-FFF2-40B4-BE49-F238E27FC236}">
                <a16:creationId xmlns:a16="http://schemas.microsoft.com/office/drawing/2014/main" id="{A48DACDF-E49A-5D69-4BC1-8031EA3B7A04}"/>
              </a:ext>
            </a:extLst>
          </p:cNvPr>
          <p:cNvSpPr txBox="1"/>
          <p:nvPr/>
        </p:nvSpPr>
        <p:spPr>
          <a:xfrm>
            <a:off x="2208363" y="3941747"/>
            <a:ext cx="7418716" cy="1200329"/>
          </a:xfrm>
          <a:prstGeom prst="rect">
            <a:avLst/>
          </a:prstGeom>
          <a:noFill/>
        </p:spPr>
        <p:txBody>
          <a:bodyPr wrap="square" rtlCol="0">
            <a:spAutoFit/>
          </a:bodyPr>
          <a:lstStyle/>
          <a:p>
            <a:pPr algn="ctr"/>
            <a:r>
              <a:rPr lang="en-GB" sz="2400" dirty="0"/>
              <a:t>Time for creating thinking, strategic discussions and action planning regarding conference content and next steps for schools.</a:t>
            </a:r>
          </a:p>
        </p:txBody>
      </p:sp>
      <p:sp>
        <p:nvSpPr>
          <p:cNvPr id="3" name="TextBox 2">
            <a:extLst>
              <a:ext uri="{FF2B5EF4-FFF2-40B4-BE49-F238E27FC236}">
                <a16:creationId xmlns:a16="http://schemas.microsoft.com/office/drawing/2014/main" id="{79B7C4D7-9D66-E214-93C8-87B13C475343}"/>
              </a:ext>
            </a:extLst>
          </p:cNvPr>
          <p:cNvSpPr txBox="1"/>
          <p:nvPr/>
        </p:nvSpPr>
        <p:spPr>
          <a:xfrm>
            <a:off x="1104480" y="1445491"/>
            <a:ext cx="5794940" cy="923330"/>
          </a:xfrm>
          <a:prstGeom prst="rect">
            <a:avLst/>
          </a:prstGeom>
          <a:noFill/>
          <a:ln>
            <a:noFill/>
          </a:ln>
        </p:spPr>
        <p:txBody>
          <a:bodyPr wrap="square" rtlCol="0">
            <a:spAutoFit/>
          </a:bodyPr>
          <a:lstStyle/>
          <a:p>
            <a:r>
              <a:rPr lang="en-GB" sz="5400" b="1" dirty="0">
                <a:solidFill>
                  <a:srgbClr val="83C7BE"/>
                </a:solidFill>
                <a:latin typeface="Lucida Handwriting" panose="03010101010101010101" pitchFamily="66" charset="0"/>
                <a:cs typeface="Cavolini" panose="03000502040302020204" pitchFamily="66" charset="0"/>
              </a:rPr>
              <a:t>Collaboration</a:t>
            </a:r>
          </a:p>
        </p:txBody>
      </p:sp>
      <p:sp>
        <p:nvSpPr>
          <p:cNvPr id="4" name="TextBox 3">
            <a:extLst>
              <a:ext uri="{FF2B5EF4-FFF2-40B4-BE49-F238E27FC236}">
                <a16:creationId xmlns:a16="http://schemas.microsoft.com/office/drawing/2014/main" id="{65CF0AC2-80BA-D8A1-FB8E-333C913A81DD}"/>
              </a:ext>
            </a:extLst>
          </p:cNvPr>
          <p:cNvSpPr txBox="1"/>
          <p:nvPr/>
        </p:nvSpPr>
        <p:spPr>
          <a:xfrm>
            <a:off x="7496440" y="1178844"/>
            <a:ext cx="4275938" cy="2062103"/>
          </a:xfrm>
          <a:prstGeom prst="rect">
            <a:avLst/>
          </a:prstGeom>
          <a:noFill/>
          <a:ln>
            <a:noFill/>
          </a:ln>
        </p:spPr>
        <p:txBody>
          <a:bodyPr wrap="square" rtlCol="0">
            <a:spAutoFit/>
          </a:bodyPr>
          <a:lstStyle/>
          <a:p>
            <a:r>
              <a:rPr lang="en-GB" sz="3200" dirty="0">
                <a:solidFill>
                  <a:srgbClr val="7373B4"/>
                </a:solidFill>
                <a:latin typeface="Lucida Handwriting" panose="03010101010101010101" pitchFamily="66" charset="0"/>
              </a:rPr>
              <a:t>C</a:t>
            </a:r>
            <a:r>
              <a:rPr lang="en-GB" sz="3200" dirty="0">
                <a:solidFill>
                  <a:srgbClr val="83C7BE"/>
                </a:solidFill>
                <a:latin typeface="Lucida Handwriting" panose="03010101010101010101" pitchFamily="66" charset="0"/>
              </a:rPr>
              <a:t>ollaborating</a:t>
            </a:r>
          </a:p>
          <a:p>
            <a:r>
              <a:rPr lang="en-GB" sz="3200" dirty="0">
                <a:solidFill>
                  <a:srgbClr val="7373B4"/>
                </a:solidFill>
                <a:latin typeface="Lucida Handwriting" panose="03010101010101010101" pitchFamily="66" charset="0"/>
              </a:rPr>
              <a:t>A</a:t>
            </a:r>
            <a:r>
              <a:rPr lang="en-GB" sz="3200" dirty="0">
                <a:solidFill>
                  <a:srgbClr val="83C7BE"/>
                </a:solidFill>
                <a:latin typeface="Lucida Handwriting" panose="03010101010101010101" pitchFamily="66" charset="0"/>
              </a:rPr>
              <a:t>ction-planning</a:t>
            </a:r>
          </a:p>
          <a:p>
            <a:r>
              <a:rPr lang="en-GB" sz="3200" dirty="0">
                <a:solidFill>
                  <a:srgbClr val="7373B4"/>
                </a:solidFill>
                <a:latin typeface="Lucida Handwriting" panose="03010101010101010101" pitchFamily="66" charset="0"/>
              </a:rPr>
              <a:t>S</a:t>
            </a:r>
            <a:r>
              <a:rPr lang="en-GB" sz="3200" dirty="0">
                <a:solidFill>
                  <a:srgbClr val="83C7BE"/>
                </a:solidFill>
                <a:latin typeface="Lucida Handwriting" panose="03010101010101010101" pitchFamily="66" charset="0"/>
              </a:rPr>
              <a:t>trategising</a:t>
            </a:r>
          </a:p>
          <a:p>
            <a:r>
              <a:rPr lang="en-GB" sz="3200" dirty="0">
                <a:solidFill>
                  <a:srgbClr val="7373B4"/>
                </a:solidFill>
                <a:latin typeface="Lucida Handwriting" panose="03010101010101010101" pitchFamily="66" charset="0"/>
              </a:rPr>
              <a:t>H</a:t>
            </a:r>
            <a:r>
              <a:rPr lang="en-GB" sz="3200" dirty="0">
                <a:solidFill>
                  <a:srgbClr val="83C7BE"/>
                </a:solidFill>
                <a:latin typeface="Lucida Handwriting" panose="03010101010101010101" pitchFamily="66" charset="0"/>
              </a:rPr>
              <a:t>eadspace</a:t>
            </a:r>
          </a:p>
        </p:txBody>
      </p:sp>
    </p:spTree>
    <p:extLst>
      <p:ext uri="{BB962C8B-B14F-4D97-AF65-F5344CB8AC3E}">
        <p14:creationId xmlns:p14="http://schemas.microsoft.com/office/powerpoint/2010/main" val="2360538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395CA2-F017-242D-2389-1BB7989F3CB1}"/>
              </a:ext>
            </a:extLst>
          </p:cNvPr>
          <p:cNvPicPr>
            <a:picLocks noChangeAspect="1"/>
          </p:cNvPicPr>
          <p:nvPr/>
        </p:nvPicPr>
        <p:blipFill>
          <a:blip r:embed="rId2"/>
          <a:srcRect t="57398"/>
          <a:stretch>
            <a:fillRect/>
          </a:stretch>
        </p:blipFill>
        <p:spPr>
          <a:xfrm>
            <a:off x="3376313" y="6091653"/>
            <a:ext cx="1923646" cy="819509"/>
          </a:xfrm>
          <a:prstGeom prst="rect">
            <a:avLst/>
          </a:prstGeom>
        </p:spPr>
      </p:pic>
      <p:sp>
        <p:nvSpPr>
          <p:cNvPr id="2" name="TextBox 1">
            <a:extLst>
              <a:ext uri="{FF2B5EF4-FFF2-40B4-BE49-F238E27FC236}">
                <a16:creationId xmlns:a16="http://schemas.microsoft.com/office/drawing/2014/main" id="{777DEDEE-6601-3221-0691-C909405EBE1F}"/>
              </a:ext>
            </a:extLst>
          </p:cNvPr>
          <p:cNvSpPr txBox="1"/>
          <p:nvPr/>
        </p:nvSpPr>
        <p:spPr>
          <a:xfrm>
            <a:off x="10964" y="0"/>
            <a:ext cx="11473132" cy="9140964"/>
          </a:xfrm>
          <a:prstGeom prst="rect">
            <a:avLst/>
          </a:prstGeom>
          <a:noFill/>
        </p:spPr>
        <p:txBody>
          <a:bodyPr wrap="square" rtlCol="0">
            <a:spAutoFit/>
          </a:bodyPr>
          <a:lstStyle/>
          <a:p>
            <a:r>
              <a:rPr lang="en-GB" sz="2800" b="1" dirty="0"/>
              <a:t>Collaboration within and beyond CASH to support our most vulnerable children</a:t>
            </a:r>
          </a:p>
          <a:p>
            <a:endParaRPr lang="en-GB" sz="2800" dirty="0"/>
          </a:p>
          <a:p>
            <a:r>
              <a:rPr lang="en-GB" sz="2800" dirty="0"/>
              <a:t>CEP – working across organisations to improve outcomes</a:t>
            </a:r>
          </a:p>
          <a:p>
            <a:endParaRPr lang="en-GB" sz="2800" dirty="0"/>
          </a:p>
          <a:p>
            <a:r>
              <a:rPr lang="en-GB" sz="2800" dirty="0"/>
              <a:t>Monthly CCC meetings (CASH, CAPH, CACE) to align </a:t>
            </a:r>
          </a:p>
          <a:p>
            <a:endParaRPr lang="en-GB" sz="2800" dirty="0"/>
          </a:p>
          <a:p>
            <a:r>
              <a:rPr lang="en-GB" sz="2800" dirty="0"/>
              <a:t>Mapping to reduce duplication, to streamline and to signpost</a:t>
            </a:r>
          </a:p>
          <a:p>
            <a:endParaRPr lang="en-GB" sz="2800" dirty="0"/>
          </a:p>
          <a:p>
            <a:r>
              <a:rPr lang="en-GB" sz="2800" dirty="0">
                <a:highlight>
                  <a:srgbClr val="00FFFF"/>
                </a:highlight>
              </a:rPr>
              <a:t>Joint ‘</a:t>
            </a:r>
            <a:r>
              <a:rPr lang="en-GB" sz="2800" dirty="0" err="1">
                <a:highlight>
                  <a:srgbClr val="00FFFF"/>
                </a:highlight>
              </a:rPr>
              <a:t>FlourishEd</a:t>
            </a:r>
            <a:r>
              <a:rPr lang="en-GB" sz="2800" dirty="0">
                <a:highlight>
                  <a:srgbClr val="00FFFF"/>
                </a:highlight>
              </a:rPr>
              <a:t>’ Headteachers conference: 14.10.26</a:t>
            </a:r>
          </a:p>
          <a:p>
            <a:endParaRPr lang="en-GB" sz="2800" dirty="0"/>
          </a:p>
          <a:p>
            <a:r>
              <a:rPr lang="en-GB" sz="2800" dirty="0">
                <a:solidFill>
                  <a:srgbClr val="0070C0"/>
                </a:solidFill>
              </a:rPr>
              <a:t>How can </a:t>
            </a:r>
            <a:r>
              <a:rPr lang="en-GB" sz="2800" b="1" dirty="0">
                <a:solidFill>
                  <a:srgbClr val="0070C0"/>
                </a:solidFill>
              </a:rPr>
              <a:t>we</a:t>
            </a:r>
            <a:r>
              <a:rPr lang="en-GB" sz="2800" dirty="0">
                <a:solidFill>
                  <a:srgbClr val="0070C0"/>
                </a:solidFill>
              </a:rPr>
              <a:t> as Secondary leaders and CASH members work together to improve outcomes for all children in Cornwall?</a:t>
            </a:r>
          </a:p>
          <a:p>
            <a:endParaRPr lang="en-GB" sz="2800" dirty="0"/>
          </a:p>
          <a:p>
            <a:r>
              <a:rPr lang="en-GB" sz="2800" dirty="0"/>
              <a:t>Please commit to the                           pledge where you </a:t>
            </a:r>
          </a:p>
          <a:p>
            <a:r>
              <a:rPr lang="en-GB" sz="2800" dirty="0"/>
              <a:t>can </a:t>
            </a:r>
            <a:r>
              <a:rPr lang="en-GB" sz="2800" dirty="0">
                <a:latin typeface="Lucida Handwriting" panose="03010101010101010101" pitchFamily="66" charset="0"/>
              </a:rPr>
              <a:t>CASH-in-on</a:t>
            </a:r>
            <a:r>
              <a:rPr lang="en-GB" sz="2800" dirty="0"/>
              <a:t>  each others’ expertise.</a:t>
            </a:r>
          </a:p>
          <a:p>
            <a:endParaRPr lang="en-GB" sz="2800" dirty="0"/>
          </a:p>
          <a:p>
            <a:endParaRPr lang="en-GB" sz="2800" dirty="0"/>
          </a:p>
          <a:p>
            <a:endParaRPr lang="en-GB" sz="2800" dirty="0"/>
          </a:p>
          <a:p>
            <a:endParaRPr lang="en-GB" sz="2800" dirty="0"/>
          </a:p>
          <a:p>
            <a:endParaRPr lang="en-GB" sz="2800" dirty="0"/>
          </a:p>
        </p:txBody>
      </p:sp>
      <p:pic>
        <p:nvPicPr>
          <p:cNvPr id="3" name="Picture 2">
            <a:extLst>
              <a:ext uri="{FF2B5EF4-FFF2-40B4-BE49-F238E27FC236}">
                <a16:creationId xmlns:a16="http://schemas.microsoft.com/office/drawing/2014/main" id="{2A04CAAB-6BE5-3481-2B76-F7A03D5E2FB8}"/>
              </a:ext>
            </a:extLst>
          </p:cNvPr>
          <p:cNvPicPr>
            <a:picLocks noChangeAspect="1"/>
          </p:cNvPicPr>
          <p:nvPr/>
        </p:nvPicPr>
        <p:blipFill>
          <a:blip r:embed="rId3"/>
          <a:stretch>
            <a:fillRect/>
          </a:stretch>
        </p:blipFill>
        <p:spPr>
          <a:xfrm>
            <a:off x="9975922" y="0"/>
            <a:ext cx="1828800" cy="1658319"/>
          </a:xfrm>
          <a:prstGeom prst="rect">
            <a:avLst/>
          </a:prstGeom>
        </p:spPr>
      </p:pic>
      <p:pic>
        <p:nvPicPr>
          <p:cNvPr id="5" name="Picture 4">
            <a:extLst>
              <a:ext uri="{FF2B5EF4-FFF2-40B4-BE49-F238E27FC236}">
                <a16:creationId xmlns:a16="http://schemas.microsoft.com/office/drawing/2014/main" id="{0546419C-0283-24BA-A51C-1D59EBE404D7}"/>
              </a:ext>
            </a:extLst>
          </p:cNvPr>
          <p:cNvPicPr>
            <a:picLocks noChangeAspect="1"/>
          </p:cNvPicPr>
          <p:nvPr/>
        </p:nvPicPr>
        <p:blipFill>
          <a:blip r:embed="rId4"/>
          <a:srcRect t="14105" b="13921"/>
          <a:stretch>
            <a:fillRect/>
          </a:stretch>
        </p:blipFill>
        <p:spPr>
          <a:xfrm>
            <a:off x="8285921" y="5524578"/>
            <a:ext cx="1926503" cy="1386584"/>
          </a:xfrm>
          <a:prstGeom prst="rect">
            <a:avLst/>
          </a:prstGeom>
        </p:spPr>
      </p:pic>
    </p:spTree>
    <p:extLst>
      <p:ext uri="{BB962C8B-B14F-4D97-AF65-F5344CB8AC3E}">
        <p14:creationId xmlns:p14="http://schemas.microsoft.com/office/powerpoint/2010/main" val="90478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55D95-0A09-734A-1283-5F48CC5C81D0}"/>
              </a:ext>
            </a:extLst>
          </p:cNvPr>
          <p:cNvSpPr txBox="1"/>
          <p:nvPr/>
        </p:nvSpPr>
        <p:spPr>
          <a:xfrm>
            <a:off x="569342" y="297892"/>
            <a:ext cx="11059065" cy="5693866"/>
          </a:xfrm>
          <a:prstGeom prst="rect">
            <a:avLst/>
          </a:prstGeom>
          <a:noFill/>
        </p:spPr>
        <p:txBody>
          <a:bodyPr wrap="square">
            <a:spAutoFit/>
          </a:bodyPr>
          <a:lstStyle/>
          <a:p>
            <a:pPr algn="l">
              <a:buNone/>
            </a:pPr>
            <a:r>
              <a:rPr lang="en-US" sz="2800" b="1" i="0" dirty="0" err="1">
                <a:solidFill>
                  <a:srgbClr val="000000"/>
                </a:solidFill>
                <a:effectLst/>
                <a:latin typeface="Tahoma" panose="020B0604030504040204" pitchFamily="34" charset="0"/>
              </a:rPr>
              <a:t>FlourishEd</a:t>
            </a:r>
            <a:r>
              <a:rPr lang="en-US" sz="2800" b="1" i="0" dirty="0">
                <a:solidFill>
                  <a:srgbClr val="000000"/>
                </a:solidFill>
                <a:effectLst/>
                <a:latin typeface="Tahoma" panose="020B0604030504040204" pitchFamily="34" charset="0"/>
              </a:rPr>
              <a:t>: Collaborative Cornwall, Headteacher Conference</a:t>
            </a:r>
            <a:endParaRPr lang="en-US" sz="2800" b="0" i="0" dirty="0">
              <a:solidFill>
                <a:srgbClr val="000000"/>
              </a:solidFill>
              <a:effectLst/>
              <a:latin typeface="Tahoma" panose="020B0604030504040204" pitchFamily="34" charset="0"/>
            </a:endParaRPr>
          </a:p>
          <a:p>
            <a:pPr algn="l">
              <a:buNone/>
            </a:pPr>
            <a:r>
              <a:rPr lang="en-US" sz="2800" b="1" i="1" dirty="0">
                <a:solidFill>
                  <a:srgbClr val="000000"/>
                </a:solidFill>
                <a:effectLst/>
                <a:latin typeface="Tahoma" panose="020B0604030504040204" pitchFamily="34" charset="0"/>
              </a:rPr>
              <a:t>Leading Together for Cornwall’s Future</a:t>
            </a:r>
          </a:p>
          <a:p>
            <a:pPr algn="l">
              <a:buNone/>
            </a:pPr>
            <a:endParaRPr lang="en-US" sz="2800" b="0" i="0" dirty="0">
              <a:solidFill>
                <a:srgbClr val="000000"/>
              </a:solidFill>
              <a:effectLst/>
              <a:latin typeface="Tahoma" panose="020B0604030504040204" pitchFamily="34" charset="0"/>
            </a:endParaRPr>
          </a:p>
          <a:p>
            <a:pPr algn="l">
              <a:buNone/>
            </a:pPr>
            <a:r>
              <a:rPr lang="en-US" sz="2800" b="1" i="0" dirty="0">
                <a:solidFill>
                  <a:srgbClr val="000000"/>
                </a:solidFill>
                <a:effectLst/>
                <a:latin typeface="Tahoma" panose="020B0604030504040204" pitchFamily="34" charset="0"/>
              </a:rPr>
              <a:t>Date:</a:t>
            </a:r>
            <a:r>
              <a:rPr lang="en-US" sz="2800" b="0" i="0" dirty="0">
                <a:solidFill>
                  <a:srgbClr val="000000"/>
                </a:solidFill>
                <a:effectLst/>
                <a:latin typeface="Tahoma" panose="020B0604030504040204" pitchFamily="34" charset="0"/>
              </a:rPr>
              <a:t> Wednesday 14th October 2026</a:t>
            </a:r>
            <a:br>
              <a:rPr lang="en-US" sz="2800" b="0" i="0" dirty="0">
                <a:solidFill>
                  <a:srgbClr val="000000"/>
                </a:solidFill>
                <a:effectLst/>
                <a:latin typeface="Tahoma" panose="020B0604030504040204" pitchFamily="34" charset="0"/>
              </a:rPr>
            </a:br>
            <a:r>
              <a:rPr lang="en-US" sz="2800" b="1" i="0" dirty="0">
                <a:solidFill>
                  <a:srgbClr val="000000"/>
                </a:solidFill>
                <a:effectLst/>
                <a:latin typeface="Tahoma" panose="020B0604030504040204" pitchFamily="34" charset="0"/>
              </a:rPr>
              <a:t>Time:</a:t>
            </a:r>
            <a:r>
              <a:rPr lang="en-US" sz="2800" b="0" i="0" dirty="0">
                <a:solidFill>
                  <a:srgbClr val="000000"/>
                </a:solidFill>
                <a:effectLst/>
                <a:latin typeface="Tahoma" panose="020B0604030504040204" pitchFamily="34" charset="0"/>
              </a:rPr>
              <a:t> Full Day Conference</a:t>
            </a:r>
            <a:br>
              <a:rPr lang="en-US" sz="2800" b="0" i="0" dirty="0">
                <a:solidFill>
                  <a:srgbClr val="000000"/>
                </a:solidFill>
                <a:effectLst/>
                <a:latin typeface="Tahoma" panose="020B0604030504040204" pitchFamily="34" charset="0"/>
              </a:rPr>
            </a:br>
            <a:r>
              <a:rPr lang="en-US" sz="2800" b="1" i="0" dirty="0">
                <a:solidFill>
                  <a:srgbClr val="000000"/>
                </a:solidFill>
                <a:effectLst/>
                <a:latin typeface="Tahoma" panose="020B0604030504040204" pitchFamily="34" charset="0"/>
              </a:rPr>
              <a:t>Location:</a:t>
            </a:r>
            <a:r>
              <a:rPr lang="en-US" sz="2800" b="0" i="0" dirty="0">
                <a:solidFill>
                  <a:srgbClr val="000000"/>
                </a:solidFill>
                <a:effectLst/>
                <a:latin typeface="Tahoma" panose="020B0604030504040204" pitchFamily="34" charset="0"/>
              </a:rPr>
              <a:t> The Eden Project</a:t>
            </a:r>
          </a:p>
          <a:p>
            <a:pPr algn="l">
              <a:buNone/>
            </a:pPr>
            <a:r>
              <a:rPr lang="en-US" sz="2800" b="0" i="0" dirty="0">
                <a:solidFill>
                  <a:srgbClr val="000000"/>
                </a:solidFill>
                <a:effectLst/>
                <a:latin typeface="Tahoma" panose="020B0604030504040204" pitchFamily="34" charset="0"/>
              </a:rPr>
              <a:t>Join colleagues from across Cornwall for </a:t>
            </a:r>
            <a:r>
              <a:rPr lang="en-US" sz="2800" b="1" i="0" dirty="0" err="1">
                <a:solidFill>
                  <a:srgbClr val="000000"/>
                </a:solidFill>
                <a:effectLst/>
                <a:latin typeface="Tahoma" panose="020B0604030504040204" pitchFamily="34" charset="0"/>
              </a:rPr>
              <a:t>FlourishEd</a:t>
            </a:r>
            <a:r>
              <a:rPr lang="en-US" sz="2800" b="0" i="0" dirty="0">
                <a:solidFill>
                  <a:srgbClr val="000000"/>
                </a:solidFill>
                <a:effectLst/>
                <a:latin typeface="Tahoma" panose="020B0604030504040204" pitchFamily="34" charset="0"/>
              </a:rPr>
              <a:t>, a day of inspiration, collaboration and connection designed to celebrate and strengthen leadership across our schools.</a:t>
            </a:r>
          </a:p>
          <a:p>
            <a:pPr algn="l">
              <a:buNone/>
            </a:pPr>
            <a:r>
              <a:rPr lang="en-US" sz="2800" b="0" i="0" dirty="0">
                <a:solidFill>
                  <a:srgbClr val="000000"/>
                </a:solidFill>
                <a:effectLst/>
                <a:latin typeface="Tahoma" panose="020B0604030504040204" pitchFamily="34" charset="0"/>
              </a:rPr>
              <a:t>The event will explore </a:t>
            </a:r>
            <a:r>
              <a:rPr lang="en-US" sz="2800" b="1" i="0" dirty="0">
                <a:solidFill>
                  <a:srgbClr val="000000"/>
                </a:solidFill>
                <a:effectLst/>
                <a:latin typeface="Tahoma" panose="020B0604030504040204" pitchFamily="34" charset="0"/>
              </a:rPr>
              <a:t>leadership, wellbeing and professional growth</a:t>
            </a:r>
            <a:r>
              <a:rPr lang="en-US" sz="2800" b="0" i="0" dirty="0">
                <a:solidFill>
                  <a:srgbClr val="000000"/>
                </a:solidFill>
                <a:effectLst/>
                <a:latin typeface="Tahoma" panose="020B0604030504040204" pitchFamily="34" charset="0"/>
              </a:rPr>
              <a:t> through keynote speakers, interactive workshops, and local case studies showcasing the power of collaboration in Cornish education.</a:t>
            </a:r>
          </a:p>
        </p:txBody>
      </p:sp>
    </p:spTree>
    <p:extLst>
      <p:ext uri="{BB962C8B-B14F-4D97-AF65-F5344CB8AC3E}">
        <p14:creationId xmlns:p14="http://schemas.microsoft.com/office/powerpoint/2010/main" val="2323704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32845899-44C8-EF36-C952-6490D0E49229}"/>
              </a:ext>
            </a:extLst>
          </p:cNvPr>
          <p:cNvGrpSpPr/>
          <p:nvPr/>
        </p:nvGrpSpPr>
        <p:grpSpPr>
          <a:xfrm>
            <a:off x="5456787" y="3022142"/>
            <a:ext cx="1098284" cy="1536360"/>
            <a:chOff x="5456787" y="3022142"/>
            <a:chExt cx="1098284" cy="1536360"/>
          </a:xfrm>
        </p:grpSpPr>
        <p:sp>
          <p:nvSpPr>
            <p:cNvPr id="21" name="TextBox 20">
              <a:extLst>
                <a:ext uri="{FF2B5EF4-FFF2-40B4-BE49-F238E27FC236}">
                  <a16:creationId xmlns:a16="http://schemas.microsoft.com/office/drawing/2014/main" id="{23F035C2-0FDC-C208-5528-985ABB6C19B3}"/>
                </a:ext>
              </a:extLst>
            </p:cNvPr>
            <p:cNvSpPr txBox="1"/>
            <p:nvPr/>
          </p:nvSpPr>
          <p:spPr>
            <a:xfrm>
              <a:off x="6123751" y="3505313"/>
              <a:ext cx="431320" cy="646331"/>
            </a:xfrm>
            <a:prstGeom prst="rect">
              <a:avLst/>
            </a:prstGeom>
            <a:noFill/>
          </p:spPr>
          <p:txBody>
            <a:bodyPr wrap="square" rtlCol="0">
              <a:spAutoFit/>
            </a:bodyPr>
            <a:lstStyle/>
            <a:p>
              <a:r>
                <a:rPr lang="en-GB" sz="3600" b="1" dirty="0">
                  <a:latin typeface="Cavolini" panose="03000502040302020204" pitchFamily="66" charset="0"/>
                  <a:cs typeface="Cavolini" panose="03000502040302020204" pitchFamily="66" charset="0"/>
                </a:rPr>
                <a:t>u</a:t>
              </a:r>
            </a:p>
          </p:txBody>
        </p:sp>
        <p:pic>
          <p:nvPicPr>
            <p:cNvPr id="18" name="Picture 17">
              <a:extLst>
                <a:ext uri="{FF2B5EF4-FFF2-40B4-BE49-F238E27FC236}">
                  <a16:creationId xmlns:a16="http://schemas.microsoft.com/office/drawing/2014/main" id="{FF0F9216-E8A9-F09A-48F4-E78EA187F1A5}"/>
                </a:ext>
              </a:extLst>
            </p:cNvPr>
            <p:cNvPicPr>
              <a:picLocks noChangeAspect="1"/>
            </p:cNvPicPr>
            <p:nvPr/>
          </p:nvPicPr>
          <p:blipFill>
            <a:blip r:embed="rId2"/>
            <a:srcRect r="47226"/>
            <a:stretch>
              <a:fillRect/>
            </a:stretch>
          </p:blipFill>
          <p:spPr>
            <a:xfrm>
              <a:off x="5456787" y="3022142"/>
              <a:ext cx="1088145" cy="661089"/>
            </a:xfrm>
            <a:prstGeom prst="rect">
              <a:avLst/>
            </a:prstGeom>
          </p:spPr>
        </p:pic>
        <p:sp>
          <p:nvSpPr>
            <p:cNvPr id="22" name="TextBox 21">
              <a:extLst>
                <a:ext uri="{FF2B5EF4-FFF2-40B4-BE49-F238E27FC236}">
                  <a16:creationId xmlns:a16="http://schemas.microsoft.com/office/drawing/2014/main" id="{6730596C-1099-D307-41E3-CD84F209685C}"/>
                </a:ext>
              </a:extLst>
            </p:cNvPr>
            <p:cNvSpPr txBox="1"/>
            <p:nvPr/>
          </p:nvSpPr>
          <p:spPr>
            <a:xfrm>
              <a:off x="6123751" y="3912171"/>
              <a:ext cx="379563" cy="646331"/>
            </a:xfrm>
            <a:prstGeom prst="rect">
              <a:avLst/>
            </a:prstGeom>
            <a:noFill/>
          </p:spPr>
          <p:txBody>
            <a:bodyPr wrap="square" rtlCol="0">
              <a:spAutoFit/>
            </a:bodyPr>
            <a:lstStyle/>
            <a:p>
              <a:r>
                <a:rPr lang="en-GB" sz="3600" b="1" dirty="0">
                  <a:latin typeface="Cavolini" panose="03000502040302020204" pitchFamily="66" charset="0"/>
                  <a:cs typeface="Cavolini" panose="03000502040302020204" pitchFamily="66" charset="0"/>
                </a:rPr>
                <a:t>b</a:t>
              </a:r>
            </a:p>
          </p:txBody>
        </p:sp>
        <p:pic>
          <p:nvPicPr>
            <p:cNvPr id="29" name="Graphic 28" descr="Network with solid fill">
              <a:extLst>
                <a:ext uri="{FF2B5EF4-FFF2-40B4-BE49-F238E27FC236}">
                  <a16:creationId xmlns:a16="http://schemas.microsoft.com/office/drawing/2014/main" id="{402DC99B-16A1-AEF4-1E7E-1CE177DBAB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79725" y="3617670"/>
              <a:ext cx="646851" cy="646851"/>
            </a:xfrm>
            <a:prstGeom prst="rect">
              <a:avLst/>
            </a:prstGeom>
          </p:spPr>
        </p:pic>
      </p:grpSp>
      <p:sp>
        <p:nvSpPr>
          <p:cNvPr id="27" name="Oval 26">
            <a:extLst>
              <a:ext uri="{FF2B5EF4-FFF2-40B4-BE49-F238E27FC236}">
                <a16:creationId xmlns:a16="http://schemas.microsoft.com/office/drawing/2014/main" id="{70AFC22C-2FD2-54F9-2426-40B0548482BA}"/>
              </a:ext>
            </a:extLst>
          </p:cNvPr>
          <p:cNvSpPr/>
          <p:nvPr/>
        </p:nvSpPr>
        <p:spPr>
          <a:xfrm>
            <a:off x="2776690" y="2214611"/>
            <a:ext cx="1088145" cy="1026123"/>
          </a:xfrm>
          <a:prstGeom prst="ellipse">
            <a:avLst/>
          </a:prstGeom>
          <a:solidFill>
            <a:srgbClr val="3DC0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292A743F-AB35-49D1-F628-4229B254291B}"/>
              </a:ext>
            </a:extLst>
          </p:cNvPr>
          <p:cNvPicPr>
            <a:picLocks noChangeAspect="1"/>
          </p:cNvPicPr>
          <p:nvPr/>
        </p:nvPicPr>
        <p:blipFill>
          <a:blip r:embed="rId5"/>
          <a:stretch>
            <a:fillRect/>
          </a:stretch>
        </p:blipFill>
        <p:spPr>
          <a:xfrm>
            <a:off x="2898778" y="2323167"/>
            <a:ext cx="843967" cy="843967"/>
          </a:xfrm>
          <a:prstGeom prst="rect">
            <a:avLst/>
          </a:prstGeom>
        </p:spPr>
      </p:pic>
      <p:pic>
        <p:nvPicPr>
          <p:cNvPr id="25" name="Picture 24">
            <a:extLst>
              <a:ext uri="{FF2B5EF4-FFF2-40B4-BE49-F238E27FC236}">
                <a16:creationId xmlns:a16="http://schemas.microsoft.com/office/drawing/2014/main" id="{D89772EB-6856-B08B-8FF9-F76BD09E5579}"/>
              </a:ext>
            </a:extLst>
          </p:cNvPr>
          <p:cNvPicPr>
            <a:picLocks noChangeAspect="1"/>
          </p:cNvPicPr>
          <p:nvPr/>
        </p:nvPicPr>
        <p:blipFill>
          <a:blip r:embed="rId6"/>
          <a:stretch>
            <a:fillRect/>
          </a:stretch>
        </p:blipFill>
        <p:spPr>
          <a:xfrm>
            <a:off x="3494238" y="5467491"/>
            <a:ext cx="1026124" cy="1026124"/>
          </a:xfrm>
          <a:prstGeom prst="rect">
            <a:avLst/>
          </a:prstGeom>
        </p:spPr>
      </p:pic>
      <p:sp>
        <p:nvSpPr>
          <p:cNvPr id="24" name="Oval 23">
            <a:extLst>
              <a:ext uri="{FF2B5EF4-FFF2-40B4-BE49-F238E27FC236}">
                <a16:creationId xmlns:a16="http://schemas.microsoft.com/office/drawing/2014/main" id="{2F82A3FB-321A-682C-4CF6-DC183F92C776}"/>
              </a:ext>
            </a:extLst>
          </p:cNvPr>
          <p:cNvSpPr/>
          <p:nvPr/>
        </p:nvSpPr>
        <p:spPr>
          <a:xfrm>
            <a:off x="5456787" y="224287"/>
            <a:ext cx="1237311" cy="1271576"/>
          </a:xfrm>
          <a:prstGeom prst="ellipse">
            <a:avLst/>
          </a:prstGeom>
          <a:solidFill>
            <a:srgbClr val="4141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660F04D6-6DEB-40BD-9FD5-15BE4AC978B1}"/>
              </a:ext>
            </a:extLst>
          </p:cNvPr>
          <p:cNvPicPr>
            <a:picLocks noChangeAspect="1"/>
          </p:cNvPicPr>
          <p:nvPr/>
        </p:nvPicPr>
        <p:blipFill>
          <a:blip r:embed="rId7"/>
          <a:stretch>
            <a:fillRect/>
          </a:stretch>
        </p:blipFill>
        <p:spPr>
          <a:xfrm>
            <a:off x="5668128" y="363555"/>
            <a:ext cx="814628" cy="805748"/>
          </a:xfrm>
          <a:prstGeom prst="rect">
            <a:avLst/>
          </a:prstGeom>
        </p:spPr>
      </p:pic>
      <p:pic>
        <p:nvPicPr>
          <p:cNvPr id="23" name="Picture 22">
            <a:extLst>
              <a:ext uri="{FF2B5EF4-FFF2-40B4-BE49-F238E27FC236}">
                <a16:creationId xmlns:a16="http://schemas.microsoft.com/office/drawing/2014/main" id="{9902774F-B114-D942-ECD5-451A2DD8EF3C}"/>
              </a:ext>
            </a:extLst>
          </p:cNvPr>
          <p:cNvPicPr>
            <a:picLocks noChangeAspect="1"/>
          </p:cNvPicPr>
          <p:nvPr/>
        </p:nvPicPr>
        <p:blipFill>
          <a:blip r:embed="rId8"/>
          <a:stretch>
            <a:fillRect/>
          </a:stretch>
        </p:blipFill>
        <p:spPr>
          <a:xfrm>
            <a:off x="7660405" y="5467491"/>
            <a:ext cx="1037358" cy="1005509"/>
          </a:xfrm>
          <a:prstGeom prst="rect">
            <a:avLst/>
          </a:prstGeom>
        </p:spPr>
      </p:pic>
      <p:pic>
        <p:nvPicPr>
          <p:cNvPr id="15" name="Picture 14">
            <a:extLst>
              <a:ext uri="{FF2B5EF4-FFF2-40B4-BE49-F238E27FC236}">
                <a16:creationId xmlns:a16="http://schemas.microsoft.com/office/drawing/2014/main" id="{57BFAE36-4621-AF9E-2C6D-65F2156C3E2D}"/>
              </a:ext>
            </a:extLst>
          </p:cNvPr>
          <p:cNvPicPr>
            <a:picLocks noChangeAspect="1"/>
          </p:cNvPicPr>
          <p:nvPr/>
        </p:nvPicPr>
        <p:blipFill>
          <a:blip r:embed="rId9"/>
          <a:srcRect l="49410" t="2903" r="-1722" b="-2903"/>
          <a:stretch>
            <a:fillRect/>
          </a:stretch>
        </p:blipFill>
        <p:spPr>
          <a:xfrm>
            <a:off x="8357901" y="2713995"/>
            <a:ext cx="1037357" cy="499384"/>
          </a:xfrm>
          <a:prstGeom prst="rect">
            <a:avLst/>
          </a:prstGeom>
        </p:spPr>
      </p:pic>
      <p:pic>
        <p:nvPicPr>
          <p:cNvPr id="14" name="Picture 13">
            <a:extLst>
              <a:ext uri="{FF2B5EF4-FFF2-40B4-BE49-F238E27FC236}">
                <a16:creationId xmlns:a16="http://schemas.microsoft.com/office/drawing/2014/main" id="{74E941C4-B7A7-396D-9137-3C665E3F93FF}"/>
              </a:ext>
            </a:extLst>
          </p:cNvPr>
          <p:cNvPicPr>
            <a:picLocks noChangeAspect="1"/>
          </p:cNvPicPr>
          <p:nvPr/>
        </p:nvPicPr>
        <p:blipFill>
          <a:blip r:embed="rId9"/>
          <a:srcRect r="54628"/>
          <a:stretch>
            <a:fillRect/>
          </a:stretch>
        </p:blipFill>
        <p:spPr>
          <a:xfrm>
            <a:off x="8419380" y="2214611"/>
            <a:ext cx="914401" cy="499384"/>
          </a:xfrm>
          <a:prstGeom prst="rect">
            <a:avLst/>
          </a:prstGeom>
        </p:spPr>
      </p:pic>
      <p:pic>
        <p:nvPicPr>
          <p:cNvPr id="5" name="Graphic 4" descr="Network outline">
            <a:extLst>
              <a:ext uri="{FF2B5EF4-FFF2-40B4-BE49-F238E27FC236}">
                <a16:creationId xmlns:a16="http://schemas.microsoft.com/office/drawing/2014/main" id="{A3B0F5E5-DC17-10C5-3441-A48393F676C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25360" y="-1041640"/>
            <a:ext cx="8941280" cy="8941280"/>
          </a:xfrm>
          <a:prstGeom prst="rect">
            <a:avLst/>
          </a:prstGeom>
        </p:spPr>
      </p:pic>
      <p:sp>
        <p:nvSpPr>
          <p:cNvPr id="30" name="TextBox 29">
            <a:extLst>
              <a:ext uri="{FF2B5EF4-FFF2-40B4-BE49-F238E27FC236}">
                <a16:creationId xmlns:a16="http://schemas.microsoft.com/office/drawing/2014/main" id="{7673D576-D0A9-F1D0-4D3A-38861B16457C}"/>
              </a:ext>
            </a:extLst>
          </p:cNvPr>
          <p:cNvSpPr txBox="1"/>
          <p:nvPr/>
        </p:nvSpPr>
        <p:spPr>
          <a:xfrm>
            <a:off x="1500488" y="329050"/>
            <a:ext cx="2552403" cy="1384995"/>
          </a:xfrm>
          <a:prstGeom prst="rect">
            <a:avLst/>
          </a:prstGeom>
          <a:noFill/>
        </p:spPr>
        <p:txBody>
          <a:bodyPr wrap="square" rtlCol="0">
            <a:spAutoFit/>
          </a:bodyPr>
          <a:lstStyle/>
          <a:p>
            <a:r>
              <a:rPr lang="en-GB" sz="2800" dirty="0"/>
              <a:t>Working together for the benefit of all</a:t>
            </a:r>
          </a:p>
        </p:txBody>
      </p:sp>
      <p:pic>
        <p:nvPicPr>
          <p:cNvPr id="33" name="Picture 32">
            <a:extLst>
              <a:ext uri="{FF2B5EF4-FFF2-40B4-BE49-F238E27FC236}">
                <a16:creationId xmlns:a16="http://schemas.microsoft.com/office/drawing/2014/main" id="{E93A42EA-CD76-F0C7-40FD-3E4D3EA646D3}"/>
              </a:ext>
            </a:extLst>
          </p:cNvPr>
          <p:cNvPicPr>
            <a:picLocks noChangeAspect="1"/>
          </p:cNvPicPr>
          <p:nvPr/>
        </p:nvPicPr>
        <p:blipFill>
          <a:blip r:embed="rId12"/>
          <a:stretch>
            <a:fillRect/>
          </a:stretch>
        </p:blipFill>
        <p:spPr>
          <a:xfrm>
            <a:off x="496635" y="282294"/>
            <a:ext cx="941417" cy="1121689"/>
          </a:xfrm>
          <a:prstGeom prst="rect">
            <a:avLst/>
          </a:prstGeom>
        </p:spPr>
      </p:pic>
    </p:spTree>
    <p:extLst>
      <p:ext uri="{BB962C8B-B14F-4D97-AF65-F5344CB8AC3E}">
        <p14:creationId xmlns:p14="http://schemas.microsoft.com/office/powerpoint/2010/main" val="2690839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9B93BBC-FFB3-9465-3400-B36DAE5C6335}"/>
              </a:ext>
            </a:extLst>
          </p:cNvPr>
          <p:cNvPicPr>
            <a:picLocks noChangeAspect="1"/>
          </p:cNvPicPr>
          <p:nvPr/>
        </p:nvPicPr>
        <p:blipFill>
          <a:blip r:embed="rId2"/>
          <a:srcRect r="9048"/>
          <a:stretch>
            <a:fillRect/>
          </a:stretch>
        </p:blipFill>
        <p:spPr>
          <a:xfrm>
            <a:off x="477012" y="254479"/>
            <a:ext cx="11697419" cy="6349042"/>
          </a:xfrm>
          <a:prstGeom prst="rect">
            <a:avLst/>
          </a:prstGeom>
        </p:spPr>
      </p:pic>
    </p:spTree>
    <p:extLst>
      <p:ext uri="{BB962C8B-B14F-4D97-AF65-F5344CB8AC3E}">
        <p14:creationId xmlns:p14="http://schemas.microsoft.com/office/powerpoint/2010/main" val="1739623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EFA3C5-08AD-E6A7-F8E1-505DBF52070F}"/>
              </a:ext>
            </a:extLst>
          </p:cNvPr>
          <p:cNvPicPr>
            <a:picLocks noChangeAspect="1"/>
          </p:cNvPicPr>
          <p:nvPr/>
        </p:nvPicPr>
        <p:blipFill>
          <a:blip r:embed="rId2"/>
          <a:srcRect l="11973"/>
          <a:stretch>
            <a:fillRect/>
          </a:stretch>
        </p:blipFill>
        <p:spPr>
          <a:xfrm>
            <a:off x="224287" y="853819"/>
            <a:ext cx="9199093" cy="5391902"/>
          </a:xfrm>
          <a:prstGeom prst="rect">
            <a:avLst/>
          </a:prstGeom>
        </p:spPr>
      </p:pic>
      <p:sp>
        <p:nvSpPr>
          <p:cNvPr id="6" name="TextBox 5">
            <a:extLst>
              <a:ext uri="{FF2B5EF4-FFF2-40B4-BE49-F238E27FC236}">
                <a16:creationId xmlns:a16="http://schemas.microsoft.com/office/drawing/2014/main" id="{08C3598D-782F-EC6D-D724-F38D8CA1F7A6}"/>
              </a:ext>
            </a:extLst>
          </p:cNvPr>
          <p:cNvSpPr txBox="1"/>
          <p:nvPr/>
        </p:nvSpPr>
        <p:spPr>
          <a:xfrm>
            <a:off x="6373943" y="363047"/>
            <a:ext cx="6098874" cy="5632311"/>
          </a:xfrm>
          <a:prstGeom prst="rect">
            <a:avLst/>
          </a:prstGeom>
          <a:noFill/>
        </p:spPr>
        <p:txBody>
          <a:bodyPr wrap="square">
            <a:spAutoFit/>
          </a:bodyPr>
          <a:lstStyle/>
          <a:p>
            <a:r>
              <a:rPr lang="en-GB" sz="2400" b="1" dirty="0"/>
              <a:t>PTI Unlimited:</a:t>
            </a:r>
          </a:p>
          <a:p>
            <a:endParaRPr lang="en-GB" sz="2400" b="1" dirty="0"/>
          </a:p>
          <a:p>
            <a:r>
              <a:rPr lang="en-GB" sz="2400" dirty="0"/>
              <a:t>PTI Teacher Leaders Certificate</a:t>
            </a:r>
          </a:p>
          <a:p>
            <a:r>
              <a:rPr lang="en-GB" sz="2400" dirty="0"/>
              <a:t>CPD Subject Days</a:t>
            </a:r>
          </a:p>
          <a:p>
            <a:r>
              <a:rPr lang="en-GB" sz="2400" dirty="0"/>
              <a:t>CPD Online</a:t>
            </a:r>
          </a:p>
          <a:p>
            <a:r>
              <a:rPr lang="en-GB" sz="2400" dirty="0"/>
              <a:t>Subject Expertise Certificate</a:t>
            </a:r>
          </a:p>
          <a:p>
            <a:r>
              <a:rPr lang="en-GB" sz="2400" dirty="0"/>
              <a:t>Middle Leader Certificate: Curriculum Design</a:t>
            </a:r>
          </a:p>
          <a:p>
            <a:r>
              <a:rPr lang="en-GB" sz="2400" dirty="0"/>
              <a:t>Subject Enrichment Residential</a:t>
            </a:r>
          </a:p>
          <a:p>
            <a:r>
              <a:rPr lang="en-GB" sz="2400" dirty="0"/>
              <a:t>Department Development Programme</a:t>
            </a:r>
          </a:p>
          <a:p>
            <a:r>
              <a:rPr lang="en-GB" sz="2400" dirty="0"/>
              <a:t>PTI Subject Marks</a:t>
            </a:r>
          </a:p>
          <a:p>
            <a:endParaRPr lang="en-GB" sz="2400" dirty="0"/>
          </a:p>
          <a:p>
            <a:r>
              <a:rPr lang="en-GB" sz="2400" dirty="0"/>
              <a:t>Leadership Symposium: Residential</a:t>
            </a:r>
          </a:p>
          <a:p>
            <a:r>
              <a:rPr lang="en-GB" sz="2400" dirty="0"/>
              <a:t>PTI Leadership Programme</a:t>
            </a:r>
          </a:p>
          <a:p>
            <a:r>
              <a:rPr lang="en-GB" sz="2400" dirty="0"/>
              <a:t>PTI Leadership Mark</a:t>
            </a:r>
          </a:p>
        </p:txBody>
      </p:sp>
    </p:spTree>
    <p:extLst>
      <p:ext uri="{BB962C8B-B14F-4D97-AF65-F5344CB8AC3E}">
        <p14:creationId xmlns:p14="http://schemas.microsoft.com/office/powerpoint/2010/main" val="2858669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ACA5D6-7C6A-B07C-027F-A96738686BDF}"/>
              </a:ext>
            </a:extLst>
          </p:cNvPr>
          <p:cNvSpPr txBox="1"/>
          <p:nvPr/>
        </p:nvSpPr>
        <p:spPr>
          <a:xfrm>
            <a:off x="569344" y="172529"/>
            <a:ext cx="4658265" cy="7201972"/>
          </a:xfrm>
          <a:prstGeom prst="rect">
            <a:avLst/>
          </a:prstGeom>
          <a:noFill/>
        </p:spPr>
        <p:txBody>
          <a:bodyPr wrap="square" rtlCol="0">
            <a:spAutoFit/>
          </a:bodyPr>
          <a:lstStyle/>
          <a:p>
            <a:r>
              <a:rPr lang="en-GB" sz="2400" b="1" dirty="0"/>
              <a:t>Leadership Symposium</a:t>
            </a:r>
          </a:p>
          <a:p>
            <a:r>
              <a:rPr lang="en-GB" sz="2400" dirty="0"/>
              <a:t>12</a:t>
            </a:r>
            <a:r>
              <a:rPr lang="en-GB" sz="2400" baseline="30000" dirty="0"/>
              <a:t>th</a:t>
            </a:r>
            <a:r>
              <a:rPr lang="en-GB" sz="2400" dirty="0"/>
              <a:t>-13</a:t>
            </a:r>
            <a:r>
              <a:rPr lang="en-GB" sz="2400" baseline="30000" dirty="0"/>
              <a:t>th</a:t>
            </a:r>
            <a:r>
              <a:rPr lang="en-GB" sz="2400" dirty="0"/>
              <a:t> February</a:t>
            </a:r>
          </a:p>
          <a:p>
            <a:r>
              <a:rPr lang="en-GB" sz="2400" dirty="0"/>
              <a:t>£575 + VAT (Price pre-discount)</a:t>
            </a:r>
          </a:p>
          <a:p>
            <a:endParaRPr lang="en-GB" sz="2400" dirty="0"/>
          </a:p>
          <a:p>
            <a:r>
              <a:rPr lang="en-GB" sz="2400" b="1" dirty="0"/>
              <a:t>Subject Leader Enrichment Professional Learning Residentials</a:t>
            </a:r>
          </a:p>
          <a:p>
            <a:r>
              <a:rPr lang="en-GB" sz="2400" dirty="0"/>
              <a:t>£545 + VAT (3 days)</a:t>
            </a:r>
          </a:p>
          <a:p>
            <a:endParaRPr lang="en-GB" sz="2400" dirty="0"/>
          </a:p>
          <a:p>
            <a:r>
              <a:rPr lang="en-GB" sz="2400" b="1" dirty="0"/>
              <a:t>Hub package, </a:t>
            </a:r>
            <a:r>
              <a:rPr lang="en-GB" sz="2400" dirty="0" err="1"/>
              <a:t>eg</a:t>
            </a:r>
            <a:r>
              <a:rPr lang="en-GB" sz="2400" dirty="0"/>
              <a:t>:</a:t>
            </a:r>
          </a:p>
          <a:p>
            <a:pPr marL="285750" indent="-285750">
              <a:buFont typeface="Wingdings" panose="05000000000000000000" pitchFamily="2" charset="2"/>
              <a:buChar char="ü"/>
            </a:pPr>
            <a:r>
              <a:rPr lang="en-GB" sz="2400" dirty="0"/>
              <a:t>3 x bespoke CPD subject pedagogy</a:t>
            </a:r>
          </a:p>
          <a:p>
            <a:pPr marL="285750" indent="-285750">
              <a:buFont typeface="Wingdings" panose="05000000000000000000" pitchFamily="2" charset="2"/>
              <a:buChar char="ü"/>
            </a:pPr>
            <a:r>
              <a:rPr lang="en-GB" sz="2400" dirty="0"/>
              <a:t>Leadership programme</a:t>
            </a:r>
          </a:p>
          <a:p>
            <a:pPr marL="285750" indent="-285750">
              <a:buFont typeface="Wingdings" panose="05000000000000000000" pitchFamily="2" charset="2"/>
              <a:buChar char="ü"/>
            </a:pPr>
            <a:r>
              <a:rPr lang="en-GB" sz="2400" dirty="0"/>
              <a:t>Leadership symposium place</a:t>
            </a:r>
          </a:p>
          <a:p>
            <a:pPr marL="285750" indent="-285750">
              <a:buFont typeface="Wingdings" panose="05000000000000000000" pitchFamily="2" charset="2"/>
              <a:buChar char="ü"/>
            </a:pPr>
            <a:r>
              <a:rPr lang="en-GB" sz="2400" dirty="0"/>
              <a:t>Online package ‘Thought Leadership’</a:t>
            </a:r>
          </a:p>
          <a:p>
            <a:pPr marL="285750" indent="-285750">
              <a:buFont typeface="Wingdings" panose="05000000000000000000" pitchFamily="2" charset="2"/>
              <a:buChar char="ü"/>
            </a:pPr>
            <a:r>
              <a:rPr lang="en-GB" sz="2400" dirty="0"/>
              <a:t>Virtual Hub access</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endParaRPr lang="en-GB" dirty="0"/>
          </a:p>
          <a:p>
            <a:endParaRPr lang="en-GB" dirty="0"/>
          </a:p>
        </p:txBody>
      </p:sp>
      <p:sp>
        <p:nvSpPr>
          <p:cNvPr id="3" name="TextBox 2">
            <a:extLst>
              <a:ext uri="{FF2B5EF4-FFF2-40B4-BE49-F238E27FC236}">
                <a16:creationId xmlns:a16="http://schemas.microsoft.com/office/drawing/2014/main" id="{952D522D-18B7-9A70-8CFA-163DFC878751}"/>
              </a:ext>
            </a:extLst>
          </p:cNvPr>
          <p:cNvSpPr txBox="1"/>
          <p:nvPr/>
        </p:nvSpPr>
        <p:spPr>
          <a:xfrm>
            <a:off x="6533071" y="597455"/>
            <a:ext cx="5089585" cy="6586418"/>
          </a:xfrm>
          <a:prstGeom prst="rect">
            <a:avLst/>
          </a:prstGeom>
          <a:noFill/>
        </p:spPr>
        <p:txBody>
          <a:bodyPr wrap="square" rtlCol="0">
            <a:spAutoFit/>
          </a:bodyPr>
          <a:lstStyle/>
          <a:p>
            <a:r>
              <a:rPr lang="en-GB" sz="2400" b="1" dirty="0"/>
              <a:t>Unlimited Costs</a:t>
            </a:r>
            <a:r>
              <a:rPr lang="en-GB" dirty="0"/>
              <a:t>:</a:t>
            </a:r>
          </a:p>
          <a:p>
            <a:endParaRPr lang="en-GB" dirty="0"/>
          </a:p>
          <a:p>
            <a:r>
              <a:rPr lang="en-GB" sz="2000" dirty="0"/>
              <a:t>Usual price £3995 + VAT per school</a:t>
            </a:r>
          </a:p>
          <a:p>
            <a:r>
              <a:rPr lang="en-GB" sz="2000" dirty="0"/>
              <a:t>Two school discount £3,700</a:t>
            </a:r>
          </a:p>
          <a:p>
            <a:endParaRPr lang="en-GB" sz="2000" dirty="0"/>
          </a:p>
          <a:p>
            <a:r>
              <a:rPr lang="en-GB" sz="2000" dirty="0"/>
              <a:t>20% </a:t>
            </a:r>
            <a:r>
              <a:rPr lang="en-GB" sz="2000" dirty="0" err="1"/>
              <a:t>CASHHub</a:t>
            </a:r>
            <a:r>
              <a:rPr lang="en-GB" sz="2000" dirty="0"/>
              <a:t> discount: £3196 per school for 9 schools (£799 saving!)</a:t>
            </a:r>
          </a:p>
          <a:p>
            <a:endParaRPr lang="en-GB" sz="2000" dirty="0"/>
          </a:p>
          <a:p>
            <a:r>
              <a:rPr lang="en-GB" sz="2000" dirty="0"/>
              <a:t>Further discount for 10+ schools (I’m trying to negotiate 25% discount – a saving of £998: £2996).</a:t>
            </a:r>
          </a:p>
          <a:p>
            <a:endParaRPr lang="en-GB" sz="2000" dirty="0"/>
          </a:p>
          <a:p>
            <a:r>
              <a:rPr lang="en-GB" sz="2000" dirty="0"/>
              <a:t>They are also prepared to offer a reduced price for small schools as part of </a:t>
            </a:r>
            <a:r>
              <a:rPr lang="en-GB" sz="2000" dirty="0" err="1"/>
              <a:t>CASHHub</a:t>
            </a:r>
            <a:r>
              <a:rPr lang="en-GB" sz="2000" dirty="0"/>
              <a:t>.</a:t>
            </a:r>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p:txBody>
      </p:sp>
      <p:pic>
        <p:nvPicPr>
          <p:cNvPr id="5" name="Picture 4">
            <a:extLst>
              <a:ext uri="{FF2B5EF4-FFF2-40B4-BE49-F238E27FC236}">
                <a16:creationId xmlns:a16="http://schemas.microsoft.com/office/drawing/2014/main" id="{4A4FB53F-E71B-00C8-10A3-EFC877D03570}"/>
              </a:ext>
            </a:extLst>
          </p:cNvPr>
          <p:cNvPicPr>
            <a:picLocks noChangeAspect="1"/>
          </p:cNvPicPr>
          <p:nvPr/>
        </p:nvPicPr>
        <p:blipFill>
          <a:blip r:embed="rId2"/>
          <a:stretch>
            <a:fillRect/>
          </a:stretch>
        </p:blipFill>
        <p:spPr>
          <a:xfrm>
            <a:off x="10706883" y="413034"/>
            <a:ext cx="1164437" cy="1304657"/>
          </a:xfrm>
          <a:prstGeom prst="rect">
            <a:avLst/>
          </a:prstGeom>
        </p:spPr>
      </p:pic>
      <p:pic>
        <p:nvPicPr>
          <p:cNvPr id="6" name="Picture 5">
            <a:extLst>
              <a:ext uri="{FF2B5EF4-FFF2-40B4-BE49-F238E27FC236}">
                <a16:creationId xmlns:a16="http://schemas.microsoft.com/office/drawing/2014/main" id="{98AD43B5-B063-F831-CE1B-12A7A4F535A4}"/>
              </a:ext>
            </a:extLst>
          </p:cNvPr>
          <p:cNvPicPr>
            <a:picLocks noChangeAspect="1"/>
          </p:cNvPicPr>
          <p:nvPr/>
        </p:nvPicPr>
        <p:blipFill>
          <a:blip r:embed="rId3"/>
          <a:stretch>
            <a:fillRect/>
          </a:stretch>
        </p:blipFill>
        <p:spPr>
          <a:xfrm>
            <a:off x="6715696" y="5165784"/>
            <a:ext cx="1251549" cy="1251549"/>
          </a:xfrm>
          <a:prstGeom prst="rect">
            <a:avLst/>
          </a:prstGeom>
        </p:spPr>
      </p:pic>
    </p:spTree>
    <p:extLst>
      <p:ext uri="{BB962C8B-B14F-4D97-AF65-F5344CB8AC3E}">
        <p14:creationId xmlns:p14="http://schemas.microsoft.com/office/powerpoint/2010/main" val="714633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051325E-F76E-B9C5-BA69-FB8021B640B1}"/>
              </a:ext>
            </a:extLst>
          </p:cNvPr>
          <p:cNvSpPr txBox="1"/>
          <p:nvPr/>
        </p:nvSpPr>
        <p:spPr>
          <a:xfrm>
            <a:off x="178279" y="5387614"/>
            <a:ext cx="11835441" cy="1384995"/>
          </a:xfrm>
          <a:prstGeom prst="rect">
            <a:avLst/>
          </a:prstGeom>
          <a:noFill/>
        </p:spPr>
        <p:txBody>
          <a:bodyPr wrap="square" rtlCol="0">
            <a:spAutoFit/>
          </a:bodyPr>
          <a:lstStyle/>
          <a:p>
            <a:pPr marL="457200" indent="-457200">
              <a:buFont typeface="Wingdings" panose="05000000000000000000" pitchFamily="2" charset="2"/>
              <a:buChar char="ü"/>
            </a:pPr>
            <a:r>
              <a:rPr lang="en-GB" sz="2800" b="1" dirty="0"/>
              <a:t>Free </a:t>
            </a:r>
            <a:r>
              <a:rPr lang="en-GB" sz="2800" b="1" dirty="0" err="1"/>
              <a:t>CASHHub</a:t>
            </a:r>
            <a:r>
              <a:rPr lang="en-GB" sz="2800" b="1" dirty="0"/>
              <a:t> trial: 10 pupils x 2 sessions x 4 weeks</a:t>
            </a:r>
          </a:p>
          <a:p>
            <a:pPr marL="457200" indent="-457200">
              <a:buFont typeface="Wingdings" panose="05000000000000000000" pitchFamily="2" charset="2"/>
              <a:buChar char="ü"/>
            </a:pPr>
            <a:r>
              <a:rPr lang="en-GB" sz="2800" b="1" dirty="0"/>
              <a:t>Reduced cost enrolment for </a:t>
            </a:r>
            <a:r>
              <a:rPr lang="en-GB" sz="2800" b="1" dirty="0" err="1"/>
              <a:t>CASHHub</a:t>
            </a:r>
            <a:r>
              <a:rPr lang="en-GB" sz="2800" b="1" dirty="0"/>
              <a:t> schools </a:t>
            </a:r>
          </a:p>
          <a:p>
            <a:pPr marL="457200" indent="-457200">
              <a:buFont typeface="Wingdings" panose="05000000000000000000" pitchFamily="2" charset="2"/>
              <a:buChar char="ü"/>
            </a:pPr>
            <a:r>
              <a:rPr lang="en-GB" sz="2800" b="1" dirty="0"/>
              <a:t>Reduced costs for small schools</a:t>
            </a:r>
          </a:p>
        </p:txBody>
      </p:sp>
      <p:pic>
        <p:nvPicPr>
          <p:cNvPr id="3" name="Picture 2">
            <a:extLst>
              <a:ext uri="{FF2B5EF4-FFF2-40B4-BE49-F238E27FC236}">
                <a16:creationId xmlns:a16="http://schemas.microsoft.com/office/drawing/2014/main" id="{DB208CFD-5C70-C808-4DD1-FB9352BAD519}"/>
              </a:ext>
            </a:extLst>
          </p:cNvPr>
          <p:cNvPicPr>
            <a:picLocks noChangeAspect="1"/>
          </p:cNvPicPr>
          <p:nvPr/>
        </p:nvPicPr>
        <p:blipFill>
          <a:blip r:embed="rId2"/>
          <a:stretch>
            <a:fillRect/>
          </a:stretch>
        </p:blipFill>
        <p:spPr>
          <a:xfrm>
            <a:off x="0" y="341605"/>
            <a:ext cx="12192000" cy="5105114"/>
          </a:xfrm>
          <a:prstGeom prst="rect">
            <a:avLst/>
          </a:prstGeom>
        </p:spPr>
      </p:pic>
    </p:spTree>
    <p:extLst>
      <p:ext uri="{BB962C8B-B14F-4D97-AF65-F5344CB8AC3E}">
        <p14:creationId xmlns:p14="http://schemas.microsoft.com/office/powerpoint/2010/main" val="216577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400DDA-0586-7869-81CF-02D6C4B5D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19CE830-643B-E39D-A608-5F12FA103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EAA0F7A-3DD6-F48E-DB4F-A1B960760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41EF3C1-171F-1E0D-A871-1952766BE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A828EB5-FE65-1FF2-4010-CFF6C4724B7D}"/>
              </a:ext>
            </a:extLst>
          </p:cNvPr>
          <p:cNvPicPr>
            <a:picLocks noChangeAspect="1"/>
          </p:cNvPicPr>
          <p:nvPr/>
        </p:nvPicPr>
        <p:blipFill>
          <a:blip r:embed="rId2"/>
          <a:stretch>
            <a:fillRect/>
          </a:stretch>
        </p:blipFill>
        <p:spPr>
          <a:xfrm>
            <a:off x="919943" y="1545575"/>
            <a:ext cx="6242629" cy="1472828"/>
          </a:xfrm>
          <a:prstGeom prst="rect">
            <a:avLst/>
          </a:prstGeom>
        </p:spPr>
      </p:pic>
      <p:sp>
        <p:nvSpPr>
          <p:cNvPr id="2" name="TextBox 1">
            <a:extLst>
              <a:ext uri="{FF2B5EF4-FFF2-40B4-BE49-F238E27FC236}">
                <a16:creationId xmlns:a16="http://schemas.microsoft.com/office/drawing/2014/main" id="{FD80229F-8670-250F-8A21-E355ED2B9DF6}"/>
              </a:ext>
            </a:extLst>
          </p:cNvPr>
          <p:cNvSpPr txBox="1"/>
          <p:nvPr/>
        </p:nvSpPr>
        <p:spPr>
          <a:xfrm>
            <a:off x="1030323" y="3295955"/>
            <a:ext cx="7418716" cy="1200329"/>
          </a:xfrm>
          <a:prstGeom prst="rect">
            <a:avLst/>
          </a:prstGeom>
          <a:noFill/>
        </p:spPr>
        <p:txBody>
          <a:bodyPr wrap="square" rtlCol="0">
            <a:spAutoFit/>
          </a:bodyPr>
          <a:lstStyle/>
          <a:p>
            <a:r>
              <a:rPr lang="en-GB" sz="2400" dirty="0"/>
              <a:t>Time for creating thinking, strategic discussions and action planning regarding conference content and next steps for schools.</a:t>
            </a:r>
          </a:p>
        </p:txBody>
      </p:sp>
      <p:sp>
        <p:nvSpPr>
          <p:cNvPr id="3" name="TextBox 2">
            <a:extLst>
              <a:ext uri="{FF2B5EF4-FFF2-40B4-BE49-F238E27FC236}">
                <a16:creationId xmlns:a16="http://schemas.microsoft.com/office/drawing/2014/main" id="{8DDE9024-CCB2-A8E3-EEC9-CA6658A53992}"/>
              </a:ext>
            </a:extLst>
          </p:cNvPr>
          <p:cNvSpPr txBox="1"/>
          <p:nvPr/>
        </p:nvSpPr>
        <p:spPr>
          <a:xfrm>
            <a:off x="1104479" y="943472"/>
            <a:ext cx="5794940" cy="923330"/>
          </a:xfrm>
          <a:prstGeom prst="rect">
            <a:avLst/>
          </a:prstGeom>
          <a:noFill/>
          <a:ln>
            <a:noFill/>
          </a:ln>
        </p:spPr>
        <p:txBody>
          <a:bodyPr wrap="square" rtlCol="0">
            <a:spAutoFit/>
          </a:bodyPr>
          <a:lstStyle/>
          <a:p>
            <a:r>
              <a:rPr lang="en-GB" sz="5400" b="1" dirty="0">
                <a:solidFill>
                  <a:srgbClr val="83C7BE"/>
                </a:solidFill>
                <a:latin typeface="Lucida Handwriting" panose="03010101010101010101" pitchFamily="66" charset="0"/>
                <a:cs typeface="Cavolini" panose="03000502040302020204" pitchFamily="66" charset="0"/>
              </a:rPr>
              <a:t>Collaboration</a:t>
            </a:r>
          </a:p>
        </p:txBody>
      </p:sp>
      <p:sp>
        <p:nvSpPr>
          <p:cNvPr id="4" name="TextBox 3">
            <a:extLst>
              <a:ext uri="{FF2B5EF4-FFF2-40B4-BE49-F238E27FC236}">
                <a16:creationId xmlns:a16="http://schemas.microsoft.com/office/drawing/2014/main" id="{01EC09CF-1538-F769-C30E-639A25C8A8E0}"/>
              </a:ext>
            </a:extLst>
          </p:cNvPr>
          <p:cNvSpPr txBox="1"/>
          <p:nvPr/>
        </p:nvSpPr>
        <p:spPr>
          <a:xfrm>
            <a:off x="7439049" y="796021"/>
            <a:ext cx="4275938" cy="2062103"/>
          </a:xfrm>
          <a:prstGeom prst="rect">
            <a:avLst/>
          </a:prstGeom>
          <a:noFill/>
          <a:ln>
            <a:noFill/>
          </a:ln>
        </p:spPr>
        <p:txBody>
          <a:bodyPr wrap="square" rtlCol="0">
            <a:spAutoFit/>
          </a:bodyPr>
          <a:lstStyle/>
          <a:p>
            <a:r>
              <a:rPr lang="en-GB" sz="3200" dirty="0">
                <a:solidFill>
                  <a:srgbClr val="7373B4"/>
                </a:solidFill>
                <a:latin typeface="Lucida Handwriting" panose="03010101010101010101" pitchFamily="66" charset="0"/>
              </a:rPr>
              <a:t>C</a:t>
            </a:r>
            <a:r>
              <a:rPr lang="en-GB" sz="3200" dirty="0">
                <a:solidFill>
                  <a:srgbClr val="83C7BE"/>
                </a:solidFill>
                <a:latin typeface="Lucida Handwriting" panose="03010101010101010101" pitchFamily="66" charset="0"/>
              </a:rPr>
              <a:t>ollaborating</a:t>
            </a:r>
          </a:p>
          <a:p>
            <a:r>
              <a:rPr lang="en-GB" sz="3200" dirty="0">
                <a:solidFill>
                  <a:srgbClr val="7373B4"/>
                </a:solidFill>
                <a:latin typeface="Lucida Handwriting" panose="03010101010101010101" pitchFamily="66" charset="0"/>
              </a:rPr>
              <a:t>A</a:t>
            </a:r>
            <a:r>
              <a:rPr lang="en-GB" sz="3200" dirty="0">
                <a:solidFill>
                  <a:srgbClr val="83C7BE"/>
                </a:solidFill>
                <a:latin typeface="Lucida Handwriting" panose="03010101010101010101" pitchFamily="66" charset="0"/>
              </a:rPr>
              <a:t>ction-planning</a:t>
            </a:r>
          </a:p>
          <a:p>
            <a:r>
              <a:rPr lang="en-GB" sz="3200" dirty="0">
                <a:solidFill>
                  <a:srgbClr val="7373B4"/>
                </a:solidFill>
                <a:latin typeface="Lucida Handwriting" panose="03010101010101010101" pitchFamily="66" charset="0"/>
              </a:rPr>
              <a:t>S</a:t>
            </a:r>
            <a:r>
              <a:rPr lang="en-GB" sz="3200" dirty="0">
                <a:solidFill>
                  <a:srgbClr val="83C7BE"/>
                </a:solidFill>
                <a:latin typeface="Lucida Handwriting" panose="03010101010101010101" pitchFamily="66" charset="0"/>
              </a:rPr>
              <a:t>trategising</a:t>
            </a:r>
          </a:p>
          <a:p>
            <a:r>
              <a:rPr lang="en-GB" sz="3200" dirty="0">
                <a:solidFill>
                  <a:srgbClr val="7373B4"/>
                </a:solidFill>
                <a:latin typeface="Lucida Handwriting" panose="03010101010101010101" pitchFamily="66" charset="0"/>
              </a:rPr>
              <a:t>H</a:t>
            </a:r>
            <a:r>
              <a:rPr lang="en-GB" sz="3200" dirty="0">
                <a:solidFill>
                  <a:srgbClr val="83C7BE"/>
                </a:solidFill>
                <a:latin typeface="Lucida Handwriting" panose="03010101010101010101" pitchFamily="66" charset="0"/>
              </a:rPr>
              <a:t>eadspace</a:t>
            </a:r>
          </a:p>
        </p:txBody>
      </p:sp>
      <p:sp>
        <p:nvSpPr>
          <p:cNvPr id="5" name="TextBox 4">
            <a:extLst>
              <a:ext uri="{FF2B5EF4-FFF2-40B4-BE49-F238E27FC236}">
                <a16:creationId xmlns:a16="http://schemas.microsoft.com/office/drawing/2014/main" id="{8D20DB91-3D9E-3075-9696-1BEE9F6429DB}"/>
              </a:ext>
            </a:extLst>
          </p:cNvPr>
          <p:cNvSpPr txBox="1"/>
          <p:nvPr/>
        </p:nvSpPr>
        <p:spPr>
          <a:xfrm>
            <a:off x="1030323" y="4573130"/>
            <a:ext cx="10905067" cy="369332"/>
          </a:xfrm>
          <a:prstGeom prst="rect">
            <a:avLst/>
          </a:prstGeom>
          <a:noFill/>
        </p:spPr>
        <p:txBody>
          <a:bodyPr wrap="square" rtlCol="0">
            <a:spAutoFit/>
          </a:bodyPr>
          <a:lstStyle/>
          <a:p>
            <a:r>
              <a:rPr lang="en-GB" dirty="0"/>
              <a:t>Sign up to indicate interest in </a:t>
            </a:r>
          </a:p>
        </p:txBody>
      </p:sp>
      <p:pic>
        <p:nvPicPr>
          <p:cNvPr id="7" name="Picture 6">
            <a:extLst>
              <a:ext uri="{FF2B5EF4-FFF2-40B4-BE49-F238E27FC236}">
                <a16:creationId xmlns:a16="http://schemas.microsoft.com/office/drawing/2014/main" id="{C1C3CC9C-F1E7-99FF-BDBD-25C4F05A5CE7}"/>
              </a:ext>
            </a:extLst>
          </p:cNvPr>
          <p:cNvPicPr>
            <a:picLocks noChangeAspect="1"/>
          </p:cNvPicPr>
          <p:nvPr/>
        </p:nvPicPr>
        <p:blipFill>
          <a:blip r:embed="rId3"/>
          <a:stretch>
            <a:fillRect/>
          </a:stretch>
        </p:blipFill>
        <p:spPr>
          <a:xfrm>
            <a:off x="1104479" y="4976344"/>
            <a:ext cx="944962" cy="1121761"/>
          </a:xfrm>
          <a:prstGeom prst="rect">
            <a:avLst/>
          </a:prstGeom>
        </p:spPr>
      </p:pic>
      <p:grpSp>
        <p:nvGrpSpPr>
          <p:cNvPr id="15" name="Group 14">
            <a:extLst>
              <a:ext uri="{FF2B5EF4-FFF2-40B4-BE49-F238E27FC236}">
                <a16:creationId xmlns:a16="http://schemas.microsoft.com/office/drawing/2014/main" id="{A5BB836D-9E96-2DF2-DA1C-81A799B4E1C4}"/>
              </a:ext>
            </a:extLst>
          </p:cNvPr>
          <p:cNvGrpSpPr/>
          <p:nvPr/>
        </p:nvGrpSpPr>
        <p:grpSpPr>
          <a:xfrm>
            <a:off x="4687624" y="4979130"/>
            <a:ext cx="1127824" cy="1302095"/>
            <a:chOff x="7733701" y="4983154"/>
            <a:chExt cx="1127824" cy="1302095"/>
          </a:xfrm>
        </p:grpSpPr>
        <p:pic>
          <p:nvPicPr>
            <p:cNvPr id="10" name="Picture 9">
              <a:extLst>
                <a:ext uri="{FF2B5EF4-FFF2-40B4-BE49-F238E27FC236}">
                  <a16:creationId xmlns:a16="http://schemas.microsoft.com/office/drawing/2014/main" id="{2DC6D8BE-46F1-D92A-835B-6D683C6C5E08}"/>
                </a:ext>
              </a:extLst>
            </p:cNvPr>
            <p:cNvPicPr>
              <a:picLocks noChangeAspect="1"/>
            </p:cNvPicPr>
            <p:nvPr/>
          </p:nvPicPr>
          <p:blipFill>
            <a:blip r:embed="rId4"/>
            <a:stretch>
              <a:fillRect/>
            </a:stretch>
          </p:blipFill>
          <p:spPr>
            <a:xfrm>
              <a:off x="7829826" y="4983154"/>
              <a:ext cx="995720" cy="1302095"/>
            </a:xfrm>
            <a:prstGeom prst="rect">
              <a:avLst/>
            </a:prstGeom>
          </p:spPr>
        </p:pic>
        <p:sp>
          <p:nvSpPr>
            <p:cNvPr id="9" name="Oval 8">
              <a:extLst>
                <a:ext uri="{FF2B5EF4-FFF2-40B4-BE49-F238E27FC236}">
                  <a16:creationId xmlns:a16="http://schemas.microsoft.com/office/drawing/2014/main" id="{30818E66-996F-2BDB-982B-D013B00DD47A}"/>
                </a:ext>
              </a:extLst>
            </p:cNvPr>
            <p:cNvSpPr/>
            <p:nvPr/>
          </p:nvSpPr>
          <p:spPr>
            <a:xfrm>
              <a:off x="7733701" y="5041372"/>
              <a:ext cx="1127824" cy="1072456"/>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1" name="Picture 20">
            <a:extLst>
              <a:ext uri="{FF2B5EF4-FFF2-40B4-BE49-F238E27FC236}">
                <a16:creationId xmlns:a16="http://schemas.microsoft.com/office/drawing/2014/main" id="{8072EE5D-D685-A41F-3911-ADA5A62BB074}"/>
              </a:ext>
            </a:extLst>
          </p:cNvPr>
          <p:cNvPicPr>
            <a:picLocks noChangeAspect="1"/>
          </p:cNvPicPr>
          <p:nvPr/>
        </p:nvPicPr>
        <p:blipFill>
          <a:blip r:embed="rId5"/>
          <a:stretch>
            <a:fillRect/>
          </a:stretch>
        </p:blipFill>
        <p:spPr>
          <a:xfrm>
            <a:off x="8330504" y="3135676"/>
            <a:ext cx="3016256" cy="3016256"/>
          </a:xfrm>
          <a:prstGeom prst="rect">
            <a:avLst/>
          </a:prstGeom>
        </p:spPr>
      </p:pic>
      <p:pic>
        <p:nvPicPr>
          <p:cNvPr id="8" name="Picture 7">
            <a:extLst>
              <a:ext uri="{FF2B5EF4-FFF2-40B4-BE49-F238E27FC236}">
                <a16:creationId xmlns:a16="http://schemas.microsoft.com/office/drawing/2014/main" id="{3A3CE467-5895-2E32-84B8-642F379C7369}"/>
              </a:ext>
            </a:extLst>
          </p:cNvPr>
          <p:cNvPicPr>
            <a:picLocks noChangeAspect="1"/>
          </p:cNvPicPr>
          <p:nvPr/>
        </p:nvPicPr>
        <p:blipFill>
          <a:blip r:embed="rId6"/>
          <a:stretch>
            <a:fillRect/>
          </a:stretch>
        </p:blipFill>
        <p:spPr>
          <a:xfrm>
            <a:off x="2591909" y="4993071"/>
            <a:ext cx="1510205" cy="1089641"/>
          </a:xfrm>
          <a:prstGeom prst="rect">
            <a:avLst/>
          </a:prstGeom>
        </p:spPr>
      </p:pic>
    </p:spTree>
    <p:extLst>
      <p:ext uri="{BB962C8B-B14F-4D97-AF65-F5344CB8AC3E}">
        <p14:creationId xmlns:p14="http://schemas.microsoft.com/office/powerpoint/2010/main" val="418455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1E5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5731E95-96A0-B974-81C7-0A5E42826D30}"/>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The Educational Landscape</a:t>
            </a:r>
          </a:p>
        </p:txBody>
      </p:sp>
      <p:pic>
        <p:nvPicPr>
          <p:cNvPr id="6" name="Content Placeholder 5" descr="A book with a tree growing on it&#10;&#10;AI-generated content may be incorrect.">
            <a:extLst>
              <a:ext uri="{FF2B5EF4-FFF2-40B4-BE49-F238E27FC236}">
                <a16:creationId xmlns:a16="http://schemas.microsoft.com/office/drawing/2014/main" id="{C1160D8D-BE2F-ACCC-4E01-637060FF5828}"/>
              </a:ext>
            </a:extLst>
          </p:cNvPr>
          <p:cNvPicPr>
            <a:picLocks noGrp="1" noChangeAspect="1"/>
          </p:cNvPicPr>
          <p:nvPr>
            <p:ph idx="1"/>
          </p:nvPr>
        </p:nvPicPr>
        <p:blipFill>
          <a:blip r:embed="rId3"/>
          <a:stretch>
            <a:fillRect/>
          </a:stretch>
        </p:blipFill>
        <p:spPr>
          <a:xfrm>
            <a:off x="4038600" y="1458261"/>
            <a:ext cx="7188199" cy="3938089"/>
          </a:xfrm>
          <a:prstGeom prst="rect">
            <a:avLst/>
          </a:prstGeom>
        </p:spPr>
      </p:pic>
    </p:spTree>
    <p:extLst>
      <p:ext uri="{BB962C8B-B14F-4D97-AF65-F5344CB8AC3E}">
        <p14:creationId xmlns:p14="http://schemas.microsoft.com/office/powerpoint/2010/main" val="2984698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0E2D14C-EB64-DEA4-916F-FDCD8E87E18F}"/>
              </a:ext>
            </a:extLst>
          </p:cNvPr>
          <p:cNvGraphicFramePr/>
          <p:nvPr>
            <p:extLst>
              <p:ext uri="{D42A27DB-BD31-4B8C-83A1-F6EECF244321}">
                <p14:modId xmlns:p14="http://schemas.microsoft.com/office/powerpoint/2010/main" val="3717556101"/>
              </p:ext>
            </p:extLst>
          </p:nvPr>
        </p:nvGraphicFramePr>
        <p:xfrm>
          <a:off x="1917461" y="32693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88B798C6-9734-F811-7213-7F0D955B4DBA}"/>
              </a:ext>
            </a:extLst>
          </p:cNvPr>
          <p:cNvSpPr txBox="1"/>
          <p:nvPr/>
        </p:nvSpPr>
        <p:spPr>
          <a:xfrm>
            <a:off x="300009" y="67757"/>
            <a:ext cx="3122762" cy="7017306"/>
          </a:xfrm>
          <a:prstGeom prst="rect">
            <a:avLst/>
          </a:prstGeom>
          <a:noFill/>
        </p:spPr>
        <p:txBody>
          <a:bodyPr wrap="square" rtlCol="0">
            <a:spAutoFit/>
          </a:bodyPr>
          <a:lstStyle/>
          <a:p>
            <a:r>
              <a:rPr lang="en-GB" b="1" dirty="0"/>
              <a:t>LA</a:t>
            </a:r>
          </a:p>
          <a:p>
            <a:pPr marL="285750" indent="-285750">
              <a:buFont typeface="Arial" panose="020B0604020202020204" pitchFamily="34" charset="0"/>
              <a:buChar char="•"/>
            </a:pPr>
            <a:r>
              <a:rPr lang="en-GB" dirty="0"/>
              <a:t>The Cornwall Plan</a:t>
            </a:r>
          </a:p>
          <a:p>
            <a:pPr marL="285750" indent="-285750">
              <a:buFont typeface="Arial" panose="020B0604020202020204" pitchFamily="34" charset="0"/>
              <a:buChar char="•"/>
            </a:pPr>
            <a:r>
              <a:rPr lang="en-GB" dirty="0"/>
              <a:t>SEND Board</a:t>
            </a:r>
          </a:p>
          <a:p>
            <a:pPr marL="285750" indent="-285750">
              <a:buFont typeface="Arial" panose="020B0604020202020204" pitchFamily="34" charset="0"/>
              <a:buChar char="•"/>
            </a:pPr>
            <a:r>
              <a:rPr lang="en-GB" dirty="0"/>
              <a:t>SEND Centres of Excellence</a:t>
            </a:r>
          </a:p>
          <a:p>
            <a:pPr marL="285750" indent="-285750">
              <a:buFont typeface="Arial" panose="020B0604020202020204" pitchFamily="34" charset="0"/>
              <a:buChar char="•"/>
            </a:pPr>
            <a:r>
              <a:rPr lang="en-GB" dirty="0"/>
              <a:t>Exclusions &amp; Suspensions Steering Group</a:t>
            </a:r>
          </a:p>
          <a:p>
            <a:pPr marL="285750" indent="-285750">
              <a:buFont typeface="Arial" panose="020B0604020202020204" pitchFamily="34" charset="0"/>
              <a:buChar char="•"/>
            </a:pPr>
            <a:r>
              <a:rPr lang="en-GB" dirty="0"/>
              <a:t>Mental Health Steering Group</a:t>
            </a:r>
          </a:p>
          <a:p>
            <a:pPr marL="285750" indent="-285750">
              <a:buFont typeface="Arial" panose="020B0604020202020204" pitchFamily="34" charset="0"/>
              <a:buChar char="•"/>
            </a:pPr>
            <a:r>
              <a:rPr lang="en-GB" dirty="0"/>
              <a:t>Neurodiversity Steering Group</a:t>
            </a:r>
          </a:p>
          <a:p>
            <a:pPr marL="285750" indent="-285750">
              <a:buFont typeface="Arial" panose="020B0604020202020204" pitchFamily="34" charset="0"/>
              <a:buChar char="•"/>
            </a:pPr>
            <a:r>
              <a:rPr lang="en-GB" dirty="0"/>
              <a:t>Health &amp; Wellbeing network</a:t>
            </a:r>
          </a:p>
          <a:p>
            <a:pPr marL="285750" indent="-285750">
              <a:buFont typeface="Arial" panose="020B0604020202020204" pitchFamily="34" charset="0"/>
              <a:buChar char="•"/>
            </a:pPr>
            <a:r>
              <a:rPr lang="en-GB" dirty="0"/>
              <a:t>Young People Cornwall</a:t>
            </a:r>
          </a:p>
          <a:p>
            <a:pPr marL="285750" indent="-285750">
              <a:buFont typeface="Arial" panose="020B0604020202020204" pitchFamily="34" charset="0"/>
              <a:buChar char="•"/>
            </a:pPr>
            <a:r>
              <a:rPr lang="en-GB" dirty="0"/>
              <a:t>Headstart Kernow</a:t>
            </a:r>
          </a:p>
          <a:p>
            <a:pPr marL="285750" indent="-285750">
              <a:buFont typeface="Arial" panose="020B0604020202020204" pitchFamily="34" charset="0"/>
              <a:buChar char="•"/>
            </a:pPr>
            <a:r>
              <a:rPr lang="en-GB" dirty="0"/>
              <a:t>Parental Engagement framework</a:t>
            </a:r>
          </a:p>
          <a:p>
            <a:pPr marL="285750" indent="-285750">
              <a:buFont typeface="Arial" panose="020B0604020202020204" pitchFamily="34" charset="0"/>
              <a:buChar char="•"/>
            </a:pPr>
            <a:endParaRPr lang="en-GB" dirty="0"/>
          </a:p>
          <a:p>
            <a:r>
              <a:rPr lang="en-GB" b="1" dirty="0"/>
              <a:t>CEP</a:t>
            </a:r>
          </a:p>
          <a:p>
            <a:pPr marL="285750" indent="-285750">
              <a:buFont typeface="Arial" panose="020B0604020202020204" pitchFamily="34" charset="0"/>
              <a:buChar char="•"/>
            </a:pPr>
            <a:r>
              <a:rPr lang="en-GB" dirty="0"/>
              <a:t>Cornwall Education Strategy</a:t>
            </a:r>
          </a:p>
          <a:p>
            <a:pPr marL="285750" indent="-285750">
              <a:buFont typeface="Arial" panose="020B0604020202020204" pitchFamily="34" charset="0"/>
              <a:buChar char="•"/>
            </a:pPr>
            <a:r>
              <a:rPr lang="en-GB" dirty="0"/>
              <a:t>Inclusive Education Communities</a:t>
            </a:r>
          </a:p>
          <a:p>
            <a:pPr marL="285750" indent="-285750">
              <a:buFont typeface="Arial" panose="020B0604020202020204" pitchFamily="34" charset="0"/>
              <a:buChar char="•"/>
            </a:pPr>
            <a:r>
              <a:rPr lang="en-GB" dirty="0"/>
              <a:t>Attendance and Belonging</a:t>
            </a:r>
          </a:p>
          <a:p>
            <a:endParaRPr lang="en-GB" dirty="0"/>
          </a:p>
        </p:txBody>
      </p:sp>
      <p:sp>
        <p:nvSpPr>
          <p:cNvPr id="9" name="TextBox 8">
            <a:extLst>
              <a:ext uri="{FF2B5EF4-FFF2-40B4-BE49-F238E27FC236}">
                <a16:creationId xmlns:a16="http://schemas.microsoft.com/office/drawing/2014/main" id="{EA377FA6-7028-53EE-BF9E-093DA57C5DEF}"/>
              </a:ext>
            </a:extLst>
          </p:cNvPr>
          <p:cNvSpPr txBox="1"/>
          <p:nvPr/>
        </p:nvSpPr>
        <p:spPr>
          <a:xfrm>
            <a:off x="3506608" y="3429000"/>
            <a:ext cx="1880559" cy="2031325"/>
          </a:xfrm>
          <a:prstGeom prst="rect">
            <a:avLst/>
          </a:prstGeom>
          <a:noFill/>
        </p:spPr>
        <p:txBody>
          <a:bodyPr wrap="square" rtlCol="0">
            <a:spAutoFit/>
          </a:bodyPr>
          <a:lstStyle/>
          <a:p>
            <a:r>
              <a:rPr lang="en-GB" b="1" dirty="0"/>
              <a:t>OSCP</a:t>
            </a:r>
          </a:p>
          <a:p>
            <a:pPr marL="285750" indent="-285750">
              <a:buFont typeface="Arial" panose="020B0604020202020204" pitchFamily="34" charset="0"/>
              <a:buChar char="•"/>
            </a:pPr>
            <a:r>
              <a:rPr lang="en-GB" dirty="0"/>
              <a:t>Prevent Board</a:t>
            </a:r>
          </a:p>
          <a:p>
            <a:pPr marL="285750" indent="-285750">
              <a:buFont typeface="Arial" panose="020B0604020202020204" pitchFamily="34" charset="0"/>
              <a:buChar char="•"/>
            </a:pPr>
            <a:r>
              <a:rPr lang="en-GB" dirty="0"/>
              <a:t>Safer Cornwall</a:t>
            </a:r>
          </a:p>
          <a:p>
            <a:pPr marL="285750" indent="-285750">
              <a:buFont typeface="Arial" panose="020B0604020202020204" pitchFamily="34" charset="0"/>
              <a:buChar char="•"/>
            </a:pPr>
            <a:r>
              <a:rPr lang="en-GB" dirty="0"/>
              <a:t>Carefree Cornwall</a:t>
            </a:r>
          </a:p>
          <a:p>
            <a:endParaRPr lang="en-GB" dirty="0"/>
          </a:p>
        </p:txBody>
      </p:sp>
      <p:sp>
        <p:nvSpPr>
          <p:cNvPr id="10" name="TextBox 9">
            <a:extLst>
              <a:ext uri="{FF2B5EF4-FFF2-40B4-BE49-F238E27FC236}">
                <a16:creationId xmlns:a16="http://schemas.microsoft.com/office/drawing/2014/main" id="{3C93B533-E453-D6FA-BAC8-59CC3C353234}"/>
              </a:ext>
            </a:extLst>
          </p:cNvPr>
          <p:cNvSpPr txBox="1"/>
          <p:nvPr/>
        </p:nvSpPr>
        <p:spPr>
          <a:xfrm>
            <a:off x="8769231" y="90211"/>
            <a:ext cx="3351841" cy="2862322"/>
          </a:xfrm>
          <a:prstGeom prst="rect">
            <a:avLst/>
          </a:prstGeom>
          <a:noFill/>
        </p:spPr>
        <p:txBody>
          <a:bodyPr wrap="square" rtlCol="0">
            <a:spAutoFit/>
          </a:bodyPr>
          <a:lstStyle/>
          <a:p>
            <a:r>
              <a:rPr lang="en-GB" sz="2000" b="1" dirty="0"/>
              <a:t>DfE</a:t>
            </a:r>
          </a:p>
          <a:p>
            <a:pPr marL="342900" indent="-342900">
              <a:buFont typeface="Arial" panose="020B0604020202020204" pitchFamily="34" charset="0"/>
              <a:buChar char="•"/>
            </a:pPr>
            <a:r>
              <a:rPr lang="en-GB" sz="2000" dirty="0"/>
              <a:t>KCSIE</a:t>
            </a:r>
          </a:p>
          <a:p>
            <a:pPr marL="342900" indent="-342900">
              <a:buFont typeface="Arial" panose="020B0604020202020204" pitchFamily="34" charset="0"/>
              <a:buChar char="•"/>
            </a:pPr>
            <a:r>
              <a:rPr lang="en-GB" sz="2000" dirty="0"/>
              <a:t>New Ofsted Framework</a:t>
            </a:r>
          </a:p>
          <a:p>
            <a:pPr marL="342900" indent="-342900">
              <a:buFont typeface="Arial" panose="020B0604020202020204" pitchFamily="34" charset="0"/>
              <a:buChar char="•"/>
            </a:pPr>
            <a:r>
              <a:rPr lang="en-GB" sz="2000" dirty="0"/>
              <a:t>Curriculum and Assessment Review</a:t>
            </a:r>
          </a:p>
          <a:p>
            <a:pPr marL="342900" indent="-342900">
              <a:buFont typeface="Arial" panose="020B0604020202020204" pitchFamily="34" charset="0"/>
              <a:buChar char="•"/>
            </a:pPr>
            <a:r>
              <a:rPr lang="en-GB" sz="2000" dirty="0"/>
              <a:t>Education &amp; Skills White Paper</a:t>
            </a:r>
          </a:p>
          <a:p>
            <a:pPr marL="342900" indent="-342900">
              <a:buFont typeface="Arial" panose="020B0604020202020204" pitchFamily="34" charset="0"/>
              <a:buChar char="•"/>
            </a:pPr>
            <a:r>
              <a:rPr lang="en-GB" sz="2000" dirty="0"/>
              <a:t>Solving the SEND crisis</a:t>
            </a:r>
          </a:p>
          <a:p>
            <a:pPr marL="342900" indent="-342900">
              <a:buFont typeface="Arial" panose="020B0604020202020204" pitchFamily="34" charset="0"/>
              <a:buChar char="•"/>
            </a:pPr>
            <a:r>
              <a:rPr lang="en-GB" sz="2000" dirty="0"/>
              <a:t>Regions Group SW</a:t>
            </a:r>
          </a:p>
        </p:txBody>
      </p:sp>
      <p:sp>
        <p:nvSpPr>
          <p:cNvPr id="3" name="TextBox 2">
            <a:extLst>
              <a:ext uri="{FF2B5EF4-FFF2-40B4-BE49-F238E27FC236}">
                <a16:creationId xmlns:a16="http://schemas.microsoft.com/office/drawing/2014/main" id="{21208E9A-6806-74B4-5F58-ABD4ED3074B3}"/>
              </a:ext>
            </a:extLst>
          </p:cNvPr>
          <p:cNvSpPr txBox="1"/>
          <p:nvPr/>
        </p:nvSpPr>
        <p:spPr>
          <a:xfrm>
            <a:off x="8939751" y="3189257"/>
            <a:ext cx="3351841" cy="3754874"/>
          </a:xfrm>
          <a:prstGeom prst="rect">
            <a:avLst/>
          </a:prstGeom>
          <a:noFill/>
        </p:spPr>
        <p:txBody>
          <a:bodyPr wrap="square" rtlCol="0">
            <a:spAutoFit/>
          </a:bodyPr>
          <a:lstStyle/>
          <a:p>
            <a:r>
              <a:rPr lang="en-GB" sz="2000" b="1" dirty="0"/>
              <a:t>Research</a:t>
            </a:r>
          </a:p>
          <a:p>
            <a:r>
              <a:rPr lang="en-GB" sz="2000" b="1" dirty="0"/>
              <a:t>EEF</a:t>
            </a:r>
          </a:p>
          <a:p>
            <a:r>
              <a:rPr lang="en-GB" dirty="0"/>
              <a:t>Cornwall Research School</a:t>
            </a:r>
          </a:p>
          <a:p>
            <a:r>
              <a:rPr lang="en-GB" b="1" dirty="0"/>
              <a:t>SWSMC</a:t>
            </a:r>
          </a:p>
          <a:p>
            <a:pPr marL="285750" indent="-285750">
              <a:buFont typeface="Arial" panose="020B0604020202020204" pitchFamily="34" charset="0"/>
              <a:buChar char="•"/>
            </a:pPr>
            <a:r>
              <a:rPr lang="en-GB" dirty="0"/>
              <a:t>Pretty Poverty Report</a:t>
            </a:r>
          </a:p>
          <a:p>
            <a:r>
              <a:rPr lang="en-GB" b="1" dirty="0"/>
              <a:t>EPI</a:t>
            </a:r>
          </a:p>
          <a:p>
            <a:pPr marL="285750" indent="-285750">
              <a:buFont typeface="Arial" panose="020B0604020202020204" pitchFamily="34" charset="0"/>
              <a:buChar char="•"/>
            </a:pPr>
            <a:r>
              <a:rPr lang="en-GB" dirty="0"/>
              <a:t>Breaking Down the Gap</a:t>
            </a:r>
          </a:p>
          <a:p>
            <a:r>
              <a:rPr lang="en-GB" b="1" dirty="0"/>
              <a:t>The Chartered College</a:t>
            </a:r>
          </a:p>
          <a:p>
            <a:r>
              <a:rPr lang="en-GB" b="1" dirty="0"/>
              <a:t>Professional Teaching Institute</a:t>
            </a:r>
          </a:p>
          <a:p>
            <a:r>
              <a:rPr lang="en-GB" dirty="0"/>
              <a:t>CCE (Creativity, Culture &amp; Education)</a:t>
            </a:r>
          </a:p>
          <a:p>
            <a:r>
              <a:rPr lang="en-GB" b="1" dirty="0"/>
              <a:t>Universities</a:t>
            </a:r>
          </a:p>
        </p:txBody>
      </p:sp>
      <p:pic>
        <p:nvPicPr>
          <p:cNvPr id="14" name="Picture 13" descr="A black dotted line of a person&#10;&#10;AI-generated content may be incorrect.">
            <a:extLst>
              <a:ext uri="{FF2B5EF4-FFF2-40B4-BE49-F238E27FC236}">
                <a16:creationId xmlns:a16="http://schemas.microsoft.com/office/drawing/2014/main" id="{278367EA-40EA-2E0F-17ED-DBA56B36F9B4}"/>
              </a:ext>
            </a:extLst>
          </p:cNvPr>
          <p:cNvPicPr>
            <a:picLocks noChangeAspect="1"/>
          </p:cNvPicPr>
          <p:nvPr/>
        </p:nvPicPr>
        <p:blipFill>
          <a:blip r:embed="rId8">
            <a:grayscl/>
          </a:blip>
          <a:stretch>
            <a:fillRect/>
          </a:stretch>
        </p:blipFill>
        <p:spPr>
          <a:xfrm>
            <a:off x="4987566" y="4870211"/>
            <a:ext cx="1987789" cy="1987789"/>
          </a:xfrm>
          <a:prstGeom prst="rect">
            <a:avLst/>
          </a:prstGeom>
        </p:spPr>
      </p:pic>
      <p:sp>
        <p:nvSpPr>
          <p:cNvPr id="15" name="TextBox 14">
            <a:extLst>
              <a:ext uri="{FF2B5EF4-FFF2-40B4-BE49-F238E27FC236}">
                <a16:creationId xmlns:a16="http://schemas.microsoft.com/office/drawing/2014/main" id="{5951E14C-FE5E-C4A5-66B2-99A27810864A}"/>
              </a:ext>
            </a:extLst>
          </p:cNvPr>
          <p:cNvSpPr txBox="1"/>
          <p:nvPr/>
        </p:nvSpPr>
        <p:spPr>
          <a:xfrm>
            <a:off x="7063088" y="3074470"/>
            <a:ext cx="1812322" cy="3693319"/>
          </a:xfrm>
          <a:prstGeom prst="rect">
            <a:avLst/>
          </a:prstGeom>
          <a:noFill/>
        </p:spPr>
        <p:txBody>
          <a:bodyPr wrap="square" rtlCol="0">
            <a:spAutoFit/>
          </a:bodyPr>
          <a:lstStyle/>
          <a:p>
            <a:r>
              <a:rPr lang="en-GB" b="1" dirty="0"/>
              <a:t>Charities &amp;</a:t>
            </a:r>
          </a:p>
          <a:p>
            <a:r>
              <a:rPr lang="en-GB" b="1" dirty="0"/>
              <a:t>Voluntary Organisations</a:t>
            </a:r>
          </a:p>
          <a:p>
            <a:pPr marL="285750" indent="-285750">
              <a:buFont typeface="Arial" panose="020B0604020202020204" pitchFamily="34" charset="0"/>
              <a:buChar char="•"/>
            </a:pPr>
            <a:r>
              <a:rPr lang="en-GB" dirty="0" err="1"/>
              <a:t>VapeANON</a:t>
            </a:r>
            <a:endParaRPr lang="en-GB" dirty="0"/>
          </a:p>
          <a:p>
            <a:pPr marL="285750" indent="-285750">
              <a:buFont typeface="Arial" panose="020B0604020202020204" pitchFamily="34" charset="0"/>
              <a:buChar char="•"/>
            </a:pPr>
            <a:r>
              <a:rPr lang="en-GB" dirty="0"/>
              <a:t>Smokefree alliance</a:t>
            </a:r>
          </a:p>
          <a:p>
            <a:pPr marL="285750" indent="-285750">
              <a:buFont typeface="Arial" panose="020B0604020202020204" pitchFamily="34" charset="0"/>
              <a:buChar char="•"/>
            </a:pPr>
            <a:r>
              <a:rPr lang="en-GB" dirty="0"/>
              <a:t>Smartphone free childhood</a:t>
            </a:r>
          </a:p>
          <a:p>
            <a:pPr marL="285750" indent="-285750">
              <a:buFont typeface="Arial" panose="020B0604020202020204" pitchFamily="34" charset="0"/>
              <a:buChar char="•"/>
            </a:pPr>
            <a:r>
              <a:rPr lang="en-GB" dirty="0"/>
              <a:t>Restorative Justice</a:t>
            </a:r>
          </a:p>
          <a:p>
            <a:pPr marL="285750" indent="-285750">
              <a:buFont typeface="Arial" panose="020B0604020202020204" pitchFamily="34" charset="0"/>
              <a:buChar char="•"/>
            </a:pPr>
            <a:r>
              <a:rPr lang="en-GB" dirty="0"/>
              <a:t>Carefree Cornwall</a:t>
            </a:r>
          </a:p>
        </p:txBody>
      </p:sp>
    </p:spTree>
    <p:extLst>
      <p:ext uri="{BB962C8B-B14F-4D97-AF65-F5344CB8AC3E}">
        <p14:creationId xmlns:p14="http://schemas.microsoft.com/office/powerpoint/2010/main" val="18117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ECC28E4-EA4C-D961-9EE3-2E5BF299D7AD}"/>
              </a:ext>
            </a:extLst>
          </p:cNvPr>
          <p:cNvPicPr>
            <a:picLocks noChangeAspect="1"/>
          </p:cNvPicPr>
          <p:nvPr/>
        </p:nvPicPr>
        <p:blipFill>
          <a:blip r:embed="rId2"/>
          <a:stretch>
            <a:fillRect/>
          </a:stretch>
        </p:blipFill>
        <p:spPr>
          <a:xfrm>
            <a:off x="3616579" y="1126600"/>
            <a:ext cx="4585522" cy="4604800"/>
          </a:xfrm>
          <a:prstGeom prst="rect">
            <a:avLst/>
          </a:prstGeom>
        </p:spPr>
      </p:pic>
      <p:sp>
        <p:nvSpPr>
          <p:cNvPr id="9" name="TextBox 8">
            <a:extLst>
              <a:ext uri="{FF2B5EF4-FFF2-40B4-BE49-F238E27FC236}">
                <a16:creationId xmlns:a16="http://schemas.microsoft.com/office/drawing/2014/main" id="{6C72D684-DA10-4DEF-5F2F-AA9A0EF2A6D4}"/>
              </a:ext>
            </a:extLst>
          </p:cNvPr>
          <p:cNvSpPr txBox="1"/>
          <p:nvPr/>
        </p:nvSpPr>
        <p:spPr>
          <a:xfrm>
            <a:off x="875732" y="998969"/>
            <a:ext cx="3433314" cy="2554545"/>
          </a:xfrm>
          <a:prstGeom prst="rect">
            <a:avLst/>
          </a:prstGeom>
          <a:solidFill>
            <a:schemeClr val="bg2">
              <a:lumMod val="90000"/>
            </a:schemeClr>
          </a:solidFill>
        </p:spPr>
        <p:txBody>
          <a:bodyPr wrap="square" rtlCol="0">
            <a:spAutoFit/>
          </a:bodyPr>
          <a:lstStyle/>
          <a:p>
            <a:r>
              <a:rPr lang="en-GB" sz="4000" dirty="0"/>
              <a:t>C</a:t>
            </a:r>
            <a:r>
              <a:rPr lang="en-GB" dirty="0"/>
              <a:t>urriculum &amp; 	</a:t>
            </a:r>
            <a:r>
              <a:rPr lang="en-GB" sz="4000" dirty="0"/>
              <a:t>C</a:t>
            </a:r>
            <a:r>
              <a:rPr lang="en-GB" dirty="0"/>
              <a:t>ommunity</a:t>
            </a:r>
          </a:p>
          <a:p>
            <a:r>
              <a:rPr lang="en-GB" sz="4000" dirty="0"/>
              <a:t>A</a:t>
            </a:r>
            <a:r>
              <a:rPr lang="en-GB" dirty="0"/>
              <a:t>ccountability &amp;	 </a:t>
            </a:r>
            <a:r>
              <a:rPr lang="en-GB" sz="4000" dirty="0"/>
              <a:t>A</a:t>
            </a:r>
            <a:r>
              <a:rPr lang="en-GB" dirty="0"/>
              <a:t>ttendance</a:t>
            </a:r>
          </a:p>
          <a:p>
            <a:r>
              <a:rPr lang="en-GB" sz="4000" dirty="0"/>
              <a:t>S</a:t>
            </a:r>
            <a:r>
              <a:rPr lang="en-GB" dirty="0"/>
              <a:t>afeguarding &amp; 	</a:t>
            </a:r>
            <a:r>
              <a:rPr lang="en-GB" sz="4000" dirty="0"/>
              <a:t>S</a:t>
            </a:r>
            <a:r>
              <a:rPr lang="en-GB" dirty="0"/>
              <a:t>END</a:t>
            </a:r>
          </a:p>
          <a:p>
            <a:r>
              <a:rPr lang="en-GB" sz="4000" dirty="0"/>
              <a:t>H</a:t>
            </a:r>
            <a:r>
              <a:rPr lang="en-GB" dirty="0"/>
              <a:t>ealth &amp; 	</a:t>
            </a:r>
            <a:r>
              <a:rPr lang="en-GB" sz="4000" dirty="0"/>
              <a:t>H</a:t>
            </a:r>
            <a:r>
              <a:rPr lang="en-GB" dirty="0"/>
              <a:t>appiness</a:t>
            </a:r>
          </a:p>
        </p:txBody>
      </p:sp>
      <p:pic>
        <p:nvPicPr>
          <p:cNvPr id="20" name="Picture 19">
            <a:extLst>
              <a:ext uri="{FF2B5EF4-FFF2-40B4-BE49-F238E27FC236}">
                <a16:creationId xmlns:a16="http://schemas.microsoft.com/office/drawing/2014/main" id="{E1F73841-CA0B-7879-81B2-0959FF745E1E}"/>
              </a:ext>
            </a:extLst>
          </p:cNvPr>
          <p:cNvPicPr>
            <a:picLocks noChangeAspect="1"/>
          </p:cNvPicPr>
          <p:nvPr/>
        </p:nvPicPr>
        <p:blipFill>
          <a:blip r:embed="rId3"/>
          <a:stretch>
            <a:fillRect/>
          </a:stretch>
        </p:blipFill>
        <p:spPr>
          <a:xfrm>
            <a:off x="7702698" y="3553514"/>
            <a:ext cx="2619375" cy="1743075"/>
          </a:xfrm>
          <a:prstGeom prst="rect">
            <a:avLst/>
          </a:prstGeom>
        </p:spPr>
      </p:pic>
    </p:spTree>
    <p:extLst>
      <p:ext uri="{BB962C8B-B14F-4D97-AF65-F5344CB8AC3E}">
        <p14:creationId xmlns:p14="http://schemas.microsoft.com/office/powerpoint/2010/main" val="1153309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7BFFAD-0F96-6447-C78F-C9EC9C09211D}"/>
              </a:ext>
            </a:extLst>
          </p:cNvPr>
          <p:cNvSpPr txBox="1"/>
          <p:nvPr/>
        </p:nvSpPr>
        <p:spPr>
          <a:xfrm>
            <a:off x="428445" y="1964353"/>
            <a:ext cx="11335109" cy="4893647"/>
          </a:xfrm>
          <a:prstGeom prst="rect">
            <a:avLst/>
          </a:prstGeom>
          <a:noFill/>
        </p:spPr>
        <p:txBody>
          <a:bodyPr wrap="square" rtlCol="0">
            <a:spAutoFit/>
          </a:bodyPr>
          <a:lstStyle/>
          <a:p>
            <a:pPr marL="342900" indent="-342900">
              <a:buFont typeface="Wingdings" panose="05000000000000000000" pitchFamily="2" charset="2"/>
              <a:buChar char="ü"/>
            </a:pPr>
            <a:r>
              <a:rPr lang="en-GB" sz="2400" dirty="0"/>
              <a:t>The </a:t>
            </a:r>
            <a:r>
              <a:rPr lang="en-GB" sz="2400" b="1" dirty="0"/>
              <a:t>Curriculum Review </a:t>
            </a:r>
            <a:r>
              <a:rPr lang="en-GB" sz="2400" dirty="0"/>
              <a:t>offers a more up-to-date experience for children, with an increased focus on oracy, ‘life skills’ (including AI); and additional support for SEND students.</a:t>
            </a:r>
          </a:p>
          <a:p>
            <a:endParaRPr lang="en-GB" sz="2400" dirty="0"/>
          </a:p>
          <a:p>
            <a:pPr marL="342900" indent="-342900">
              <a:buFont typeface="Wingdings" panose="05000000000000000000" pitchFamily="2" charset="2"/>
              <a:buChar char="ü"/>
            </a:pPr>
            <a:r>
              <a:rPr lang="en-GB" sz="2400" dirty="0"/>
              <a:t>The new </a:t>
            </a:r>
            <a:r>
              <a:rPr lang="en-GB" sz="2400" b="1" dirty="0"/>
              <a:t>Ofsted framework </a:t>
            </a:r>
            <a:r>
              <a:rPr lang="en-GB" sz="2400" dirty="0"/>
              <a:t>places disadvantaged children at its heart.</a:t>
            </a:r>
          </a:p>
          <a:p>
            <a:pPr marL="342900" indent="-342900">
              <a:buFont typeface="Wingdings" panose="05000000000000000000" pitchFamily="2" charset="2"/>
              <a:buChar char="ü"/>
            </a:pPr>
            <a:endParaRPr lang="en-GB" sz="2400" dirty="0"/>
          </a:p>
          <a:p>
            <a:pPr marL="342900" indent="-342900">
              <a:buFont typeface="Wingdings" panose="05000000000000000000" pitchFamily="2" charset="2"/>
              <a:buChar char="ü"/>
            </a:pPr>
            <a:r>
              <a:rPr lang="en-GB" sz="2400" b="1" dirty="0"/>
              <a:t>Local groups </a:t>
            </a:r>
            <a:r>
              <a:rPr lang="en-GB" sz="2400" dirty="0"/>
              <a:t>(CEP, the LA, the OSCP) are all focussing on our most vulnerable children.</a:t>
            </a:r>
          </a:p>
          <a:p>
            <a:pPr marL="342900" indent="-342900">
              <a:buFont typeface="Wingdings" panose="05000000000000000000" pitchFamily="2" charset="2"/>
              <a:buChar char="ü"/>
            </a:pPr>
            <a:endParaRPr lang="en-GB" sz="2400" dirty="0"/>
          </a:p>
          <a:p>
            <a:pPr marL="342900" indent="-342900">
              <a:buFont typeface="Wingdings" panose="05000000000000000000" pitchFamily="2" charset="2"/>
              <a:buChar char="ü"/>
            </a:pPr>
            <a:r>
              <a:rPr lang="en-GB" sz="2400" dirty="0"/>
              <a:t>There is an appetite for </a:t>
            </a:r>
            <a:r>
              <a:rPr lang="en-GB" sz="2400" b="1" dirty="0"/>
              <a:t>collaborative working </a:t>
            </a:r>
            <a:r>
              <a:rPr lang="en-GB" sz="2400" dirty="0"/>
              <a:t>across groups to improve outcomes for Cornish children.</a:t>
            </a:r>
          </a:p>
          <a:p>
            <a:pPr marL="342900" indent="-342900">
              <a:buFont typeface="Wingdings" panose="05000000000000000000" pitchFamily="2" charset="2"/>
              <a:buChar char="ü"/>
            </a:pPr>
            <a:endParaRPr lang="en-GB" sz="2400" dirty="0"/>
          </a:p>
          <a:p>
            <a:pPr marL="342900" indent="-342900">
              <a:buFont typeface="Wingdings" panose="05000000000000000000" pitchFamily="2" charset="2"/>
              <a:buChar char="ü"/>
            </a:pPr>
            <a:endParaRPr lang="en-GB" sz="2400" dirty="0"/>
          </a:p>
        </p:txBody>
      </p:sp>
      <p:pic>
        <p:nvPicPr>
          <p:cNvPr id="4" name="Picture 3">
            <a:extLst>
              <a:ext uri="{FF2B5EF4-FFF2-40B4-BE49-F238E27FC236}">
                <a16:creationId xmlns:a16="http://schemas.microsoft.com/office/drawing/2014/main" id="{7B8F758F-92D9-31E2-7F9E-291EAEEEDAD2}"/>
              </a:ext>
            </a:extLst>
          </p:cNvPr>
          <p:cNvPicPr>
            <a:picLocks noChangeAspect="1"/>
          </p:cNvPicPr>
          <p:nvPr/>
        </p:nvPicPr>
        <p:blipFill>
          <a:blip r:embed="rId2"/>
          <a:stretch>
            <a:fillRect/>
          </a:stretch>
        </p:blipFill>
        <p:spPr>
          <a:xfrm>
            <a:off x="5235336" y="0"/>
            <a:ext cx="1993600" cy="1993600"/>
          </a:xfrm>
          <a:prstGeom prst="rect">
            <a:avLst/>
          </a:prstGeom>
        </p:spPr>
      </p:pic>
    </p:spTree>
    <p:extLst>
      <p:ext uri="{BB962C8B-B14F-4D97-AF65-F5344CB8AC3E}">
        <p14:creationId xmlns:p14="http://schemas.microsoft.com/office/powerpoint/2010/main" val="540464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0470016-6353-5A3D-40F2-CC8887A50391}"/>
              </a:ext>
            </a:extLst>
          </p:cNvPr>
          <p:cNvSpPr txBox="1"/>
          <p:nvPr/>
        </p:nvSpPr>
        <p:spPr>
          <a:xfrm>
            <a:off x="563592" y="341913"/>
            <a:ext cx="11404121" cy="6740307"/>
          </a:xfrm>
          <a:prstGeom prst="rect">
            <a:avLst/>
          </a:prstGeom>
          <a:noFill/>
          <a:ln>
            <a:solidFill>
              <a:srgbClr val="0070C0"/>
            </a:solidFill>
          </a:ln>
        </p:spPr>
        <p:txBody>
          <a:bodyPr wrap="square" rtlCol="0">
            <a:spAutoFit/>
          </a:bodyPr>
          <a:lstStyle/>
          <a:p>
            <a:r>
              <a:rPr lang="en-US" sz="2800" b="1" dirty="0"/>
              <a:t>Curriculum &amp; Assessment Review</a:t>
            </a:r>
          </a:p>
          <a:p>
            <a:endParaRPr lang="en-US" sz="2400" dirty="0"/>
          </a:p>
          <a:p>
            <a:r>
              <a:rPr lang="en-US" sz="2400" dirty="0"/>
              <a:t>As set out in the Terms of Reference, the Review has a commitment to ‘Remediate existing blocks to progress and good outcomes, with an especial concern for </a:t>
            </a:r>
            <a:r>
              <a:rPr lang="en-US" sz="2400" b="1" dirty="0"/>
              <a:t>equity</a:t>
            </a:r>
            <a:r>
              <a:rPr lang="en-US" sz="2400" dirty="0"/>
              <a:t> and </a:t>
            </a:r>
            <a:r>
              <a:rPr lang="en-US" sz="2400" dirty="0">
                <a:solidFill>
                  <a:srgbClr val="00B0F0"/>
                </a:solidFill>
              </a:rPr>
              <a:t>ensuring positive outcomes for children and young people who are from socio-economically disadvantaged backgrounds, have a special education need (SEN) or disability and/or are otherwise vulnerable’. </a:t>
            </a:r>
          </a:p>
          <a:p>
            <a:endParaRPr lang="en-US" sz="2400" dirty="0"/>
          </a:p>
          <a:p>
            <a:r>
              <a:rPr lang="en-US" sz="2400" dirty="0"/>
              <a:t>We have applied </a:t>
            </a:r>
            <a:r>
              <a:rPr lang="en-US" sz="2400" b="1" dirty="0"/>
              <a:t>a social justice lens </a:t>
            </a:r>
            <a:r>
              <a:rPr lang="en-US" sz="2400" dirty="0"/>
              <a:t>to all aspects of our work, seeking to identify and remove barriers to progress within the curriculum and assessment system. We have also made recommendations to support better equity, access and inclusivity in subject areas where we have identified specific barriers to progress.</a:t>
            </a:r>
          </a:p>
          <a:p>
            <a:endParaRPr lang="en-US" sz="2400" dirty="0"/>
          </a:p>
          <a:p>
            <a:r>
              <a:rPr lang="en-US" sz="2400" dirty="0"/>
              <a:t>We have also taken steps to ensure that the curriculum (and related material) is </a:t>
            </a:r>
            <a:r>
              <a:rPr lang="en-US" sz="2400" b="1" dirty="0"/>
              <a:t>inclusive</a:t>
            </a:r>
            <a:r>
              <a:rPr lang="en-US" sz="2400" dirty="0"/>
              <a:t> so that all young people can see themselves represented. This should also help them to broaden their horizons and better understand the perspectives of others.</a:t>
            </a:r>
          </a:p>
          <a:p>
            <a:endParaRPr lang="en-US" sz="2400" dirty="0"/>
          </a:p>
          <a:p>
            <a:endParaRPr lang="en-GB" sz="2400" dirty="0"/>
          </a:p>
        </p:txBody>
      </p:sp>
    </p:spTree>
    <p:extLst>
      <p:ext uri="{BB962C8B-B14F-4D97-AF65-F5344CB8AC3E}">
        <p14:creationId xmlns:p14="http://schemas.microsoft.com/office/powerpoint/2010/main" val="3716453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C0C7F4-B949-5898-33AA-379DE1A153DA}"/>
              </a:ext>
            </a:extLst>
          </p:cNvPr>
          <p:cNvPicPr>
            <a:picLocks noChangeAspect="1"/>
          </p:cNvPicPr>
          <p:nvPr/>
        </p:nvPicPr>
        <p:blipFill>
          <a:blip r:embed="rId2"/>
          <a:stretch>
            <a:fillRect/>
          </a:stretch>
        </p:blipFill>
        <p:spPr>
          <a:xfrm>
            <a:off x="396815" y="59788"/>
            <a:ext cx="10981729" cy="6798212"/>
          </a:xfrm>
          <a:prstGeom prst="rect">
            <a:avLst/>
          </a:prstGeom>
        </p:spPr>
      </p:pic>
    </p:spTree>
    <p:extLst>
      <p:ext uri="{BB962C8B-B14F-4D97-AF65-F5344CB8AC3E}">
        <p14:creationId xmlns:p14="http://schemas.microsoft.com/office/powerpoint/2010/main" val="3200498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DC1AD4-43D9-B98F-90C4-F0E3575D44D1}"/>
              </a:ext>
            </a:extLst>
          </p:cNvPr>
          <p:cNvPicPr>
            <a:picLocks noChangeAspect="1"/>
          </p:cNvPicPr>
          <p:nvPr/>
        </p:nvPicPr>
        <p:blipFill>
          <a:blip r:embed="rId2"/>
          <a:stretch>
            <a:fillRect/>
          </a:stretch>
        </p:blipFill>
        <p:spPr>
          <a:xfrm>
            <a:off x="144780" y="384903"/>
            <a:ext cx="12047220" cy="6015897"/>
          </a:xfrm>
          <a:prstGeom prst="rect">
            <a:avLst/>
          </a:prstGeom>
        </p:spPr>
      </p:pic>
    </p:spTree>
    <p:extLst>
      <p:ext uri="{BB962C8B-B14F-4D97-AF65-F5344CB8AC3E}">
        <p14:creationId xmlns:p14="http://schemas.microsoft.com/office/powerpoint/2010/main" val="3418702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F37D9F-C976-5453-01CF-829FA87B4688}"/>
              </a:ext>
            </a:extLst>
          </p:cNvPr>
          <p:cNvPicPr>
            <a:picLocks noChangeAspect="1"/>
          </p:cNvPicPr>
          <p:nvPr/>
        </p:nvPicPr>
        <p:blipFill>
          <a:blip r:embed="rId2"/>
          <a:stretch>
            <a:fillRect/>
          </a:stretch>
        </p:blipFill>
        <p:spPr>
          <a:xfrm>
            <a:off x="3895091" y="274021"/>
            <a:ext cx="4123510" cy="4123510"/>
          </a:xfrm>
          <a:prstGeom prst="rect">
            <a:avLst/>
          </a:prstGeom>
        </p:spPr>
      </p:pic>
      <p:pic>
        <p:nvPicPr>
          <p:cNvPr id="5" name="Picture 4">
            <a:extLst>
              <a:ext uri="{FF2B5EF4-FFF2-40B4-BE49-F238E27FC236}">
                <a16:creationId xmlns:a16="http://schemas.microsoft.com/office/drawing/2014/main" id="{1419A8BF-502A-0960-D7AD-83C35F2C5C14}"/>
              </a:ext>
            </a:extLst>
          </p:cNvPr>
          <p:cNvPicPr>
            <a:picLocks noChangeAspect="1"/>
          </p:cNvPicPr>
          <p:nvPr/>
        </p:nvPicPr>
        <p:blipFill>
          <a:blip r:embed="rId3"/>
          <a:stretch>
            <a:fillRect/>
          </a:stretch>
        </p:blipFill>
        <p:spPr>
          <a:xfrm>
            <a:off x="517499" y="274021"/>
            <a:ext cx="3127855" cy="1646240"/>
          </a:xfrm>
          <a:prstGeom prst="rect">
            <a:avLst/>
          </a:prstGeom>
        </p:spPr>
      </p:pic>
      <p:sp>
        <p:nvSpPr>
          <p:cNvPr id="7" name="TextBox 6">
            <a:extLst>
              <a:ext uri="{FF2B5EF4-FFF2-40B4-BE49-F238E27FC236}">
                <a16:creationId xmlns:a16="http://schemas.microsoft.com/office/drawing/2014/main" id="{BD190043-ADA8-DE9E-DB67-4A4626484B1D}"/>
              </a:ext>
            </a:extLst>
          </p:cNvPr>
          <p:cNvSpPr txBox="1"/>
          <p:nvPr/>
        </p:nvSpPr>
        <p:spPr>
          <a:xfrm>
            <a:off x="3895092" y="4029434"/>
            <a:ext cx="4123509" cy="1938992"/>
          </a:xfrm>
          <a:prstGeom prst="rect">
            <a:avLst/>
          </a:prstGeom>
          <a:solidFill>
            <a:srgbClr val="F5C63A"/>
          </a:solidFill>
        </p:spPr>
        <p:txBody>
          <a:bodyPr wrap="square" rtlCol="0">
            <a:spAutoFit/>
          </a:bodyPr>
          <a:lstStyle/>
          <a:p>
            <a:r>
              <a:rPr lang="en-GB" sz="2400" dirty="0"/>
              <a:t>Ensuring that all children and young people aged 2-18 in Cornwall have the best possible opportunities, outcomes and life chances.</a:t>
            </a:r>
          </a:p>
        </p:txBody>
      </p:sp>
      <p:sp>
        <p:nvSpPr>
          <p:cNvPr id="12" name="TextBox 11">
            <a:extLst>
              <a:ext uri="{FF2B5EF4-FFF2-40B4-BE49-F238E27FC236}">
                <a16:creationId xmlns:a16="http://schemas.microsoft.com/office/drawing/2014/main" id="{6A1224F3-374B-347C-D79E-F24A79D9E58A}"/>
              </a:ext>
            </a:extLst>
          </p:cNvPr>
          <p:cNvSpPr txBox="1"/>
          <p:nvPr/>
        </p:nvSpPr>
        <p:spPr>
          <a:xfrm>
            <a:off x="8160588" y="274021"/>
            <a:ext cx="3655898" cy="5632311"/>
          </a:xfrm>
          <a:prstGeom prst="rect">
            <a:avLst/>
          </a:prstGeom>
          <a:solidFill>
            <a:schemeClr val="accent5">
              <a:lumMod val="20000"/>
              <a:lumOff val="80000"/>
            </a:schemeClr>
          </a:solidFill>
        </p:spPr>
        <p:txBody>
          <a:bodyPr wrap="square">
            <a:spAutoFit/>
          </a:bodyPr>
          <a:lstStyle/>
          <a:p>
            <a:r>
              <a:rPr lang="en-US" sz="2400" dirty="0"/>
              <a:t>Schools, colleges, Early Years settings and other education settings foster a sense of belonging for children and young people, their families, and the wider school community, through inclusive practices that celebrate diversity, resulting in high levels of wellbeing, attendance and engagement. </a:t>
            </a:r>
          </a:p>
          <a:p>
            <a:endParaRPr lang="en-US" sz="2400" dirty="0"/>
          </a:p>
          <a:p>
            <a:endParaRPr lang="en-GB" sz="2400" dirty="0"/>
          </a:p>
        </p:txBody>
      </p:sp>
      <p:sp>
        <p:nvSpPr>
          <p:cNvPr id="14" name="TextBox 13">
            <a:extLst>
              <a:ext uri="{FF2B5EF4-FFF2-40B4-BE49-F238E27FC236}">
                <a16:creationId xmlns:a16="http://schemas.microsoft.com/office/drawing/2014/main" id="{C93D4B9A-391B-928F-D27A-BCBB672C0C57}"/>
              </a:ext>
            </a:extLst>
          </p:cNvPr>
          <p:cNvSpPr txBox="1"/>
          <p:nvPr/>
        </p:nvSpPr>
        <p:spPr>
          <a:xfrm>
            <a:off x="517500" y="1813442"/>
            <a:ext cx="3127856" cy="4154984"/>
          </a:xfrm>
          <a:prstGeom prst="rect">
            <a:avLst/>
          </a:prstGeom>
          <a:solidFill>
            <a:schemeClr val="accent5">
              <a:lumMod val="20000"/>
              <a:lumOff val="80000"/>
            </a:schemeClr>
          </a:solidFill>
        </p:spPr>
        <p:txBody>
          <a:bodyPr wrap="square">
            <a:spAutoFit/>
          </a:bodyPr>
          <a:lstStyle/>
          <a:p>
            <a:r>
              <a:rPr lang="en-US" sz="2200" dirty="0"/>
              <a:t>Pupils with SEND, pupils from disadvantaged backgrounds and other vulnerable pupil groups are given the support they need to achieve highly and </a:t>
            </a:r>
            <a:r>
              <a:rPr lang="en-US" sz="2200" dirty="0" err="1"/>
              <a:t>realise</a:t>
            </a:r>
            <a:r>
              <a:rPr lang="en-US" sz="2200" dirty="0"/>
              <a:t> their potential, with the same opportunities and outcomes as their peers. </a:t>
            </a:r>
            <a:endParaRPr lang="en-GB" sz="2200" dirty="0"/>
          </a:p>
        </p:txBody>
      </p:sp>
    </p:spTree>
    <p:extLst>
      <p:ext uri="{BB962C8B-B14F-4D97-AF65-F5344CB8AC3E}">
        <p14:creationId xmlns:p14="http://schemas.microsoft.com/office/powerpoint/2010/main" val="893795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2979</TotalTime>
  <Words>913</Words>
  <Application>Microsoft Office PowerPoint</Application>
  <PresentationFormat>Widescreen</PresentationFormat>
  <Paragraphs>157</Paragraphs>
  <Slides>17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Aptos Display</vt:lpstr>
      <vt:lpstr>Arial</vt:lpstr>
      <vt:lpstr>Cavolini</vt:lpstr>
      <vt:lpstr>Lucida Handwriting</vt:lpstr>
      <vt:lpstr>Tahoma</vt:lpstr>
      <vt:lpstr>Wingdings</vt:lpstr>
      <vt:lpstr>Office Theme</vt:lpstr>
      <vt:lpstr>PowerPoint Presentation</vt:lpstr>
      <vt:lpstr>The Educational Landscape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Kate Littledyke</dc:creator>
  <cp:lastModifiedBy>Kate Littledyke</cp:lastModifiedBy>
  <cp:revision>2</cp:revision>
  <dcterms:created xsi:type="dcterms:W3CDTF">2025-11-10T11:46:33Z</dcterms:created>
  <dcterms:modified xsi:type="dcterms:W3CDTF">2025-11-12T18:16:16Z</dcterms:modified>
</cp:coreProperties>
</file>