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0"/>
  </p:notesMasterIdLst>
  <p:sldIdLst>
    <p:sldId id="256" r:id="rId2"/>
    <p:sldId id="275" r:id="rId3"/>
    <p:sldId id="276" r:id="rId4"/>
    <p:sldId id="273" r:id="rId5"/>
    <p:sldId id="258" r:id="rId6"/>
    <p:sldId id="268" r:id="rId7"/>
    <p:sldId id="265" r:id="rId8"/>
    <p:sldId id="274" r:id="rId9"/>
  </p:sldIdLst>
  <p:sldSz cx="18288000" cy="10287000"/>
  <p:notesSz cx="6858000" cy="9144000"/>
  <p:embeddedFontLst>
    <p:embeddedFont>
      <p:font typeface="Mango AC" panose="020B0604020202020204" charset="0"/>
      <p:regular r:id="rId11"/>
    </p:embeddedFont>
    <p:embeddedFont>
      <p:font typeface="Quicksand 1" panose="020B0604020202020204" charset="0"/>
      <p:regular r:id="rId1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38" d="100"/>
          <a:sy n="38" d="100"/>
        </p:scale>
        <p:origin x="1236" y="34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EFC895-E5BC-48E2-A260-53E94647CC3A}" type="datetimeFigureOut">
              <a:rPr lang="en-GB" smtClean="0"/>
              <a:t>05/11/2025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F96251-0C69-4485-973C-055F1ADC8BE9}" type="slidenum">
              <a:rPr lang="en-GB" smtClean="0"/>
              <a:t>‹#›</a:t>
            </a:fld>
            <a:endParaRPr lang="en-GB"/>
          </a:p>
        </p:txBody>
      </p:sp>
    </p:spTree>
    <p:extLst>
      <p:ext uri="{BB962C8B-B14F-4D97-AF65-F5344CB8AC3E}">
        <p14:creationId xmlns:p14="http://schemas.microsoft.com/office/powerpoint/2010/main" val="4321002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Aptos" panose="020B0004020202020204" pitchFamily="34" charset="0"/>
              </a:rPr>
              <a:t>Give the school an idea of using the trained children to act as 'mentors' to help cascade DS across the school/year group.</a:t>
            </a:r>
          </a:p>
          <a:p>
            <a:endParaRPr lang="en-GB" dirty="0"/>
          </a:p>
        </p:txBody>
      </p:sp>
      <p:sp>
        <p:nvSpPr>
          <p:cNvPr id="4" name="Slide Number Placeholder 3"/>
          <p:cNvSpPr>
            <a:spLocks noGrp="1"/>
          </p:cNvSpPr>
          <p:nvPr>
            <p:ph type="sldNum" sz="quarter" idx="5"/>
          </p:nvPr>
        </p:nvSpPr>
        <p:spPr/>
        <p:txBody>
          <a:bodyPr/>
          <a:lstStyle/>
          <a:p>
            <a:fld id="{BAF96251-0C69-4485-973C-055F1ADC8BE9}" type="slidenum">
              <a:rPr lang="en-GB" smtClean="0"/>
              <a:t>6</a:t>
            </a:fld>
            <a:endParaRPr lang="en-GB"/>
          </a:p>
        </p:txBody>
      </p:sp>
    </p:spTree>
    <p:extLst>
      <p:ext uri="{BB962C8B-B14F-4D97-AF65-F5344CB8AC3E}">
        <p14:creationId xmlns:p14="http://schemas.microsoft.com/office/powerpoint/2010/main" val="26344852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11/5/2025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svg"/><Relationship Id="rId18" Type="http://schemas.openxmlformats.org/officeDocument/2006/relationships/image" Target="../media/image17.png"/><Relationship Id="rId26" Type="http://schemas.openxmlformats.org/officeDocument/2006/relationships/image" Target="../media/image25.svg"/><Relationship Id="rId3" Type="http://schemas.openxmlformats.org/officeDocument/2006/relationships/image" Target="../media/image2.svg"/><Relationship Id="rId21" Type="http://schemas.openxmlformats.org/officeDocument/2006/relationships/image" Target="../media/image20.svg"/><Relationship Id="rId7" Type="http://schemas.openxmlformats.org/officeDocument/2006/relationships/image" Target="../media/image6.svg"/><Relationship Id="rId12" Type="http://schemas.openxmlformats.org/officeDocument/2006/relationships/image" Target="../media/image11.png"/><Relationship Id="rId17" Type="http://schemas.openxmlformats.org/officeDocument/2006/relationships/image" Target="../media/image16.svg"/><Relationship Id="rId25" Type="http://schemas.openxmlformats.org/officeDocument/2006/relationships/image" Target="../media/image24.png"/><Relationship Id="rId2" Type="http://schemas.openxmlformats.org/officeDocument/2006/relationships/image" Target="../media/image1.png"/><Relationship Id="rId16" Type="http://schemas.openxmlformats.org/officeDocument/2006/relationships/image" Target="../media/image15.png"/><Relationship Id="rId20"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24" Type="http://schemas.openxmlformats.org/officeDocument/2006/relationships/image" Target="../media/image23.svg"/><Relationship Id="rId5" Type="http://schemas.openxmlformats.org/officeDocument/2006/relationships/image" Target="../media/image4.svg"/><Relationship Id="rId15" Type="http://schemas.openxmlformats.org/officeDocument/2006/relationships/image" Target="../media/image14.svg"/><Relationship Id="rId23" Type="http://schemas.openxmlformats.org/officeDocument/2006/relationships/image" Target="../media/image22.png"/><Relationship Id="rId28" Type="http://schemas.openxmlformats.org/officeDocument/2006/relationships/image" Target="../media/image27.svg"/><Relationship Id="rId10" Type="http://schemas.openxmlformats.org/officeDocument/2006/relationships/image" Target="../media/image9.png"/><Relationship Id="rId19" Type="http://schemas.openxmlformats.org/officeDocument/2006/relationships/image" Target="../media/image18.sv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png"/></Relationships>
</file>

<file path=ppt/slides/_rels/slide2.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23.svg"/><Relationship Id="rId18" Type="http://schemas.openxmlformats.org/officeDocument/2006/relationships/image" Target="../media/image38.png"/><Relationship Id="rId26" Type="http://schemas.openxmlformats.org/officeDocument/2006/relationships/image" Target="../media/image46.png"/><Relationship Id="rId3" Type="http://schemas.openxmlformats.org/officeDocument/2006/relationships/image" Target="../media/image29.svg"/><Relationship Id="rId21" Type="http://schemas.openxmlformats.org/officeDocument/2006/relationships/image" Target="../media/image41.svg"/><Relationship Id="rId7" Type="http://schemas.openxmlformats.org/officeDocument/2006/relationships/image" Target="../media/image27.svg"/><Relationship Id="rId12" Type="http://schemas.openxmlformats.org/officeDocument/2006/relationships/image" Target="../media/image22.png"/><Relationship Id="rId17" Type="http://schemas.openxmlformats.org/officeDocument/2006/relationships/image" Target="../media/image37.svg"/><Relationship Id="rId25" Type="http://schemas.openxmlformats.org/officeDocument/2006/relationships/image" Target="../media/image45.svg"/><Relationship Id="rId2" Type="http://schemas.openxmlformats.org/officeDocument/2006/relationships/image" Target="../media/image28.png"/><Relationship Id="rId16" Type="http://schemas.openxmlformats.org/officeDocument/2006/relationships/image" Target="../media/image36.png"/><Relationship Id="rId20"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26.png"/><Relationship Id="rId11" Type="http://schemas.openxmlformats.org/officeDocument/2006/relationships/image" Target="../media/image35.svg"/><Relationship Id="rId24" Type="http://schemas.openxmlformats.org/officeDocument/2006/relationships/image" Target="../media/image44.png"/><Relationship Id="rId5" Type="http://schemas.openxmlformats.org/officeDocument/2006/relationships/image" Target="../media/image31.svg"/><Relationship Id="rId15" Type="http://schemas.openxmlformats.org/officeDocument/2006/relationships/image" Target="../media/image12.svg"/><Relationship Id="rId23" Type="http://schemas.openxmlformats.org/officeDocument/2006/relationships/image" Target="../media/image43.svg"/><Relationship Id="rId28" Type="http://schemas.openxmlformats.org/officeDocument/2006/relationships/image" Target="../media/image48.png"/><Relationship Id="rId10" Type="http://schemas.openxmlformats.org/officeDocument/2006/relationships/image" Target="../media/image34.png"/><Relationship Id="rId19" Type="http://schemas.openxmlformats.org/officeDocument/2006/relationships/image" Target="../media/image39.svg"/><Relationship Id="rId4" Type="http://schemas.openxmlformats.org/officeDocument/2006/relationships/image" Target="../media/image30.png"/><Relationship Id="rId9" Type="http://schemas.openxmlformats.org/officeDocument/2006/relationships/image" Target="../media/image33.svg"/><Relationship Id="rId14" Type="http://schemas.openxmlformats.org/officeDocument/2006/relationships/image" Target="../media/image11.png"/><Relationship Id="rId22" Type="http://schemas.openxmlformats.org/officeDocument/2006/relationships/image" Target="../media/image42.png"/><Relationship Id="rId27" Type="http://schemas.openxmlformats.org/officeDocument/2006/relationships/image" Target="../media/image47.svg"/></Relationships>
</file>

<file path=ppt/slides/_rels/slide3.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23.svg"/><Relationship Id="rId18" Type="http://schemas.openxmlformats.org/officeDocument/2006/relationships/image" Target="../media/image38.png"/><Relationship Id="rId26" Type="http://schemas.openxmlformats.org/officeDocument/2006/relationships/image" Target="../media/image46.png"/><Relationship Id="rId3" Type="http://schemas.openxmlformats.org/officeDocument/2006/relationships/image" Target="../media/image29.svg"/><Relationship Id="rId21" Type="http://schemas.openxmlformats.org/officeDocument/2006/relationships/image" Target="../media/image41.svg"/><Relationship Id="rId7" Type="http://schemas.openxmlformats.org/officeDocument/2006/relationships/image" Target="../media/image27.svg"/><Relationship Id="rId12" Type="http://schemas.openxmlformats.org/officeDocument/2006/relationships/image" Target="../media/image22.png"/><Relationship Id="rId17" Type="http://schemas.openxmlformats.org/officeDocument/2006/relationships/image" Target="../media/image37.svg"/><Relationship Id="rId25" Type="http://schemas.openxmlformats.org/officeDocument/2006/relationships/image" Target="../media/image45.svg"/><Relationship Id="rId2" Type="http://schemas.openxmlformats.org/officeDocument/2006/relationships/image" Target="../media/image28.png"/><Relationship Id="rId16" Type="http://schemas.openxmlformats.org/officeDocument/2006/relationships/image" Target="../media/image36.png"/><Relationship Id="rId20" Type="http://schemas.openxmlformats.org/officeDocument/2006/relationships/image" Target="../media/image40.png"/><Relationship Id="rId29" Type="http://schemas.openxmlformats.org/officeDocument/2006/relationships/hyperlink" Target="https://www.thedecider.org.uk/news-studies/news-studies/studies/" TargetMode="External"/><Relationship Id="rId1" Type="http://schemas.openxmlformats.org/officeDocument/2006/relationships/slideLayout" Target="../slideLayouts/slideLayout7.xml"/><Relationship Id="rId6" Type="http://schemas.openxmlformats.org/officeDocument/2006/relationships/image" Target="../media/image26.png"/><Relationship Id="rId11" Type="http://schemas.openxmlformats.org/officeDocument/2006/relationships/image" Target="../media/image35.svg"/><Relationship Id="rId24" Type="http://schemas.openxmlformats.org/officeDocument/2006/relationships/image" Target="../media/image44.png"/><Relationship Id="rId5" Type="http://schemas.openxmlformats.org/officeDocument/2006/relationships/image" Target="../media/image31.svg"/><Relationship Id="rId15" Type="http://schemas.openxmlformats.org/officeDocument/2006/relationships/image" Target="../media/image12.svg"/><Relationship Id="rId23" Type="http://schemas.openxmlformats.org/officeDocument/2006/relationships/image" Target="../media/image43.svg"/><Relationship Id="rId28" Type="http://schemas.openxmlformats.org/officeDocument/2006/relationships/image" Target="../media/image48.png"/><Relationship Id="rId10" Type="http://schemas.openxmlformats.org/officeDocument/2006/relationships/image" Target="../media/image34.png"/><Relationship Id="rId19" Type="http://schemas.openxmlformats.org/officeDocument/2006/relationships/image" Target="../media/image39.svg"/><Relationship Id="rId4" Type="http://schemas.openxmlformats.org/officeDocument/2006/relationships/image" Target="../media/image30.png"/><Relationship Id="rId9" Type="http://schemas.openxmlformats.org/officeDocument/2006/relationships/image" Target="../media/image33.svg"/><Relationship Id="rId14" Type="http://schemas.openxmlformats.org/officeDocument/2006/relationships/image" Target="../media/image11.png"/><Relationship Id="rId22" Type="http://schemas.openxmlformats.org/officeDocument/2006/relationships/image" Target="../media/image42.png"/><Relationship Id="rId27" Type="http://schemas.openxmlformats.org/officeDocument/2006/relationships/image" Target="../media/image47.svg"/></Relationships>
</file>

<file path=ppt/slides/_rels/slide4.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2.png"/><Relationship Id="rId2" Type="http://schemas.openxmlformats.org/officeDocument/2006/relationships/image" Target="../media/image49.png"/><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image" Target="../media/image47.svg"/><Relationship Id="rId4" Type="http://schemas.openxmlformats.org/officeDocument/2006/relationships/image" Target="../media/image46.png"/></Relationships>
</file>

<file path=ppt/slides/_rels/slide5.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23.svg"/><Relationship Id="rId18" Type="http://schemas.openxmlformats.org/officeDocument/2006/relationships/image" Target="../media/image38.png"/><Relationship Id="rId26" Type="http://schemas.openxmlformats.org/officeDocument/2006/relationships/image" Target="../media/image46.png"/><Relationship Id="rId3" Type="http://schemas.openxmlformats.org/officeDocument/2006/relationships/image" Target="../media/image29.svg"/><Relationship Id="rId21" Type="http://schemas.openxmlformats.org/officeDocument/2006/relationships/image" Target="../media/image41.svg"/><Relationship Id="rId7" Type="http://schemas.openxmlformats.org/officeDocument/2006/relationships/image" Target="../media/image27.svg"/><Relationship Id="rId12" Type="http://schemas.openxmlformats.org/officeDocument/2006/relationships/image" Target="../media/image22.png"/><Relationship Id="rId17" Type="http://schemas.openxmlformats.org/officeDocument/2006/relationships/image" Target="../media/image37.svg"/><Relationship Id="rId25" Type="http://schemas.openxmlformats.org/officeDocument/2006/relationships/image" Target="../media/image45.svg"/><Relationship Id="rId2" Type="http://schemas.openxmlformats.org/officeDocument/2006/relationships/image" Target="../media/image28.png"/><Relationship Id="rId16" Type="http://schemas.openxmlformats.org/officeDocument/2006/relationships/image" Target="../media/image36.png"/><Relationship Id="rId20" Type="http://schemas.openxmlformats.org/officeDocument/2006/relationships/image" Target="../media/image40.png"/><Relationship Id="rId29" Type="http://schemas.openxmlformats.org/officeDocument/2006/relationships/image" Target="../media/image52.png"/><Relationship Id="rId1" Type="http://schemas.openxmlformats.org/officeDocument/2006/relationships/slideLayout" Target="../slideLayouts/slideLayout7.xml"/><Relationship Id="rId6" Type="http://schemas.openxmlformats.org/officeDocument/2006/relationships/image" Target="../media/image26.png"/><Relationship Id="rId11" Type="http://schemas.openxmlformats.org/officeDocument/2006/relationships/image" Target="../media/image35.svg"/><Relationship Id="rId24" Type="http://schemas.openxmlformats.org/officeDocument/2006/relationships/image" Target="../media/image44.png"/><Relationship Id="rId5" Type="http://schemas.openxmlformats.org/officeDocument/2006/relationships/image" Target="../media/image31.svg"/><Relationship Id="rId15" Type="http://schemas.openxmlformats.org/officeDocument/2006/relationships/image" Target="../media/image12.svg"/><Relationship Id="rId23" Type="http://schemas.openxmlformats.org/officeDocument/2006/relationships/image" Target="../media/image43.svg"/><Relationship Id="rId28" Type="http://schemas.openxmlformats.org/officeDocument/2006/relationships/image" Target="../media/image53.png"/><Relationship Id="rId10" Type="http://schemas.openxmlformats.org/officeDocument/2006/relationships/image" Target="../media/image34.png"/><Relationship Id="rId19" Type="http://schemas.openxmlformats.org/officeDocument/2006/relationships/image" Target="../media/image39.svg"/><Relationship Id="rId4" Type="http://schemas.openxmlformats.org/officeDocument/2006/relationships/image" Target="../media/image30.png"/><Relationship Id="rId9" Type="http://schemas.openxmlformats.org/officeDocument/2006/relationships/image" Target="../media/image33.svg"/><Relationship Id="rId14" Type="http://schemas.openxmlformats.org/officeDocument/2006/relationships/image" Target="../media/image11.png"/><Relationship Id="rId22" Type="http://schemas.openxmlformats.org/officeDocument/2006/relationships/image" Target="../media/image42.png"/><Relationship Id="rId27" Type="http://schemas.openxmlformats.org/officeDocument/2006/relationships/image" Target="../media/image47.svg"/><Relationship Id="rId30" Type="http://schemas.openxmlformats.org/officeDocument/2006/relationships/image" Target="../media/image54.png"/></Relationships>
</file>

<file path=ppt/slides/_rels/slide6.xml.rels><?xml version="1.0" encoding="UTF-8" standalone="yes"?>
<Relationships xmlns="http://schemas.openxmlformats.org/package/2006/relationships"><Relationship Id="rId8" Type="http://schemas.openxmlformats.org/officeDocument/2006/relationships/image" Target="../media/image27.svg"/><Relationship Id="rId13" Type="http://schemas.openxmlformats.org/officeDocument/2006/relationships/image" Target="../media/image22.png"/><Relationship Id="rId18" Type="http://schemas.openxmlformats.org/officeDocument/2006/relationships/image" Target="../media/image37.svg"/><Relationship Id="rId26" Type="http://schemas.openxmlformats.org/officeDocument/2006/relationships/image" Target="../media/image45.svg"/><Relationship Id="rId3" Type="http://schemas.openxmlformats.org/officeDocument/2006/relationships/image" Target="../media/image28.png"/><Relationship Id="rId21" Type="http://schemas.openxmlformats.org/officeDocument/2006/relationships/image" Target="../media/image40.png"/><Relationship Id="rId7" Type="http://schemas.openxmlformats.org/officeDocument/2006/relationships/image" Target="../media/image26.png"/><Relationship Id="rId12" Type="http://schemas.openxmlformats.org/officeDocument/2006/relationships/image" Target="../media/image35.svg"/><Relationship Id="rId17" Type="http://schemas.openxmlformats.org/officeDocument/2006/relationships/image" Target="../media/image36.png"/><Relationship Id="rId25" Type="http://schemas.openxmlformats.org/officeDocument/2006/relationships/image" Target="../media/image44.png"/><Relationship Id="rId2" Type="http://schemas.openxmlformats.org/officeDocument/2006/relationships/notesSlide" Target="../notesSlides/notesSlide1.xml"/><Relationship Id="rId16" Type="http://schemas.openxmlformats.org/officeDocument/2006/relationships/image" Target="../media/image12.svg"/><Relationship Id="rId20" Type="http://schemas.openxmlformats.org/officeDocument/2006/relationships/image" Target="../media/image39.svg"/><Relationship Id="rId29" Type="http://schemas.openxmlformats.org/officeDocument/2006/relationships/image" Target="../media/image47.svg"/><Relationship Id="rId1" Type="http://schemas.openxmlformats.org/officeDocument/2006/relationships/slideLayout" Target="../slideLayouts/slideLayout7.xml"/><Relationship Id="rId6" Type="http://schemas.openxmlformats.org/officeDocument/2006/relationships/image" Target="../media/image31.svg"/><Relationship Id="rId11" Type="http://schemas.openxmlformats.org/officeDocument/2006/relationships/image" Target="../media/image34.png"/><Relationship Id="rId24" Type="http://schemas.openxmlformats.org/officeDocument/2006/relationships/image" Target="../media/image43.svg"/><Relationship Id="rId5" Type="http://schemas.openxmlformats.org/officeDocument/2006/relationships/image" Target="../media/image30.png"/><Relationship Id="rId15" Type="http://schemas.openxmlformats.org/officeDocument/2006/relationships/image" Target="../media/image11.png"/><Relationship Id="rId23" Type="http://schemas.openxmlformats.org/officeDocument/2006/relationships/image" Target="../media/image42.png"/><Relationship Id="rId28" Type="http://schemas.openxmlformats.org/officeDocument/2006/relationships/image" Target="../media/image46.png"/><Relationship Id="rId10" Type="http://schemas.openxmlformats.org/officeDocument/2006/relationships/image" Target="../media/image33.svg"/><Relationship Id="rId19" Type="http://schemas.openxmlformats.org/officeDocument/2006/relationships/image" Target="../media/image38.png"/><Relationship Id="rId4" Type="http://schemas.openxmlformats.org/officeDocument/2006/relationships/image" Target="../media/image29.svg"/><Relationship Id="rId9" Type="http://schemas.openxmlformats.org/officeDocument/2006/relationships/image" Target="../media/image32.png"/><Relationship Id="rId14" Type="http://schemas.openxmlformats.org/officeDocument/2006/relationships/image" Target="../media/image23.svg"/><Relationship Id="rId22" Type="http://schemas.openxmlformats.org/officeDocument/2006/relationships/image" Target="../media/image41.svg"/><Relationship Id="rId27" Type="http://schemas.openxmlformats.org/officeDocument/2006/relationships/image" Target="../media/image21.png"/><Relationship Id="rId30" Type="http://schemas.openxmlformats.org/officeDocument/2006/relationships/image" Target="../media/image55.png"/></Relationships>
</file>

<file path=ppt/slides/_rels/slide7.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23.svg"/><Relationship Id="rId18" Type="http://schemas.openxmlformats.org/officeDocument/2006/relationships/image" Target="../media/image38.png"/><Relationship Id="rId26" Type="http://schemas.openxmlformats.org/officeDocument/2006/relationships/image" Target="../media/image21.png"/><Relationship Id="rId3" Type="http://schemas.openxmlformats.org/officeDocument/2006/relationships/image" Target="../media/image29.svg"/><Relationship Id="rId21" Type="http://schemas.openxmlformats.org/officeDocument/2006/relationships/image" Target="../media/image41.svg"/><Relationship Id="rId7" Type="http://schemas.openxmlformats.org/officeDocument/2006/relationships/image" Target="../media/image27.svg"/><Relationship Id="rId12" Type="http://schemas.openxmlformats.org/officeDocument/2006/relationships/image" Target="../media/image22.png"/><Relationship Id="rId17" Type="http://schemas.openxmlformats.org/officeDocument/2006/relationships/image" Target="../media/image37.svg"/><Relationship Id="rId25" Type="http://schemas.openxmlformats.org/officeDocument/2006/relationships/image" Target="../media/image45.svg"/><Relationship Id="rId2" Type="http://schemas.openxmlformats.org/officeDocument/2006/relationships/image" Target="../media/image28.png"/><Relationship Id="rId16" Type="http://schemas.openxmlformats.org/officeDocument/2006/relationships/image" Target="../media/image36.png"/><Relationship Id="rId20" Type="http://schemas.openxmlformats.org/officeDocument/2006/relationships/image" Target="../media/image40.png"/><Relationship Id="rId29" Type="http://schemas.openxmlformats.org/officeDocument/2006/relationships/image" Target="../media/image56.png"/><Relationship Id="rId1" Type="http://schemas.openxmlformats.org/officeDocument/2006/relationships/slideLayout" Target="../slideLayouts/slideLayout7.xml"/><Relationship Id="rId6" Type="http://schemas.openxmlformats.org/officeDocument/2006/relationships/image" Target="../media/image26.png"/><Relationship Id="rId11" Type="http://schemas.openxmlformats.org/officeDocument/2006/relationships/image" Target="../media/image35.svg"/><Relationship Id="rId24" Type="http://schemas.openxmlformats.org/officeDocument/2006/relationships/image" Target="../media/image44.png"/><Relationship Id="rId5" Type="http://schemas.openxmlformats.org/officeDocument/2006/relationships/image" Target="../media/image31.svg"/><Relationship Id="rId15" Type="http://schemas.openxmlformats.org/officeDocument/2006/relationships/image" Target="../media/image12.svg"/><Relationship Id="rId23" Type="http://schemas.openxmlformats.org/officeDocument/2006/relationships/image" Target="../media/image43.svg"/><Relationship Id="rId28" Type="http://schemas.openxmlformats.org/officeDocument/2006/relationships/image" Target="../media/image47.svg"/><Relationship Id="rId10" Type="http://schemas.openxmlformats.org/officeDocument/2006/relationships/image" Target="../media/image34.png"/><Relationship Id="rId19" Type="http://schemas.openxmlformats.org/officeDocument/2006/relationships/image" Target="../media/image39.svg"/><Relationship Id="rId4" Type="http://schemas.openxmlformats.org/officeDocument/2006/relationships/image" Target="../media/image30.png"/><Relationship Id="rId9" Type="http://schemas.openxmlformats.org/officeDocument/2006/relationships/image" Target="../media/image33.svg"/><Relationship Id="rId14" Type="http://schemas.openxmlformats.org/officeDocument/2006/relationships/image" Target="../media/image11.png"/><Relationship Id="rId22" Type="http://schemas.openxmlformats.org/officeDocument/2006/relationships/image" Target="../media/image42.png"/><Relationship Id="rId27" Type="http://schemas.openxmlformats.org/officeDocument/2006/relationships/image" Target="../media/image46.png"/><Relationship Id="rId30" Type="http://schemas.openxmlformats.org/officeDocument/2006/relationships/hyperlink" Target="https://www.thedecider.org.uk/who-we-help/education/"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23.svg"/><Relationship Id="rId18" Type="http://schemas.openxmlformats.org/officeDocument/2006/relationships/image" Target="../media/image38.png"/><Relationship Id="rId26" Type="http://schemas.openxmlformats.org/officeDocument/2006/relationships/image" Target="../media/image21.png"/><Relationship Id="rId3" Type="http://schemas.openxmlformats.org/officeDocument/2006/relationships/image" Target="../media/image29.svg"/><Relationship Id="rId21" Type="http://schemas.openxmlformats.org/officeDocument/2006/relationships/image" Target="../media/image41.svg"/><Relationship Id="rId7" Type="http://schemas.openxmlformats.org/officeDocument/2006/relationships/image" Target="../media/image27.svg"/><Relationship Id="rId12" Type="http://schemas.openxmlformats.org/officeDocument/2006/relationships/image" Target="../media/image22.png"/><Relationship Id="rId17" Type="http://schemas.openxmlformats.org/officeDocument/2006/relationships/image" Target="../media/image37.svg"/><Relationship Id="rId25" Type="http://schemas.openxmlformats.org/officeDocument/2006/relationships/image" Target="../media/image45.svg"/><Relationship Id="rId2" Type="http://schemas.openxmlformats.org/officeDocument/2006/relationships/image" Target="../media/image28.png"/><Relationship Id="rId16" Type="http://schemas.openxmlformats.org/officeDocument/2006/relationships/image" Target="../media/image36.png"/><Relationship Id="rId20" Type="http://schemas.openxmlformats.org/officeDocument/2006/relationships/image" Target="../media/image40.png"/><Relationship Id="rId29" Type="http://schemas.openxmlformats.org/officeDocument/2006/relationships/hyperlink" Target="https://www.cornwallft.nhs.uk/childrens-mental-health-support-team" TargetMode="External"/><Relationship Id="rId1" Type="http://schemas.openxmlformats.org/officeDocument/2006/relationships/slideLayout" Target="../slideLayouts/slideLayout7.xml"/><Relationship Id="rId6" Type="http://schemas.openxmlformats.org/officeDocument/2006/relationships/image" Target="../media/image26.png"/><Relationship Id="rId11" Type="http://schemas.openxmlformats.org/officeDocument/2006/relationships/image" Target="../media/image35.svg"/><Relationship Id="rId24" Type="http://schemas.openxmlformats.org/officeDocument/2006/relationships/image" Target="../media/image44.png"/><Relationship Id="rId5" Type="http://schemas.openxmlformats.org/officeDocument/2006/relationships/image" Target="../media/image31.svg"/><Relationship Id="rId15" Type="http://schemas.openxmlformats.org/officeDocument/2006/relationships/image" Target="../media/image12.svg"/><Relationship Id="rId23" Type="http://schemas.openxmlformats.org/officeDocument/2006/relationships/image" Target="../media/image43.svg"/><Relationship Id="rId28" Type="http://schemas.openxmlformats.org/officeDocument/2006/relationships/image" Target="../media/image47.svg"/><Relationship Id="rId10" Type="http://schemas.openxmlformats.org/officeDocument/2006/relationships/image" Target="../media/image34.png"/><Relationship Id="rId19" Type="http://schemas.openxmlformats.org/officeDocument/2006/relationships/image" Target="../media/image39.svg"/><Relationship Id="rId4" Type="http://schemas.openxmlformats.org/officeDocument/2006/relationships/image" Target="../media/image30.png"/><Relationship Id="rId9" Type="http://schemas.openxmlformats.org/officeDocument/2006/relationships/image" Target="../media/image33.svg"/><Relationship Id="rId14" Type="http://schemas.openxmlformats.org/officeDocument/2006/relationships/image" Target="../media/image11.png"/><Relationship Id="rId22" Type="http://schemas.openxmlformats.org/officeDocument/2006/relationships/image" Target="../media/image42.png"/><Relationship Id="rId27" Type="http://schemas.openxmlformats.org/officeDocument/2006/relationships/image" Target="../media/image4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468C"/>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9608097">
            <a:off x="15704386" y="122940"/>
            <a:ext cx="5887700" cy="6387051"/>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891090">
            <a:off x="2747913" y="-1938949"/>
            <a:ext cx="4470337" cy="4429698"/>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7600424">
            <a:off x="6018532" y="-907981"/>
            <a:ext cx="984843" cy="2107641"/>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7600424">
            <a:off x="5629979" y="-496940"/>
            <a:ext cx="984843" cy="2107641"/>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080270">
            <a:off x="-526366" y="-657159"/>
            <a:ext cx="4803218" cy="4591076"/>
          </a:xfrm>
          <a:prstGeom prst="rect">
            <a:avLst/>
          </a:prstGeom>
        </p:spPr>
      </p:pic>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36259" y="8771867"/>
            <a:ext cx="4846823" cy="4802761"/>
          </a:xfrm>
          <a:prstGeom prst="rect">
            <a:avLst/>
          </a:prstGeom>
        </p:spPr>
      </p:pic>
      <p:pic>
        <p:nvPicPr>
          <p:cNvPr id="8" name="Picture 8"/>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455396">
            <a:off x="15463067" y="7106886"/>
            <a:ext cx="2455877" cy="2631582"/>
          </a:xfrm>
          <a:prstGeom prst="rect">
            <a:avLst/>
          </a:prstGeom>
        </p:spPr>
      </p:pic>
      <p:pic>
        <p:nvPicPr>
          <p:cNvPr id="9" name="Picture 9"/>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2440764" y="7139028"/>
            <a:ext cx="4615208" cy="4411370"/>
          </a:xfrm>
          <a:prstGeom prst="rect">
            <a:avLst/>
          </a:prstGeom>
        </p:spPr>
      </p:pic>
      <p:pic>
        <p:nvPicPr>
          <p:cNvPr id="10" name="Picture 10"/>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9333227" flipV="1">
            <a:off x="10907885" y="3752103"/>
            <a:ext cx="2330658" cy="1040056"/>
          </a:xfrm>
          <a:prstGeom prst="rect">
            <a:avLst/>
          </a:prstGeom>
        </p:spPr>
      </p:pic>
      <p:pic>
        <p:nvPicPr>
          <p:cNvPr id="11" name="Picture 11"/>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8659522" y="3625809"/>
            <a:ext cx="1512000" cy="1517691"/>
          </a:xfrm>
          <a:prstGeom prst="rect">
            <a:avLst/>
          </a:prstGeom>
        </p:spPr>
      </p:pic>
      <p:pic>
        <p:nvPicPr>
          <p:cNvPr id="12" name="Picture 12"/>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a:off x="780570" y="3540036"/>
            <a:ext cx="16764219" cy="6160850"/>
          </a:xfrm>
          <a:prstGeom prst="rect">
            <a:avLst/>
          </a:prstGeom>
        </p:spPr>
      </p:pic>
      <p:pic>
        <p:nvPicPr>
          <p:cNvPr id="13" name="Picture 13"/>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a:off x="7198265" y="1028700"/>
            <a:ext cx="3891471" cy="3502324"/>
          </a:xfrm>
          <a:prstGeom prst="rect">
            <a:avLst/>
          </a:prstGeom>
        </p:spPr>
      </p:pic>
      <p:pic>
        <p:nvPicPr>
          <p:cNvPr id="14" name="Picture 14"/>
          <p:cNvPicPr>
            <a:picLocks noChangeAspect="1"/>
          </p:cNvPicPr>
          <p:nvPr/>
        </p:nvPicPr>
        <p:blipFill>
          <a:blip r:embed="rId22"/>
          <a:srcRect/>
          <a:stretch>
            <a:fillRect/>
          </a:stretch>
        </p:blipFill>
        <p:spPr>
          <a:xfrm>
            <a:off x="7644562" y="1638379"/>
            <a:ext cx="3036236" cy="2106776"/>
          </a:xfrm>
          <a:prstGeom prst="rect">
            <a:avLst/>
          </a:prstGeom>
        </p:spPr>
      </p:pic>
      <p:pic>
        <p:nvPicPr>
          <p:cNvPr id="15" name="Picture 15"/>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rcRect/>
          <a:stretch>
            <a:fillRect/>
          </a:stretch>
        </p:blipFill>
        <p:spPr>
          <a:xfrm rot="-6268171">
            <a:off x="10481502" y="-3258814"/>
            <a:ext cx="4803218" cy="4591076"/>
          </a:xfrm>
          <a:prstGeom prst="rect">
            <a:avLst/>
          </a:prstGeom>
        </p:spPr>
      </p:pic>
      <p:pic>
        <p:nvPicPr>
          <p:cNvPr id="16" name="Picture 16"/>
          <p:cNvPicPr>
            <a:picLocks noChangeAspect="1"/>
          </p:cNvPicPr>
          <p:nvPr/>
        </p:nvPicPr>
        <p:blipFill>
          <a:blip r:embed="rId25">
            <a:extLst>
              <a:ext uri="{28A0092B-C50C-407E-A947-70E740481C1C}">
                <a14:useLocalDpi xmlns:a14="http://schemas.microsoft.com/office/drawing/2010/main" val="0"/>
              </a:ext>
              <a:ext uri="{96DAC541-7B7A-43D3-8B79-37D633B846F1}">
                <asvg:svgBlip xmlns:asvg="http://schemas.microsoft.com/office/drawing/2016/SVG/main" r:embed="rId26"/>
              </a:ext>
            </a:extLst>
          </a:blip>
          <a:srcRect/>
          <a:stretch>
            <a:fillRect/>
          </a:stretch>
        </p:blipFill>
        <p:spPr>
          <a:xfrm rot="-3582275" flipH="1">
            <a:off x="12708723" y="1500006"/>
            <a:ext cx="2386123" cy="2578325"/>
          </a:xfrm>
          <a:prstGeom prst="rect">
            <a:avLst/>
          </a:prstGeom>
        </p:spPr>
      </p:pic>
      <p:sp>
        <p:nvSpPr>
          <p:cNvPr id="18" name="TextBox 18"/>
          <p:cNvSpPr txBox="1"/>
          <p:nvPr/>
        </p:nvSpPr>
        <p:spPr>
          <a:xfrm>
            <a:off x="3706544" y="4603932"/>
            <a:ext cx="11056298" cy="2954655"/>
          </a:xfrm>
          <a:prstGeom prst="rect">
            <a:avLst/>
          </a:prstGeom>
        </p:spPr>
        <p:txBody>
          <a:bodyPr wrap="square" lIns="0" tIns="0" rIns="0" bIns="0" rtlCol="0" anchor="t">
            <a:spAutoFit/>
          </a:bodyPr>
          <a:lstStyle/>
          <a:p>
            <a:pPr algn="ctr"/>
            <a:r>
              <a:rPr lang="en-US" sz="9600" dirty="0">
                <a:solidFill>
                  <a:srgbClr val="002356"/>
                </a:solidFill>
                <a:latin typeface="Mango AC"/>
              </a:rPr>
              <a:t>MHST </a:t>
            </a:r>
            <a:r>
              <a:rPr lang="en-US" sz="9600">
                <a:solidFill>
                  <a:srgbClr val="002356"/>
                </a:solidFill>
                <a:latin typeface="Mango AC"/>
              </a:rPr>
              <a:t>Secondary School Offer</a:t>
            </a:r>
            <a:endParaRPr lang="en-US" sz="9600" dirty="0">
              <a:solidFill>
                <a:srgbClr val="002356"/>
              </a:solidFill>
              <a:latin typeface="Mango AC"/>
            </a:endParaRPr>
          </a:p>
        </p:txBody>
      </p:sp>
      <p:pic>
        <p:nvPicPr>
          <p:cNvPr id="19" name="Picture 19"/>
          <p:cNvPicPr>
            <a:picLocks noChangeAspect="1"/>
          </p:cNvPicPr>
          <p:nvPr/>
        </p:nvPicPr>
        <p:blipFill>
          <a:blip r:embed="rId27">
            <a:extLst>
              <a:ext uri="{28A0092B-C50C-407E-A947-70E740481C1C}">
                <a14:useLocalDpi xmlns:a14="http://schemas.microsoft.com/office/drawing/2010/main" val="0"/>
              </a:ext>
              <a:ext uri="{96DAC541-7B7A-43D3-8B79-37D633B846F1}">
                <asvg:svgBlip xmlns:asvg="http://schemas.microsoft.com/office/drawing/2016/SVG/main" r:embed="rId28"/>
              </a:ext>
            </a:extLst>
          </a:blip>
          <a:srcRect/>
          <a:stretch>
            <a:fillRect/>
          </a:stretch>
        </p:blipFill>
        <p:spPr>
          <a:xfrm rot="4148894">
            <a:off x="10658745" y="8730644"/>
            <a:ext cx="4803218" cy="459107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2356"/>
        </a:solidFill>
        <a:effectLst/>
      </p:bgPr>
    </p:bg>
    <p:spTree>
      <p:nvGrpSpPr>
        <p:cNvPr id="1" name="">
          <a:extLst>
            <a:ext uri="{FF2B5EF4-FFF2-40B4-BE49-F238E27FC236}">
              <a16:creationId xmlns:a16="http://schemas.microsoft.com/office/drawing/2014/main" id="{3914E660-BB3A-0BF8-2484-1ED79062079F}"/>
            </a:ext>
          </a:extLst>
        </p:cNvPr>
        <p:cNvGrpSpPr/>
        <p:nvPr/>
      </p:nvGrpSpPr>
      <p:grpSpPr>
        <a:xfrm>
          <a:off x="0" y="0"/>
          <a:ext cx="0" cy="0"/>
          <a:chOff x="0" y="0"/>
          <a:chExt cx="0" cy="0"/>
        </a:xfrm>
      </p:grpSpPr>
      <p:pic>
        <p:nvPicPr>
          <p:cNvPr id="2" name="Picture 2">
            <a:extLst>
              <a:ext uri="{FF2B5EF4-FFF2-40B4-BE49-F238E27FC236}">
                <a16:creationId xmlns:a16="http://schemas.microsoft.com/office/drawing/2014/main" id="{C86CDF30-1F80-5E1A-0C74-84E744E383E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271572">
            <a:off x="-908579" y="-575328"/>
            <a:ext cx="5009394" cy="4244323"/>
          </a:xfrm>
          <a:prstGeom prst="rect">
            <a:avLst/>
          </a:prstGeom>
        </p:spPr>
      </p:pic>
      <p:pic>
        <p:nvPicPr>
          <p:cNvPr id="3" name="Picture 3">
            <a:extLst>
              <a:ext uri="{FF2B5EF4-FFF2-40B4-BE49-F238E27FC236}">
                <a16:creationId xmlns:a16="http://schemas.microsoft.com/office/drawing/2014/main" id="{5A173312-C123-9674-1C83-7F59D2F5EC2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517914">
            <a:off x="9797252" y="-1017538"/>
            <a:ext cx="1999794" cy="2720808"/>
          </a:xfrm>
          <a:prstGeom prst="rect">
            <a:avLst/>
          </a:prstGeom>
        </p:spPr>
      </p:pic>
      <p:pic>
        <p:nvPicPr>
          <p:cNvPr id="4" name="Picture 4">
            <a:extLst>
              <a:ext uri="{FF2B5EF4-FFF2-40B4-BE49-F238E27FC236}">
                <a16:creationId xmlns:a16="http://schemas.microsoft.com/office/drawing/2014/main" id="{87B944DF-436F-2C70-5B1E-AFB8EC014F6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7329730" y="-1337274"/>
            <a:ext cx="3024000" cy="2890440"/>
          </a:xfrm>
          <a:prstGeom prst="rect">
            <a:avLst/>
          </a:prstGeom>
        </p:spPr>
      </p:pic>
      <p:pic>
        <p:nvPicPr>
          <p:cNvPr id="5" name="Picture 5">
            <a:extLst>
              <a:ext uri="{FF2B5EF4-FFF2-40B4-BE49-F238E27FC236}">
                <a16:creationId xmlns:a16="http://schemas.microsoft.com/office/drawing/2014/main" id="{7CA63061-2EAC-D825-8CD9-C084BB75478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9608097">
            <a:off x="16347274" y="-82318"/>
            <a:ext cx="3881453" cy="4210649"/>
          </a:xfrm>
          <a:prstGeom prst="rect">
            <a:avLst/>
          </a:prstGeom>
        </p:spPr>
      </p:pic>
      <p:pic>
        <p:nvPicPr>
          <p:cNvPr id="6" name="Picture 6">
            <a:extLst>
              <a:ext uri="{FF2B5EF4-FFF2-40B4-BE49-F238E27FC236}">
                <a16:creationId xmlns:a16="http://schemas.microsoft.com/office/drawing/2014/main" id="{09FA94F9-2133-9D20-A770-BAE053B22564}"/>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7600424">
            <a:off x="110971" y="1345583"/>
            <a:ext cx="567975" cy="1215511"/>
          </a:xfrm>
          <a:prstGeom prst="rect">
            <a:avLst/>
          </a:prstGeom>
        </p:spPr>
      </p:pic>
      <p:pic>
        <p:nvPicPr>
          <p:cNvPr id="7" name="Picture 7">
            <a:extLst>
              <a:ext uri="{FF2B5EF4-FFF2-40B4-BE49-F238E27FC236}">
                <a16:creationId xmlns:a16="http://schemas.microsoft.com/office/drawing/2014/main" id="{92471F1F-AACE-F26C-26A8-114A72FB23F1}"/>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7600424">
            <a:off x="-113114" y="1582637"/>
            <a:ext cx="567975" cy="1215511"/>
          </a:xfrm>
          <a:prstGeom prst="rect">
            <a:avLst/>
          </a:prstGeom>
        </p:spPr>
      </p:pic>
      <p:pic>
        <p:nvPicPr>
          <p:cNvPr id="8" name="Picture 8">
            <a:extLst>
              <a:ext uri="{FF2B5EF4-FFF2-40B4-BE49-F238E27FC236}">
                <a16:creationId xmlns:a16="http://schemas.microsoft.com/office/drawing/2014/main" id="{40688C1F-DC4F-249A-E5EC-9A71247E0C5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271572">
            <a:off x="597784" y="6846442"/>
            <a:ext cx="5009394" cy="4244323"/>
          </a:xfrm>
          <a:prstGeom prst="rect">
            <a:avLst/>
          </a:prstGeom>
        </p:spPr>
      </p:pic>
      <p:pic>
        <p:nvPicPr>
          <p:cNvPr id="9" name="Picture 9">
            <a:extLst>
              <a:ext uri="{FF2B5EF4-FFF2-40B4-BE49-F238E27FC236}">
                <a16:creationId xmlns:a16="http://schemas.microsoft.com/office/drawing/2014/main" id="{6B3DE9CF-0EB8-099D-8531-CF3D4C682E23}"/>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10165478">
            <a:off x="-22549" y="8195334"/>
            <a:ext cx="3024000" cy="2890440"/>
          </a:xfrm>
          <a:prstGeom prst="rect">
            <a:avLst/>
          </a:prstGeom>
        </p:spPr>
      </p:pic>
      <p:pic>
        <p:nvPicPr>
          <p:cNvPr id="10" name="Picture 10">
            <a:extLst>
              <a:ext uri="{FF2B5EF4-FFF2-40B4-BE49-F238E27FC236}">
                <a16:creationId xmlns:a16="http://schemas.microsoft.com/office/drawing/2014/main" id="{B9AE3485-B482-1776-8E22-B40401A5E7EB}"/>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1080270">
            <a:off x="68213" y="3034336"/>
            <a:ext cx="3024000" cy="2890440"/>
          </a:xfrm>
          <a:prstGeom prst="rect">
            <a:avLst/>
          </a:prstGeom>
        </p:spPr>
      </p:pic>
      <p:pic>
        <p:nvPicPr>
          <p:cNvPr id="11" name="Picture 11">
            <a:extLst>
              <a:ext uri="{FF2B5EF4-FFF2-40B4-BE49-F238E27FC236}">
                <a16:creationId xmlns:a16="http://schemas.microsoft.com/office/drawing/2014/main" id="{FAE55FDA-12F7-2530-3012-C5CAC707B758}"/>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5675221">
            <a:off x="11190343" y="8040530"/>
            <a:ext cx="3024000" cy="3062983"/>
          </a:xfrm>
          <a:prstGeom prst="rect">
            <a:avLst/>
          </a:prstGeom>
        </p:spPr>
      </p:pic>
      <p:pic>
        <p:nvPicPr>
          <p:cNvPr id="12" name="Picture 12">
            <a:extLst>
              <a:ext uri="{FF2B5EF4-FFF2-40B4-BE49-F238E27FC236}">
                <a16:creationId xmlns:a16="http://schemas.microsoft.com/office/drawing/2014/main" id="{75893E78-F9AC-CAF6-3F94-358BE3C82849}"/>
              </a:ext>
            </a:extLst>
          </p:cNvPr>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455396">
            <a:off x="17176502" y="3793888"/>
            <a:ext cx="1621280" cy="1737274"/>
          </a:xfrm>
          <a:prstGeom prst="rect">
            <a:avLst/>
          </a:prstGeom>
        </p:spPr>
      </p:pic>
      <p:pic>
        <p:nvPicPr>
          <p:cNvPr id="13" name="Picture 13">
            <a:extLst>
              <a:ext uri="{FF2B5EF4-FFF2-40B4-BE49-F238E27FC236}">
                <a16:creationId xmlns:a16="http://schemas.microsoft.com/office/drawing/2014/main" id="{521D0B91-267C-BF79-5AF3-936CDF7C32D9}"/>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a:off x="15264000" y="7942387"/>
            <a:ext cx="3024000" cy="2890440"/>
          </a:xfrm>
          <a:prstGeom prst="rect">
            <a:avLst/>
          </a:prstGeom>
        </p:spPr>
      </p:pic>
      <p:pic>
        <p:nvPicPr>
          <p:cNvPr id="14" name="Picture 14">
            <a:extLst>
              <a:ext uri="{FF2B5EF4-FFF2-40B4-BE49-F238E27FC236}">
                <a16:creationId xmlns:a16="http://schemas.microsoft.com/office/drawing/2014/main" id="{3620FA92-87F4-F3C1-5015-1490B26676FC}"/>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rot="-8100000">
            <a:off x="4847001" y="8302299"/>
            <a:ext cx="3024000" cy="2890440"/>
          </a:xfrm>
          <a:prstGeom prst="rect">
            <a:avLst/>
          </a:prstGeom>
        </p:spPr>
      </p:pic>
      <p:pic>
        <p:nvPicPr>
          <p:cNvPr id="15" name="Picture 15">
            <a:extLst>
              <a:ext uri="{FF2B5EF4-FFF2-40B4-BE49-F238E27FC236}">
                <a16:creationId xmlns:a16="http://schemas.microsoft.com/office/drawing/2014/main" id="{B6FFBADA-B114-3EA1-0932-CB4894D26635}"/>
              </a:ext>
            </a:extLst>
          </p:cNvPr>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a:fillRect/>
          </a:stretch>
        </p:blipFill>
        <p:spPr>
          <a:xfrm rot="-7284969">
            <a:off x="9649907" y="9653133"/>
            <a:ext cx="644451" cy="1189424"/>
          </a:xfrm>
          <a:prstGeom prst="rect">
            <a:avLst/>
          </a:prstGeom>
        </p:spPr>
      </p:pic>
      <p:grpSp>
        <p:nvGrpSpPr>
          <p:cNvPr id="16" name="Group 16">
            <a:extLst>
              <a:ext uri="{FF2B5EF4-FFF2-40B4-BE49-F238E27FC236}">
                <a16:creationId xmlns:a16="http://schemas.microsoft.com/office/drawing/2014/main" id="{54E36978-011F-84C0-60DA-54E8B44DFFCA}"/>
              </a:ext>
            </a:extLst>
          </p:cNvPr>
          <p:cNvGrpSpPr/>
          <p:nvPr/>
        </p:nvGrpSpPr>
        <p:grpSpPr>
          <a:xfrm>
            <a:off x="696361" y="539481"/>
            <a:ext cx="16895279" cy="9208039"/>
            <a:chOff x="0" y="0"/>
            <a:chExt cx="6054886" cy="3299953"/>
          </a:xfrm>
        </p:grpSpPr>
        <p:sp>
          <p:nvSpPr>
            <p:cNvPr id="17" name="Freeform 17">
              <a:extLst>
                <a:ext uri="{FF2B5EF4-FFF2-40B4-BE49-F238E27FC236}">
                  <a16:creationId xmlns:a16="http://schemas.microsoft.com/office/drawing/2014/main" id="{E4D3A7A6-5BF7-81F8-8C88-603B11CF65BD}"/>
                </a:ext>
              </a:extLst>
            </p:cNvPr>
            <p:cNvSpPr/>
            <p:nvPr/>
          </p:nvSpPr>
          <p:spPr>
            <a:xfrm>
              <a:off x="0" y="0"/>
              <a:ext cx="6054887" cy="3299953"/>
            </a:xfrm>
            <a:custGeom>
              <a:avLst/>
              <a:gdLst/>
              <a:ahLst/>
              <a:cxnLst/>
              <a:rect l="l" t="t" r="r" b="b"/>
              <a:pathLst>
                <a:path w="6054887" h="3299953">
                  <a:moveTo>
                    <a:pt x="16955" y="0"/>
                  </a:moveTo>
                  <a:lnTo>
                    <a:pt x="6037932" y="0"/>
                  </a:lnTo>
                  <a:cubicBezTo>
                    <a:pt x="6042429" y="0"/>
                    <a:pt x="6046741" y="1786"/>
                    <a:pt x="6049921" y="4966"/>
                  </a:cubicBezTo>
                  <a:cubicBezTo>
                    <a:pt x="6053100" y="8145"/>
                    <a:pt x="6054887" y="12458"/>
                    <a:pt x="6054887" y="16955"/>
                  </a:cubicBezTo>
                  <a:lnTo>
                    <a:pt x="6054887" y="3282999"/>
                  </a:lnTo>
                  <a:cubicBezTo>
                    <a:pt x="6054887" y="3287495"/>
                    <a:pt x="6053100" y="3291808"/>
                    <a:pt x="6049921" y="3294987"/>
                  </a:cubicBezTo>
                  <a:cubicBezTo>
                    <a:pt x="6046741" y="3298167"/>
                    <a:pt x="6042429" y="3299953"/>
                    <a:pt x="6037932" y="3299953"/>
                  </a:cubicBezTo>
                  <a:lnTo>
                    <a:pt x="16955" y="3299953"/>
                  </a:lnTo>
                  <a:cubicBezTo>
                    <a:pt x="12458" y="3299953"/>
                    <a:pt x="8145" y="3298167"/>
                    <a:pt x="4966" y="3294987"/>
                  </a:cubicBezTo>
                  <a:cubicBezTo>
                    <a:pt x="1786" y="3291808"/>
                    <a:pt x="0" y="3287495"/>
                    <a:pt x="0" y="3282999"/>
                  </a:cubicBezTo>
                  <a:lnTo>
                    <a:pt x="0" y="16955"/>
                  </a:lnTo>
                  <a:cubicBezTo>
                    <a:pt x="0" y="12458"/>
                    <a:pt x="1786" y="8145"/>
                    <a:pt x="4966" y="4966"/>
                  </a:cubicBezTo>
                  <a:cubicBezTo>
                    <a:pt x="8145" y="1786"/>
                    <a:pt x="12458" y="0"/>
                    <a:pt x="16955" y="0"/>
                  </a:cubicBez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TextBox 18">
              <a:extLst>
                <a:ext uri="{FF2B5EF4-FFF2-40B4-BE49-F238E27FC236}">
                  <a16:creationId xmlns:a16="http://schemas.microsoft.com/office/drawing/2014/main" id="{C2C864D4-3577-CB55-0BBE-738F5D8987BB}"/>
                </a:ext>
              </a:extLst>
            </p:cNvPr>
            <p:cNvSpPr txBox="1"/>
            <p:nvPr/>
          </p:nvSpPr>
          <p:spPr>
            <a:xfrm>
              <a:off x="0" y="-47625"/>
              <a:ext cx="812800" cy="860425"/>
            </a:xfrm>
            <a:prstGeom prst="rect">
              <a:avLst/>
            </a:prstGeom>
          </p:spPr>
          <p:txBody>
            <a:bodyPr lIns="50800" tIns="50800" rIns="50800" bIns="50800" rtlCol="0" anchor="ctr"/>
            <a:lstStyle/>
            <a:p>
              <a:pPr marL="0" marR="0" lvl="0" indent="0" algn="ctr" defTabSz="914400" rtl="0" eaLnBrk="1" fontAlgn="auto" latinLnBrk="0" hangingPunct="1">
                <a:lnSpc>
                  <a:spcPts val="196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5" name="TextBox 22">
            <a:extLst>
              <a:ext uri="{FF2B5EF4-FFF2-40B4-BE49-F238E27FC236}">
                <a16:creationId xmlns:a16="http://schemas.microsoft.com/office/drawing/2014/main" id="{4ABD6221-77A4-8B34-A9C5-5DBE4D839EBD}"/>
              </a:ext>
            </a:extLst>
          </p:cNvPr>
          <p:cNvSpPr txBox="1"/>
          <p:nvPr/>
        </p:nvSpPr>
        <p:spPr>
          <a:xfrm>
            <a:off x="2077105" y="3332630"/>
            <a:ext cx="14091317" cy="6147517"/>
          </a:xfrm>
          <a:prstGeom prst="rect">
            <a:avLst/>
          </a:prstGeom>
        </p:spPr>
        <p:txBody>
          <a:bodyPr wrap="square" lIns="0" tIns="0" rIns="0" bIns="0" rtlCol="0" anchor="t">
            <a:spAutoFit/>
          </a:bodyPr>
          <a:lstStyle/>
          <a:p>
            <a:pPr marL="457200" indent="-457200">
              <a:lnSpc>
                <a:spcPts val="4441"/>
              </a:lnSpc>
              <a:buFont typeface="Arial" panose="020B0604020202020204" pitchFamily="34" charset="0"/>
              <a:buChar char="•"/>
            </a:pPr>
            <a:r>
              <a:rPr lang="en-US" sz="3200" dirty="0">
                <a:solidFill>
                  <a:srgbClr val="002356"/>
                </a:solidFill>
                <a:latin typeface="Aptos" panose="020B0004020202020204" pitchFamily="34" charset="0"/>
              </a:rPr>
              <a:t>The MHST is made up of Support Workers, Education Mental Health Practitioners (EMHPs) both Trainees and Qualified, Supervisors to the EMHPs and Line Managers/Clinical Leads. </a:t>
            </a:r>
          </a:p>
          <a:p>
            <a:pPr marL="457200" indent="-457200">
              <a:lnSpc>
                <a:spcPts val="4441"/>
              </a:lnSpc>
              <a:buFont typeface="Arial" panose="020B0604020202020204" pitchFamily="34" charset="0"/>
              <a:buChar char="•"/>
            </a:pPr>
            <a:r>
              <a:rPr lang="en-US" sz="3200" dirty="0">
                <a:solidFill>
                  <a:srgbClr val="002356"/>
                </a:solidFill>
                <a:latin typeface="Aptos" panose="020B0004020202020204" pitchFamily="34" charset="0"/>
              </a:rPr>
              <a:t>We are an NHS service hosted by CAMHS, currently working in over 70% primary schools across Cornwall, and with secondary schools through our peer mentoring programme for years 6/7.</a:t>
            </a:r>
          </a:p>
          <a:p>
            <a:pPr marL="457200" indent="-457200">
              <a:lnSpc>
                <a:spcPts val="4441"/>
              </a:lnSpc>
              <a:buFont typeface="Arial" panose="020B0604020202020204" pitchFamily="34" charset="0"/>
              <a:buChar char="•"/>
            </a:pPr>
            <a:r>
              <a:rPr lang="en-US" sz="3200" dirty="0">
                <a:solidFill>
                  <a:srgbClr val="002356"/>
                </a:solidFill>
                <a:latin typeface="Aptos" panose="020B0004020202020204" pitchFamily="34" charset="0"/>
              </a:rPr>
              <a:t>We work with young people and their parent carers using low intensity CBT for low to moderate mental health difficulties, and emotional regulation.</a:t>
            </a:r>
          </a:p>
          <a:p>
            <a:pPr marL="457200" indent="-457200">
              <a:lnSpc>
                <a:spcPts val="4441"/>
              </a:lnSpc>
              <a:buFont typeface="Arial" panose="020B0604020202020204" pitchFamily="34" charset="0"/>
              <a:buChar char="•"/>
            </a:pPr>
            <a:r>
              <a:rPr lang="en-US" sz="3200" dirty="0">
                <a:solidFill>
                  <a:srgbClr val="002356"/>
                </a:solidFill>
                <a:latin typeface="Aptos" panose="020B0004020202020204" pitchFamily="34" charset="0"/>
              </a:rPr>
              <a:t>Next Steps – expanding provision for year 7’s.</a:t>
            </a:r>
          </a:p>
          <a:p>
            <a:pPr>
              <a:lnSpc>
                <a:spcPts val="4441"/>
              </a:lnSpc>
            </a:pPr>
            <a:endParaRPr lang="en-US" sz="2800" dirty="0">
              <a:solidFill>
                <a:srgbClr val="002356"/>
              </a:solidFill>
              <a:latin typeface="Quicksand 1"/>
            </a:endParaRPr>
          </a:p>
          <a:p>
            <a:pPr>
              <a:lnSpc>
                <a:spcPts val="4441"/>
              </a:lnSpc>
            </a:pPr>
            <a:endParaRPr lang="en-US" sz="2800" dirty="0">
              <a:solidFill>
                <a:srgbClr val="002356"/>
              </a:solidFill>
              <a:latin typeface="Quicksand 1"/>
            </a:endParaRPr>
          </a:p>
        </p:txBody>
      </p:sp>
      <p:sp>
        <p:nvSpPr>
          <p:cNvPr id="27" name="Freeform 20">
            <a:extLst>
              <a:ext uri="{FF2B5EF4-FFF2-40B4-BE49-F238E27FC236}">
                <a16:creationId xmlns:a16="http://schemas.microsoft.com/office/drawing/2014/main" id="{AF472C3E-C7A5-A973-2426-1FA1C9DE1742}"/>
              </a:ext>
            </a:extLst>
          </p:cNvPr>
          <p:cNvSpPr/>
          <p:nvPr/>
        </p:nvSpPr>
        <p:spPr>
          <a:xfrm>
            <a:off x="4436088" y="886372"/>
            <a:ext cx="11021924" cy="757757"/>
          </a:xfrm>
          <a:custGeom>
            <a:avLst/>
            <a:gdLst/>
            <a:ahLst/>
            <a:cxnLst/>
            <a:rect l="l" t="t" r="r" b="b"/>
            <a:pathLst>
              <a:path w="11021924" h="757757">
                <a:moveTo>
                  <a:pt x="0" y="0"/>
                </a:moveTo>
                <a:lnTo>
                  <a:pt x="11021924" y="0"/>
                </a:lnTo>
                <a:lnTo>
                  <a:pt x="11021924" y="757757"/>
                </a:lnTo>
                <a:lnTo>
                  <a:pt x="0" y="757757"/>
                </a:lnTo>
                <a:lnTo>
                  <a:pt x="0" y="0"/>
                </a:lnTo>
                <a:close/>
              </a:path>
            </a:pathLst>
          </a:custGeom>
          <a:blipFill>
            <a:blip r:embed="rId26">
              <a:extLst>
                <a:ext uri="{96DAC541-7B7A-43D3-8B79-37D633B846F1}">
                  <asvg:svgBlip xmlns:asvg="http://schemas.microsoft.com/office/drawing/2016/SVG/main" r:embed="rId27"/>
                </a:ext>
              </a:extLst>
            </a:blip>
            <a:stretch>
              <a:fillRect/>
            </a:stretch>
          </a:blipFill>
        </p:spPr>
        <p:txBody>
          <a:bodyPr/>
          <a:lstStyle/>
          <a:p>
            <a:endParaRPr lang="en-GB"/>
          </a:p>
        </p:txBody>
      </p:sp>
      <p:sp>
        <p:nvSpPr>
          <p:cNvPr id="26" name="TextBox 21">
            <a:extLst>
              <a:ext uri="{FF2B5EF4-FFF2-40B4-BE49-F238E27FC236}">
                <a16:creationId xmlns:a16="http://schemas.microsoft.com/office/drawing/2014/main" id="{11792383-C5D1-2A68-CA96-507FD0AEE647}"/>
              </a:ext>
            </a:extLst>
          </p:cNvPr>
          <p:cNvSpPr txBox="1"/>
          <p:nvPr/>
        </p:nvSpPr>
        <p:spPr>
          <a:xfrm>
            <a:off x="3688965" y="619702"/>
            <a:ext cx="11769047" cy="2232662"/>
          </a:xfrm>
          <a:prstGeom prst="rect">
            <a:avLst/>
          </a:prstGeom>
        </p:spPr>
        <p:txBody>
          <a:bodyPr wrap="square" lIns="0" tIns="0" rIns="0" bIns="0" rtlCol="0" anchor="t">
            <a:spAutoFit/>
          </a:bodyPr>
          <a:lstStyle/>
          <a:p>
            <a:pPr algn="ctr">
              <a:lnSpc>
                <a:spcPts val="9360"/>
              </a:lnSpc>
            </a:pPr>
            <a:r>
              <a:rPr lang="en-US" sz="6685" dirty="0">
                <a:solidFill>
                  <a:srgbClr val="002356"/>
                </a:solidFill>
                <a:latin typeface="Mango AC"/>
              </a:rPr>
              <a:t>About the MHST</a:t>
            </a:r>
          </a:p>
          <a:p>
            <a:pPr algn="ctr">
              <a:lnSpc>
                <a:spcPts val="9360"/>
              </a:lnSpc>
            </a:pPr>
            <a:r>
              <a:rPr lang="en-US" sz="4800" dirty="0">
                <a:solidFill>
                  <a:srgbClr val="002356"/>
                </a:solidFill>
                <a:latin typeface="Mango AC"/>
              </a:rPr>
              <a:t>(Mental Health Support Team):</a:t>
            </a:r>
          </a:p>
        </p:txBody>
      </p:sp>
      <p:pic>
        <p:nvPicPr>
          <p:cNvPr id="28" name="Picture 27">
            <a:extLst>
              <a:ext uri="{FF2B5EF4-FFF2-40B4-BE49-F238E27FC236}">
                <a16:creationId xmlns:a16="http://schemas.microsoft.com/office/drawing/2014/main" id="{CEADF2D0-6023-C932-7DB8-BDBF92A3D155}"/>
              </a:ext>
            </a:extLst>
          </p:cNvPr>
          <p:cNvPicPr>
            <a:picLocks noChangeAspect="1"/>
          </p:cNvPicPr>
          <p:nvPr/>
        </p:nvPicPr>
        <p:blipFill>
          <a:blip r:embed="rId28"/>
          <a:stretch>
            <a:fillRect/>
          </a:stretch>
        </p:blipFill>
        <p:spPr>
          <a:xfrm>
            <a:off x="14604375" y="8006175"/>
            <a:ext cx="2026388" cy="1403490"/>
          </a:xfrm>
          <a:prstGeom prst="rect">
            <a:avLst/>
          </a:prstGeom>
        </p:spPr>
      </p:pic>
    </p:spTree>
    <p:extLst>
      <p:ext uri="{BB962C8B-B14F-4D97-AF65-F5344CB8AC3E}">
        <p14:creationId xmlns:p14="http://schemas.microsoft.com/office/powerpoint/2010/main" val="10347425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2356"/>
        </a:solidFill>
        <a:effectLst/>
      </p:bgPr>
    </p:bg>
    <p:spTree>
      <p:nvGrpSpPr>
        <p:cNvPr id="1" name="">
          <a:extLst>
            <a:ext uri="{FF2B5EF4-FFF2-40B4-BE49-F238E27FC236}">
              <a16:creationId xmlns:a16="http://schemas.microsoft.com/office/drawing/2014/main" id="{C523465C-1C25-8919-B3C4-F5CA8A77EBF9}"/>
            </a:ext>
          </a:extLst>
        </p:cNvPr>
        <p:cNvGrpSpPr/>
        <p:nvPr/>
      </p:nvGrpSpPr>
      <p:grpSpPr>
        <a:xfrm>
          <a:off x="0" y="0"/>
          <a:ext cx="0" cy="0"/>
          <a:chOff x="0" y="0"/>
          <a:chExt cx="0" cy="0"/>
        </a:xfrm>
      </p:grpSpPr>
      <p:pic>
        <p:nvPicPr>
          <p:cNvPr id="2" name="Picture 2">
            <a:extLst>
              <a:ext uri="{FF2B5EF4-FFF2-40B4-BE49-F238E27FC236}">
                <a16:creationId xmlns:a16="http://schemas.microsoft.com/office/drawing/2014/main" id="{B6D68059-099D-3594-7965-E5DA02715CC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271572">
            <a:off x="-908579" y="-575328"/>
            <a:ext cx="5009394" cy="4244323"/>
          </a:xfrm>
          <a:prstGeom prst="rect">
            <a:avLst/>
          </a:prstGeom>
        </p:spPr>
      </p:pic>
      <p:pic>
        <p:nvPicPr>
          <p:cNvPr id="3" name="Picture 3">
            <a:extLst>
              <a:ext uri="{FF2B5EF4-FFF2-40B4-BE49-F238E27FC236}">
                <a16:creationId xmlns:a16="http://schemas.microsoft.com/office/drawing/2014/main" id="{D7D5F3A7-2D39-5117-333C-78AF0092BA5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517914">
            <a:off x="9797252" y="-1017538"/>
            <a:ext cx="1999794" cy="2720808"/>
          </a:xfrm>
          <a:prstGeom prst="rect">
            <a:avLst/>
          </a:prstGeom>
        </p:spPr>
      </p:pic>
      <p:pic>
        <p:nvPicPr>
          <p:cNvPr id="4" name="Picture 4">
            <a:extLst>
              <a:ext uri="{FF2B5EF4-FFF2-40B4-BE49-F238E27FC236}">
                <a16:creationId xmlns:a16="http://schemas.microsoft.com/office/drawing/2014/main" id="{179981BE-FA27-EB5A-A4FA-4473577E0F2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7329730" y="-1337274"/>
            <a:ext cx="3024000" cy="2890440"/>
          </a:xfrm>
          <a:prstGeom prst="rect">
            <a:avLst/>
          </a:prstGeom>
        </p:spPr>
      </p:pic>
      <p:pic>
        <p:nvPicPr>
          <p:cNvPr id="5" name="Picture 5">
            <a:extLst>
              <a:ext uri="{FF2B5EF4-FFF2-40B4-BE49-F238E27FC236}">
                <a16:creationId xmlns:a16="http://schemas.microsoft.com/office/drawing/2014/main" id="{93551D9D-EA84-DFD9-5356-285F8AF1421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9608097">
            <a:off x="16347274" y="-82318"/>
            <a:ext cx="3881453" cy="4210649"/>
          </a:xfrm>
          <a:prstGeom prst="rect">
            <a:avLst/>
          </a:prstGeom>
        </p:spPr>
      </p:pic>
      <p:pic>
        <p:nvPicPr>
          <p:cNvPr id="6" name="Picture 6">
            <a:extLst>
              <a:ext uri="{FF2B5EF4-FFF2-40B4-BE49-F238E27FC236}">
                <a16:creationId xmlns:a16="http://schemas.microsoft.com/office/drawing/2014/main" id="{C976001C-0201-9259-BE37-397CB5EEB0AA}"/>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7600424">
            <a:off x="110971" y="1345583"/>
            <a:ext cx="567975" cy="1215511"/>
          </a:xfrm>
          <a:prstGeom prst="rect">
            <a:avLst/>
          </a:prstGeom>
        </p:spPr>
      </p:pic>
      <p:pic>
        <p:nvPicPr>
          <p:cNvPr id="7" name="Picture 7">
            <a:extLst>
              <a:ext uri="{FF2B5EF4-FFF2-40B4-BE49-F238E27FC236}">
                <a16:creationId xmlns:a16="http://schemas.microsoft.com/office/drawing/2014/main" id="{AB356F80-25CF-CB8C-607C-AC3AA1AAF47F}"/>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7600424">
            <a:off x="-113114" y="1582637"/>
            <a:ext cx="567975" cy="1215511"/>
          </a:xfrm>
          <a:prstGeom prst="rect">
            <a:avLst/>
          </a:prstGeom>
        </p:spPr>
      </p:pic>
      <p:pic>
        <p:nvPicPr>
          <p:cNvPr id="8" name="Picture 8">
            <a:extLst>
              <a:ext uri="{FF2B5EF4-FFF2-40B4-BE49-F238E27FC236}">
                <a16:creationId xmlns:a16="http://schemas.microsoft.com/office/drawing/2014/main" id="{FAAF8831-DDA8-5C29-6BBC-A3850CC166E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271572">
            <a:off x="597784" y="6846442"/>
            <a:ext cx="5009394" cy="4244323"/>
          </a:xfrm>
          <a:prstGeom prst="rect">
            <a:avLst/>
          </a:prstGeom>
        </p:spPr>
      </p:pic>
      <p:pic>
        <p:nvPicPr>
          <p:cNvPr id="9" name="Picture 9">
            <a:extLst>
              <a:ext uri="{FF2B5EF4-FFF2-40B4-BE49-F238E27FC236}">
                <a16:creationId xmlns:a16="http://schemas.microsoft.com/office/drawing/2014/main" id="{4DC84801-6AA3-42A1-4DCA-C7A9C5D0CA6C}"/>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10165478">
            <a:off x="-22549" y="8195334"/>
            <a:ext cx="3024000" cy="2890440"/>
          </a:xfrm>
          <a:prstGeom prst="rect">
            <a:avLst/>
          </a:prstGeom>
        </p:spPr>
      </p:pic>
      <p:pic>
        <p:nvPicPr>
          <p:cNvPr id="10" name="Picture 10">
            <a:extLst>
              <a:ext uri="{FF2B5EF4-FFF2-40B4-BE49-F238E27FC236}">
                <a16:creationId xmlns:a16="http://schemas.microsoft.com/office/drawing/2014/main" id="{00A4A592-1800-1164-9A9A-19E0198B9058}"/>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1080270">
            <a:off x="68213" y="3034336"/>
            <a:ext cx="3024000" cy="2890440"/>
          </a:xfrm>
          <a:prstGeom prst="rect">
            <a:avLst/>
          </a:prstGeom>
        </p:spPr>
      </p:pic>
      <p:pic>
        <p:nvPicPr>
          <p:cNvPr id="11" name="Picture 11">
            <a:extLst>
              <a:ext uri="{FF2B5EF4-FFF2-40B4-BE49-F238E27FC236}">
                <a16:creationId xmlns:a16="http://schemas.microsoft.com/office/drawing/2014/main" id="{52A563AD-99B8-749E-3E4F-026A93813017}"/>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5675221">
            <a:off x="11190343" y="8040530"/>
            <a:ext cx="3024000" cy="3062983"/>
          </a:xfrm>
          <a:prstGeom prst="rect">
            <a:avLst/>
          </a:prstGeom>
        </p:spPr>
      </p:pic>
      <p:pic>
        <p:nvPicPr>
          <p:cNvPr id="12" name="Picture 12">
            <a:extLst>
              <a:ext uri="{FF2B5EF4-FFF2-40B4-BE49-F238E27FC236}">
                <a16:creationId xmlns:a16="http://schemas.microsoft.com/office/drawing/2014/main" id="{3CFA1ACE-D7CB-DF6E-6630-7C269A7F3E99}"/>
              </a:ext>
            </a:extLst>
          </p:cNvPr>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455396">
            <a:off x="17176502" y="3793888"/>
            <a:ext cx="1621280" cy="1737274"/>
          </a:xfrm>
          <a:prstGeom prst="rect">
            <a:avLst/>
          </a:prstGeom>
        </p:spPr>
      </p:pic>
      <p:pic>
        <p:nvPicPr>
          <p:cNvPr id="13" name="Picture 13">
            <a:extLst>
              <a:ext uri="{FF2B5EF4-FFF2-40B4-BE49-F238E27FC236}">
                <a16:creationId xmlns:a16="http://schemas.microsoft.com/office/drawing/2014/main" id="{18E0BBDF-259E-D645-8339-7B1BC62FDFA2}"/>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a:off x="15264000" y="7942387"/>
            <a:ext cx="3024000" cy="2890440"/>
          </a:xfrm>
          <a:prstGeom prst="rect">
            <a:avLst/>
          </a:prstGeom>
        </p:spPr>
      </p:pic>
      <p:pic>
        <p:nvPicPr>
          <p:cNvPr id="14" name="Picture 14">
            <a:extLst>
              <a:ext uri="{FF2B5EF4-FFF2-40B4-BE49-F238E27FC236}">
                <a16:creationId xmlns:a16="http://schemas.microsoft.com/office/drawing/2014/main" id="{17B72CDB-9E0B-63BB-CB41-8B59A97B19FB}"/>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rot="-8100000">
            <a:off x="4847001" y="8302299"/>
            <a:ext cx="3024000" cy="2890440"/>
          </a:xfrm>
          <a:prstGeom prst="rect">
            <a:avLst/>
          </a:prstGeom>
        </p:spPr>
      </p:pic>
      <p:pic>
        <p:nvPicPr>
          <p:cNvPr id="15" name="Picture 15">
            <a:extLst>
              <a:ext uri="{FF2B5EF4-FFF2-40B4-BE49-F238E27FC236}">
                <a16:creationId xmlns:a16="http://schemas.microsoft.com/office/drawing/2014/main" id="{7202FD8F-6C2F-873F-3F95-2D3CAC1C7DBB}"/>
              </a:ext>
            </a:extLst>
          </p:cNvPr>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a:fillRect/>
          </a:stretch>
        </p:blipFill>
        <p:spPr>
          <a:xfrm rot="-7284969">
            <a:off x="9649907" y="9653133"/>
            <a:ext cx="644451" cy="1189424"/>
          </a:xfrm>
          <a:prstGeom prst="rect">
            <a:avLst/>
          </a:prstGeom>
        </p:spPr>
      </p:pic>
      <p:grpSp>
        <p:nvGrpSpPr>
          <p:cNvPr id="16" name="Group 16">
            <a:extLst>
              <a:ext uri="{FF2B5EF4-FFF2-40B4-BE49-F238E27FC236}">
                <a16:creationId xmlns:a16="http://schemas.microsoft.com/office/drawing/2014/main" id="{019CA859-723B-A0E9-A82A-C039A3E53117}"/>
              </a:ext>
            </a:extLst>
          </p:cNvPr>
          <p:cNvGrpSpPr/>
          <p:nvPr/>
        </p:nvGrpSpPr>
        <p:grpSpPr>
          <a:xfrm>
            <a:off x="696361" y="539481"/>
            <a:ext cx="16895279" cy="9208039"/>
            <a:chOff x="0" y="0"/>
            <a:chExt cx="6054886" cy="3299953"/>
          </a:xfrm>
        </p:grpSpPr>
        <p:sp>
          <p:nvSpPr>
            <p:cNvPr id="17" name="Freeform 17">
              <a:extLst>
                <a:ext uri="{FF2B5EF4-FFF2-40B4-BE49-F238E27FC236}">
                  <a16:creationId xmlns:a16="http://schemas.microsoft.com/office/drawing/2014/main" id="{447D5D06-EC04-556A-6FF6-54A77B7DAA14}"/>
                </a:ext>
              </a:extLst>
            </p:cNvPr>
            <p:cNvSpPr/>
            <p:nvPr/>
          </p:nvSpPr>
          <p:spPr>
            <a:xfrm>
              <a:off x="0" y="0"/>
              <a:ext cx="6054887" cy="3299953"/>
            </a:xfrm>
            <a:custGeom>
              <a:avLst/>
              <a:gdLst/>
              <a:ahLst/>
              <a:cxnLst/>
              <a:rect l="l" t="t" r="r" b="b"/>
              <a:pathLst>
                <a:path w="6054887" h="3299953">
                  <a:moveTo>
                    <a:pt x="16955" y="0"/>
                  </a:moveTo>
                  <a:lnTo>
                    <a:pt x="6037932" y="0"/>
                  </a:lnTo>
                  <a:cubicBezTo>
                    <a:pt x="6042429" y="0"/>
                    <a:pt x="6046741" y="1786"/>
                    <a:pt x="6049921" y="4966"/>
                  </a:cubicBezTo>
                  <a:cubicBezTo>
                    <a:pt x="6053100" y="8145"/>
                    <a:pt x="6054887" y="12458"/>
                    <a:pt x="6054887" y="16955"/>
                  </a:cubicBezTo>
                  <a:lnTo>
                    <a:pt x="6054887" y="3282999"/>
                  </a:lnTo>
                  <a:cubicBezTo>
                    <a:pt x="6054887" y="3287495"/>
                    <a:pt x="6053100" y="3291808"/>
                    <a:pt x="6049921" y="3294987"/>
                  </a:cubicBezTo>
                  <a:cubicBezTo>
                    <a:pt x="6046741" y="3298167"/>
                    <a:pt x="6042429" y="3299953"/>
                    <a:pt x="6037932" y="3299953"/>
                  </a:cubicBezTo>
                  <a:lnTo>
                    <a:pt x="16955" y="3299953"/>
                  </a:lnTo>
                  <a:cubicBezTo>
                    <a:pt x="12458" y="3299953"/>
                    <a:pt x="8145" y="3298167"/>
                    <a:pt x="4966" y="3294987"/>
                  </a:cubicBezTo>
                  <a:cubicBezTo>
                    <a:pt x="1786" y="3291808"/>
                    <a:pt x="0" y="3287495"/>
                    <a:pt x="0" y="3282999"/>
                  </a:cubicBezTo>
                  <a:lnTo>
                    <a:pt x="0" y="16955"/>
                  </a:lnTo>
                  <a:cubicBezTo>
                    <a:pt x="0" y="12458"/>
                    <a:pt x="1786" y="8145"/>
                    <a:pt x="4966" y="4966"/>
                  </a:cubicBezTo>
                  <a:cubicBezTo>
                    <a:pt x="8145" y="1786"/>
                    <a:pt x="12458" y="0"/>
                    <a:pt x="16955" y="0"/>
                  </a:cubicBez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TextBox 18">
              <a:extLst>
                <a:ext uri="{FF2B5EF4-FFF2-40B4-BE49-F238E27FC236}">
                  <a16:creationId xmlns:a16="http://schemas.microsoft.com/office/drawing/2014/main" id="{D4DFE045-B061-A279-9EC2-5191ED400AE4}"/>
                </a:ext>
              </a:extLst>
            </p:cNvPr>
            <p:cNvSpPr txBox="1"/>
            <p:nvPr/>
          </p:nvSpPr>
          <p:spPr>
            <a:xfrm>
              <a:off x="0" y="-47625"/>
              <a:ext cx="812800" cy="860425"/>
            </a:xfrm>
            <a:prstGeom prst="rect">
              <a:avLst/>
            </a:prstGeom>
          </p:spPr>
          <p:txBody>
            <a:bodyPr lIns="50800" tIns="50800" rIns="50800" bIns="50800" rtlCol="0" anchor="ctr"/>
            <a:lstStyle/>
            <a:p>
              <a:pPr marL="0" marR="0" lvl="0" indent="0" algn="ctr" defTabSz="914400" rtl="0" eaLnBrk="1" fontAlgn="auto" latinLnBrk="0" hangingPunct="1">
                <a:lnSpc>
                  <a:spcPts val="196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7" name="Freeform 20">
            <a:extLst>
              <a:ext uri="{FF2B5EF4-FFF2-40B4-BE49-F238E27FC236}">
                <a16:creationId xmlns:a16="http://schemas.microsoft.com/office/drawing/2014/main" id="{F07F3599-A06B-B055-386B-DFC4B4A38040}"/>
              </a:ext>
            </a:extLst>
          </p:cNvPr>
          <p:cNvSpPr/>
          <p:nvPr/>
        </p:nvSpPr>
        <p:spPr>
          <a:xfrm>
            <a:off x="3431058" y="1349797"/>
            <a:ext cx="11021924" cy="757757"/>
          </a:xfrm>
          <a:custGeom>
            <a:avLst/>
            <a:gdLst/>
            <a:ahLst/>
            <a:cxnLst/>
            <a:rect l="l" t="t" r="r" b="b"/>
            <a:pathLst>
              <a:path w="11021924" h="757757">
                <a:moveTo>
                  <a:pt x="0" y="0"/>
                </a:moveTo>
                <a:lnTo>
                  <a:pt x="11021924" y="0"/>
                </a:lnTo>
                <a:lnTo>
                  <a:pt x="11021924" y="757757"/>
                </a:lnTo>
                <a:lnTo>
                  <a:pt x="0" y="757757"/>
                </a:lnTo>
                <a:lnTo>
                  <a:pt x="0" y="0"/>
                </a:lnTo>
                <a:close/>
              </a:path>
            </a:pathLst>
          </a:custGeom>
          <a:blipFill>
            <a:blip r:embed="rId26">
              <a:extLst>
                <a:ext uri="{96DAC541-7B7A-43D3-8B79-37D633B846F1}">
                  <asvg:svgBlip xmlns:asvg="http://schemas.microsoft.com/office/drawing/2016/SVG/main" r:embed="rId27"/>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pic>
        <p:nvPicPr>
          <p:cNvPr id="28" name="Picture 27">
            <a:extLst>
              <a:ext uri="{FF2B5EF4-FFF2-40B4-BE49-F238E27FC236}">
                <a16:creationId xmlns:a16="http://schemas.microsoft.com/office/drawing/2014/main" id="{8D73138F-9436-8B81-482E-A17877C98969}"/>
              </a:ext>
            </a:extLst>
          </p:cNvPr>
          <p:cNvPicPr>
            <a:picLocks noChangeAspect="1"/>
          </p:cNvPicPr>
          <p:nvPr/>
        </p:nvPicPr>
        <p:blipFill>
          <a:blip r:embed="rId28"/>
          <a:stretch>
            <a:fillRect/>
          </a:stretch>
        </p:blipFill>
        <p:spPr>
          <a:xfrm>
            <a:off x="14604375" y="8006175"/>
            <a:ext cx="2026388" cy="1403490"/>
          </a:xfrm>
          <a:prstGeom prst="rect">
            <a:avLst/>
          </a:prstGeom>
        </p:spPr>
      </p:pic>
      <p:sp>
        <p:nvSpPr>
          <p:cNvPr id="19" name="TextBox 18">
            <a:extLst>
              <a:ext uri="{FF2B5EF4-FFF2-40B4-BE49-F238E27FC236}">
                <a16:creationId xmlns:a16="http://schemas.microsoft.com/office/drawing/2014/main" id="{9AC044F5-2013-C6BE-EBD9-E4F49820CEE5}"/>
              </a:ext>
            </a:extLst>
          </p:cNvPr>
          <p:cNvSpPr txBox="1"/>
          <p:nvPr/>
        </p:nvSpPr>
        <p:spPr>
          <a:xfrm>
            <a:off x="1517418" y="3147211"/>
            <a:ext cx="14154184" cy="6001643"/>
          </a:xfrm>
          <a:prstGeom prst="rect">
            <a:avLst/>
          </a:prstGeom>
          <a:noFill/>
        </p:spPr>
        <p:txBody>
          <a:bodyPr wrap="square" lIns="91440" tIns="45720" rIns="91440" bIns="45720" rtlCol="0" anchor="t">
            <a:spAutoFit/>
          </a:bodyPr>
          <a:lstStyle/>
          <a:p>
            <a:r>
              <a:rPr lang="en-GB" sz="3200" dirty="0">
                <a:latin typeface="Aptos"/>
              </a:rPr>
              <a:t>“The Decider Skills use Cognitive Behaviour Therapy (CBT) to teach children, young people and adults the skills to recognise their own thoughts, feelings and behaviours, enabling them to monitor and manage their own emotions and mental health.”</a:t>
            </a:r>
          </a:p>
          <a:p>
            <a:endParaRPr lang="en-GB" sz="3200" dirty="0">
              <a:latin typeface="Aptos" panose="020B0004020202020204" pitchFamily="34" charset="0"/>
            </a:endParaRPr>
          </a:p>
          <a:p>
            <a:r>
              <a:rPr lang="en-GB" sz="3200" dirty="0">
                <a:latin typeface="Aptos" panose="020B0004020202020204" pitchFamily="34" charset="0"/>
              </a:rPr>
              <a:t>“The Decider Skills are strongly grounded in theory summarising 12 CBT and DBT (Dialectical Behaviour Therapy) skills which have an impressive evidence base”  This has proven to provide self-regulation skills for home, school and the community.</a:t>
            </a:r>
          </a:p>
          <a:p>
            <a:endParaRPr lang="en-GB" sz="3200" dirty="0">
              <a:latin typeface="Aptos" panose="020B0004020202020204" pitchFamily="34" charset="0"/>
            </a:endParaRPr>
          </a:p>
          <a:p>
            <a:r>
              <a:rPr lang="en-GB" sz="3200" dirty="0">
                <a:latin typeface="Aptos" panose="020B0004020202020204" pitchFamily="34" charset="0"/>
              </a:rPr>
              <a:t>You can find out more information about the evidence and research that underpins The Decider Skills here: </a:t>
            </a:r>
            <a:r>
              <a:rPr lang="en-GB" sz="3200" dirty="0">
                <a:hlinkClick r:id="rId29"/>
              </a:rPr>
              <a:t>Studies | The Decider</a:t>
            </a:r>
            <a:endParaRPr lang="en-GB" sz="3200" dirty="0">
              <a:latin typeface="Aptos" panose="020B0004020202020204" pitchFamily="34" charset="0"/>
            </a:endParaRPr>
          </a:p>
        </p:txBody>
      </p:sp>
      <p:sp>
        <p:nvSpPr>
          <p:cNvPr id="20" name="TextBox 21">
            <a:extLst>
              <a:ext uri="{FF2B5EF4-FFF2-40B4-BE49-F238E27FC236}">
                <a16:creationId xmlns:a16="http://schemas.microsoft.com/office/drawing/2014/main" id="{F7756F71-C786-E461-EEA2-B1727680ADE6}"/>
              </a:ext>
            </a:extLst>
          </p:cNvPr>
          <p:cNvSpPr txBox="1"/>
          <p:nvPr/>
        </p:nvSpPr>
        <p:spPr>
          <a:xfrm>
            <a:off x="4031980" y="1053468"/>
            <a:ext cx="10118777" cy="1075551"/>
          </a:xfrm>
          <a:prstGeom prst="rect">
            <a:avLst/>
          </a:prstGeom>
        </p:spPr>
        <p:txBody>
          <a:bodyPr wrap="square" lIns="0" tIns="0" rIns="0" bIns="0" rtlCol="0" anchor="t">
            <a:spAutoFit/>
          </a:bodyPr>
          <a:lstStyle/>
          <a:p>
            <a:pPr algn="ctr">
              <a:lnSpc>
                <a:spcPts val="9360"/>
              </a:lnSpc>
            </a:pPr>
            <a:r>
              <a:rPr lang="en-US" sz="6685" dirty="0">
                <a:solidFill>
                  <a:srgbClr val="002356"/>
                </a:solidFill>
                <a:latin typeface="Mango AC"/>
              </a:rPr>
              <a:t>The Decider Skills</a:t>
            </a:r>
          </a:p>
        </p:txBody>
      </p:sp>
    </p:spTree>
    <p:extLst>
      <p:ext uri="{BB962C8B-B14F-4D97-AF65-F5344CB8AC3E}">
        <p14:creationId xmlns:p14="http://schemas.microsoft.com/office/powerpoint/2010/main" val="27139481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6B911-FD2E-FE9D-70D8-12D85593A2B2}"/>
            </a:ext>
          </a:extLst>
        </p:cNvPr>
        <p:cNvGrpSpPr/>
        <p:nvPr/>
      </p:nvGrpSpPr>
      <p:grpSpPr>
        <a:xfrm>
          <a:off x="0" y="0"/>
          <a:ext cx="0" cy="0"/>
          <a:chOff x="0" y="0"/>
          <a:chExt cx="0" cy="0"/>
        </a:xfrm>
      </p:grpSpPr>
      <p:pic>
        <p:nvPicPr>
          <p:cNvPr id="25" name="Picture 24">
            <a:extLst>
              <a:ext uri="{FF2B5EF4-FFF2-40B4-BE49-F238E27FC236}">
                <a16:creationId xmlns:a16="http://schemas.microsoft.com/office/drawing/2014/main" id="{4DC0ECC4-5601-3C36-5DE8-245944377F9D}"/>
              </a:ext>
            </a:extLst>
          </p:cNvPr>
          <p:cNvPicPr>
            <a:picLocks noChangeAspect="1"/>
          </p:cNvPicPr>
          <p:nvPr/>
        </p:nvPicPr>
        <p:blipFill>
          <a:blip r:embed="rId2"/>
          <a:stretch>
            <a:fillRect/>
          </a:stretch>
        </p:blipFill>
        <p:spPr>
          <a:xfrm rot="20993102">
            <a:off x="933427" y="1233916"/>
            <a:ext cx="6324600" cy="8553450"/>
          </a:xfrm>
          <a:prstGeom prst="rect">
            <a:avLst/>
          </a:prstGeom>
        </p:spPr>
      </p:pic>
      <p:pic>
        <p:nvPicPr>
          <p:cNvPr id="17" name="Picture 16">
            <a:extLst>
              <a:ext uri="{FF2B5EF4-FFF2-40B4-BE49-F238E27FC236}">
                <a16:creationId xmlns:a16="http://schemas.microsoft.com/office/drawing/2014/main" id="{2CBC26EC-1570-3DE3-93ED-4E16BD5A9E48}"/>
              </a:ext>
            </a:extLst>
          </p:cNvPr>
          <p:cNvPicPr>
            <a:picLocks noChangeAspect="1"/>
          </p:cNvPicPr>
          <p:nvPr/>
        </p:nvPicPr>
        <p:blipFill>
          <a:blip r:embed="rId3"/>
          <a:stretch>
            <a:fillRect/>
          </a:stretch>
        </p:blipFill>
        <p:spPr>
          <a:xfrm rot="636343">
            <a:off x="11431196" y="906553"/>
            <a:ext cx="5722338" cy="8720218"/>
          </a:xfrm>
          <a:prstGeom prst="rect">
            <a:avLst/>
          </a:prstGeom>
          <a:ln>
            <a:solidFill>
              <a:schemeClr val="tx1"/>
            </a:solidFill>
          </a:ln>
        </p:spPr>
      </p:pic>
      <p:sp>
        <p:nvSpPr>
          <p:cNvPr id="20" name="Freeform 20">
            <a:extLst>
              <a:ext uri="{FF2B5EF4-FFF2-40B4-BE49-F238E27FC236}">
                <a16:creationId xmlns:a16="http://schemas.microsoft.com/office/drawing/2014/main" id="{8E723776-18D2-8EEC-8013-15919AD2CDE1}"/>
              </a:ext>
            </a:extLst>
          </p:cNvPr>
          <p:cNvSpPr/>
          <p:nvPr/>
        </p:nvSpPr>
        <p:spPr>
          <a:xfrm>
            <a:off x="6315218" y="317944"/>
            <a:ext cx="6509945" cy="2281009"/>
          </a:xfrm>
          <a:custGeom>
            <a:avLst/>
            <a:gdLst/>
            <a:ahLst/>
            <a:cxnLst/>
            <a:rect l="l" t="t" r="r" b="b"/>
            <a:pathLst>
              <a:path w="11021924" h="757757">
                <a:moveTo>
                  <a:pt x="0" y="0"/>
                </a:moveTo>
                <a:lnTo>
                  <a:pt x="11021924" y="0"/>
                </a:lnTo>
                <a:lnTo>
                  <a:pt x="11021924" y="757757"/>
                </a:lnTo>
                <a:lnTo>
                  <a:pt x="0" y="75775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dirty="0"/>
          </a:p>
        </p:txBody>
      </p:sp>
      <p:sp>
        <p:nvSpPr>
          <p:cNvPr id="18" name="TextBox 18">
            <a:extLst>
              <a:ext uri="{FF2B5EF4-FFF2-40B4-BE49-F238E27FC236}">
                <a16:creationId xmlns:a16="http://schemas.microsoft.com/office/drawing/2014/main" id="{88187998-9628-E93D-972A-1DCD0FC9A206}"/>
              </a:ext>
            </a:extLst>
          </p:cNvPr>
          <p:cNvSpPr txBox="1"/>
          <p:nvPr/>
        </p:nvSpPr>
        <p:spPr>
          <a:xfrm>
            <a:off x="4267932" y="1989030"/>
            <a:ext cx="11662420" cy="5768213"/>
          </a:xfrm>
          <a:prstGeom prst="rect">
            <a:avLst/>
          </a:prstGeom>
        </p:spPr>
        <p:txBody>
          <a:bodyPr lIns="50800" tIns="50800" rIns="50800" bIns="50800" rtlCol="0" anchor="ctr"/>
          <a:lstStyle/>
          <a:p>
            <a:pPr algn="ctr">
              <a:lnSpc>
                <a:spcPts val="1960"/>
              </a:lnSpc>
            </a:pPr>
            <a:endParaRPr/>
          </a:p>
        </p:txBody>
      </p:sp>
      <p:sp>
        <p:nvSpPr>
          <p:cNvPr id="19" name="Freeform 19">
            <a:extLst>
              <a:ext uri="{FF2B5EF4-FFF2-40B4-BE49-F238E27FC236}">
                <a16:creationId xmlns:a16="http://schemas.microsoft.com/office/drawing/2014/main" id="{570114EC-2DC2-6C10-9A17-3CF22CED5D6D}"/>
              </a:ext>
            </a:extLst>
          </p:cNvPr>
          <p:cNvSpPr/>
          <p:nvPr/>
        </p:nvSpPr>
        <p:spPr>
          <a:xfrm>
            <a:off x="8684896" y="9280194"/>
            <a:ext cx="1569342" cy="1088931"/>
          </a:xfrm>
          <a:custGeom>
            <a:avLst/>
            <a:gdLst/>
            <a:ahLst/>
            <a:cxnLst/>
            <a:rect l="l" t="t" r="r" b="b"/>
            <a:pathLst>
              <a:path w="1569342" h="1088931">
                <a:moveTo>
                  <a:pt x="0" y="0"/>
                </a:moveTo>
                <a:lnTo>
                  <a:pt x="1569342" y="0"/>
                </a:lnTo>
                <a:lnTo>
                  <a:pt x="1569342" y="1088932"/>
                </a:lnTo>
                <a:lnTo>
                  <a:pt x="0" y="1088932"/>
                </a:lnTo>
                <a:lnTo>
                  <a:pt x="0" y="0"/>
                </a:lnTo>
                <a:close/>
              </a:path>
            </a:pathLst>
          </a:custGeom>
          <a:blipFill>
            <a:blip r:embed="rId6"/>
            <a:stretch>
              <a:fillRect/>
            </a:stretch>
          </a:blipFill>
        </p:spPr>
        <p:txBody>
          <a:bodyPr/>
          <a:lstStyle/>
          <a:p>
            <a:endParaRPr lang="en-GB"/>
          </a:p>
        </p:txBody>
      </p:sp>
      <p:sp>
        <p:nvSpPr>
          <p:cNvPr id="21" name="TextBox 21">
            <a:extLst>
              <a:ext uri="{FF2B5EF4-FFF2-40B4-BE49-F238E27FC236}">
                <a16:creationId xmlns:a16="http://schemas.microsoft.com/office/drawing/2014/main" id="{EAF4E9A2-3849-F033-2EBE-15075228B851}"/>
              </a:ext>
            </a:extLst>
          </p:cNvPr>
          <p:cNvSpPr txBox="1"/>
          <p:nvPr/>
        </p:nvSpPr>
        <p:spPr>
          <a:xfrm>
            <a:off x="6519172" y="280401"/>
            <a:ext cx="6314012" cy="2281009"/>
          </a:xfrm>
          <a:prstGeom prst="rect">
            <a:avLst/>
          </a:prstGeom>
        </p:spPr>
        <p:txBody>
          <a:bodyPr wrap="square" lIns="0" tIns="0" rIns="0" bIns="0" rtlCol="0" anchor="t">
            <a:spAutoFit/>
          </a:bodyPr>
          <a:lstStyle/>
          <a:p>
            <a:pPr algn="ctr">
              <a:lnSpc>
                <a:spcPts val="9360"/>
              </a:lnSpc>
            </a:pPr>
            <a:r>
              <a:rPr lang="en-US" sz="6685" dirty="0">
                <a:solidFill>
                  <a:srgbClr val="002356"/>
                </a:solidFill>
                <a:latin typeface="Mango AC"/>
              </a:rPr>
              <a:t>The Decider Skills</a:t>
            </a:r>
          </a:p>
        </p:txBody>
      </p:sp>
      <p:sp>
        <p:nvSpPr>
          <p:cNvPr id="22" name="TextBox 22">
            <a:extLst>
              <a:ext uri="{FF2B5EF4-FFF2-40B4-BE49-F238E27FC236}">
                <a16:creationId xmlns:a16="http://schemas.microsoft.com/office/drawing/2014/main" id="{0047F5A5-B1C8-65FF-F36D-7D49E3A7167A}"/>
              </a:ext>
            </a:extLst>
          </p:cNvPr>
          <p:cNvSpPr txBox="1"/>
          <p:nvPr/>
        </p:nvSpPr>
        <p:spPr>
          <a:xfrm>
            <a:off x="3901749" y="3308707"/>
            <a:ext cx="12704978" cy="1080104"/>
          </a:xfrm>
          <a:prstGeom prst="rect">
            <a:avLst/>
          </a:prstGeom>
        </p:spPr>
        <p:txBody>
          <a:bodyPr wrap="square" lIns="0" tIns="0" rIns="0" bIns="0" rtlCol="0" anchor="t">
            <a:spAutoFit/>
          </a:bodyPr>
          <a:lstStyle/>
          <a:p>
            <a:pPr>
              <a:lnSpc>
                <a:spcPts val="4441"/>
              </a:lnSpc>
            </a:pPr>
            <a:endParaRPr lang="en-US" sz="3172" dirty="0">
              <a:solidFill>
                <a:srgbClr val="002356"/>
              </a:solidFill>
              <a:latin typeface="Quicksand 1"/>
            </a:endParaRPr>
          </a:p>
          <a:p>
            <a:pPr>
              <a:lnSpc>
                <a:spcPts val="4441"/>
              </a:lnSpc>
            </a:pPr>
            <a:endParaRPr lang="en-US" sz="3172" dirty="0">
              <a:solidFill>
                <a:srgbClr val="002356"/>
              </a:solidFill>
              <a:latin typeface="Quicksand 1"/>
            </a:endParaRPr>
          </a:p>
        </p:txBody>
      </p:sp>
      <p:pic>
        <p:nvPicPr>
          <p:cNvPr id="2" name="Picture 1">
            <a:extLst>
              <a:ext uri="{FF2B5EF4-FFF2-40B4-BE49-F238E27FC236}">
                <a16:creationId xmlns:a16="http://schemas.microsoft.com/office/drawing/2014/main" id="{9DCD7EE0-BE56-83F9-24E1-C93F8C97D88E}"/>
              </a:ext>
            </a:extLst>
          </p:cNvPr>
          <p:cNvPicPr>
            <a:picLocks noChangeAspect="1"/>
          </p:cNvPicPr>
          <p:nvPr/>
        </p:nvPicPr>
        <p:blipFill>
          <a:blip r:embed="rId7"/>
          <a:stretch>
            <a:fillRect/>
          </a:stretch>
        </p:blipFill>
        <p:spPr>
          <a:xfrm>
            <a:off x="8249000" y="3278628"/>
            <a:ext cx="1914310" cy="5352752"/>
          </a:xfrm>
          <a:prstGeom prst="rect">
            <a:avLst/>
          </a:prstGeom>
        </p:spPr>
      </p:pic>
    </p:spTree>
    <p:extLst>
      <p:ext uri="{BB962C8B-B14F-4D97-AF65-F5344CB8AC3E}">
        <p14:creationId xmlns:p14="http://schemas.microsoft.com/office/powerpoint/2010/main" val="3330124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2356"/>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271572">
            <a:off x="-908579" y="-575328"/>
            <a:ext cx="5009394" cy="4244323"/>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517914">
            <a:off x="9797252" y="-1017538"/>
            <a:ext cx="1999794" cy="2720808"/>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7329730" y="-1337274"/>
            <a:ext cx="3024000" cy="2890440"/>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9608097">
            <a:off x="16347274" y="-82318"/>
            <a:ext cx="3881453" cy="4210649"/>
          </a:xfrm>
          <a:prstGeom prst="rect">
            <a:avLst/>
          </a:prstGeom>
        </p:spPr>
      </p:pic>
      <p:pic>
        <p:nvPicPr>
          <p:cNvPr id="6" name="Picture 6"/>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7600424">
            <a:off x="110971" y="1345583"/>
            <a:ext cx="567975" cy="1215511"/>
          </a:xfrm>
          <a:prstGeom prst="rect">
            <a:avLst/>
          </a:prstGeom>
        </p:spPr>
      </p:pic>
      <p:pic>
        <p:nvPicPr>
          <p:cNvPr id="7" name="Picture 7"/>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7600424">
            <a:off x="-113114" y="1582637"/>
            <a:ext cx="567975" cy="1215511"/>
          </a:xfrm>
          <a:prstGeom prst="rect">
            <a:avLst/>
          </a:prstGeom>
        </p:spPr>
      </p:pic>
      <p:pic>
        <p:nvPicPr>
          <p:cNvPr id="8"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271572">
            <a:off x="597784" y="6846442"/>
            <a:ext cx="5009394" cy="4244323"/>
          </a:xfrm>
          <a:prstGeom prst="rect">
            <a:avLst/>
          </a:prstGeom>
        </p:spPr>
      </p:pic>
      <p:pic>
        <p:nvPicPr>
          <p:cNvPr id="9" name="Picture 9"/>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10165478">
            <a:off x="-22549" y="8195334"/>
            <a:ext cx="3024000" cy="2890440"/>
          </a:xfrm>
          <a:prstGeom prst="rect">
            <a:avLst/>
          </a:prstGeom>
        </p:spPr>
      </p:pic>
      <p:pic>
        <p:nvPicPr>
          <p:cNvPr id="10" name="Picture 10"/>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1080270">
            <a:off x="68213" y="3034336"/>
            <a:ext cx="3024000" cy="2890440"/>
          </a:xfrm>
          <a:prstGeom prst="rect">
            <a:avLst/>
          </a:prstGeom>
        </p:spPr>
      </p:pic>
      <p:pic>
        <p:nvPicPr>
          <p:cNvPr id="11" name="Picture 11"/>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5675221">
            <a:off x="11190343" y="8040530"/>
            <a:ext cx="3024000" cy="3062983"/>
          </a:xfrm>
          <a:prstGeom prst="rect">
            <a:avLst/>
          </a:prstGeom>
        </p:spPr>
      </p:pic>
      <p:pic>
        <p:nvPicPr>
          <p:cNvPr id="12" name="Picture 12"/>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455396">
            <a:off x="17176502" y="3793888"/>
            <a:ext cx="1621280" cy="1737274"/>
          </a:xfrm>
          <a:prstGeom prst="rect">
            <a:avLst/>
          </a:prstGeom>
        </p:spPr>
      </p:pic>
      <p:pic>
        <p:nvPicPr>
          <p:cNvPr id="13" name="Picture 13"/>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a:off x="15264000" y="7942387"/>
            <a:ext cx="3024000" cy="2890440"/>
          </a:xfrm>
          <a:prstGeom prst="rect">
            <a:avLst/>
          </a:prstGeom>
        </p:spPr>
      </p:pic>
      <p:pic>
        <p:nvPicPr>
          <p:cNvPr id="14" name="Picture 14"/>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rot="-8100000">
            <a:off x="4847001" y="8302299"/>
            <a:ext cx="3024000" cy="2890440"/>
          </a:xfrm>
          <a:prstGeom prst="rect">
            <a:avLst/>
          </a:prstGeom>
        </p:spPr>
      </p:pic>
      <p:pic>
        <p:nvPicPr>
          <p:cNvPr id="15" name="Picture 15"/>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a:fillRect/>
          </a:stretch>
        </p:blipFill>
        <p:spPr>
          <a:xfrm rot="-7284969">
            <a:off x="9649907" y="9653133"/>
            <a:ext cx="644451" cy="1189424"/>
          </a:xfrm>
          <a:prstGeom prst="rect">
            <a:avLst/>
          </a:prstGeom>
        </p:spPr>
      </p:pic>
      <p:grpSp>
        <p:nvGrpSpPr>
          <p:cNvPr id="16" name="Group 16"/>
          <p:cNvGrpSpPr/>
          <p:nvPr/>
        </p:nvGrpSpPr>
        <p:grpSpPr>
          <a:xfrm>
            <a:off x="696361" y="539481"/>
            <a:ext cx="16895279" cy="9208039"/>
            <a:chOff x="0" y="0"/>
            <a:chExt cx="6054886" cy="3299953"/>
          </a:xfrm>
        </p:grpSpPr>
        <p:sp>
          <p:nvSpPr>
            <p:cNvPr id="17" name="Freeform 17"/>
            <p:cNvSpPr/>
            <p:nvPr/>
          </p:nvSpPr>
          <p:spPr>
            <a:xfrm>
              <a:off x="0" y="0"/>
              <a:ext cx="6054887" cy="3299953"/>
            </a:xfrm>
            <a:custGeom>
              <a:avLst/>
              <a:gdLst/>
              <a:ahLst/>
              <a:cxnLst/>
              <a:rect l="l" t="t" r="r" b="b"/>
              <a:pathLst>
                <a:path w="6054887" h="3299953">
                  <a:moveTo>
                    <a:pt x="16955" y="0"/>
                  </a:moveTo>
                  <a:lnTo>
                    <a:pt x="6037932" y="0"/>
                  </a:lnTo>
                  <a:cubicBezTo>
                    <a:pt x="6042429" y="0"/>
                    <a:pt x="6046741" y="1786"/>
                    <a:pt x="6049921" y="4966"/>
                  </a:cubicBezTo>
                  <a:cubicBezTo>
                    <a:pt x="6053100" y="8145"/>
                    <a:pt x="6054887" y="12458"/>
                    <a:pt x="6054887" y="16955"/>
                  </a:cubicBezTo>
                  <a:lnTo>
                    <a:pt x="6054887" y="3282999"/>
                  </a:lnTo>
                  <a:cubicBezTo>
                    <a:pt x="6054887" y="3287495"/>
                    <a:pt x="6053100" y="3291808"/>
                    <a:pt x="6049921" y="3294987"/>
                  </a:cubicBezTo>
                  <a:cubicBezTo>
                    <a:pt x="6046741" y="3298167"/>
                    <a:pt x="6042429" y="3299953"/>
                    <a:pt x="6037932" y="3299953"/>
                  </a:cubicBezTo>
                  <a:lnTo>
                    <a:pt x="16955" y="3299953"/>
                  </a:lnTo>
                  <a:cubicBezTo>
                    <a:pt x="12458" y="3299953"/>
                    <a:pt x="8145" y="3298167"/>
                    <a:pt x="4966" y="3294987"/>
                  </a:cubicBezTo>
                  <a:cubicBezTo>
                    <a:pt x="1786" y="3291808"/>
                    <a:pt x="0" y="3287495"/>
                    <a:pt x="0" y="3282999"/>
                  </a:cubicBezTo>
                  <a:lnTo>
                    <a:pt x="0" y="16955"/>
                  </a:lnTo>
                  <a:cubicBezTo>
                    <a:pt x="0" y="12458"/>
                    <a:pt x="1786" y="8145"/>
                    <a:pt x="4966" y="4966"/>
                  </a:cubicBezTo>
                  <a:cubicBezTo>
                    <a:pt x="8145" y="1786"/>
                    <a:pt x="12458" y="0"/>
                    <a:pt x="16955" y="0"/>
                  </a:cubicBezTo>
                  <a:close/>
                </a:path>
              </a:pathLst>
            </a:custGeom>
            <a:solidFill>
              <a:srgbClr val="FFFFFF"/>
            </a:solidFill>
          </p:spPr>
          <p:txBody>
            <a:bodyPr/>
            <a:lstStyle/>
            <a:p>
              <a:endParaRPr lang="en-GB"/>
            </a:p>
          </p:txBody>
        </p:sp>
        <p:sp>
          <p:nvSpPr>
            <p:cNvPr id="18" name="TextBox 18"/>
            <p:cNvSpPr txBox="1"/>
            <p:nvPr/>
          </p:nvSpPr>
          <p:spPr>
            <a:xfrm>
              <a:off x="0" y="-47625"/>
              <a:ext cx="812800" cy="860425"/>
            </a:xfrm>
            <a:prstGeom prst="rect">
              <a:avLst/>
            </a:prstGeom>
          </p:spPr>
          <p:txBody>
            <a:bodyPr lIns="50800" tIns="50800" rIns="50800" bIns="50800" rtlCol="0" anchor="ctr"/>
            <a:lstStyle/>
            <a:p>
              <a:pPr algn="ctr">
                <a:lnSpc>
                  <a:spcPts val="1960"/>
                </a:lnSpc>
              </a:pPr>
              <a:endParaRPr/>
            </a:p>
          </p:txBody>
        </p:sp>
      </p:grpSp>
      <p:pic>
        <p:nvPicPr>
          <p:cNvPr id="20" name="Picture 20"/>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rcRect/>
          <a:stretch>
            <a:fillRect/>
          </a:stretch>
        </p:blipFill>
        <p:spPr>
          <a:xfrm>
            <a:off x="3624068" y="1423299"/>
            <a:ext cx="11021924" cy="757757"/>
          </a:xfrm>
          <a:prstGeom prst="rect">
            <a:avLst/>
          </a:prstGeom>
        </p:spPr>
      </p:pic>
      <p:sp>
        <p:nvSpPr>
          <p:cNvPr id="21" name="TextBox 21"/>
          <p:cNvSpPr txBox="1"/>
          <p:nvPr/>
        </p:nvSpPr>
        <p:spPr>
          <a:xfrm>
            <a:off x="3627583" y="1176897"/>
            <a:ext cx="11390274" cy="7607211"/>
          </a:xfrm>
          <a:prstGeom prst="rect">
            <a:avLst/>
          </a:prstGeom>
        </p:spPr>
        <p:txBody>
          <a:bodyPr wrap="square" lIns="0" tIns="0" rIns="0" bIns="0" rtlCol="0" anchor="t">
            <a:spAutoFit/>
          </a:bodyPr>
          <a:lstStyle/>
          <a:p>
            <a:pPr algn="ctr">
              <a:lnSpc>
                <a:spcPts val="9360"/>
              </a:lnSpc>
            </a:pPr>
            <a:r>
              <a:rPr lang="en-US" sz="6685" dirty="0">
                <a:solidFill>
                  <a:srgbClr val="002356"/>
                </a:solidFill>
                <a:latin typeface="Mango AC"/>
              </a:rPr>
              <a:t>Why Decider Skills?:</a:t>
            </a:r>
          </a:p>
          <a:p>
            <a:pPr algn="ctr">
              <a:lnSpc>
                <a:spcPct val="150000"/>
              </a:lnSpc>
            </a:pPr>
            <a:endParaRPr lang="en-US" sz="3200" dirty="0">
              <a:solidFill>
                <a:srgbClr val="002356"/>
              </a:solidFill>
              <a:latin typeface="Mango AC"/>
            </a:endParaRPr>
          </a:p>
          <a:p>
            <a:pPr marL="857250" indent="-857250">
              <a:buFont typeface="Arial" panose="020B0604020202020204" pitchFamily="34" charset="0"/>
              <a:buChar char="•"/>
            </a:pPr>
            <a:r>
              <a:rPr lang="en-US" sz="4000" dirty="0">
                <a:solidFill>
                  <a:srgbClr val="002356"/>
                </a:solidFill>
                <a:latin typeface="Aptos" panose="020B0004020202020204" pitchFamily="34" charset="0"/>
              </a:rPr>
              <a:t>Helps with self regulation.</a:t>
            </a:r>
          </a:p>
          <a:p>
            <a:pPr marL="857250" indent="-857250">
              <a:buFont typeface="Arial" panose="020B0604020202020204" pitchFamily="34" charset="0"/>
              <a:buChar char="•"/>
            </a:pPr>
            <a:r>
              <a:rPr lang="en-US" sz="4000" dirty="0">
                <a:solidFill>
                  <a:srgbClr val="002356"/>
                </a:solidFill>
                <a:latin typeface="Aptos" panose="020B0004020202020204" pitchFamily="34" charset="0"/>
              </a:rPr>
              <a:t>Gives young people the choice of which skills works for them.</a:t>
            </a:r>
          </a:p>
          <a:p>
            <a:pPr marL="857250" indent="-857250">
              <a:buFont typeface="Arial" panose="020B0604020202020204" pitchFamily="34" charset="0"/>
              <a:buChar char="•"/>
            </a:pPr>
            <a:r>
              <a:rPr lang="en-US" sz="4000" dirty="0">
                <a:solidFill>
                  <a:srgbClr val="002356"/>
                </a:solidFill>
                <a:latin typeface="Aptos" panose="020B0004020202020204" pitchFamily="34" charset="0"/>
              </a:rPr>
              <a:t>Skills can be shared with others.</a:t>
            </a:r>
          </a:p>
          <a:p>
            <a:pPr marL="857250" indent="-857250">
              <a:buFont typeface="Arial" panose="020B0604020202020204" pitchFamily="34" charset="0"/>
              <a:buChar char="•"/>
            </a:pPr>
            <a:r>
              <a:rPr lang="en-US" sz="4000" dirty="0">
                <a:solidFill>
                  <a:srgbClr val="002356"/>
                </a:solidFill>
                <a:latin typeface="Aptos" panose="020B0004020202020204" pitchFamily="34" charset="0"/>
              </a:rPr>
              <a:t>Can be used in any situation and at any age where CBT is appropriate, including adults.</a:t>
            </a:r>
          </a:p>
          <a:p>
            <a:pPr marL="857250" indent="-857250">
              <a:buFont typeface="Arial" panose="020B0604020202020204" pitchFamily="34" charset="0"/>
              <a:buChar char="•"/>
            </a:pPr>
            <a:r>
              <a:rPr lang="en-US" sz="4000" dirty="0">
                <a:solidFill>
                  <a:srgbClr val="002356"/>
                </a:solidFill>
                <a:latin typeface="Aptos" panose="020B0004020202020204" pitchFamily="34" charset="0"/>
              </a:rPr>
              <a:t>It is evidence based.</a:t>
            </a:r>
          </a:p>
          <a:p>
            <a:pPr marL="857250" indent="-857250">
              <a:buFont typeface="Arial" panose="020B0604020202020204" pitchFamily="34" charset="0"/>
              <a:buChar char="•"/>
            </a:pPr>
            <a:r>
              <a:rPr lang="en-US" sz="4000" dirty="0">
                <a:solidFill>
                  <a:srgbClr val="002356"/>
                </a:solidFill>
                <a:latin typeface="Aptos" panose="020B0004020202020204" pitchFamily="34" charset="0"/>
              </a:rPr>
              <a:t>It is fun and interactive to learn.</a:t>
            </a:r>
          </a:p>
          <a:p>
            <a:endParaRPr lang="en-US" sz="4800" dirty="0">
              <a:solidFill>
                <a:srgbClr val="002356"/>
              </a:solidFill>
              <a:latin typeface="Aptos" panose="020B0004020202020204" pitchFamily="34" charset="0"/>
            </a:endParaRPr>
          </a:p>
        </p:txBody>
      </p:sp>
      <p:pic>
        <p:nvPicPr>
          <p:cNvPr id="22" name="Picture 21">
            <a:extLst>
              <a:ext uri="{FF2B5EF4-FFF2-40B4-BE49-F238E27FC236}">
                <a16:creationId xmlns:a16="http://schemas.microsoft.com/office/drawing/2014/main" id="{D827002A-3F72-C625-0105-77E9E821537B}"/>
              </a:ext>
            </a:extLst>
          </p:cNvPr>
          <p:cNvPicPr>
            <a:picLocks noChangeAspect="1"/>
          </p:cNvPicPr>
          <p:nvPr/>
        </p:nvPicPr>
        <p:blipFill>
          <a:blip r:embed="rId28"/>
          <a:stretch>
            <a:fillRect/>
          </a:stretch>
        </p:blipFill>
        <p:spPr>
          <a:xfrm>
            <a:off x="14492513" y="6686369"/>
            <a:ext cx="2351261" cy="2351261"/>
          </a:xfrm>
          <a:prstGeom prst="rect">
            <a:avLst/>
          </a:prstGeom>
        </p:spPr>
      </p:pic>
      <p:pic>
        <p:nvPicPr>
          <p:cNvPr id="23" name="Picture 22">
            <a:extLst>
              <a:ext uri="{FF2B5EF4-FFF2-40B4-BE49-F238E27FC236}">
                <a16:creationId xmlns:a16="http://schemas.microsoft.com/office/drawing/2014/main" id="{2E066C89-9A5B-0342-3BCB-2582718A8A47}"/>
              </a:ext>
            </a:extLst>
          </p:cNvPr>
          <p:cNvPicPr>
            <a:picLocks noChangeAspect="1"/>
          </p:cNvPicPr>
          <p:nvPr/>
        </p:nvPicPr>
        <p:blipFill>
          <a:blip r:embed="rId29"/>
          <a:stretch>
            <a:fillRect/>
          </a:stretch>
        </p:blipFill>
        <p:spPr>
          <a:xfrm>
            <a:off x="1344683" y="2639763"/>
            <a:ext cx="1914310" cy="5352752"/>
          </a:xfrm>
          <a:prstGeom prst="rect">
            <a:avLst/>
          </a:prstGeom>
        </p:spPr>
      </p:pic>
      <p:pic>
        <p:nvPicPr>
          <p:cNvPr id="24" name="Picture 23">
            <a:extLst>
              <a:ext uri="{FF2B5EF4-FFF2-40B4-BE49-F238E27FC236}">
                <a16:creationId xmlns:a16="http://schemas.microsoft.com/office/drawing/2014/main" id="{F9C04839-4A2B-DB5B-A5B6-0B8CECB10956}"/>
              </a:ext>
            </a:extLst>
          </p:cNvPr>
          <p:cNvPicPr>
            <a:picLocks noChangeAspect="1"/>
          </p:cNvPicPr>
          <p:nvPr/>
        </p:nvPicPr>
        <p:blipFill>
          <a:blip r:embed="rId30"/>
          <a:stretch>
            <a:fillRect/>
          </a:stretch>
        </p:blipFill>
        <p:spPr>
          <a:xfrm>
            <a:off x="14492513" y="2381764"/>
            <a:ext cx="2450804" cy="101812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2356"/>
        </a:solidFill>
        <a:effectLst/>
      </p:bgPr>
    </p:bg>
    <p:spTree>
      <p:nvGrpSpPr>
        <p:cNvPr id="1" name="">
          <a:extLst>
            <a:ext uri="{FF2B5EF4-FFF2-40B4-BE49-F238E27FC236}">
              <a16:creationId xmlns:a16="http://schemas.microsoft.com/office/drawing/2014/main" id="{2832FA30-4175-AB0A-ABD9-B328674CF92F}"/>
            </a:ext>
          </a:extLst>
        </p:cNvPr>
        <p:cNvGrpSpPr/>
        <p:nvPr/>
      </p:nvGrpSpPr>
      <p:grpSpPr>
        <a:xfrm>
          <a:off x="0" y="0"/>
          <a:ext cx="0" cy="0"/>
          <a:chOff x="0" y="0"/>
          <a:chExt cx="0" cy="0"/>
        </a:xfrm>
      </p:grpSpPr>
      <p:pic>
        <p:nvPicPr>
          <p:cNvPr id="2" name="Picture 2">
            <a:extLst>
              <a:ext uri="{FF2B5EF4-FFF2-40B4-BE49-F238E27FC236}">
                <a16:creationId xmlns:a16="http://schemas.microsoft.com/office/drawing/2014/main" id="{17A181EB-9273-5599-C948-A5AAD6DA679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271572">
            <a:off x="-908579" y="-575328"/>
            <a:ext cx="5009394" cy="4244323"/>
          </a:xfrm>
          <a:prstGeom prst="rect">
            <a:avLst/>
          </a:prstGeom>
        </p:spPr>
      </p:pic>
      <p:pic>
        <p:nvPicPr>
          <p:cNvPr id="3" name="Picture 3">
            <a:extLst>
              <a:ext uri="{FF2B5EF4-FFF2-40B4-BE49-F238E27FC236}">
                <a16:creationId xmlns:a16="http://schemas.microsoft.com/office/drawing/2014/main" id="{A89D7FF0-54EC-F52F-494B-F6C7EA7B057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2517914">
            <a:off x="9797252" y="-1017538"/>
            <a:ext cx="1999794" cy="2720808"/>
          </a:xfrm>
          <a:prstGeom prst="rect">
            <a:avLst/>
          </a:prstGeom>
        </p:spPr>
      </p:pic>
      <p:pic>
        <p:nvPicPr>
          <p:cNvPr id="4" name="Picture 4">
            <a:extLst>
              <a:ext uri="{FF2B5EF4-FFF2-40B4-BE49-F238E27FC236}">
                <a16:creationId xmlns:a16="http://schemas.microsoft.com/office/drawing/2014/main" id="{DDB9D9ED-69C9-42BF-BC6B-8CBDE5D4FA6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7329730" y="-1337274"/>
            <a:ext cx="3024000" cy="2890440"/>
          </a:xfrm>
          <a:prstGeom prst="rect">
            <a:avLst/>
          </a:prstGeom>
        </p:spPr>
      </p:pic>
      <p:pic>
        <p:nvPicPr>
          <p:cNvPr id="5" name="Picture 5">
            <a:extLst>
              <a:ext uri="{FF2B5EF4-FFF2-40B4-BE49-F238E27FC236}">
                <a16:creationId xmlns:a16="http://schemas.microsoft.com/office/drawing/2014/main" id="{EB78081C-83CD-047F-45B7-F79702018E0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9608097">
            <a:off x="16347274" y="-82318"/>
            <a:ext cx="3881453" cy="4210649"/>
          </a:xfrm>
          <a:prstGeom prst="rect">
            <a:avLst/>
          </a:prstGeom>
        </p:spPr>
      </p:pic>
      <p:pic>
        <p:nvPicPr>
          <p:cNvPr id="6" name="Picture 6">
            <a:extLst>
              <a:ext uri="{FF2B5EF4-FFF2-40B4-BE49-F238E27FC236}">
                <a16:creationId xmlns:a16="http://schemas.microsoft.com/office/drawing/2014/main" id="{15EEF02A-59DF-C133-6BDD-D01B321E58AB}"/>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7600424">
            <a:off x="110971" y="1345583"/>
            <a:ext cx="567975" cy="1215511"/>
          </a:xfrm>
          <a:prstGeom prst="rect">
            <a:avLst/>
          </a:prstGeom>
        </p:spPr>
      </p:pic>
      <p:pic>
        <p:nvPicPr>
          <p:cNvPr id="7" name="Picture 7">
            <a:extLst>
              <a:ext uri="{FF2B5EF4-FFF2-40B4-BE49-F238E27FC236}">
                <a16:creationId xmlns:a16="http://schemas.microsoft.com/office/drawing/2014/main" id="{ED031E7F-18F6-0555-5066-8D1125E0ED35}"/>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7600424">
            <a:off x="-113114" y="1582637"/>
            <a:ext cx="567975" cy="1215511"/>
          </a:xfrm>
          <a:prstGeom prst="rect">
            <a:avLst/>
          </a:prstGeom>
        </p:spPr>
      </p:pic>
      <p:pic>
        <p:nvPicPr>
          <p:cNvPr id="8" name="Picture 8">
            <a:extLst>
              <a:ext uri="{FF2B5EF4-FFF2-40B4-BE49-F238E27FC236}">
                <a16:creationId xmlns:a16="http://schemas.microsoft.com/office/drawing/2014/main" id="{7CA1D835-B450-F741-8650-59E0726E6D1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271572">
            <a:off x="597784" y="6846442"/>
            <a:ext cx="5009394" cy="4244323"/>
          </a:xfrm>
          <a:prstGeom prst="rect">
            <a:avLst/>
          </a:prstGeom>
        </p:spPr>
      </p:pic>
      <p:pic>
        <p:nvPicPr>
          <p:cNvPr id="9" name="Picture 9">
            <a:extLst>
              <a:ext uri="{FF2B5EF4-FFF2-40B4-BE49-F238E27FC236}">
                <a16:creationId xmlns:a16="http://schemas.microsoft.com/office/drawing/2014/main" id="{EB03D751-931B-F38F-5974-4CAB5119EED7}"/>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10165478">
            <a:off x="-22549" y="8195334"/>
            <a:ext cx="3024000" cy="2890440"/>
          </a:xfrm>
          <a:prstGeom prst="rect">
            <a:avLst/>
          </a:prstGeom>
        </p:spPr>
      </p:pic>
      <p:pic>
        <p:nvPicPr>
          <p:cNvPr id="10" name="Picture 10">
            <a:extLst>
              <a:ext uri="{FF2B5EF4-FFF2-40B4-BE49-F238E27FC236}">
                <a16:creationId xmlns:a16="http://schemas.microsoft.com/office/drawing/2014/main" id="{BAF6F4D4-0F75-B113-87D4-DA0674AB8D72}"/>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rot="1080270">
            <a:off x="68213" y="3034336"/>
            <a:ext cx="3024000" cy="2890440"/>
          </a:xfrm>
          <a:prstGeom prst="rect">
            <a:avLst/>
          </a:prstGeom>
        </p:spPr>
      </p:pic>
      <p:pic>
        <p:nvPicPr>
          <p:cNvPr id="11" name="Picture 11">
            <a:extLst>
              <a:ext uri="{FF2B5EF4-FFF2-40B4-BE49-F238E27FC236}">
                <a16:creationId xmlns:a16="http://schemas.microsoft.com/office/drawing/2014/main" id="{9A90687B-3728-2089-FA0A-778280F98467}"/>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rot="-5675221">
            <a:off x="11190343" y="8040530"/>
            <a:ext cx="3024000" cy="3062983"/>
          </a:xfrm>
          <a:prstGeom prst="rect">
            <a:avLst/>
          </a:prstGeom>
        </p:spPr>
      </p:pic>
      <p:pic>
        <p:nvPicPr>
          <p:cNvPr id="12" name="Picture 12">
            <a:extLst>
              <a:ext uri="{FF2B5EF4-FFF2-40B4-BE49-F238E27FC236}">
                <a16:creationId xmlns:a16="http://schemas.microsoft.com/office/drawing/2014/main" id="{AFAC8045-0D83-D684-2BB5-251688CB793F}"/>
              </a:ext>
            </a:extLst>
          </p:cNvPr>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rot="455396">
            <a:off x="17176502" y="3793888"/>
            <a:ext cx="1621280" cy="1737274"/>
          </a:xfrm>
          <a:prstGeom prst="rect">
            <a:avLst/>
          </a:prstGeom>
        </p:spPr>
      </p:pic>
      <p:pic>
        <p:nvPicPr>
          <p:cNvPr id="13" name="Picture 13">
            <a:extLst>
              <a:ext uri="{FF2B5EF4-FFF2-40B4-BE49-F238E27FC236}">
                <a16:creationId xmlns:a16="http://schemas.microsoft.com/office/drawing/2014/main" id="{F0052428-BE31-4FF7-8DA2-704673E67772}"/>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a:fillRect/>
          </a:stretch>
        </p:blipFill>
        <p:spPr>
          <a:xfrm>
            <a:off x="15264000" y="7942387"/>
            <a:ext cx="3024000" cy="2890440"/>
          </a:xfrm>
          <a:prstGeom prst="rect">
            <a:avLst/>
          </a:prstGeom>
        </p:spPr>
      </p:pic>
      <p:pic>
        <p:nvPicPr>
          <p:cNvPr id="14" name="Picture 14">
            <a:extLst>
              <a:ext uri="{FF2B5EF4-FFF2-40B4-BE49-F238E27FC236}">
                <a16:creationId xmlns:a16="http://schemas.microsoft.com/office/drawing/2014/main" id="{3FABB6C0-B726-3ED6-702D-F52FBD415B1C}"/>
              </a:ext>
            </a:extLst>
          </p:cNvPr>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rcRect/>
          <a:stretch>
            <a:fillRect/>
          </a:stretch>
        </p:blipFill>
        <p:spPr>
          <a:xfrm rot="-8100000">
            <a:off x="4847001" y="8302299"/>
            <a:ext cx="3024000" cy="2890440"/>
          </a:xfrm>
          <a:prstGeom prst="rect">
            <a:avLst/>
          </a:prstGeom>
        </p:spPr>
      </p:pic>
      <p:pic>
        <p:nvPicPr>
          <p:cNvPr id="15" name="Picture 15">
            <a:extLst>
              <a:ext uri="{FF2B5EF4-FFF2-40B4-BE49-F238E27FC236}">
                <a16:creationId xmlns:a16="http://schemas.microsoft.com/office/drawing/2014/main" id="{1F831236-5EE5-6B7E-D352-FAA1F5B03C94}"/>
              </a:ext>
            </a:extLst>
          </p:cNvPr>
          <p:cNvPicPr>
            <a:picLocks noChangeAspect="1"/>
          </p:cNvPicPr>
          <p:nvPr/>
        </p:nvPicPr>
        <p:blipFill>
          <a:blip r:embed="rId25" cstate="print">
            <a:extLst>
              <a:ext uri="{28A0092B-C50C-407E-A947-70E740481C1C}">
                <a14:useLocalDpi xmlns:a14="http://schemas.microsoft.com/office/drawing/2010/main" val="0"/>
              </a:ext>
              <a:ext uri="{96DAC541-7B7A-43D3-8B79-37D633B846F1}">
                <asvg:svgBlip xmlns:asvg="http://schemas.microsoft.com/office/drawing/2016/SVG/main" r:embed="rId26"/>
              </a:ext>
            </a:extLst>
          </a:blip>
          <a:srcRect/>
          <a:stretch>
            <a:fillRect/>
          </a:stretch>
        </p:blipFill>
        <p:spPr>
          <a:xfrm rot="-7284969">
            <a:off x="9649907" y="9653133"/>
            <a:ext cx="644451" cy="1189424"/>
          </a:xfrm>
          <a:prstGeom prst="rect">
            <a:avLst/>
          </a:prstGeom>
        </p:spPr>
      </p:pic>
      <p:grpSp>
        <p:nvGrpSpPr>
          <p:cNvPr id="16" name="Group 16">
            <a:extLst>
              <a:ext uri="{FF2B5EF4-FFF2-40B4-BE49-F238E27FC236}">
                <a16:creationId xmlns:a16="http://schemas.microsoft.com/office/drawing/2014/main" id="{05E0F051-1E97-EF2E-184D-75B8D2D36878}"/>
              </a:ext>
            </a:extLst>
          </p:cNvPr>
          <p:cNvGrpSpPr/>
          <p:nvPr/>
        </p:nvGrpSpPr>
        <p:grpSpPr>
          <a:xfrm>
            <a:off x="696361" y="539481"/>
            <a:ext cx="16895279" cy="9208039"/>
            <a:chOff x="0" y="0"/>
            <a:chExt cx="6054886" cy="3299953"/>
          </a:xfrm>
        </p:grpSpPr>
        <p:sp>
          <p:nvSpPr>
            <p:cNvPr id="17" name="Freeform 17">
              <a:extLst>
                <a:ext uri="{FF2B5EF4-FFF2-40B4-BE49-F238E27FC236}">
                  <a16:creationId xmlns:a16="http://schemas.microsoft.com/office/drawing/2014/main" id="{0521EAD5-5E91-67C2-0603-4C5E082B3793}"/>
                </a:ext>
              </a:extLst>
            </p:cNvPr>
            <p:cNvSpPr/>
            <p:nvPr/>
          </p:nvSpPr>
          <p:spPr>
            <a:xfrm>
              <a:off x="0" y="0"/>
              <a:ext cx="6054887" cy="3299953"/>
            </a:xfrm>
            <a:custGeom>
              <a:avLst/>
              <a:gdLst/>
              <a:ahLst/>
              <a:cxnLst/>
              <a:rect l="l" t="t" r="r" b="b"/>
              <a:pathLst>
                <a:path w="6054887" h="3299953">
                  <a:moveTo>
                    <a:pt x="16955" y="0"/>
                  </a:moveTo>
                  <a:lnTo>
                    <a:pt x="6037932" y="0"/>
                  </a:lnTo>
                  <a:cubicBezTo>
                    <a:pt x="6042429" y="0"/>
                    <a:pt x="6046741" y="1786"/>
                    <a:pt x="6049921" y="4966"/>
                  </a:cubicBezTo>
                  <a:cubicBezTo>
                    <a:pt x="6053100" y="8145"/>
                    <a:pt x="6054887" y="12458"/>
                    <a:pt x="6054887" y="16955"/>
                  </a:cubicBezTo>
                  <a:lnTo>
                    <a:pt x="6054887" y="3282999"/>
                  </a:lnTo>
                  <a:cubicBezTo>
                    <a:pt x="6054887" y="3287495"/>
                    <a:pt x="6053100" y="3291808"/>
                    <a:pt x="6049921" y="3294987"/>
                  </a:cubicBezTo>
                  <a:cubicBezTo>
                    <a:pt x="6046741" y="3298167"/>
                    <a:pt x="6042429" y="3299953"/>
                    <a:pt x="6037932" y="3299953"/>
                  </a:cubicBezTo>
                  <a:lnTo>
                    <a:pt x="16955" y="3299953"/>
                  </a:lnTo>
                  <a:cubicBezTo>
                    <a:pt x="12458" y="3299953"/>
                    <a:pt x="8145" y="3298167"/>
                    <a:pt x="4966" y="3294987"/>
                  </a:cubicBezTo>
                  <a:cubicBezTo>
                    <a:pt x="1786" y="3291808"/>
                    <a:pt x="0" y="3287495"/>
                    <a:pt x="0" y="3282999"/>
                  </a:cubicBezTo>
                  <a:lnTo>
                    <a:pt x="0" y="16955"/>
                  </a:lnTo>
                  <a:cubicBezTo>
                    <a:pt x="0" y="12458"/>
                    <a:pt x="1786" y="8145"/>
                    <a:pt x="4966" y="4966"/>
                  </a:cubicBezTo>
                  <a:cubicBezTo>
                    <a:pt x="8145" y="1786"/>
                    <a:pt x="12458" y="0"/>
                    <a:pt x="16955" y="0"/>
                  </a:cubicBezTo>
                  <a:close/>
                </a:path>
              </a:pathLst>
            </a:custGeom>
            <a:solidFill>
              <a:srgbClr val="FFFFFF"/>
            </a:solidFill>
          </p:spPr>
          <p:txBody>
            <a:bodyPr/>
            <a:lstStyle/>
            <a:p>
              <a:endParaRPr lang="en-GB"/>
            </a:p>
          </p:txBody>
        </p:sp>
        <p:sp>
          <p:nvSpPr>
            <p:cNvPr id="18" name="TextBox 18">
              <a:extLst>
                <a:ext uri="{FF2B5EF4-FFF2-40B4-BE49-F238E27FC236}">
                  <a16:creationId xmlns:a16="http://schemas.microsoft.com/office/drawing/2014/main" id="{30B43566-E7C6-C30F-B9CC-D6FC72F0C9AD}"/>
                </a:ext>
              </a:extLst>
            </p:cNvPr>
            <p:cNvSpPr txBox="1"/>
            <p:nvPr/>
          </p:nvSpPr>
          <p:spPr>
            <a:xfrm>
              <a:off x="0" y="-47625"/>
              <a:ext cx="812800" cy="860425"/>
            </a:xfrm>
            <a:prstGeom prst="rect">
              <a:avLst/>
            </a:prstGeom>
          </p:spPr>
          <p:txBody>
            <a:bodyPr lIns="50800" tIns="50800" rIns="50800" bIns="50800" rtlCol="0" anchor="ctr"/>
            <a:lstStyle/>
            <a:p>
              <a:pPr algn="ctr">
                <a:lnSpc>
                  <a:spcPts val="1960"/>
                </a:lnSpc>
              </a:pPr>
              <a:endParaRPr/>
            </a:p>
          </p:txBody>
        </p:sp>
      </p:grpSp>
      <p:pic>
        <p:nvPicPr>
          <p:cNvPr id="19" name="Picture 19">
            <a:extLst>
              <a:ext uri="{FF2B5EF4-FFF2-40B4-BE49-F238E27FC236}">
                <a16:creationId xmlns:a16="http://schemas.microsoft.com/office/drawing/2014/main" id="{C3A8626C-968D-3A7C-A08F-7A20C956A24E}"/>
              </a:ext>
            </a:extLst>
          </p:cNvPr>
          <p:cNvPicPr>
            <a:picLocks noChangeAspect="1"/>
          </p:cNvPicPr>
          <p:nvPr/>
        </p:nvPicPr>
        <p:blipFill>
          <a:blip r:embed="rId27"/>
          <a:srcRect/>
          <a:stretch>
            <a:fillRect/>
          </a:stretch>
        </p:blipFill>
        <p:spPr>
          <a:xfrm>
            <a:off x="13632850" y="969341"/>
            <a:ext cx="2127317" cy="1476097"/>
          </a:xfrm>
          <a:prstGeom prst="rect">
            <a:avLst/>
          </a:prstGeom>
        </p:spPr>
      </p:pic>
      <p:pic>
        <p:nvPicPr>
          <p:cNvPr id="20" name="Picture 20">
            <a:extLst>
              <a:ext uri="{FF2B5EF4-FFF2-40B4-BE49-F238E27FC236}">
                <a16:creationId xmlns:a16="http://schemas.microsoft.com/office/drawing/2014/main" id="{8D697C03-6FEA-718B-72D7-0D05CF67B2AE}"/>
              </a:ext>
            </a:extLst>
          </p:cNvPr>
          <p:cNvPicPr>
            <a:picLocks noChangeAspect="1"/>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rcRect/>
          <a:stretch>
            <a:fillRect/>
          </a:stretch>
        </p:blipFill>
        <p:spPr>
          <a:xfrm>
            <a:off x="5167085" y="955222"/>
            <a:ext cx="7863116" cy="1043168"/>
          </a:xfrm>
          <a:prstGeom prst="rect">
            <a:avLst/>
          </a:prstGeom>
        </p:spPr>
      </p:pic>
      <p:sp>
        <p:nvSpPr>
          <p:cNvPr id="21" name="TextBox 21">
            <a:extLst>
              <a:ext uri="{FF2B5EF4-FFF2-40B4-BE49-F238E27FC236}">
                <a16:creationId xmlns:a16="http://schemas.microsoft.com/office/drawing/2014/main" id="{6F4ECF2F-049E-5DC8-BC7E-0C0917FDE98A}"/>
              </a:ext>
            </a:extLst>
          </p:cNvPr>
          <p:cNvSpPr txBox="1"/>
          <p:nvPr/>
        </p:nvSpPr>
        <p:spPr>
          <a:xfrm>
            <a:off x="3241009" y="969341"/>
            <a:ext cx="11390274" cy="2281009"/>
          </a:xfrm>
          <a:prstGeom prst="rect">
            <a:avLst/>
          </a:prstGeom>
        </p:spPr>
        <p:txBody>
          <a:bodyPr wrap="square" lIns="0" tIns="0" rIns="0" bIns="0" rtlCol="0" anchor="t">
            <a:spAutoFit/>
          </a:bodyPr>
          <a:lstStyle/>
          <a:p>
            <a:pPr algn="ctr">
              <a:lnSpc>
                <a:spcPts val="9360"/>
              </a:lnSpc>
            </a:pPr>
            <a:r>
              <a:rPr lang="en-US" sz="6685" dirty="0">
                <a:solidFill>
                  <a:srgbClr val="002356"/>
                </a:solidFill>
                <a:latin typeface="Mango AC"/>
              </a:rPr>
              <a:t>MHST Offer</a:t>
            </a:r>
          </a:p>
          <a:p>
            <a:pPr algn="ctr">
              <a:lnSpc>
                <a:spcPts val="9360"/>
              </a:lnSpc>
            </a:pPr>
            <a:endParaRPr lang="en-US" sz="6685" dirty="0">
              <a:solidFill>
                <a:srgbClr val="002356"/>
              </a:solidFill>
              <a:latin typeface="Mango AC"/>
            </a:endParaRPr>
          </a:p>
        </p:txBody>
      </p:sp>
      <p:sp>
        <p:nvSpPr>
          <p:cNvPr id="22" name="TextBox 21">
            <a:extLst>
              <a:ext uri="{FF2B5EF4-FFF2-40B4-BE49-F238E27FC236}">
                <a16:creationId xmlns:a16="http://schemas.microsoft.com/office/drawing/2014/main" id="{60F74488-D986-388E-2DA9-BBCAB9063062}"/>
              </a:ext>
            </a:extLst>
          </p:cNvPr>
          <p:cNvSpPr txBox="1"/>
          <p:nvPr/>
        </p:nvSpPr>
        <p:spPr>
          <a:xfrm>
            <a:off x="1756740" y="2855430"/>
            <a:ext cx="14774520" cy="6001643"/>
          </a:xfrm>
          <a:prstGeom prst="rect">
            <a:avLst/>
          </a:prstGeom>
          <a:noFill/>
        </p:spPr>
        <p:txBody>
          <a:bodyPr wrap="square" rtlCol="0">
            <a:spAutoFit/>
          </a:bodyPr>
          <a:lstStyle/>
          <a:p>
            <a:r>
              <a:rPr lang="en-GB" sz="3200" b="1" dirty="0">
                <a:effectLst/>
                <a:latin typeface="Aptos" panose="020B0004020202020204" pitchFamily="34" charset="0"/>
              </a:rPr>
              <a:t>Step 1 </a:t>
            </a:r>
            <a:r>
              <a:rPr lang="en-GB" sz="3200" dirty="0">
                <a:effectLst/>
                <a:latin typeface="Aptos" panose="020B0004020202020204" pitchFamily="34" charset="0"/>
              </a:rPr>
              <a:t>– </a:t>
            </a:r>
            <a:r>
              <a:rPr lang="en-GB" sz="2800" dirty="0">
                <a:effectLst/>
                <a:latin typeface="Aptos" panose="020B0004020202020204" pitchFamily="34" charset="0"/>
              </a:rPr>
              <a:t>To meet with Secondary School and discuss MHST year 7 offer.  This includes booking dates and agreeing delivery options.</a:t>
            </a:r>
            <a:endParaRPr lang="en-GB" sz="2800" b="1" dirty="0">
              <a:effectLst/>
              <a:latin typeface="Aptos" panose="020B0004020202020204" pitchFamily="34" charset="0"/>
            </a:endParaRPr>
          </a:p>
          <a:p>
            <a:r>
              <a:rPr lang="en-GB" sz="3200" b="1" dirty="0">
                <a:effectLst/>
                <a:latin typeface="Aptos" panose="020B0004020202020204" pitchFamily="34" charset="0"/>
              </a:rPr>
              <a:t>Step 2 </a:t>
            </a:r>
            <a:r>
              <a:rPr lang="en-GB" sz="3200" dirty="0">
                <a:effectLst/>
                <a:latin typeface="Aptos" panose="020B0004020202020204" pitchFamily="34" charset="0"/>
              </a:rPr>
              <a:t>- </a:t>
            </a:r>
            <a:r>
              <a:rPr lang="en-GB" sz="2800" dirty="0">
                <a:effectLst/>
                <a:latin typeface="Aptos" panose="020B0004020202020204" pitchFamily="34" charset="0"/>
              </a:rPr>
              <a:t>Two MHST practitioners to deliver the Decider Skills training to 30/60 year 7 children chosen by the school over a 4-week period to show effectiveness of the intervention. </a:t>
            </a:r>
          </a:p>
          <a:p>
            <a:r>
              <a:rPr lang="en-GB" sz="3200" b="1" dirty="0">
                <a:effectLst/>
                <a:latin typeface="Aptos" panose="020B0004020202020204" pitchFamily="34" charset="0"/>
              </a:rPr>
              <a:t>Step 3</a:t>
            </a:r>
            <a:r>
              <a:rPr lang="en-GB" sz="3200" dirty="0">
                <a:effectLst/>
                <a:latin typeface="Aptos" panose="020B0004020202020204" pitchFamily="34" charset="0"/>
              </a:rPr>
              <a:t> - </a:t>
            </a:r>
            <a:r>
              <a:rPr lang="en-GB" sz="2800" dirty="0">
                <a:effectLst/>
                <a:latin typeface="Aptos" panose="020B0004020202020204" pitchFamily="34" charset="0"/>
              </a:rPr>
              <a:t>Two MHST practitioners to deliver the Decider Skills training to a minimum of 4 members of Secondary School staff. This may include linking with other Secondary Schools </a:t>
            </a:r>
            <a:r>
              <a:rPr lang="en-GB" sz="2800" dirty="0">
                <a:latin typeface="Aptos" panose="020B0004020202020204" pitchFamily="34" charset="0"/>
              </a:rPr>
              <a:t>depending on timings and logistics.</a:t>
            </a:r>
            <a:endParaRPr lang="en-GB" sz="2800" dirty="0">
              <a:effectLst/>
              <a:latin typeface="Aptos" panose="020B0004020202020204" pitchFamily="34" charset="0"/>
            </a:endParaRPr>
          </a:p>
          <a:p>
            <a:r>
              <a:rPr lang="en-GB" sz="3200" b="1" dirty="0">
                <a:effectLst/>
                <a:latin typeface="Aptos" panose="020B0004020202020204" pitchFamily="34" charset="0"/>
              </a:rPr>
              <a:t>Step 4 </a:t>
            </a:r>
            <a:r>
              <a:rPr lang="en-GB" sz="3200" dirty="0">
                <a:effectLst/>
                <a:latin typeface="Aptos" panose="020B0004020202020204" pitchFamily="34" charset="0"/>
              </a:rPr>
              <a:t>- </a:t>
            </a:r>
            <a:r>
              <a:rPr lang="en-GB" sz="2800" dirty="0">
                <a:effectLst/>
                <a:latin typeface="Aptos" panose="020B0004020202020204" pitchFamily="34" charset="0"/>
              </a:rPr>
              <a:t>The MHST will be available for consultation to the school for 3 months from the start date of step 2 (Delivery to children). </a:t>
            </a:r>
            <a:r>
              <a:rPr lang="en-GB" sz="2800" dirty="0">
                <a:latin typeface="Aptos" panose="020B0004020202020204" pitchFamily="34" charset="0"/>
              </a:rPr>
              <a:t>T</a:t>
            </a:r>
            <a:r>
              <a:rPr lang="en-GB" sz="2800" dirty="0">
                <a:effectLst/>
                <a:latin typeface="Aptos" panose="020B0004020202020204" pitchFamily="34" charset="0"/>
              </a:rPr>
              <a:t>his will allow you to discuss your implementation of further training and the possibility of accessing an MHST Support Worker to support you with delivery (depending on SW availability). </a:t>
            </a:r>
          </a:p>
          <a:p>
            <a:r>
              <a:rPr lang="en-GB" sz="3200" b="1" dirty="0">
                <a:effectLst/>
                <a:latin typeface="Aptos" panose="020B0004020202020204" pitchFamily="34" charset="0"/>
              </a:rPr>
              <a:t>Step 5</a:t>
            </a:r>
            <a:r>
              <a:rPr lang="en-GB" sz="3200" dirty="0">
                <a:effectLst/>
                <a:latin typeface="Aptos" panose="020B0004020202020204" pitchFamily="34" charset="0"/>
              </a:rPr>
              <a:t> </a:t>
            </a:r>
            <a:r>
              <a:rPr lang="en-GB" sz="2800" dirty="0">
                <a:effectLst/>
                <a:latin typeface="Aptos" panose="020B0004020202020204" pitchFamily="34" charset="0"/>
              </a:rPr>
              <a:t>- </a:t>
            </a:r>
            <a:r>
              <a:rPr lang="en-GB" sz="2800" dirty="0">
                <a:latin typeface="Aptos" panose="020B0004020202020204" pitchFamily="34" charset="0"/>
              </a:rPr>
              <a:t>MHST </a:t>
            </a:r>
            <a:r>
              <a:rPr lang="en-GB" sz="2800" dirty="0">
                <a:effectLst/>
                <a:latin typeface="Aptos" panose="020B0004020202020204" pitchFamily="34" charset="0"/>
              </a:rPr>
              <a:t>practitioner </a:t>
            </a:r>
            <a:r>
              <a:rPr lang="en-GB" sz="2800" dirty="0">
                <a:latin typeface="Aptos" panose="020B0004020202020204" pitchFamily="34" charset="0"/>
              </a:rPr>
              <a:t>will </a:t>
            </a:r>
            <a:r>
              <a:rPr lang="en-GB" sz="2800" dirty="0">
                <a:effectLst/>
                <a:latin typeface="Aptos" panose="020B0004020202020204" pitchFamily="34" charset="0"/>
              </a:rPr>
              <a:t>make contact with your school approximately </a:t>
            </a:r>
            <a:r>
              <a:rPr lang="en-GB" sz="2800" dirty="0">
                <a:latin typeface="Aptos" panose="020B0004020202020204" pitchFamily="34" charset="0"/>
              </a:rPr>
              <a:t>6-12</a:t>
            </a:r>
            <a:r>
              <a:rPr lang="en-GB" sz="2800" dirty="0">
                <a:effectLst/>
                <a:latin typeface="Aptos" panose="020B0004020202020204" pitchFamily="34" charset="0"/>
              </a:rPr>
              <a:t> months later to review how you have implemented the training and gain feedback. </a:t>
            </a:r>
          </a:p>
        </p:txBody>
      </p:sp>
      <p:pic>
        <p:nvPicPr>
          <p:cNvPr id="23" name="Picture 22">
            <a:extLst>
              <a:ext uri="{FF2B5EF4-FFF2-40B4-BE49-F238E27FC236}">
                <a16:creationId xmlns:a16="http://schemas.microsoft.com/office/drawing/2014/main" id="{401568C6-3013-E9FD-E04E-DB4FC3EF2E71}"/>
              </a:ext>
            </a:extLst>
          </p:cNvPr>
          <p:cNvPicPr>
            <a:picLocks noChangeAspect="1"/>
          </p:cNvPicPr>
          <p:nvPr/>
        </p:nvPicPr>
        <p:blipFill>
          <a:blip r:embed="rId30"/>
          <a:stretch>
            <a:fillRect/>
          </a:stretch>
        </p:blipFill>
        <p:spPr>
          <a:xfrm>
            <a:off x="2251465" y="861953"/>
            <a:ext cx="2127688" cy="1475360"/>
          </a:xfrm>
          <a:prstGeom prst="rect">
            <a:avLst/>
          </a:prstGeom>
        </p:spPr>
      </p:pic>
    </p:spTree>
    <p:extLst>
      <p:ext uri="{BB962C8B-B14F-4D97-AF65-F5344CB8AC3E}">
        <p14:creationId xmlns:p14="http://schemas.microsoft.com/office/powerpoint/2010/main" val="7383072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2356"/>
        </a:solidFill>
        <a:effectLst/>
      </p:bgPr>
    </p:bg>
    <p:spTree>
      <p:nvGrpSpPr>
        <p:cNvPr id="1" name="">
          <a:extLst>
            <a:ext uri="{FF2B5EF4-FFF2-40B4-BE49-F238E27FC236}">
              <a16:creationId xmlns:a16="http://schemas.microsoft.com/office/drawing/2014/main" id="{9137B2B8-11C1-EA02-8306-649E034F568D}"/>
            </a:ext>
          </a:extLst>
        </p:cNvPr>
        <p:cNvGrpSpPr/>
        <p:nvPr/>
      </p:nvGrpSpPr>
      <p:grpSpPr>
        <a:xfrm>
          <a:off x="0" y="0"/>
          <a:ext cx="0" cy="0"/>
          <a:chOff x="0" y="0"/>
          <a:chExt cx="0" cy="0"/>
        </a:xfrm>
      </p:grpSpPr>
      <p:pic>
        <p:nvPicPr>
          <p:cNvPr id="2" name="Picture 2">
            <a:extLst>
              <a:ext uri="{FF2B5EF4-FFF2-40B4-BE49-F238E27FC236}">
                <a16:creationId xmlns:a16="http://schemas.microsoft.com/office/drawing/2014/main" id="{DD0F1F45-273A-CE2C-5AB2-4D71967540A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271572">
            <a:off x="-908579" y="-575328"/>
            <a:ext cx="5009394" cy="4244323"/>
          </a:xfrm>
          <a:prstGeom prst="rect">
            <a:avLst/>
          </a:prstGeom>
        </p:spPr>
      </p:pic>
      <p:pic>
        <p:nvPicPr>
          <p:cNvPr id="3" name="Picture 3">
            <a:extLst>
              <a:ext uri="{FF2B5EF4-FFF2-40B4-BE49-F238E27FC236}">
                <a16:creationId xmlns:a16="http://schemas.microsoft.com/office/drawing/2014/main" id="{8FBFEFD7-4417-D4EB-C328-2BAE47274D8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517914">
            <a:off x="9797252" y="-1017538"/>
            <a:ext cx="1999794" cy="2720808"/>
          </a:xfrm>
          <a:prstGeom prst="rect">
            <a:avLst/>
          </a:prstGeom>
        </p:spPr>
      </p:pic>
      <p:pic>
        <p:nvPicPr>
          <p:cNvPr id="4" name="Picture 4">
            <a:extLst>
              <a:ext uri="{FF2B5EF4-FFF2-40B4-BE49-F238E27FC236}">
                <a16:creationId xmlns:a16="http://schemas.microsoft.com/office/drawing/2014/main" id="{4BC05342-E586-9D06-79FD-992BB407441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7329730" y="-1337274"/>
            <a:ext cx="3024000" cy="2890440"/>
          </a:xfrm>
          <a:prstGeom prst="rect">
            <a:avLst/>
          </a:prstGeom>
        </p:spPr>
      </p:pic>
      <p:pic>
        <p:nvPicPr>
          <p:cNvPr id="5" name="Picture 5">
            <a:extLst>
              <a:ext uri="{FF2B5EF4-FFF2-40B4-BE49-F238E27FC236}">
                <a16:creationId xmlns:a16="http://schemas.microsoft.com/office/drawing/2014/main" id="{33CDD5AC-707C-D06B-C509-38B0EBA502D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9608097">
            <a:off x="16347274" y="-82318"/>
            <a:ext cx="3881453" cy="4210649"/>
          </a:xfrm>
          <a:prstGeom prst="rect">
            <a:avLst/>
          </a:prstGeom>
        </p:spPr>
      </p:pic>
      <p:pic>
        <p:nvPicPr>
          <p:cNvPr id="6" name="Picture 6">
            <a:extLst>
              <a:ext uri="{FF2B5EF4-FFF2-40B4-BE49-F238E27FC236}">
                <a16:creationId xmlns:a16="http://schemas.microsoft.com/office/drawing/2014/main" id="{5EBF5F93-D863-EDCF-F24D-E462B2C9D42E}"/>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7600424">
            <a:off x="110971" y="1345583"/>
            <a:ext cx="567975" cy="1215511"/>
          </a:xfrm>
          <a:prstGeom prst="rect">
            <a:avLst/>
          </a:prstGeom>
        </p:spPr>
      </p:pic>
      <p:pic>
        <p:nvPicPr>
          <p:cNvPr id="7" name="Picture 7">
            <a:extLst>
              <a:ext uri="{FF2B5EF4-FFF2-40B4-BE49-F238E27FC236}">
                <a16:creationId xmlns:a16="http://schemas.microsoft.com/office/drawing/2014/main" id="{5332B47D-F319-763E-E991-ED9C6A1C72A9}"/>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7600424">
            <a:off x="-113114" y="1582637"/>
            <a:ext cx="567975" cy="1215511"/>
          </a:xfrm>
          <a:prstGeom prst="rect">
            <a:avLst/>
          </a:prstGeom>
        </p:spPr>
      </p:pic>
      <p:pic>
        <p:nvPicPr>
          <p:cNvPr id="8" name="Picture 8">
            <a:extLst>
              <a:ext uri="{FF2B5EF4-FFF2-40B4-BE49-F238E27FC236}">
                <a16:creationId xmlns:a16="http://schemas.microsoft.com/office/drawing/2014/main" id="{FB819026-2B74-C074-16D4-04A8A5D5448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271572">
            <a:off x="597784" y="6846442"/>
            <a:ext cx="5009394" cy="4244323"/>
          </a:xfrm>
          <a:prstGeom prst="rect">
            <a:avLst/>
          </a:prstGeom>
        </p:spPr>
      </p:pic>
      <p:pic>
        <p:nvPicPr>
          <p:cNvPr id="9" name="Picture 9">
            <a:extLst>
              <a:ext uri="{FF2B5EF4-FFF2-40B4-BE49-F238E27FC236}">
                <a16:creationId xmlns:a16="http://schemas.microsoft.com/office/drawing/2014/main" id="{45D75897-F6FD-6C6F-3BF9-297E8FCD1368}"/>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10165478">
            <a:off x="-22549" y="8195334"/>
            <a:ext cx="3024000" cy="2890440"/>
          </a:xfrm>
          <a:prstGeom prst="rect">
            <a:avLst/>
          </a:prstGeom>
        </p:spPr>
      </p:pic>
      <p:pic>
        <p:nvPicPr>
          <p:cNvPr id="10" name="Picture 10">
            <a:extLst>
              <a:ext uri="{FF2B5EF4-FFF2-40B4-BE49-F238E27FC236}">
                <a16:creationId xmlns:a16="http://schemas.microsoft.com/office/drawing/2014/main" id="{843ABA5F-876C-67E7-3715-2AE1B92F5AE0}"/>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1080270">
            <a:off x="68213" y="3034336"/>
            <a:ext cx="3024000" cy="2890440"/>
          </a:xfrm>
          <a:prstGeom prst="rect">
            <a:avLst/>
          </a:prstGeom>
        </p:spPr>
      </p:pic>
      <p:pic>
        <p:nvPicPr>
          <p:cNvPr id="11" name="Picture 11">
            <a:extLst>
              <a:ext uri="{FF2B5EF4-FFF2-40B4-BE49-F238E27FC236}">
                <a16:creationId xmlns:a16="http://schemas.microsoft.com/office/drawing/2014/main" id="{C44C134A-C1A0-33AF-8279-407B929B23B7}"/>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5675221">
            <a:off x="11190343" y="8040530"/>
            <a:ext cx="3024000" cy="3062983"/>
          </a:xfrm>
          <a:prstGeom prst="rect">
            <a:avLst/>
          </a:prstGeom>
        </p:spPr>
      </p:pic>
      <p:pic>
        <p:nvPicPr>
          <p:cNvPr id="12" name="Picture 12">
            <a:extLst>
              <a:ext uri="{FF2B5EF4-FFF2-40B4-BE49-F238E27FC236}">
                <a16:creationId xmlns:a16="http://schemas.microsoft.com/office/drawing/2014/main" id="{4E85C9A3-45CE-6B72-3603-C8F8A810059C}"/>
              </a:ext>
            </a:extLst>
          </p:cNvPr>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455396">
            <a:off x="17176502" y="3793888"/>
            <a:ext cx="1621280" cy="1737274"/>
          </a:xfrm>
          <a:prstGeom prst="rect">
            <a:avLst/>
          </a:prstGeom>
        </p:spPr>
      </p:pic>
      <p:pic>
        <p:nvPicPr>
          <p:cNvPr id="13" name="Picture 13">
            <a:extLst>
              <a:ext uri="{FF2B5EF4-FFF2-40B4-BE49-F238E27FC236}">
                <a16:creationId xmlns:a16="http://schemas.microsoft.com/office/drawing/2014/main" id="{B51178F5-ACFD-D94F-4610-A9F127DA4603}"/>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a:off x="15264000" y="7942387"/>
            <a:ext cx="3024000" cy="2890440"/>
          </a:xfrm>
          <a:prstGeom prst="rect">
            <a:avLst/>
          </a:prstGeom>
        </p:spPr>
      </p:pic>
      <p:pic>
        <p:nvPicPr>
          <p:cNvPr id="14" name="Picture 14">
            <a:extLst>
              <a:ext uri="{FF2B5EF4-FFF2-40B4-BE49-F238E27FC236}">
                <a16:creationId xmlns:a16="http://schemas.microsoft.com/office/drawing/2014/main" id="{0248D281-7716-A42B-3084-CDD6523884E1}"/>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rot="-8100000">
            <a:off x="4847001" y="8302299"/>
            <a:ext cx="3024000" cy="2890440"/>
          </a:xfrm>
          <a:prstGeom prst="rect">
            <a:avLst/>
          </a:prstGeom>
        </p:spPr>
      </p:pic>
      <p:pic>
        <p:nvPicPr>
          <p:cNvPr id="15" name="Picture 15">
            <a:extLst>
              <a:ext uri="{FF2B5EF4-FFF2-40B4-BE49-F238E27FC236}">
                <a16:creationId xmlns:a16="http://schemas.microsoft.com/office/drawing/2014/main" id="{CF74B45C-2FAE-B4DE-F65C-2C3E46B48FE5}"/>
              </a:ext>
            </a:extLst>
          </p:cNvPr>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a:fillRect/>
          </a:stretch>
        </p:blipFill>
        <p:spPr>
          <a:xfrm rot="-7284969">
            <a:off x="9649907" y="9653133"/>
            <a:ext cx="644451" cy="1189424"/>
          </a:xfrm>
          <a:prstGeom prst="rect">
            <a:avLst/>
          </a:prstGeom>
        </p:spPr>
      </p:pic>
      <p:grpSp>
        <p:nvGrpSpPr>
          <p:cNvPr id="16" name="Group 16">
            <a:extLst>
              <a:ext uri="{FF2B5EF4-FFF2-40B4-BE49-F238E27FC236}">
                <a16:creationId xmlns:a16="http://schemas.microsoft.com/office/drawing/2014/main" id="{8CA928A2-4387-8BE1-16DA-161B9A14B4F1}"/>
              </a:ext>
            </a:extLst>
          </p:cNvPr>
          <p:cNvGrpSpPr/>
          <p:nvPr/>
        </p:nvGrpSpPr>
        <p:grpSpPr>
          <a:xfrm>
            <a:off x="696361" y="539481"/>
            <a:ext cx="16895279" cy="9208039"/>
            <a:chOff x="0" y="0"/>
            <a:chExt cx="6054886" cy="3299953"/>
          </a:xfrm>
        </p:grpSpPr>
        <p:sp>
          <p:nvSpPr>
            <p:cNvPr id="17" name="Freeform 17">
              <a:extLst>
                <a:ext uri="{FF2B5EF4-FFF2-40B4-BE49-F238E27FC236}">
                  <a16:creationId xmlns:a16="http://schemas.microsoft.com/office/drawing/2014/main" id="{7B44FE20-6D59-0271-AFFC-2DA281B0088C}"/>
                </a:ext>
              </a:extLst>
            </p:cNvPr>
            <p:cNvSpPr/>
            <p:nvPr/>
          </p:nvSpPr>
          <p:spPr>
            <a:xfrm>
              <a:off x="0" y="0"/>
              <a:ext cx="6054887" cy="3299953"/>
            </a:xfrm>
            <a:custGeom>
              <a:avLst/>
              <a:gdLst/>
              <a:ahLst/>
              <a:cxnLst/>
              <a:rect l="l" t="t" r="r" b="b"/>
              <a:pathLst>
                <a:path w="6054887" h="3299953">
                  <a:moveTo>
                    <a:pt x="16955" y="0"/>
                  </a:moveTo>
                  <a:lnTo>
                    <a:pt x="6037932" y="0"/>
                  </a:lnTo>
                  <a:cubicBezTo>
                    <a:pt x="6042429" y="0"/>
                    <a:pt x="6046741" y="1786"/>
                    <a:pt x="6049921" y="4966"/>
                  </a:cubicBezTo>
                  <a:cubicBezTo>
                    <a:pt x="6053100" y="8145"/>
                    <a:pt x="6054887" y="12458"/>
                    <a:pt x="6054887" y="16955"/>
                  </a:cubicBezTo>
                  <a:lnTo>
                    <a:pt x="6054887" y="3282999"/>
                  </a:lnTo>
                  <a:cubicBezTo>
                    <a:pt x="6054887" y="3287495"/>
                    <a:pt x="6053100" y="3291808"/>
                    <a:pt x="6049921" y="3294987"/>
                  </a:cubicBezTo>
                  <a:cubicBezTo>
                    <a:pt x="6046741" y="3298167"/>
                    <a:pt x="6042429" y="3299953"/>
                    <a:pt x="6037932" y="3299953"/>
                  </a:cubicBezTo>
                  <a:lnTo>
                    <a:pt x="16955" y="3299953"/>
                  </a:lnTo>
                  <a:cubicBezTo>
                    <a:pt x="12458" y="3299953"/>
                    <a:pt x="8145" y="3298167"/>
                    <a:pt x="4966" y="3294987"/>
                  </a:cubicBezTo>
                  <a:cubicBezTo>
                    <a:pt x="1786" y="3291808"/>
                    <a:pt x="0" y="3287495"/>
                    <a:pt x="0" y="3282999"/>
                  </a:cubicBezTo>
                  <a:lnTo>
                    <a:pt x="0" y="16955"/>
                  </a:lnTo>
                  <a:cubicBezTo>
                    <a:pt x="0" y="12458"/>
                    <a:pt x="1786" y="8145"/>
                    <a:pt x="4966" y="4966"/>
                  </a:cubicBezTo>
                  <a:cubicBezTo>
                    <a:pt x="8145" y="1786"/>
                    <a:pt x="12458" y="0"/>
                    <a:pt x="16955" y="0"/>
                  </a:cubicBezTo>
                  <a:close/>
                </a:path>
              </a:pathLst>
            </a:custGeom>
            <a:solidFill>
              <a:srgbClr val="FFFFFF"/>
            </a:solidFill>
          </p:spPr>
          <p:txBody>
            <a:bodyPr/>
            <a:lstStyle/>
            <a:p>
              <a:endParaRPr lang="en-GB"/>
            </a:p>
          </p:txBody>
        </p:sp>
        <p:sp>
          <p:nvSpPr>
            <p:cNvPr id="18" name="TextBox 18">
              <a:extLst>
                <a:ext uri="{FF2B5EF4-FFF2-40B4-BE49-F238E27FC236}">
                  <a16:creationId xmlns:a16="http://schemas.microsoft.com/office/drawing/2014/main" id="{F96E0C2A-5366-0512-9E3A-EB603EE68E2B}"/>
                </a:ext>
              </a:extLst>
            </p:cNvPr>
            <p:cNvSpPr txBox="1"/>
            <p:nvPr/>
          </p:nvSpPr>
          <p:spPr>
            <a:xfrm>
              <a:off x="0" y="-47625"/>
              <a:ext cx="812800" cy="860425"/>
            </a:xfrm>
            <a:prstGeom prst="rect">
              <a:avLst/>
            </a:prstGeom>
          </p:spPr>
          <p:txBody>
            <a:bodyPr lIns="50800" tIns="50800" rIns="50800" bIns="50800" rtlCol="0" anchor="ctr"/>
            <a:lstStyle/>
            <a:p>
              <a:pPr algn="ctr">
                <a:lnSpc>
                  <a:spcPts val="1960"/>
                </a:lnSpc>
              </a:pPr>
              <a:endParaRPr/>
            </a:p>
          </p:txBody>
        </p:sp>
      </p:grpSp>
      <p:pic>
        <p:nvPicPr>
          <p:cNvPr id="19" name="Picture 19">
            <a:extLst>
              <a:ext uri="{FF2B5EF4-FFF2-40B4-BE49-F238E27FC236}">
                <a16:creationId xmlns:a16="http://schemas.microsoft.com/office/drawing/2014/main" id="{9D748792-527B-8FD3-132D-B003D1437884}"/>
              </a:ext>
            </a:extLst>
          </p:cNvPr>
          <p:cNvPicPr>
            <a:picLocks noChangeAspect="1"/>
          </p:cNvPicPr>
          <p:nvPr/>
        </p:nvPicPr>
        <p:blipFill>
          <a:blip r:embed="rId26"/>
          <a:srcRect/>
          <a:stretch>
            <a:fillRect/>
          </a:stretch>
        </p:blipFill>
        <p:spPr>
          <a:xfrm>
            <a:off x="15913253" y="8298676"/>
            <a:ext cx="1569342" cy="1088931"/>
          </a:xfrm>
          <a:prstGeom prst="rect">
            <a:avLst/>
          </a:prstGeom>
        </p:spPr>
      </p:pic>
      <p:pic>
        <p:nvPicPr>
          <p:cNvPr id="20" name="Picture 20">
            <a:extLst>
              <a:ext uri="{FF2B5EF4-FFF2-40B4-BE49-F238E27FC236}">
                <a16:creationId xmlns:a16="http://schemas.microsoft.com/office/drawing/2014/main" id="{98E1E19B-5A2E-F48C-47AE-00837B1BC5B2}"/>
              </a:ext>
            </a:extLst>
          </p:cNvPr>
          <p:cNvPicPr>
            <a:picLocks noChangeAspect="1"/>
          </p:cNvPicPr>
          <p:nvPr/>
        </p:nvPicPr>
        <p:blipFill>
          <a:blip r:embed="rId27">
            <a:extLst>
              <a:ext uri="{28A0092B-C50C-407E-A947-70E740481C1C}">
                <a14:useLocalDpi xmlns:a14="http://schemas.microsoft.com/office/drawing/2010/main" val="0"/>
              </a:ext>
              <a:ext uri="{96DAC541-7B7A-43D3-8B79-37D633B846F1}">
                <asvg:svgBlip xmlns:asvg="http://schemas.microsoft.com/office/drawing/2016/SVG/main" r:embed="rId28"/>
              </a:ext>
            </a:extLst>
          </a:blip>
          <a:srcRect/>
          <a:stretch>
            <a:fillRect/>
          </a:stretch>
        </p:blipFill>
        <p:spPr>
          <a:xfrm>
            <a:off x="3633038" y="983701"/>
            <a:ext cx="11021924" cy="757757"/>
          </a:xfrm>
          <a:prstGeom prst="rect">
            <a:avLst/>
          </a:prstGeom>
        </p:spPr>
      </p:pic>
      <p:sp>
        <p:nvSpPr>
          <p:cNvPr id="21" name="TextBox 21">
            <a:extLst>
              <a:ext uri="{FF2B5EF4-FFF2-40B4-BE49-F238E27FC236}">
                <a16:creationId xmlns:a16="http://schemas.microsoft.com/office/drawing/2014/main" id="{FF703982-511E-94E3-CF54-F9006B8B450C}"/>
              </a:ext>
            </a:extLst>
          </p:cNvPr>
          <p:cNvSpPr txBox="1"/>
          <p:nvPr/>
        </p:nvSpPr>
        <p:spPr>
          <a:xfrm>
            <a:off x="3660723" y="619702"/>
            <a:ext cx="11390274" cy="2248051"/>
          </a:xfrm>
          <a:prstGeom prst="rect">
            <a:avLst/>
          </a:prstGeom>
        </p:spPr>
        <p:txBody>
          <a:bodyPr wrap="square" lIns="0" tIns="0" rIns="0" bIns="0" rtlCol="0" anchor="t">
            <a:spAutoFit/>
          </a:bodyPr>
          <a:lstStyle/>
          <a:p>
            <a:pPr algn="ctr">
              <a:lnSpc>
                <a:spcPts val="9360"/>
              </a:lnSpc>
            </a:pPr>
            <a:r>
              <a:rPr lang="en-US" sz="6685" dirty="0">
                <a:solidFill>
                  <a:srgbClr val="002356"/>
                </a:solidFill>
                <a:latin typeface="Mango AC"/>
              </a:rPr>
              <a:t>MHST – Decider Skills</a:t>
            </a:r>
          </a:p>
          <a:p>
            <a:pPr algn="ctr">
              <a:lnSpc>
                <a:spcPts val="9360"/>
              </a:lnSpc>
            </a:pPr>
            <a:r>
              <a:rPr lang="en-US" sz="4400" dirty="0">
                <a:solidFill>
                  <a:srgbClr val="002356"/>
                </a:solidFill>
                <a:latin typeface="Mango AC"/>
              </a:rPr>
              <a:t>Useful links and information:</a:t>
            </a:r>
          </a:p>
        </p:txBody>
      </p:sp>
      <p:pic>
        <p:nvPicPr>
          <p:cNvPr id="26" name="Picture 25">
            <a:extLst>
              <a:ext uri="{FF2B5EF4-FFF2-40B4-BE49-F238E27FC236}">
                <a16:creationId xmlns:a16="http://schemas.microsoft.com/office/drawing/2014/main" id="{FE9DF304-028B-EF41-64D2-AB3EF4908FB5}"/>
              </a:ext>
            </a:extLst>
          </p:cNvPr>
          <p:cNvPicPr>
            <a:picLocks noChangeAspect="1"/>
          </p:cNvPicPr>
          <p:nvPr/>
        </p:nvPicPr>
        <p:blipFill>
          <a:blip r:embed="rId29"/>
          <a:srcRect l="2084" t="10489" r="3808" b="5345"/>
          <a:stretch/>
        </p:blipFill>
        <p:spPr>
          <a:xfrm>
            <a:off x="2722797" y="2961046"/>
            <a:ext cx="12237865" cy="6156533"/>
          </a:xfrm>
          <a:prstGeom prst="rect">
            <a:avLst/>
          </a:prstGeom>
        </p:spPr>
      </p:pic>
      <p:sp>
        <p:nvSpPr>
          <p:cNvPr id="24" name="TextBox 23">
            <a:extLst>
              <a:ext uri="{FF2B5EF4-FFF2-40B4-BE49-F238E27FC236}">
                <a16:creationId xmlns:a16="http://schemas.microsoft.com/office/drawing/2014/main" id="{97DAE968-8E21-3F08-6D15-7446FDC2CA4E}"/>
              </a:ext>
            </a:extLst>
          </p:cNvPr>
          <p:cNvSpPr txBox="1"/>
          <p:nvPr/>
        </p:nvSpPr>
        <p:spPr>
          <a:xfrm>
            <a:off x="3511746" y="7421105"/>
            <a:ext cx="6394253" cy="523220"/>
          </a:xfrm>
          <a:prstGeom prst="rect">
            <a:avLst/>
          </a:prstGeom>
          <a:noFill/>
        </p:spPr>
        <p:txBody>
          <a:bodyPr wrap="square">
            <a:spAutoFit/>
          </a:bodyPr>
          <a:lstStyle/>
          <a:p>
            <a:r>
              <a:rPr lang="en-GB" sz="2800" dirty="0">
                <a:hlinkClick r:id="rId30"/>
              </a:rPr>
              <a:t>Who we help: Schools | The Decider</a:t>
            </a:r>
            <a:endParaRPr lang="en-GB" sz="2800" dirty="0"/>
          </a:p>
        </p:txBody>
      </p:sp>
    </p:spTree>
    <p:extLst>
      <p:ext uri="{BB962C8B-B14F-4D97-AF65-F5344CB8AC3E}">
        <p14:creationId xmlns:p14="http://schemas.microsoft.com/office/powerpoint/2010/main" val="6258241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2356"/>
        </a:solidFill>
        <a:effectLst/>
      </p:bgPr>
    </p:bg>
    <p:spTree>
      <p:nvGrpSpPr>
        <p:cNvPr id="1" name="">
          <a:extLst>
            <a:ext uri="{FF2B5EF4-FFF2-40B4-BE49-F238E27FC236}">
              <a16:creationId xmlns:a16="http://schemas.microsoft.com/office/drawing/2014/main" id="{7048867F-8F06-3B00-B57D-2BD53D1C67B9}"/>
            </a:ext>
          </a:extLst>
        </p:cNvPr>
        <p:cNvGrpSpPr/>
        <p:nvPr/>
      </p:nvGrpSpPr>
      <p:grpSpPr>
        <a:xfrm>
          <a:off x="0" y="0"/>
          <a:ext cx="0" cy="0"/>
          <a:chOff x="0" y="0"/>
          <a:chExt cx="0" cy="0"/>
        </a:xfrm>
      </p:grpSpPr>
      <p:pic>
        <p:nvPicPr>
          <p:cNvPr id="2" name="Picture 2">
            <a:extLst>
              <a:ext uri="{FF2B5EF4-FFF2-40B4-BE49-F238E27FC236}">
                <a16:creationId xmlns:a16="http://schemas.microsoft.com/office/drawing/2014/main" id="{43FC5F7E-0142-1F37-EB52-0D6031B5BCE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271572">
            <a:off x="-908579" y="-575328"/>
            <a:ext cx="5009394" cy="4244323"/>
          </a:xfrm>
          <a:prstGeom prst="rect">
            <a:avLst/>
          </a:prstGeom>
        </p:spPr>
      </p:pic>
      <p:pic>
        <p:nvPicPr>
          <p:cNvPr id="3" name="Picture 3">
            <a:extLst>
              <a:ext uri="{FF2B5EF4-FFF2-40B4-BE49-F238E27FC236}">
                <a16:creationId xmlns:a16="http://schemas.microsoft.com/office/drawing/2014/main" id="{29CB8FD1-F3C6-77BE-427B-752DE4CD506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517914">
            <a:off x="9797252" y="-1017538"/>
            <a:ext cx="1999794" cy="2720808"/>
          </a:xfrm>
          <a:prstGeom prst="rect">
            <a:avLst/>
          </a:prstGeom>
        </p:spPr>
      </p:pic>
      <p:pic>
        <p:nvPicPr>
          <p:cNvPr id="4" name="Picture 4">
            <a:extLst>
              <a:ext uri="{FF2B5EF4-FFF2-40B4-BE49-F238E27FC236}">
                <a16:creationId xmlns:a16="http://schemas.microsoft.com/office/drawing/2014/main" id="{A0B41946-E785-E498-782E-77F5A9B365A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7329730" y="-1337274"/>
            <a:ext cx="3024000" cy="2890440"/>
          </a:xfrm>
          <a:prstGeom prst="rect">
            <a:avLst/>
          </a:prstGeom>
        </p:spPr>
      </p:pic>
      <p:pic>
        <p:nvPicPr>
          <p:cNvPr id="5" name="Picture 5">
            <a:extLst>
              <a:ext uri="{FF2B5EF4-FFF2-40B4-BE49-F238E27FC236}">
                <a16:creationId xmlns:a16="http://schemas.microsoft.com/office/drawing/2014/main" id="{14AC9D1F-648A-18B4-9747-DF56B8418C8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9608097">
            <a:off x="16347274" y="-82318"/>
            <a:ext cx="3881453" cy="4210649"/>
          </a:xfrm>
          <a:prstGeom prst="rect">
            <a:avLst/>
          </a:prstGeom>
        </p:spPr>
      </p:pic>
      <p:pic>
        <p:nvPicPr>
          <p:cNvPr id="6" name="Picture 6">
            <a:extLst>
              <a:ext uri="{FF2B5EF4-FFF2-40B4-BE49-F238E27FC236}">
                <a16:creationId xmlns:a16="http://schemas.microsoft.com/office/drawing/2014/main" id="{805C603D-69BA-0BF2-1309-4978D4A31AD1}"/>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7600424">
            <a:off x="110971" y="1345583"/>
            <a:ext cx="567975" cy="1215511"/>
          </a:xfrm>
          <a:prstGeom prst="rect">
            <a:avLst/>
          </a:prstGeom>
        </p:spPr>
      </p:pic>
      <p:pic>
        <p:nvPicPr>
          <p:cNvPr id="7" name="Picture 7">
            <a:extLst>
              <a:ext uri="{FF2B5EF4-FFF2-40B4-BE49-F238E27FC236}">
                <a16:creationId xmlns:a16="http://schemas.microsoft.com/office/drawing/2014/main" id="{8A57611C-BC31-57DB-A63E-86712129E117}"/>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7600424">
            <a:off x="-113114" y="1582637"/>
            <a:ext cx="567975" cy="1215511"/>
          </a:xfrm>
          <a:prstGeom prst="rect">
            <a:avLst/>
          </a:prstGeom>
        </p:spPr>
      </p:pic>
      <p:pic>
        <p:nvPicPr>
          <p:cNvPr id="8" name="Picture 8">
            <a:extLst>
              <a:ext uri="{FF2B5EF4-FFF2-40B4-BE49-F238E27FC236}">
                <a16:creationId xmlns:a16="http://schemas.microsoft.com/office/drawing/2014/main" id="{DB5F04CF-B405-3843-0822-CF37E5D83F8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271572">
            <a:off x="597784" y="6846442"/>
            <a:ext cx="5009394" cy="4244323"/>
          </a:xfrm>
          <a:prstGeom prst="rect">
            <a:avLst/>
          </a:prstGeom>
        </p:spPr>
      </p:pic>
      <p:pic>
        <p:nvPicPr>
          <p:cNvPr id="9" name="Picture 9">
            <a:extLst>
              <a:ext uri="{FF2B5EF4-FFF2-40B4-BE49-F238E27FC236}">
                <a16:creationId xmlns:a16="http://schemas.microsoft.com/office/drawing/2014/main" id="{076F9626-4157-DAF6-4357-9D2F39DF1BFC}"/>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10165478">
            <a:off x="-22549" y="8195334"/>
            <a:ext cx="3024000" cy="2890440"/>
          </a:xfrm>
          <a:prstGeom prst="rect">
            <a:avLst/>
          </a:prstGeom>
        </p:spPr>
      </p:pic>
      <p:pic>
        <p:nvPicPr>
          <p:cNvPr id="10" name="Picture 10">
            <a:extLst>
              <a:ext uri="{FF2B5EF4-FFF2-40B4-BE49-F238E27FC236}">
                <a16:creationId xmlns:a16="http://schemas.microsoft.com/office/drawing/2014/main" id="{A1880B03-DE1F-5D39-0CBA-95CBB9983D07}"/>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1080270">
            <a:off x="68213" y="3034336"/>
            <a:ext cx="3024000" cy="2890440"/>
          </a:xfrm>
          <a:prstGeom prst="rect">
            <a:avLst/>
          </a:prstGeom>
        </p:spPr>
      </p:pic>
      <p:pic>
        <p:nvPicPr>
          <p:cNvPr id="11" name="Picture 11">
            <a:extLst>
              <a:ext uri="{FF2B5EF4-FFF2-40B4-BE49-F238E27FC236}">
                <a16:creationId xmlns:a16="http://schemas.microsoft.com/office/drawing/2014/main" id="{CA59ED7F-DE5D-0AE7-9F3B-A40DB22439E0}"/>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5675221">
            <a:off x="11190343" y="8040530"/>
            <a:ext cx="3024000" cy="3062983"/>
          </a:xfrm>
          <a:prstGeom prst="rect">
            <a:avLst/>
          </a:prstGeom>
        </p:spPr>
      </p:pic>
      <p:pic>
        <p:nvPicPr>
          <p:cNvPr id="12" name="Picture 12">
            <a:extLst>
              <a:ext uri="{FF2B5EF4-FFF2-40B4-BE49-F238E27FC236}">
                <a16:creationId xmlns:a16="http://schemas.microsoft.com/office/drawing/2014/main" id="{6FE9B9EB-0D13-D96D-40A4-87D954064C3E}"/>
              </a:ext>
            </a:extLst>
          </p:cNvPr>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455396">
            <a:off x="17176502" y="3793888"/>
            <a:ext cx="1621280" cy="1737274"/>
          </a:xfrm>
          <a:prstGeom prst="rect">
            <a:avLst/>
          </a:prstGeom>
        </p:spPr>
      </p:pic>
      <p:pic>
        <p:nvPicPr>
          <p:cNvPr id="13" name="Picture 13">
            <a:extLst>
              <a:ext uri="{FF2B5EF4-FFF2-40B4-BE49-F238E27FC236}">
                <a16:creationId xmlns:a16="http://schemas.microsoft.com/office/drawing/2014/main" id="{CB765207-283A-E983-DDD6-429D087AABAD}"/>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a:off x="15264000" y="7942387"/>
            <a:ext cx="3024000" cy="2890440"/>
          </a:xfrm>
          <a:prstGeom prst="rect">
            <a:avLst/>
          </a:prstGeom>
        </p:spPr>
      </p:pic>
      <p:pic>
        <p:nvPicPr>
          <p:cNvPr id="14" name="Picture 14">
            <a:extLst>
              <a:ext uri="{FF2B5EF4-FFF2-40B4-BE49-F238E27FC236}">
                <a16:creationId xmlns:a16="http://schemas.microsoft.com/office/drawing/2014/main" id="{ACB2037B-313C-991A-AF44-66B165313E0D}"/>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rot="-8100000">
            <a:off x="4847001" y="8302299"/>
            <a:ext cx="3024000" cy="2890440"/>
          </a:xfrm>
          <a:prstGeom prst="rect">
            <a:avLst/>
          </a:prstGeom>
        </p:spPr>
      </p:pic>
      <p:pic>
        <p:nvPicPr>
          <p:cNvPr id="15" name="Picture 15">
            <a:extLst>
              <a:ext uri="{FF2B5EF4-FFF2-40B4-BE49-F238E27FC236}">
                <a16:creationId xmlns:a16="http://schemas.microsoft.com/office/drawing/2014/main" id="{3DB4CD40-B9AA-BCC5-ACF4-C0BB7FD3ED24}"/>
              </a:ext>
            </a:extLst>
          </p:cNvPr>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a:fillRect/>
          </a:stretch>
        </p:blipFill>
        <p:spPr>
          <a:xfrm rot="-7284969">
            <a:off x="9649907" y="9653133"/>
            <a:ext cx="644451" cy="1189424"/>
          </a:xfrm>
          <a:prstGeom prst="rect">
            <a:avLst/>
          </a:prstGeom>
        </p:spPr>
      </p:pic>
      <p:grpSp>
        <p:nvGrpSpPr>
          <p:cNvPr id="16" name="Group 16">
            <a:extLst>
              <a:ext uri="{FF2B5EF4-FFF2-40B4-BE49-F238E27FC236}">
                <a16:creationId xmlns:a16="http://schemas.microsoft.com/office/drawing/2014/main" id="{35B6DF0B-CC71-4E2F-CDAC-7F1FD807FBF9}"/>
              </a:ext>
            </a:extLst>
          </p:cNvPr>
          <p:cNvGrpSpPr/>
          <p:nvPr/>
        </p:nvGrpSpPr>
        <p:grpSpPr>
          <a:xfrm>
            <a:off x="696361" y="539481"/>
            <a:ext cx="16895279" cy="9208039"/>
            <a:chOff x="0" y="0"/>
            <a:chExt cx="6054886" cy="3299953"/>
          </a:xfrm>
        </p:grpSpPr>
        <p:sp>
          <p:nvSpPr>
            <p:cNvPr id="17" name="Freeform 17">
              <a:extLst>
                <a:ext uri="{FF2B5EF4-FFF2-40B4-BE49-F238E27FC236}">
                  <a16:creationId xmlns:a16="http://schemas.microsoft.com/office/drawing/2014/main" id="{01D9F649-3FBF-0CEB-D14F-61B010E8C08D}"/>
                </a:ext>
              </a:extLst>
            </p:cNvPr>
            <p:cNvSpPr/>
            <p:nvPr/>
          </p:nvSpPr>
          <p:spPr>
            <a:xfrm>
              <a:off x="0" y="0"/>
              <a:ext cx="6054887" cy="3299953"/>
            </a:xfrm>
            <a:custGeom>
              <a:avLst/>
              <a:gdLst/>
              <a:ahLst/>
              <a:cxnLst/>
              <a:rect l="l" t="t" r="r" b="b"/>
              <a:pathLst>
                <a:path w="6054887" h="3299953">
                  <a:moveTo>
                    <a:pt x="16955" y="0"/>
                  </a:moveTo>
                  <a:lnTo>
                    <a:pt x="6037932" y="0"/>
                  </a:lnTo>
                  <a:cubicBezTo>
                    <a:pt x="6042429" y="0"/>
                    <a:pt x="6046741" y="1786"/>
                    <a:pt x="6049921" y="4966"/>
                  </a:cubicBezTo>
                  <a:cubicBezTo>
                    <a:pt x="6053100" y="8145"/>
                    <a:pt x="6054887" y="12458"/>
                    <a:pt x="6054887" y="16955"/>
                  </a:cubicBezTo>
                  <a:lnTo>
                    <a:pt x="6054887" y="3282999"/>
                  </a:lnTo>
                  <a:cubicBezTo>
                    <a:pt x="6054887" y="3287495"/>
                    <a:pt x="6053100" y="3291808"/>
                    <a:pt x="6049921" y="3294987"/>
                  </a:cubicBezTo>
                  <a:cubicBezTo>
                    <a:pt x="6046741" y="3298167"/>
                    <a:pt x="6042429" y="3299953"/>
                    <a:pt x="6037932" y="3299953"/>
                  </a:cubicBezTo>
                  <a:lnTo>
                    <a:pt x="16955" y="3299953"/>
                  </a:lnTo>
                  <a:cubicBezTo>
                    <a:pt x="12458" y="3299953"/>
                    <a:pt x="8145" y="3298167"/>
                    <a:pt x="4966" y="3294987"/>
                  </a:cubicBezTo>
                  <a:cubicBezTo>
                    <a:pt x="1786" y="3291808"/>
                    <a:pt x="0" y="3287495"/>
                    <a:pt x="0" y="3282999"/>
                  </a:cubicBezTo>
                  <a:lnTo>
                    <a:pt x="0" y="16955"/>
                  </a:lnTo>
                  <a:cubicBezTo>
                    <a:pt x="0" y="12458"/>
                    <a:pt x="1786" y="8145"/>
                    <a:pt x="4966" y="4966"/>
                  </a:cubicBezTo>
                  <a:cubicBezTo>
                    <a:pt x="8145" y="1786"/>
                    <a:pt x="12458" y="0"/>
                    <a:pt x="16955" y="0"/>
                  </a:cubicBez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TextBox 18">
              <a:extLst>
                <a:ext uri="{FF2B5EF4-FFF2-40B4-BE49-F238E27FC236}">
                  <a16:creationId xmlns:a16="http://schemas.microsoft.com/office/drawing/2014/main" id="{39666148-6B39-B6FC-48DA-8BB0C0262818}"/>
                </a:ext>
              </a:extLst>
            </p:cNvPr>
            <p:cNvSpPr txBox="1"/>
            <p:nvPr/>
          </p:nvSpPr>
          <p:spPr>
            <a:xfrm>
              <a:off x="0" y="-47625"/>
              <a:ext cx="812800" cy="860425"/>
            </a:xfrm>
            <a:prstGeom prst="rect">
              <a:avLst/>
            </a:prstGeom>
          </p:spPr>
          <p:txBody>
            <a:bodyPr lIns="50800" tIns="50800" rIns="50800" bIns="50800" rtlCol="0" anchor="ctr"/>
            <a:lstStyle/>
            <a:p>
              <a:pPr marL="0" marR="0" lvl="0" indent="0" algn="ctr" defTabSz="914400" rtl="0" eaLnBrk="1" fontAlgn="auto" latinLnBrk="0" hangingPunct="1">
                <a:lnSpc>
                  <a:spcPts val="196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19" name="Picture 19">
            <a:extLst>
              <a:ext uri="{FF2B5EF4-FFF2-40B4-BE49-F238E27FC236}">
                <a16:creationId xmlns:a16="http://schemas.microsoft.com/office/drawing/2014/main" id="{438095CC-3D1B-E4BF-2014-B2BBE8EF1B13}"/>
              </a:ext>
            </a:extLst>
          </p:cNvPr>
          <p:cNvPicPr>
            <a:picLocks noChangeAspect="1"/>
          </p:cNvPicPr>
          <p:nvPr/>
        </p:nvPicPr>
        <p:blipFill>
          <a:blip r:embed="rId26"/>
          <a:srcRect/>
          <a:stretch>
            <a:fillRect/>
          </a:stretch>
        </p:blipFill>
        <p:spPr>
          <a:xfrm>
            <a:off x="1275216" y="597713"/>
            <a:ext cx="3078062" cy="2135798"/>
          </a:xfrm>
          <a:prstGeom prst="rect">
            <a:avLst/>
          </a:prstGeom>
        </p:spPr>
      </p:pic>
      <p:pic>
        <p:nvPicPr>
          <p:cNvPr id="20" name="Picture 20">
            <a:extLst>
              <a:ext uri="{FF2B5EF4-FFF2-40B4-BE49-F238E27FC236}">
                <a16:creationId xmlns:a16="http://schemas.microsoft.com/office/drawing/2014/main" id="{7525F853-FB22-BE34-C784-7BF02AE51006}"/>
              </a:ext>
            </a:extLst>
          </p:cNvPr>
          <p:cNvPicPr>
            <a:picLocks noChangeAspect="1"/>
          </p:cNvPicPr>
          <p:nvPr/>
        </p:nvPicPr>
        <p:blipFill>
          <a:blip r:embed="rId27">
            <a:extLst>
              <a:ext uri="{28A0092B-C50C-407E-A947-70E740481C1C}">
                <a14:useLocalDpi xmlns:a14="http://schemas.microsoft.com/office/drawing/2010/main" val="0"/>
              </a:ext>
              <a:ext uri="{96DAC541-7B7A-43D3-8B79-37D633B846F1}">
                <asvg:svgBlip xmlns:asvg="http://schemas.microsoft.com/office/drawing/2016/SVG/main" r:embed="rId28"/>
              </a:ext>
            </a:extLst>
          </a:blip>
          <a:srcRect/>
          <a:stretch>
            <a:fillRect/>
          </a:stretch>
        </p:blipFill>
        <p:spPr>
          <a:xfrm>
            <a:off x="5073236" y="1008196"/>
            <a:ext cx="11021924" cy="757757"/>
          </a:xfrm>
          <a:prstGeom prst="rect">
            <a:avLst/>
          </a:prstGeom>
        </p:spPr>
      </p:pic>
      <p:sp>
        <p:nvSpPr>
          <p:cNvPr id="21" name="TextBox 21">
            <a:extLst>
              <a:ext uri="{FF2B5EF4-FFF2-40B4-BE49-F238E27FC236}">
                <a16:creationId xmlns:a16="http://schemas.microsoft.com/office/drawing/2014/main" id="{4A3853A8-FDB6-95C5-B9E4-C9793AFD8B7D}"/>
              </a:ext>
            </a:extLst>
          </p:cNvPr>
          <p:cNvSpPr txBox="1"/>
          <p:nvPr/>
        </p:nvSpPr>
        <p:spPr>
          <a:xfrm>
            <a:off x="4896378" y="597713"/>
            <a:ext cx="11390274" cy="2248051"/>
          </a:xfrm>
          <a:prstGeom prst="rect">
            <a:avLst/>
          </a:prstGeom>
        </p:spPr>
        <p:txBody>
          <a:bodyPr wrap="square" lIns="0" tIns="0" rIns="0" bIns="0" rtlCol="0" anchor="t">
            <a:spAutoFit/>
          </a:bodyPr>
          <a:lstStyle/>
          <a:p>
            <a:pPr marL="0" marR="0" lvl="0" indent="0" algn="ctr" defTabSz="914400" rtl="0" eaLnBrk="1" fontAlgn="auto" latinLnBrk="0" hangingPunct="1">
              <a:lnSpc>
                <a:spcPts val="9360"/>
              </a:lnSpc>
              <a:spcBef>
                <a:spcPts val="0"/>
              </a:spcBef>
              <a:spcAft>
                <a:spcPts val="0"/>
              </a:spcAft>
              <a:buClrTx/>
              <a:buSzTx/>
              <a:buFontTx/>
              <a:buNone/>
              <a:tabLst/>
              <a:defRPr/>
            </a:pPr>
            <a:r>
              <a:rPr kumimoji="0" lang="en-US" sz="6685" b="0" i="0" u="none" strike="noStrike" kern="1200" cap="none" spc="0" normalizeH="0" baseline="0" noProof="0" dirty="0">
                <a:ln>
                  <a:noFill/>
                </a:ln>
                <a:solidFill>
                  <a:srgbClr val="002356"/>
                </a:solidFill>
                <a:effectLst/>
                <a:uLnTx/>
                <a:uFillTx/>
                <a:latin typeface="Mango AC"/>
                <a:ea typeface="+mn-ea"/>
                <a:cs typeface="+mn-cs"/>
              </a:rPr>
              <a:t>MHST – Decider Skills</a:t>
            </a:r>
          </a:p>
          <a:p>
            <a:pPr marL="0" marR="0" lvl="0" indent="0" algn="ctr" defTabSz="914400" rtl="0" eaLnBrk="1" fontAlgn="auto" latinLnBrk="0" hangingPunct="1">
              <a:lnSpc>
                <a:spcPts val="9360"/>
              </a:lnSpc>
              <a:spcBef>
                <a:spcPts val="0"/>
              </a:spcBef>
              <a:spcAft>
                <a:spcPts val="0"/>
              </a:spcAft>
              <a:buClrTx/>
              <a:buSzTx/>
              <a:buFontTx/>
              <a:buNone/>
              <a:tabLst/>
              <a:defRPr/>
            </a:pPr>
            <a:r>
              <a:rPr lang="en-US" sz="4400" dirty="0">
                <a:solidFill>
                  <a:srgbClr val="002356"/>
                </a:solidFill>
                <a:latin typeface="Mango AC"/>
              </a:rPr>
              <a:t>Contact Information:</a:t>
            </a:r>
            <a:endParaRPr kumimoji="0" lang="en-US" sz="4400" b="0" i="0" u="none" strike="noStrike" kern="1200" cap="none" spc="0" normalizeH="0" baseline="0" noProof="0" dirty="0">
              <a:ln>
                <a:noFill/>
              </a:ln>
              <a:solidFill>
                <a:srgbClr val="002356"/>
              </a:solidFill>
              <a:effectLst/>
              <a:uLnTx/>
              <a:uFillTx/>
              <a:latin typeface="Mango AC"/>
              <a:ea typeface="+mn-ea"/>
              <a:cs typeface="+mn-cs"/>
            </a:endParaRPr>
          </a:p>
        </p:txBody>
      </p:sp>
      <p:sp>
        <p:nvSpPr>
          <p:cNvPr id="22" name="TextBox 21">
            <a:extLst>
              <a:ext uri="{FF2B5EF4-FFF2-40B4-BE49-F238E27FC236}">
                <a16:creationId xmlns:a16="http://schemas.microsoft.com/office/drawing/2014/main" id="{AC1E2A34-F132-A135-DA1F-0BD767305BA1}"/>
              </a:ext>
            </a:extLst>
          </p:cNvPr>
          <p:cNvSpPr txBox="1"/>
          <p:nvPr/>
        </p:nvSpPr>
        <p:spPr>
          <a:xfrm>
            <a:off x="1921863" y="3036235"/>
            <a:ext cx="14923138" cy="6001643"/>
          </a:xfrm>
          <a:prstGeom prst="rect">
            <a:avLst/>
          </a:prstGeom>
          <a:noFill/>
        </p:spPr>
        <p:txBody>
          <a:bodyPr wrap="square" rtlCol="0">
            <a:spAutoFit/>
          </a:bodyPr>
          <a:lstStyle/>
          <a:p>
            <a:r>
              <a:rPr lang="en-GB" sz="3200" b="1" dirty="0">
                <a:latin typeface="Aptos" panose="020B0004020202020204" pitchFamily="34" charset="0"/>
              </a:rPr>
              <a:t>Your link Decider Skills MHST Practitioner is:</a:t>
            </a:r>
          </a:p>
          <a:p>
            <a:endParaRPr lang="en-GB" sz="3200" dirty="0">
              <a:latin typeface="Aptos" panose="020B0004020202020204" pitchFamily="34" charset="0"/>
            </a:endParaRPr>
          </a:p>
          <a:p>
            <a:r>
              <a:rPr lang="en-GB" sz="3200" b="1" dirty="0">
                <a:latin typeface="Aptos" panose="020B0004020202020204" pitchFamily="34" charset="0"/>
              </a:rPr>
              <a:t>Contact Details:</a:t>
            </a:r>
          </a:p>
          <a:p>
            <a:endParaRPr lang="en-GB" sz="3200" dirty="0">
              <a:latin typeface="Aptos" panose="020B0004020202020204" pitchFamily="34" charset="0"/>
            </a:endParaRPr>
          </a:p>
          <a:p>
            <a:pPr algn="l" fontAlgn="base"/>
            <a:r>
              <a:rPr lang="en-GB" sz="3200" b="1" dirty="0">
                <a:latin typeface="Aptos" panose="020B0004020202020204" pitchFamily="34" charset="0"/>
              </a:rPr>
              <a:t>MHST Main Office: </a:t>
            </a:r>
            <a:r>
              <a:rPr lang="en-GB" sz="3200" b="0" i="0" dirty="0">
                <a:solidFill>
                  <a:srgbClr val="000000"/>
                </a:solidFill>
                <a:effectLst/>
                <a:latin typeface="Aptos" panose="020B0004020202020204" pitchFamily="34" charset="0"/>
              </a:rPr>
              <a:t>Cornwall Partnership NHS Foundation Trust</a:t>
            </a:r>
          </a:p>
          <a:p>
            <a:pPr algn="l" fontAlgn="base"/>
            <a:r>
              <a:rPr lang="en-GB" sz="3200" b="0" i="0" dirty="0">
                <a:solidFill>
                  <a:srgbClr val="000000"/>
                </a:solidFill>
                <a:effectLst/>
                <a:latin typeface="Aptos" panose="020B0004020202020204" pitchFamily="34" charset="0"/>
              </a:rPr>
              <a:t>Shaw House, </a:t>
            </a:r>
            <a:r>
              <a:rPr lang="en-GB" sz="3200" b="0" i="0" dirty="0" err="1">
                <a:solidFill>
                  <a:srgbClr val="000000"/>
                </a:solidFill>
                <a:effectLst/>
                <a:latin typeface="Aptos" panose="020B0004020202020204" pitchFamily="34" charset="0"/>
              </a:rPr>
              <a:t>Porthpean</a:t>
            </a:r>
            <a:r>
              <a:rPr lang="en-GB" sz="3200" b="0" i="0" dirty="0">
                <a:solidFill>
                  <a:srgbClr val="000000"/>
                </a:solidFill>
                <a:effectLst/>
                <a:latin typeface="Aptos" panose="020B0004020202020204" pitchFamily="34" charset="0"/>
              </a:rPr>
              <a:t> Road, St Austell PL26 6AD </a:t>
            </a:r>
          </a:p>
          <a:p>
            <a:pPr algn="l" fontAlgn="base"/>
            <a:r>
              <a:rPr lang="en-GB" sz="3200" dirty="0">
                <a:solidFill>
                  <a:srgbClr val="000000"/>
                </a:solidFill>
                <a:latin typeface="Aptos" panose="020B0004020202020204" pitchFamily="34" charset="0"/>
              </a:rPr>
              <a:t>Tel: </a:t>
            </a:r>
            <a:r>
              <a:rPr lang="en-GB" sz="3200" b="0" i="0" dirty="0">
                <a:solidFill>
                  <a:srgbClr val="000000"/>
                </a:solidFill>
                <a:effectLst/>
                <a:latin typeface="Aptos" panose="020B0004020202020204" pitchFamily="34" charset="0"/>
              </a:rPr>
              <a:t>01726 873204  Website: </a:t>
            </a:r>
            <a:r>
              <a:rPr lang="en-GB" sz="3200" b="0" i="0" dirty="0">
                <a:effectLst/>
                <a:latin typeface="Aptos" panose="020B0004020202020204" pitchFamily="34" charset="0"/>
                <a:hlinkClick r:id="rId29"/>
              </a:rPr>
              <a:t>Children's Mental Health Support Team | Cornwall Partnership NHS Foundation Trust</a:t>
            </a:r>
            <a:endParaRPr lang="en-GB" sz="3200" b="0" i="0" dirty="0">
              <a:solidFill>
                <a:srgbClr val="000000"/>
              </a:solidFill>
              <a:effectLst/>
              <a:latin typeface="Aptos" panose="020B0004020202020204" pitchFamily="34" charset="0"/>
            </a:endParaRPr>
          </a:p>
          <a:p>
            <a:pPr algn="l" fontAlgn="base"/>
            <a:r>
              <a:rPr lang="en-GB" sz="3200" b="0" i="0" dirty="0">
                <a:solidFill>
                  <a:srgbClr val="000000"/>
                </a:solidFill>
                <a:effectLst/>
                <a:latin typeface="Aptos" panose="020B0004020202020204" pitchFamily="34" charset="0"/>
              </a:rPr>
              <a:t> </a:t>
            </a:r>
            <a:endParaRPr lang="en-GB" sz="3200" dirty="0">
              <a:latin typeface="Aptos" panose="020B0004020202020204" pitchFamily="34" charset="0"/>
            </a:endParaRPr>
          </a:p>
          <a:p>
            <a:r>
              <a:rPr lang="en-GB" sz="3200" b="1" dirty="0">
                <a:latin typeface="Aptos" panose="020B0004020202020204" pitchFamily="34" charset="0"/>
              </a:rPr>
              <a:t>MHST area manager:</a:t>
            </a:r>
          </a:p>
          <a:p>
            <a:endParaRPr lang="en-GB" sz="3200" dirty="0">
              <a:latin typeface="Aptos" panose="020B0004020202020204" pitchFamily="34" charset="0"/>
            </a:endParaRPr>
          </a:p>
          <a:p>
            <a:r>
              <a:rPr lang="en-GB" sz="3200" b="1" dirty="0">
                <a:latin typeface="Aptos" panose="020B0004020202020204" pitchFamily="34" charset="0"/>
              </a:rPr>
              <a:t>MHST Service Lead: </a:t>
            </a:r>
            <a:r>
              <a:rPr lang="en-GB" sz="3200" dirty="0">
                <a:latin typeface="Aptos" panose="020B0004020202020204" pitchFamily="34" charset="0"/>
              </a:rPr>
              <a:t>Paul Winstanley</a:t>
            </a:r>
          </a:p>
        </p:txBody>
      </p:sp>
    </p:spTree>
    <p:extLst>
      <p:ext uri="{BB962C8B-B14F-4D97-AF65-F5344CB8AC3E}">
        <p14:creationId xmlns:p14="http://schemas.microsoft.com/office/powerpoint/2010/main" val="41186866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otalTime>812</TotalTime>
  <Words>575</Words>
  <Application>Microsoft Office PowerPoint</Application>
  <PresentationFormat>Custom</PresentationFormat>
  <Paragraphs>46</Paragraphs>
  <Slides>8</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Mango AC</vt:lpstr>
      <vt:lpstr>Calibri</vt:lpstr>
      <vt:lpstr>Aptos</vt:lpstr>
      <vt:lpstr>Arial</vt:lpstr>
      <vt:lpstr>Quicksand 1</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MHST Cornwall Slides Blank Template</dc:title>
  <dc:creator>Channon Gray</dc:creator>
  <cp:lastModifiedBy>Kate Littledyke</cp:lastModifiedBy>
  <cp:revision>24</cp:revision>
  <dcterms:created xsi:type="dcterms:W3CDTF">2006-08-16T00:00:00Z</dcterms:created>
  <dcterms:modified xsi:type="dcterms:W3CDTF">2025-11-05T18:45:00Z</dcterms:modified>
  <dc:identifier>DAFhBk5oxsg</dc:identifier>
</cp:coreProperties>
</file>