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2" r:id="rId4"/>
    <p:sldMasterId id="2147483706" r:id="rId5"/>
  </p:sldMasterIdLst>
  <p:notesMasterIdLst>
    <p:notesMasterId r:id="rId25"/>
  </p:notesMasterIdLst>
  <p:sldIdLst>
    <p:sldId id="1182" r:id="rId6"/>
    <p:sldId id="1151" r:id="rId7"/>
    <p:sldId id="264" r:id="rId8"/>
    <p:sldId id="311" r:id="rId9"/>
    <p:sldId id="287" r:id="rId10"/>
    <p:sldId id="1185" r:id="rId11"/>
    <p:sldId id="1172" r:id="rId12"/>
    <p:sldId id="1093" r:id="rId13"/>
    <p:sldId id="1092" r:id="rId14"/>
    <p:sldId id="1184" r:id="rId15"/>
    <p:sldId id="1187" r:id="rId16"/>
    <p:sldId id="1171" r:id="rId17"/>
    <p:sldId id="1142" r:id="rId18"/>
    <p:sldId id="1144" r:id="rId19"/>
    <p:sldId id="1169" r:id="rId20"/>
    <p:sldId id="1145" r:id="rId21"/>
    <p:sldId id="1106" r:id="rId22"/>
    <p:sldId id="1148" r:id="rId23"/>
    <p:sldId id="115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09A6C7-0139-27BF-2342-5EF903661887}" name="George Munn" initials="GM" userId="S::george.munn@plymouth.ac.uk::a6bdd4f7-69a9-4ad7-b779-25f4dda7abc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E37C0B"/>
    <a:srgbClr val="D65700"/>
    <a:srgbClr val="FFF2CC"/>
    <a:srgbClr val="FFDF79"/>
    <a:srgbClr val="6D6858"/>
    <a:srgbClr val="138AC9"/>
    <a:srgbClr val="E60180"/>
    <a:srgbClr val="F5F5F5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2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3CBD6F-7D78-4C04-8399-7F741163EE2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4843E15-6EC9-4C71-B87C-5A28DA13C5A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25.6</a:t>
          </a:r>
          <a:r>
            <a:rPr lang="en-GB" sz="2400" b="1" dirty="0">
              <a:solidFill>
                <a:srgbClr val="FFC000"/>
              </a:solidFill>
            </a:rPr>
            <a:t>%</a:t>
          </a:r>
          <a:r>
            <a:rPr lang="en-GB" sz="2400" b="1" baseline="0" dirty="0">
              <a:solidFill>
                <a:srgbClr val="FFC000"/>
              </a:solidFill>
            </a:rPr>
            <a:t> </a:t>
          </a:r>
          <a:r>
            <a:rPr lang="en-GB" sz="2000" baseline="0" dirty="0">
              <a:solidFill>
                <a:schemeClr val="tx1"/>
              </a:solidFill>
            </a:rPr>
            <a:t>of state Primary and Secondary school pupils were </a:t>
          </a:r>
          <a:r>
            <a:rPr lang="en-GB" sz="2800" b="1" baseline="0" dirty="0">
              <a:solidFill>
                <a:schemeClr val="accent2"/>
              </a:solidFill>
            </a:rPr>
            <a:t>Persistently Absent  </a:t>
          </a:r>
          <a:r>
            <a:rPr lang="en-GB" sz="2000" baseline="0" dirty="0">
              <a:solidFill>
                <a:schemeClr val="tx1"/>
              </a:solidFill>
            </a:rPr>
            <a:t>(&gt;10% of sessions missed)       during 2024-25 </a:t>
          </a:r>
        </a:p>
        <a:p>
          <a:r>
            <a:rPr lang="en-GB" sz="2000" baseline="0" dirty="0">
              <a:solidFill>
                <a:schemeClr val="tx1"/>
              </a:solidFill>
            </a:rPr>
            <a:t>(up from </a:t>
          </a:r>
          <a:r>
            <a:rPr lang="en-GB" sz="2000" b="1" baseline="0" dirty="0">
              <a:solidFill>
                <a:srgbClr val="FFC000"/>
              </a:solidFill>
            </a:rPr>
            <a:t>13.7%</a:t>
          </a:r>
          <a:r>
            <a:rPr lang="en-GB" sz="2000" baseline="0" dirty="0">
              <a:solidFill>
                <a:schemeClr val="tx1"/>
              </a:solidFill>
            </a:rPr>
            <a:t> in 2018-19).</a:t>
          </a:r>
          <a:endParaRPr lang="en-GB" sz="2400" dirty="0">
            <a:solidFill>
              <a:schemeClr val="tx1"/>
            </a:solidFill>
          </a:endParaRPr>
        </a:p>
      </dgm:t>
    </dgm:pt>
    <dgm:pt modelId="{D7F8442D-B102-4937-8DAA-761879D8A3B2}" type="parTrans" cxnId="{DE4F686D-E5B8-4EE5-B3F3-37C617C4893E}">
      <dgm:prSet/>
      <dgm:spPr/>
      <dgm:t>
        <a:bodyPr/>
        <a:lstStyle/>
        <a:p>
          <a:endParaRPr lang="en-GB" sz="2400">
            <a:solidFill>
              <a:schemeClr val="bg1"/>
            </a:solidFill>
          </a:endParaRPr>
        </a:p>
      </dgm:t>
    </dgm:pt>
    <dgm:pt modelId="{230256B2-DFBD-400D-AAF2-EA73D7E1928C}" type="sibTrans" cxnId="{DE4F686D-E5B8-4EE5-B3F3-37C617C4893E}">
      <dgm:prSet/>
      <dgm:spPr/>
      <dgm:t>
        <a:bodyPr/>
        <a:lstStyle/>
        <a:p>
          <a:endParaRPr lang="en-GB" sz="2400">
            <a:solidFill>
              <a:schemeClr val="bg1"/>
            </a:solidFill>
          </a:endParaRPr>
        </a:p>
      </dgm:t>
    </dgm:pt>
    <dgm:pt modelId="{BE4C4C63-46C4-450E-9F87-E28C8B27B569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400" b="1" u="none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149,900</a:t>
          </a:r>
          <a:r>
            <a:rPr lang="en-GB" sz="2800" b="1" u="none" dirty="0">
              <a:solidFill>
                <a:schemeClr val="tx1"/>
              </a:solidFill>
            </a:rPr>
            <a:t> </a:t>
          </a:r>
          <a:r>
            <a:rPr lang="en-GB" sz="2800" b="1" u="none" dirty="0">
              <a:solidFill>
                <a:schemeClr val="accent2"/>
              </a:solidFill>
            </a:rPr>
            <a:t>‘Children Missing Education’      </a:t>
          </a:r>
          <a:r>
            <a:rPr lang="en-GB" sz="2000" dirty="0">
              <a:solidFill>
                <a:schemeClr val="tx1"/>
              </a:solidFill>
            </a:rPr>
            <a:t>(not registered at any setting) reported throughout 2023-24</a:t>
          </a:r>
        </a:p>
        <a:p>
          <a:r>
            <a:rPr lang="en-GB" sz="2000" dirty="0">
              <a:solidFill>
                <a:schemeClr val="tx1"/>
              </a:solidFill>
            </a:rPr>
            <a:t>(compared to </a:t>
          </a:r>
          <a:r>
            <a:rPr lang="en-GB" sz="2000" b="1" dirty="0">
              <a:solidFill>
                <a:srgbClr val="FFC000"/>
              </a:solidFill>
            </a:rPr>
            <a:t>94,900</a:t>
          </a:r>
          <a:r>
            <a:rPr lang="en-GB" sz="2000" dirty="0">
              <a:solidFill>
                <a:schemeClr val="tx1"/>
              </a:solidFill>
            </a:rPr>
            <a:t> in 2021-22).</a:t>
          </a:r>
        </a:p>
      </dgm:t>
    </dgm:pt>
    <dgm:pt modelId="{30C76C0C-497E-48EE-811B-658AB990E6E8}" type="parTrans" cxnId="{541DA386-7900-484D-B035-41A13ECE8035}">
      <dgm:prSet/>
      <dgm:spPr/>
      <dgm:t>
        <a:bodyPr/>
        <a:lstStyle/>
        <a:p>
          <a:endParaRPr lang="en-GB" sz="2400">
            <a:solidFill>
              <a:schemeClr val="bg1"/>
            </a:solidFill>
          </a:endParaRPr>
        </a:p>
      </dgm:t>
    </dgm:pt>
    <dgm:pt modelId="{5A2CA78F-1436-45FC-A471-87FEA7501BFB}" type="sibTrans" cxnId="{541DA386-7900-484D-B035-41A13ECE8035}">
      <dgm:prSet/>
      <dgm:spPr/>
      <dgm:t>
        <a:bodyPr/>
        <a:lstStyle/>
        <a:p>
          <a:endParaRPr lang="en-GB" sz="2400">
            <a:solidFill>
              <a:schemeClr val="bg1"/>
            </a:solidFill>
          </a:endParaRPr>
        </a:p>
      </dgm:t>
    </dgm:pt>
    <dgm:pt modelId="{03098219-3095-4F31-B93E-5134C2C5B1E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000" b="0" dirty="0">
              <a:solidFill>
                <a:schemeClr val="tx1"/>
              </a:solidFill>
            </a:rPr>
            <a:t>In 2024-25, </a:t>
          </a:r>
          <a:r>
            <a:rPr lang="en-GB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19.2% </a:t>
          </a:r>
          <a:r>
            <a:rPr lang="en-GB" sz="2000" dirty="0">
              <a:solidFill>
                <a:schemeClr val="tx1"/>
              </a:solidFill>
            </a:rPr>
            <a:t>of state    school pupils have a known                              </a:t>
          </a:r>
          <a:r>
            <a:rPr lang="en-GB" sz="2400" b="1" dirty="0">
              <a:solidFill>
                <a:schemeClr val="accent2"/>
              </a:solidFill>
            </a:rPr>
            <a:t>Special Educational Need  and/or Disability</a:t>
          </a:r>
          <a:r>
            <a:rPr lang="en-GB" sz="2000" dirty="0">
              <a:solidFill>
                <a:schemeClr val="tx1"/>
              </a:solidFill>
            </a:rPr>
            <a:t>.                                                     (Up from </a:t>
          </a:r>
          <a:r>
            <a:rPr lang="en-GB" sz="2000" b="1" dirty="0">
              <a:solidFill>
                <a:srgbClr val="FFC000"/>
              </a:solidFill>
            </a:rPr>
            <a:t>14.9%</a:t>
          </a:r>
          <a:r>
            <a:rPr lang="en-GB" sz="2000" dirty="0">
              <a:solidFill>
                <a:schemeClr val="tx1"/>
              </a:solidFill>
            </a:rPr>
            <a:t> in 2018-19)</a:t>
          </a:r>
        </a:p>
        <a:p>
          <a:r>
            <a:rPr lang="en-GB" sz="2400" b="1" dirty="0">
              <a:solidFill>
                <a:srgbClr val="FFC000"/>
              </a:solidFill>
            </a:rPr>
            <a:t>5.3% </a:t>
          </a:r>
          <a:r>
            <a:rPr lang="en-GB" sz="2000" dirty="0">
              <a:solidFill>
                <a:schemeClr val="tx1"/>
              </a:solidFill>
            </a:rPr>
            <a:t>of pupils have an </a:t>
          </a:r>
          <a:r>
            <a:rPr lang="en-GB" sz="2800" b="1" dirty="0">
              <a:solidFill>
                <a:schemeClr val="accent2"/>
              </a:solidFill>
            </a:rPr>
            <a:t>EHCP</a:t>
          </a:r>
          <a:r>
            <a:rPr lang="en-GB" sz="2000" dirty="0">
              <a:solidFill>
                <a:schemeClr val="tx1"/>
              </a:solidFill>
            </a:rPr>
            <a:t>. (Up from </a:t>
          </a:r>
          <a:r>
            <a:rPr lang="en-GB" sz="2000" b="1" dirty="0">
              <a:solidFill>
                <a:srgbClr val="FFC000"/>
              </a:solidFill>
            </a:rPr>
            <a:t>3.6%</a:t>
          </a:r>
          <a:r>
            <a:rPr lang="en-GB" sz="2000" dirty="0">
              <a:solidFill>
                <a:srgbClr val="FFC000"/>
              </a:solidFill>
            </a:rPr>
            <a:t> </a:t>
          </a:r>
          <a:r>
            <a:rPr lang="en-GB" sz="2000" dirty="0">
              <a:solidFill>
                <a:schemeClr val="tx1"/>
              </a:solidFill>
            </a:rPr>
            <a:t>in 2020-21)</a:t>
          </a:r>
        </a:p>
      </dgm:t>
    </dgm:pt>
    <dgm:pt modelId="{14B99E92-79B2-4526-9A81-A0A15E721767}" type="parTrans" cxnId="{189C77A7-7A25-440A-9E7F-6EBC3D9D45B2}">
      <dgm:prSet/>
      <dgm:spPr/>
      <dgm:t>
        <a:bodyPr/>
        <a:lstStyle/>
        <a:p>
          <a:endParaRPr lang="en-GB" sz="2400">
            <a:solidFill>
              <a:schemeClr val="bg1"/>
            </a:solidFill>
          </a:endParaRPr>
        </a:p>
      </dgm:t>
    </dgm:pt>
    <dgm:pt modelId="{9D1B4285-323D-447F-8071-9242277375FD}" type="sibTrans" cxnId="{189C77A7-7A25-440A-9E7F-6EBC3D9D45B2}">
      <dgm:prSet/>
      <dgm:spPr/>
      <dgm:t>
        <a:bodyPr/>
        <a:lstStyle/>
        <a:p>
          <a:endParaRPr lang="en-GB" sz="2400">
            <a:solidFill>
              <a:schemeClr val="bg1"/>
            </a:solidFill>
          </a:endParaRPr>
        </a:p>
      </dgm:t>
    </dgm:pt>
    <dgm:pt modelId="{9BE17C61-A4BB-45AD-A771-56F49AA4F8A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304,040</a:t>
          </a:r>
          <a:r>
            <a:rPr lang="en-GB" sz="2000" dirty="0">
              <a:solidFill>
                <a:srgbClr val="FFC000"/>
              </a:solidFill>
            </a:rPr>
            <a:t>  </a:t>
          </a:r>
          <a:r>
            <a:rPr lang="en-GB" sz="2000" dirty="0">
              <a:solidFill>
                <a:schemeClr val="tx1"/>
              </a:solidFill>
            </a:rPr>
            <a:t>state school pupils </a:t>
          </a:r>
          <a:r>
            <a:rPr lang="en-GB" sz="2800" b="1" dirty="0">
              <a:solidFill>
                <a:schemeClr val="accent2"/>
              </a:solidFill>
            </a:rPr>
            <a:t>Suspended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0" dirty="0">
              <a:solidFill>
                <a:schemeClr val="tx1"/>
              </a:solidFill>
            </a:rPr>
            <a:t>once or more</a:t>
          </a:r>
          <a:r>
            <a:rPr lang="en-GB" sz="2000" dirty="0">
              <a:solidFill>
                <a:schemeClr val="tx1"/>
              </a:solidFill>
            </a:rPr>
            <a:t> during 2022-23; </a:t>
          </a:r>
          <a:r>
            <a:rPr lang="en-GB" sz="2400" b="1" dirty="0">
              <a:solidFill>
                <a:srgbClr val="FFC000"/>
              </a:solidFill>
            </a:rPr>
            <a:t>3.6%</a:t>
          </a:r>
          <a:r>
            <a:rPr lang="en-GB" sz="2000" dirty="0">
              <a:solidFill>
                <a:schemeClr val="tx1"/>
              </a:solidFill>
            </a:rPr>
            <a:t> of each school’s population on average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900" dirty="0">
            <a:solidFill>
              <a:schemeClr val="tx1"/>
            </a:solidFill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dirty="0">
              <a:solidFill>
                <a:schemeClr val="tx1"/>
              </a:solidFill>
            </a:rPr>
            <a:t>(</a:t>
          </a:r>
          <a:r>
            <a:rPr lang="en-GB" sz="2000" b="1" dirty="0">
              <a:solidFill>
                <a:srgbClr val="FFC000"/>
              </a:solidFill>
            </a:rPr>
            <a:t>188,503 </a:t>
          </a:r>
          <a:r>
            <a:rPr lang="en-GB" sz="2000" dirty="0">
              <a:solidFill>
                <a:schemeClr val="tx1"/>
              </a:solidFill>
            </a:rPr>
            <a:t>and </a:t>
          </a:r>
          <a:r>
            <a:rPr lang="en-GB" sz="2000" b="1" dirty="0">
              <a:solidFill>
                <a:srgbClr val="FFC000"/>
              </a:solidFill>
            </a:rPr>
            <a:t>2.4%</a:t>
          </a:r>
          <a:r>
            <a:rPr lang="en-GB" sz="2000" dirty="0">
              <a:solidFill>
                <a:schemeClr val="tx1"/>
              </a:solidFill>
            </a:rPr>
            <a:t> in 2018/19).</a:t>
          </a:r>
        </a:p>
      </dgm:t>
    </dgm:pt>
    <dgm:pt modelId="{9B01A7AD-3A38-4D5D-A8A6-D8BD4CBA615C}" type="parTrans" cxnId="{41E4DD64-040D-4830-973C-A924033DCA5C}">
      <dgm:prSet/>
      <dgm:spPr/>
      <dgm:t>
        <a:bodyPr/>
        <a:lstStyle/>
        <a:p>
          <a:endParaRPr lang="en-GB"/>
        </a:p>
      </dgm:t>
    </dgm:pt>
    <dgm:pt modelId="{868EA8FE-8E0A-4F8B-A0D4-0AAACAA8C7F8}" type="sibTrans" cxnId="{41E4DD64-040D-4830-973C-A924033DCA5C}">
      <dgm:prSet/>
      <dgm:spPr/>
      <dgm:t>
        <a:bodyPr/>
        <a:lstStyle/>
        <a:p>
          <a:endParaRPr lang="en-GB"/>
        </a:p>
      </dgm:t>
    </dgm:pt>
    <dgm:pt modelId="{9591B771-3D2F-4A1C-BFE9-C5B2FF341C36}" type="pres">
      <dgm:prSet presAssocID="{7D3CBD6F-7D78-4C04-8399-7F741163EE21}" presName="diagram" presStyleCnt="0">
        <dgm:presLayoutVars>
          <dgm:dir/>
          <dgm:resizeHandles val="exact"/>
        </dgm:presLayoutVars>
      </dgm:prSet>
      <dgm:spPr/>
    </dgm:pt>
    <dgm:pt modelId="{332CCC09-2F90-447B-B2B7-FCAD8AB2782C}" type="pres">
      <dgm:prSet presAssocID="{C4843E15-6EC9-4C71-B87C-5A28DA13C5AA}" presName="node" presStyleLbl="node1" presStyleIdx="0" presStyleCnt="4">
        <dgm:presLayoutVars>
          <dgm:bulletEnabled val="1"/>
        </dgm:presLayoutVars>
      </dgm:prSet>
      <dgm:spPr/>
    </dgm:pt>
    <dgm:pt modelId="{807DF251-725A-484C-82DA-92FE7B58AD94}" type="pres">
      <dgm:prSet presAssocID="{230256B2-DFBD-400D-AAF2-EA73D7E1928C}" presName="sibTrans" presStyleCnt="0"/>
      <dgm:spPr/>
    </dgm:pt>
    <dgm:pt modelId="{E4787704-1FBB-493F-8600-A36FE1BB1997}" type="pres">
      <dgm:prSet presAssocID="{03098219-3095-4F31-B93E-5134C2C5B1E3}" presName="node" presStyleLbl="node1" presStyleIdx="1" presStyleCnt="4">
        <dgm:presLayoutVars>
          <dgm:bulletEnabled val="1"/>
        </dgm:presLayoutVars>
      </dgm:prSet>
      <dgm:spPr/>
    </dgm:pt>
    <dgm:pt modelId="{60C86635-408B-4FCE-A55F-CFB2EFCAE86A}" type="pres">
      <dgm:prSet presAssocID="{9D1B4285-323D-447F-8071-9242277375FD}" presName="sibTrans" presStyleCnt="0"/>
      <dgm:spPr/>
    </dgm:pt>
    <dgm:pt modelId="{44AAB02D-4231-41FD-B261-EFCB26E2FD49}" type="pres">
      <dgm:prSet presAssocID="{BE4C4C63-46C4-450E-9F87-E28C8B27B569}" presName="node" presStyleLbl="node1" presStyleIdx="2" presStyleCnt="4">
        <dgm:presLayoutVars>
          <dgm:bulletEnabled val="1"/>
        </dgm:presLayoutVars>
      </dgm:prSet>
      <dgm:spPr/>
    </dgm:pt>
    <dgm:pt modelId="{B5593A47-C001-45F2-84EE-53BCB57B2340}" type="pres">
      <dgm:prSet presAssocID="{5A2CA78F-1436-45FC-A471-87FEA7501BFB}" presName="sibTrans" presStyleCnt="0"/>
      <dgm:spPr/>
    </dgm:pt>
    <dgm:pt modelId="{CB88EB30-5C55-4102-BC92-500364536E27}" type="pres">
      <dgm:prSet presAssocID="{9BE17C61-A4BB-45AD-A771-56F49AA4F8AC}" presName="node" presStyleLbl="node1" presStyleIdx="3" presStyleCnt="4">
        <dgm:presLayoutVars>
          <dgm:bulletEnabled val="1"/>
        </dgm:presLayoutVars>
      </dgm:prSet>
      <dgm:spPr/>
    </dgm:pt>
  </dgm:ptLst>
  <dgm:cxnLst>
    <dgm:cxn modelId="{1884FF0C-1724-42FA-877E-EC228D67F5B7}" type="presOf" srcId="{9BE17C61-A4BB-45AD-A771-56F49AA4F8AC}" destId="{CB88EB30-5C55-4102-BC92-500364536E27}" srcOrd="0" destOrd="0" presId="urn:microsoft.com/office/officeart/2005/8/layout/default"/>
    <dgm:cxn modelId="{41E4DD64-040D-4830-973C-A924033DCA5C}" srcId="{7D3CBD6F-7D78-4C04-8399-7F741163EE21}" destId="{9BE17C61-A4BB-45AD-A771-56F49AA4F8AC}" srcOrd="3" destOrd="0" parTransId="{9B01A7AD-3A38-4D5D-A8A6-D8BD4CBA615C}" sibTransId="{868EA8FE-8E0A-4F8B-A0D4-0AAACAA8C7F8}"/>
    <dgm:cxn modelId="{DE4F686D-E5B8-4EE5-B3F3-37C617C4893E}" srcId="{7D3CBD6F-7D78-4C04-8399-7F741163EE21}" destId="{C4843E15-6EC9-4C71-B87C-5A28DA13C5AA}" srcOrd="0" destOrd="0" parTransId="{D7F8442D-B102-4937-8DAA-761879D8A3B2}" sibTransId="{230256B2-DFBD-400D-AAF2-EA73D7E1928C}"/>
    <dgm:cxn modelId="{E8B50852-54BC-4DDA-855D-96081400F525}" type="presOf" srcId="{BE4C4C63-46C4-450E-9F87-E28C8B27B569}" destId="{44AAB02D-4231-41FD-B261-EFCB26E2FD49}" srcOrd="0" destOrd="0" presId="urn:microsoft.com/office/officeart/2005/8/layout/default"/>
    <dgm:cxn modelId="{541DA386-7900-484D-B035-41A13ECE8035}" srcId="{7D3CBD6F-7D78-4C04-8399-7F741163EE21}" destId="{BE4C4C63-46C4-450E-9F87-E28C8B27B569}" srcOrd="2" destOrd="0" parTransId="{30C76C0C-497E-48EE-811B-658AB990E6E8}" sibTransId="{5A2CA78F-1436-45FC-A471-87FEA7501BFB}"/>
    <dgm:cxn modelId="{5F31D58F-7FBF-4817-B4D7-AC99B278E15D}" type="presOf" srcId="{03098219-3095-4F31-B93E-5134C2C5B1E3}" destId="{E4787704-1FBB-493F-8600-A36FE1BB1997}" srcOrd="0" destOrd="0" presId="urn:microsoft.com/office/officeart/2005/8/layout/default"/>
    <dgm:cxn modelId="{189C77A7-7A25-440A-9E7F-6EBC3D9D45B2}" srcId="{7D3CBD6F-7D78-4C04-8399-7F741163EE21}" destId="{03098219-3095-4F31-B93E-5134C2C5B1E3}" srcOrd="1" destOrd="0" parTransId="{14B99E92-79B2-4526-9A81-A0A15E721767}" sibTransId="{9D1B4285-323D-447F-8071-9242277375FD}"/>
    <dgm:cxn modelId="{117901C3-E958-4CEA-8C42-94BA18EAC183}" type="presOf" srcId="{C4843E15-6EC9-4C71-B87C-5A28DA13C5AA}" destId="{332CCC09-2F90-447B-B2B7-FCAD8AB2782C}" srcOrd="0" destOrd="0" presId="urn:microsoft.com/office/officeart/2005/8/layout/default"/>
    <dgm:cxn modelId="{1C667DE8-2FAC-46A3-AE06-286F713E0843}" type="presOf" srcId="{7D3CBD6F-7D78-4C04-8399-7F741163EE21}" destId="{9591B771-3D2F-4A1C-BFE9-C5B2FF341C36}" srcOrd="0" destOrd="0" presId="urn:microsoft.com/office/officeart/2005/8/layout/default"/>
    <dgm:cxn modelId="{A7B3D76B-C20B-4A3C-8181-2CEBCE2DAFAB}" type="presParOf" srcId="{9591B771-3D2F-4A1C-BFE9-C5B2FF341C36}" destId="{332CCC09-2F90-447B-B2B7-FCAD8AB2782C}" srcOrd="0" destOrd="0" presId="urn:microsoft.com/office/officeart/2005/8/layout/default"/>
    <dgm:cxn modelId="{BCCD865B-0761-4FE4-A289-D42FCA589F13}" type="presParOf" srcId="{9591B771-3D2F-4A1C-BFE9-C5B2FF341C36}" destId="{807DF251-725A-484C-82DA-92FE7B58AD94}" srcOrd="1" destOrd="0" presId="urn:microsoft.com/office/officeart/2005/8/layout/default"/>
    <dgm:cxn modelId="{808A281D-1E8B-43C1-8FFD-8EA625093C12}" type="presParOf" srcId="{9591B771-3D2F-4A1C-BFE9-C5B2FF341C36}" destId="{E4787704-1FBB-493F-8600-A36FE1BB1997}" srcOrd="2" destOrd="0" presId="urn:microsoft.com/office/officeart/2005/8/layout/default"/>
    <dgm:cxn modelId="{08885D98-FE7D-40CF-A4BA-417007C132FA}" type="presParOf" srcId="{9591B771-3D2F-4A1C-BFE9-C5B2FF341C36}" destId="{60C86635-408B-4FCE-A55F-CFB2EFCAE86A}" srcOrd="3" destOrd="0" presId="urn:microsoft.com/office/officeart/2005/8/layout/default"/>
    <dgm:cxn modelId="{7C178148-7C61-4D41-B8CB-B2406444CB4A}" type="presParOf" srcId="{9591B771-3D2F-4A1C-BFE9-C5B2FF341C36}" destId="{44AAB02D-4231-41FD-B261-EFCB26E2FD49}" srcOrd="4" destOrd="0" presId="urn:microsoft.com/office/officeart/2005/8/layout/default"/>
    <dgm:cxn modelId="{7C674393-2745-4F5F-ACCB-D25C89143066}" type="presParOf" srcId="{9591B771-3D2F-4A1C-BFE9-C5B2FF341C36}" destId="{B5593A47-C001-45F2-84EE-53BCB57B2340}" srcOrd="5" destOrd="0" presId="urn:microsoft.com/office/officeart/2005/8/layout/default"/>
    <dgm:cxn modelId="{48DF9A29-647F-44D8-B30C-CA880F72149E}" type="presParOf" srcId="{9591B771-3D2F-4A1C-BFE9-C5B2FF341C36}" destId="{CB88EB30-5C55-4102-BC92-500364536E2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5514AC-5315-4C8E-8C00-377F09190A22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9788CD0F-D965-40EB-9061-F2AF01FE6767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800" b="1">
              <a:solidFill>
                <a:srgbClr val="000000"/>
              </a:solidFill>
            </a:rPr>
            <a:t>Unstable           home-lives</a:t>
          </a:r>
        </a:p>
      </dgm:t>
    </dgm:pt>
    <dgm:pt modelId="{C1E1AB04-FAE0-4237-A64C-F6ACA09DEF17}" type="parTrans" cxnId="{32567628-19B4-4B05-90BB-ADBB47180A05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0ED82327-82C5-488F-BC6C-0CA03C4B20FA}" type="sibTrans" cxnId="{32567628-19B4-4B05-90BB-ADBB47180A05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94253CF2-6C5E-4D2B-9947-A9D9F457A11E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Poverty at home (FSM, Ever 6, NRPF)</a:t>
          </a:r>
        </a:p>
      </dgm:t>
    </dgm:pt>
    <dgm:pt modelId="{AB523221-0DD4-48A6-801B-69E07E58E761}" type="parTrans" cxnId="{5F1B92EE-2BF4-41DC-B411-7B26DD6CCBB1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1F439D90-61F5-4795-9369-BCC7A4EDFECB}" type="sibTrans" cxnId="{5F1B92EE-2BF4-41DC-B411-7B26DD6CCBB1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E94B68E1-588B-4656-A142-29E9C2FB02BF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Special Educational Needs or Disability</a:t>
          </a:r>
        </a:p>
      </dgm:t>
    </dgm:pt>
    <dgm:pt modelId="{3C09D450-A4A4-4776-ABFD-34A565795FD5}" type="parTrans" cxnId="{2714F999-5B74-4161-8DF1-245A0B9831B8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8D9D8E75-450C-445F-AEAE-39FDB732152D}" type="sibTrans" cxnId="{2714F999-5B74-4161-8DF1-245A0B9831B8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FAB5A4DA-0054-458E-B9AB-B32EBAE7DD7F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Excluded children</a:t>
          </a:r>
        </a:p>
      </dgm:t>
    </dgm:pt>
    <dgm:pt modelId="{33EF0FE6-B759-4B67-9645-ACDC9F01B2B7}" type="parTrans" cxnId="{8C947F80-635C-4831-89CA-7195F80FD831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1C4FA759-4ECD-43F4-98B4-58D88AD072A1}" type="sibTrans" cxnId="{8C947F80-635C-4831-89CA-7195F80FD831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7FF122C5-EC98-4963-A935-768DF149CB9C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Children missing from LA schools register</a:t>
          </a:r>
        </a:p>
      </dgm:t>
    </dgm:pt>
    <dgm:pt modelId="{B72905BA-E585-4B30-BEC4-3B8E6B843D7D}" type="parTrans" cxnId="{BBA75745-45B6-4AD3-850F-350E1784D0CA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1A4E197B-9A92-41FA-9661-5B188A525D44}" type="sibTrans" cxnId="{BBA75745-45B6-4AD3-850F-350E1784D0CA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D6A47FD1-F531-4F01-BAC8-571A7886DE37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School refusal/school avoidance</a:t>
          </a:r>
        </a:p>
      </dgm:t>
    </dgm:pt>
    <dgm:pt modelId="{D11E964F-60EE-42E9-BAE8-2F6AAA6DCDF3}" type="parTrans" cxnId="{219DEAB5-0068-449E-B598-58DE650D7431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6455B10A-C314-4177-AD96-D08A2BD5313B}" type="sibTrans" cxnId="{219DEAB5-0068-449E-B598-58DE650D7431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D5D10723-D50A-48DF-9903-372FD9204633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(Elective)           home-education</a:t>
          </a:r>
        </a:p>
      </dgm:t>
    </dgm:pt>
    <dgm:pt modelId="{91D9F6AD-7B3B-4C85-A492-F6ADB55E9C75}" type="parTrans" cxnId="{9A91D742-0B74-4F2E-A2CB-AC14438CEF3F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7AAA798B-40A1-4F92-9A38-361538D0B9B4}" type="sibTrans" cxnId="{9A91D742-0B74-4F2E-A2CB-AC14438CEF3F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79D66CF1-0F6D-4EC5-8A5B-9E61D3637686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Ethnic Minorities (BAME)</a:t>
          </a:r>
        </a:p>
      </dgm:t>
    </dgm:pt>
    <dgm:pt modelId="{D1C6A8A3-C616-4F64-8359-92AB3FE9C557}" type="parTrans" cxnId="{AD92A143-2072-4DAF-80AB-F9AA97BDCE79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EC803292-3FF1-48A8-9908-1C7904455612}" type="sibTrans" cxnId="{AD92A143-2072-4DAF-80AB-F9AA97BDCE79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103DBFCC-D58E-4D3B-976C-EFC83126D435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LGBTQIA+ </a:t>
          </a:r>
        </a:p>
      </dgm:t>
    </dgm:pt>
    <dgm:pt modelId="{911847B1-6356-4E83-B9AB-F194F8DB2DB4}" type="parTrans" cxnId="{CA5FD664-5706-44D8-A35A-2BDDD1CFAC47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57D78B2B-D242-4A5B-AD56-A976246412A1}" type="sibTrans" cxnId="{CA5FD664-5706-44D8-A35A-2BDDD1CFAC47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B60085C9-366F-4280-B188-1F53066E75DB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Homelessness</a:t>
          </a:r>
        </a:p>
      </dgm:t>
    </dgm:pt>
    <dgm:pt modelId="{D143F288-A4F1-4094-AC4C-450DA8A979A0}" type="parTrans" cxnId="{D8207E40-5F6B-49B9-988F-DA280B2E8420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EBB03639-58DA-4663-BA05-28A454D5137E}" type="sibTrans" cxnId="{D8207E40-5F6B-49B9-988F-DA280B2E8420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7CF3DFD7-CA19-4EB9-BCD5-B4D1BB58B7ED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Domestic violence</a:t>
          </a:r>
        </a:p>
      </dgm:t>
    </dgm:pt>
    <dgm:pt modelId="{B75A75F7-D07C-4006-91BA-AEBF8C144DCD}" type="parTrans" cxnId="{629B0CE7-64A2-4471-BDF9-81214F741C0E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AD9EA1F1-551F-4519-B283-C0EF2D7F5713}" type="sibTrans" cxnId="{629B0CE7-64A2-4471-BDF9-81214F741C0E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E01BBD8F-84F8-4070-A24B-CD6ADE1163B0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Young Carers</a:t>
          </a:r>
        </a:p>
      </dgm:t>
    </dgm:pt>
    <dgm:pt modelId="{A44807C6-542D-4789-9EB7-D8456DDB2BB6}" type="parTrans" cxnId="{507C33D8-5008-4570-B1C0-A9012227326F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5E1FFFED-D4C1-4797-B354-88B678709E01}" type="sibTrans" cxnId="{507C33D8-5008-4570-B1C0-A9012227326F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BE4B97C9-C39C-4F78-86EB-BA82B7E33D7E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Armed Forces</a:t>
          </a:r>
        </a:p>
      </dgm:t>
    </dgm:pt>
    <dgm:pt modelId="{507A6183-CEB9-42FD-B8CB-5C5678EAD666}" type="parTrans" cxnId="{8C78E9CB-55A1-4DE4-8C97-3D989D2B87F1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3F0E2365-4BE0-45B3-AF23-8BD8223BD50E}" type="sibTrans" cxnId="{8C78E9CB-55A1-4DE4-8C97-3D989D2B87F1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CB26AA71-CC14-41B5-AAFF-B90F6DD07001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Traveller communities</a:t>
          </a:r>
        </a:p>
      </dgm:t>
    </dgm:pt>
    <dgm:pt modelId="{4D426B9A-6299-435E-B3E4-520B15F4A3DF}" type="parTrans" cxnId="{A9816C68-020F-4502-9D2C-7CD493520D8E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373B7443-932E-439F-9641-EA8687E2247B}" type="sibTrans" cxnId="{A9816C68-020F-4502-9D2C-7CD493520D8E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3317B04C-164B-4372-B403-B9ADDA704ECA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Refugee children</a:t>
          </a:r>
        </a:p>
      </dgm:t>
    </dgm:pt>
    <dgm:pt modelId="{7551B94F-E453-453C-9B3D-53B0C5DDBD55}" type="parTrans" cxnId="{60A2DD46-7BAB-4F24-B403-8C07A6B81E69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7077A57C-D347-4FEA-BF61-669AA11218F3}" type="sibTrans" cxnId="{60A2DD46-7BAB-4F24-B403-8C07A6B81E69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742ABC2B-6AA8-4A58-925E-871A59F537F6}">
      <dgm:prSet custT="1"/>
      <dgm:spPr/>
      <dgm:t>
        <a:bodyPr/>
        <a:lstStyle/>
        <a:p>
          <a:r>
            <a:rPr lang="en-GB" sz="1800" b="1">
              <a:solidFill>
                <a:srgbClr val="000000"/>
              </a:solidFill>
            </a:rPr>
            <a:t>Children in care/ Children looked after</a:t>
          </a:r>
        </a:p>
      </dgm:t>
    </dgm:pt>
    <dgm:pt modelId="{97471C8A-E824-488B-95B3-53E8A7536157}" type="parTrans" cxnId="{84C0FBA1-584D-476F-A86B-A50BA62423FF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F129D839-4827-4120-9E3C-28C147C5DBCD}" type="sibTrans" cxnId="{84C0FBA1-584D-476F-A86B-A50BA62423FF}">
      <dgm:prSet/>
      <dgm:spPr/>
      <dgm:t>
        <a:bodyPr/>
        <a:lstStyle/>
        <a:p>
          <a:endParaRPr lang="en-GB" sz="1800" b="1">
            <a:solidFill>
              <a:srgbClr val="000000"/>
            </a:solidFill>
          </a:endParaRPr>
        </a:p>
      </dgm:t>
    </dgm:pt>
    <dgm:pt modelId="{061BD050-C173-4424-99A0-0A87A0368770}" type="pres">
      <dgm:prSet presAssocID="{7E5514AC-5315-4C8E-8C00-377F09190A22}" presName="diagram" presStyleCnt="0">
        <dgm:presLayoutVars>
          <dgm:dir/>
          <dgm:resizeHandles val="exact"/>
        </dgm:presLayoutVars>
      </dgm:prSet>
      <dgm:spPr/>
    </dgm:pt>
    <dgm:pt modelId="{C5D59692-8087-44D7-9089-99F35A48D389}" type="pres">
      <dgm:prSet presAssocID="{9788CD0F-D965-40EB-9061-F2AF01FE6767}" presName="node" presStyleLbl="node1" presStyleIdx="0" presStyleCnt="16">
        <dgm:presLayoutVars>
          <dgm:bulletEnabled val="1"/>
        </dgm:presLayoutVars>
      </dgm:prSet>
      <dgm:spPr/>
    </dgm:pt>
    <dgm:pt modelId="{30866D1F-386C-495C-B1F4-10C61291B560}" type="pres">
      <dgm:prSet presAssocID="{0ED82327-82C5-488F-BC6C-0CA03C4B20FA}" presName="sibTrans" presStyleCnt="0"/>
      <dgm:spPr/>
    </dgm:pt>
    <dgm:pt modelId="{DFF61A8D-CFEB-4733-A7E0-A6DBE1658468}" type="pres">
      <dgm:prSet presAssocID="{94253CF2-6C5E-4D2B-9947-A9D9F457A11E}" presName="node" presStyleLbl="node1" presStyleIdx="1" presStyleCnt="16">
        <dgm:presLayoutVars>
          <dgm:bulletEnabled val="1"/>
        </dgm:presLayoutVars>
      </dgm:prSet>
      <dgm:spPr/>
    </dgm:pt>
    <dgm:pt modelId="{78F93FDE-9E01-4FDB-B4DA-CC7167197F34}" type="pres">
      <dgm:prSet presAssocID="{1F439D90-61F5-4795-9369-BCC7A4EDFECB}" presName="sibTrans" presStyleCnt="0"/>
      <dgm:spPr/>
    </dgm:pt>
    <dgm:pt modelId="{2B9AFC74-D187-4403-B965-AC853B7E276D}" type="pres">
      <dgm:prSet presAssocID="{E94B68E1-588B-4656-A142-29E9C2FB02BF}" presName="node" presStyleLbl="node1" presStyleIdx="2" presStyleCnt="16">
        <dgm:presLayoutVars>
          <dgm:bulletEnabled val="1"/>
        </dgm:presLayoutVars>
      </dgm:prSet>
      <dgm:spPr/>
    </dgm:pt>
    <dgm:pt modelId="{9E95EFA6-8A7E-4902-9772-629ADD137959}" type="pres">
      <dgm:prSet presAssocID="{8D9D8E75-450C-445F-AEAE-39FDB732152D}" presName="sibTrans" presStyleCnt="0"/>
      <dgm:spPr/>
    </dgm:pt>
    <dgm:pt modelId="{F0FB4E92-3B23-493E-80DC-D0B736023E01}" type="pres">
      <dgm:prSet presAssocID="{FAB5A4DA-0054-458E-B9AB-B32EBAE7DD7F}" presName="node" presStyleLbl="node1" presStyleIdx="3" presStyleCnt="16">
        <dgm:presLayoutVars>
          <dgm:bulletEnabled val="1"/>
        </dgm:presLayoutVars>
      </dgm:prSet>
      <dgm:spPr/>
    </dgm:pt>
    <dgm:pt modelId="{772ECEBE-3D44-4B93-A7A2-F00F17CE3229}" type="pres">
      <dgm:prSet presAssocID="{1C4FA759-4ECD-43F4-98B4-58D88AD072A1}" presName="sibTrans" presStyleCnt="0"/>
      <dgm:spPr/>
    </dgm:pt>
    <dgm:pt modelId="{8DB461A8-2E7D-4992-843C-A1767E9DC277}" type="pres">
      <dgm:prSet presAssocID="{7FF122C5-EC98-4963-A935-768DF149CB9C}" presName="node" presStyleLbl="node1" presStyleIdx="4" presStyleCnt="16">
        <dgm:presLayoutVars>
          <dgm:bulletEnabled val="1"/>
        </dgm:presLayoutVars>
      </dgm:prSet>
      <dgm:spPr/>
    </dgm:pt>
    <dgm:pt modelId="{4EB33C2B-36FE-400A-A136-53E816BB5D0F}" type="pres">
      <dgm:prSet presAssocID="{1A4E197B-9A92-41FA-9661-5B188A525D44}" presName="sibTrans" presStyleCnt="0"/>
      <dgm:spPr/>
    </dgm:pt>
    <dgm:pt modelId="{A830E07A-95C2-4068-B39C-CEE20451ABF7}" type="pres">
      <dgm:prSet presAssocID="{D6A47FD1-F531-4F01-BAC8-571A7886DE37}" presName="node" presStyleLbl="node1" presStyleIdx="5" presStyleCnt="16">
        <dgm:presLayoutVars>
          <dgm:bulletEnabled val="1"/>
        </dgm:presLayoutVars>
      </dgm:prSet>
      <dgm:spPr/>
    </dgm:pt>
    <dgm:pt modelId="{25189A30-2BA4-45F6-A43E-1B76CB55BDE2}" type="pres">
      <dgm:prSet presAssocID="{6455B10A-C314-4177-AD96-D08A2BD5313B}" presName="sibTrans" presStyleCnt="0"/>
      <dgm:spPr/>
    </dgm:pt>
    <dgm:pt modelId="{4748C2D8-C412-4AFC-926B-937BF62986D2}" type="pres">
      <dgm:prSet presAssocID="{D5D10723-D50A-48DF-9903-372FD9204633}" presName="node" presStyleLbl="node1" presStyleIdx="6" presStyleCnt="16">
        <dgm:presLayoutVars>
          <dgm:bulletEnabled val="1"/>
        </dgm:presLayoutVars>
      </dgm:prSet>
      <dgm:spPr/>
    </dgm:pt>
    <dgm:pt modelId="{EC0FBBBD-1E33-4F22-9EA1-61B6EF4B6F52}" type="pres">
      <dgm:prSet presAssocID="{7AAA798B-40A1-4F92-9A38-361538D0B9B4}" presName="sibTrans" presStyleCnt="0"/>
      <dgm:spPr/>
    </dgm:pt>
    <dgm:pt modelId="{E46CEEFD-B908-4A1A-8999-A9B872ADFA98}" type="pres">
      <dgm:prSet presAssocID="{79D66CF1-0F6D-4EC5-8A5B-9E61D3637686}" presName="node" presStyleLbl="node1" presStyleIdx="7" presStyleCnt="16">
        <dgm:presLayoutVars>
          <dgm:bulletEnabled val="1"/>
        </dgm:presLayoutVars>
      </dgm:prSet>
      <dgm:spPr/>
    </dgm:pt>
    <dgm:pt modelId="{5C667A8A-6706-418C-A49C-EA5C1898063A}" type="pres">
      <dgm:prSet presAssocID="{EC803292-3FF1-48A8-9908-1C7904455612}" presName="sibTrans" presStyleCnt="0"/>
      <dgm:spPr/>
    </dgm:pt>
    <dgm:pt modelId="{12F09938-7C22-4488-AD7D-8D285E67A95B}" type="pres">
      <dgm:prSet presAssocID="{103DBFCC-D58E-4D3B-976C-EFC83126D435}" presName="node" presStyleLbl="node1" presStyleIdx="8" presStyleCnt="16">
        <dgm:presLayoutVars>
          <dgm:bulletEnabled val="1"/>
        </dgm:presLayoutVars>
      </dgm:prSet>
      <dgm:spPr/>
    </dgm:pt>
    <dgm:pt modelId="{FAA967A7-305E-4400-B2CD-D49A3E1A50D3}" type="pres">
      <dgm:prSet presAssocID="{57D78B2B-D242-4A5B-AD56-A976246412A1}" presName="sibTrans" presStyleCnt="0"/>
      <dgm:spPr/>
    </dgm:pt>
    <dgm:pt modelId="{7385124C-F20B-47B5-9DEF-087E599390E3}" type="pres">
      <dgm:prSet presAssocID="{B60085C9-366F-4280-B188-1F53066E75DB}" presName="node" presStyleLbl="node1" presStyleIdx="9" presStyleCnt="16">
        <dgm:presLayoutVars>
          <dgm:bulletEnabled val="1"/>
        </dgm:presLayoutVars>
      </dgm:prSet>
      <dgm:spPr/>
    </dgm:pt>
    <dgm:pt modelId="{A233E7BB-685B-42C6-BD95-65925A1C5006}" type="pres">
      <dgm:prSet presAssocID="{EBB03639-58DA-4663-BA05-28A454D5137E}" presName="sibTrans" presStyleCnt="0"/>
      <dgm:spPr/>
    </dgm:pt>
    <dgm:pt modelId="{73341F7D-D816-4DD6-BEF6-421281E731D3}" type="pres">
      <dgm:prSet presAssocID="{7CF3DFD7-CA19-4EB9-BCD5-B4D1BB58B7ED}" presName="node" presStyleLbl="node1" presStyleIdx="10" presStyleCnt="16">
        <dgm:presLayoutVars>
          <dgm:bulletEnabled val="1"/>
        </dgm:presLayoutVars>
      </dgm:prSet>
      <dgm:spPr/>
    </dgm:pt>
    <dgm:pt modelId="{082AEFCE-893F-4BB4-8270-9A9F2DFEE7B9}" type="pres">
      <dgm:prSet presAssocID="{AD9EA1F1-551F-4519-B283-C0EF2D7F5713}" presName="sibTrans" presStyleCnt="0"/>
      <dgm:spPr/>
    </dgm:pt>
    <dgm:pt modelId="{05C3B477-31EE-49F6-AB42-6B026BCB25C4}" type="pres">
      <dgm:prSet presAssocID="{E01BBD8F-84F8-4070-A24B-CD6ADE1163B0}" presName="node" presStyleLbl="node1" presStyleIdx="11" presStyleCnt="16">
        <dgm:presLayoutVars>
          <dgm:bulletEnabled val="1"/>
        </dgm:presLayoutVars>
      </dgm:prSet>
      <dgm:spPr/>
    </dgm:pt>
    <dgm:pt modelId="{0082D464-7437-4A0D-B348-69E0E4052559}" type="pres">
      <dgm:prSet presAssocID="{5E1FFFED-D4C1-4797-B354-88B678709E01}" presName="sibTrans" presStyleCnt="0"/>
      <dgm:spPr/>
    </dgm:pt>
    <dgm:pt modelId="{C7308071-ABB6-44CE-9FDC-8E75CEC7227F}" type="pres">
      <dgm:prSet presAssocID="{BE4B97C9-C39C-4F78-86EB-BA82B7E33D7E}" presName="node" presStyleLbl="node1" presStyleIdx="12" presStyleCnt="16">
        <dgm:presLayoutVars>
          <dgm:bulletEnabled val="1"/>
        </dgm:presLayoutVars>
      </dgm:prSet>
      <dgm:spPr/>
    </dgm:pt>
    <dgm:pt modelId="{A5656456-CFB9-4563-B5CA-5D5A7CE8A43B}" type="pres">
      <dgm:prSet presAssocID="{3F0E2365-4BE0-45B3-AF23-8BD8223BD50E}" presName="sibTrans" presStyleCnt="0"/>
      <dgm:spPr/>
    </dgm:pt>
    <dgm:pt modelId="{ACF8CDF3-1635-490F-A7FF-6C65DE71A03A}" type="pres">
      <dgm:prSet presAssocID="{CB26AA71-CC14-41B5-AAFF-B90F6DD07001}" presName="node" presStyleLbl="node1" presStyleIdx="13" presStyleCnt="16">
        <dgm:presLayoutVars>
          <dgm:bulletEnabled val="1"/>
        </dgm:presLayoutVars>
      </dgm:prSet>
      <dgm:spPr/>
    </dgm:pt>
    <dgm:pt modelId="{003E92BF-DDD7-4EA7-8502-B933F40B5D74}" type="pres">
      <dgm:prSet presAssocID="{373B7443-932E-439F-9641-EA8687E2247B}" presName="sibTrans" presStyleCnt="0"/>
      <dgm:spPr/>
    </dgm:pt>
    <dgm:pt modelId="{6B2DA787-44A3-4E66-8D57-7381E6C60B2D}" type="pres">
      <dgm:prSet presAssocID="{3317B04C-164B-4372-B403-B9ADDA704ECA}" presName="node" presStyleLbl="node1" presStyleIdx="14" presStyleCnt="16">
        <dgm:presLayoutVars>
          <dgm:bulletEnabled val="1"/>
        </dgm:presLayoutVars>
      </dgm:prSet>
      <dgm:spPr/>
    </dgm:pt>
    <dgm:pt modelId="{5853DF45-1104-4B7F-A6B0-47D9EACC3570}" type="pres">
      <dgm:prSet presAssocID="{7077A57C-D347-4FEA-BF61-669AA11218F3}" presName="sibTrans" presStyleCnt="0"/>
      <dgm:spPr/>
    </dgm:pt>
    <dgm:pt modelId="{6B3A6330-64A1-48EC-8CDE-B9438D8A0690}" type="pres">
      <dgm:prSet presAssocID="{742ABC2B-6AA8-4A58-925E-871A59F537F6}" presName="node" presStyleLbl="node1" presStyleIdx="15" presStyleCnt="16">
        <dgm:presLayoutVars>
          <dgm:bulletEnabled val="1"/>
        </dgm:presLayoutVars>
      </dgm:prSet>
      <dgm:spPr/>
    </dgm:pt>
  </dgm:ptLst>
  <dgm:cxnLst>
    <dgm:cxn modelId="{B08C6200-AF49-4117-8F7D-A3FDF635E9B7}" type="presOf" srcId="{742ABC2B-6AA8-4A58-925E-871A59F537F6}" destId="{6B3A6330-64A1-48EC-8CDE-B9438D8A0690}" srcOrd="0" destOrd="0" presId="urn:microsoft.com/office/officeart/2005/8/layout/default"/>
    <dgm:cxn modelId="{88E8421B-012B-4969-A2A3-BEC2CAD0CC00}" type="presOf" srcId="{94253CF2-6C5E-4D2B-9947-A9D9F457A11E}" destId="{DFF61A8D-CFEB-4733-A7E0-A6DBE1658468}" srcOrd="0" destOrd="0" presId="urn:microsoft.com/office/officeart/2005/8/layout/default"/>
    <dgm:cxn modelId="{32567628-19B4-4B05-90BB-ADBB47180A05}" srcId="{7E5514AC-5315-4C8E-8C00-377F09190A22}" destId="{9788CD0F-D965-40EB-9061-F2AF01FE6767}" srcOrd="0" destOrd="0" parTransId="{C1E1AB04-FAE0-4237-A64C-F6ACA09DEF17}" sibTransId="{0ED82327-82C5-488F-BC6C-0CA03C4B20FA}"/>
    <dgm:cxn modelId="{DD8FC031-5336-495C-8385-C6125B5A20DF}" type="presOf" srcId="{9788CD0F-D965-40EB-9061-F2AF01FE6767}" destId="{C5D59692-8087-44D7-9089-99F35A48D389}" srcOrd="0" destOrd="0" presId="urn:microsoft.com/office/officeart/2005/8/layout/default"/>
    <dgm:cxn modelId="{1A46D337-B3B4-42C9-8E3F-48D21F5E192C}" type="presOf" srcId="{7E5514AC-5315-4C8E-8C00-377F09190A22}" destId="{061BD050-C173-4424-99A0-0A87A0368770}" srcOrd="0" destOrd="0" presId="urn:microsoft.com/office/officeart/2005/8/layout/default"/>
    <dgm:cxn modelId="{D8207E40-5F6B-49B9-988F-DA280B2E8420}" srcId="{7E5514AC-5315-4C8E-8C00-377F09190A22}" destId="{B60085C9-366F-4280-B188-1F53066E75DB}" srcOrd="9" destOrd="0" parTransId="{D143F288-A4F1-4094-AC4C-450DA8A979A0}" sibTransId="{EBB03639-58DA-4663-BA05-28A454D5137E}"/>
    <dgm:cxn modelId="{17E7145E-043E-495F-BCE2-9A2B7B139494}" type="presOf" srcId="{FAB5A4DA-0054-458E-B9AB-B32EBAE7DD7F}" destId="{F0FB4E92-3B23-493E-80DC-D0B736023E01}" srcOrd="0" destOrd="0" presId="urn:microsoft.com/office/officeart/2005/8/layout/default"/>
    <dgm:cxn modelId="{1A561062-16BB-4DC6-AEBA-890EA5DC49EE}" type="presOf" srcId="{D5D10723-D50A-48DF-9903-372FD9204633}" destId="{4748C2D8-C412-4AFC-926B-937BF62986D2}" srcOrd="0" destOrd="0" presId="urn:microsoft.com/office/officeart/2005/8/layout/default"/>
    <dgm:cxn modelId="{9A91D742-0B74-4F2E-A2CB-AC14438CEF3F}" srcId="{7E5514AC-5315-4C8E-8C00-377F09190A22}" destId="{D5D10723-D50A-48DF-9903-372FD9204633}" srcOrd="6" destOrd="0" parTransId="{91D9F6AD-7B3B-4C85-A492-F6ADB55E9C75}" sibTransId="{7AAA798B-40A1-4F92-9A38-361538D0B9B4}"/>
    <dgm:cxn modelId="{AD92A143-2072-4DAF-80AB-F9AA97BDCE79}" srcId="{7E5514AC-5315-4C8E-8C00-377F09190A22}" destId="{79D66CF1-0F6D-4EC5-8A5B-9E61D3637686}" srcOrd="7" destOrd="0" parTransId="{D1C6A8A3-C616-4F64-8359-92AB3FE9C557}" sibTransId="{EC803292-3FF1-48A8-9908-1C7904455612}"/>
    <dgm:cxn modelId="{CA5FD664-5706-44D8-A35A-2BDDD1CFAC47}" srcId="{7E5514AC-5315-4C8E-8C00-377F09190A22}" destId="{103DBFCC-D58E-4D3B-976C-EFC83126D435}" srcOrd="8" destOrd="0" parTransId="{911847B1-6356-4E83-B9AB-F194F8DB2DB4}" sibTransId="{57D78B2B-D242-4A5B-AD56-A976246412A1}"/>
    <dgm:cxn modelId="{BBA75745-45B6-4AD3-850F-350E1784D0CA}" srcId="{7E5514AC-5315-4C8E-8C00-377F09190A22}" destId="{7FF122C5-EC98-4963-A935-768DF149CB9C}" srcOrd="4" destOrd="0" parTransId="{B72905BA-E585-4B30-BEC4-3B8E6B843D7D}" sibTransId="{1A4E197B-9A92-41FA-9661-5B188A525D44}"/>
    <dgm:cxn modelId="{60A2DD46-7BAB-4F24-B403-8C07A6B81E69}" srcId="{7E5514AC-5315-4C8E-8C00-377F09190A22}" destId="{3317B04C-164B-4372-B403-B9ADDA704ECA}" srcOrd="14" destOrd="0" parTransId="{7551B94F-E453-453C-9B3D-53B0C5DDBD55}" sibTransId="{7077A57C-D347-4FEA-BF61-669AA11218F3}"/>
    <dgm:cxn modelId="{A9816C68-020F-4502-9D2C-7CD493520D8E}" srcId="{7E5514AC-5315-4C8E-8C00-377F09190A22}" destId="{CB26AA71-CC14-41B5-AAFF-B90F6DD07001}" srcOrd="13" destOrd="0" parTransId="{4D426B9A-6299-435E-B3E4-520B15F4A3DF}" sibTransId="{373B7443-932E-439F-9641-EA8687E2247B}"/>
    <dgm:cxn modelId="{D418D149-A51B-4878-9091-812AACB2EB2F}" type="presOf" srcId="{103DBFCC-D58E-4D3B-976C-EFC83126D435}" destId="{12F09938-7C22-4488-AD7D-8D285E67A95B}" srcOrd="0" destOrd="0" presId="urn:microsoft.com/office/officeart/2005/8/layout/default"/>
    <dgm:cxn modelId="{BE593E51-5F5E-4C2B-A201-6A1EDC3D4237}" type="presOf" srcId="{E01BBD8F-84F8-4070-A24B-CD6ADE1163B0}" destId="{05C3B477-31EE-49F6-AB42-6B026BCB25C4}" srcOrd="0" destOrd="0" presId="urn:microsoft.com/office/officeart/2005/8/layout/default"/>
    <dgm:cxn modelId="{9BA86B77-3DD5-40E4-8312-D25116D2496D}" type="presOf" srcId="{E94B68E1-588B-4656-A142-29E9C2FB02BF}" destId="{2B9AFC74-D187-4403-B965-AC853B7E276D}" srcOrd="0" destOrd="0" presId="urn:microsoft.com/office/officeart/2005/8/layout/default"/>
    <dgm:cxn modelId="{8C947F80-635C-4831-89CA-7195F80FD831}" srcId="{7E5514AC-5315-4C8E-8C00-377F09190A22}" destId="{FAB5A4DA-0054-458E-B9AB-B32EBAE7DD7F}" srcOrd="3" destOrd="0" parTransId="{33EF0FE6-B759-4B67-9645-ACDC9F01B2B7}" sibTransId="{1C4FA759-4ECD-43F4-98B4-58D88AD072A1}"/>
    <dgm:cxn modelId="{CC71F283-3DAE-4039-81CE-65E13F5D4393}" type="presOf" srcId="{3317B04C-164B-4372-B403-B9ADDA704ECA}" destId="{6B2DA787-44A3-4E66-8D57-7381E6C60B2D}" srcOrd="0" destOrd="0" presId="urn:microsoft.com/office/officeart/2005/8/layout/default"/>
    <dgm:cxn modelId="{6A7AC687-4621-4441-91BC-3871C1E63667}" type="presOf" srcId="{B60085C9-366F-4280-B188-1F53066E75DB}" destId="{7385124C-F20B-47B5-9DEF-087E599390E3}" srcOrd="0" destOrd="0" presId="urn:microsoft.com/office/officeart/2005/8/layout/default"/>
    <dgm:cxn modelId="{2714F999-5B74-4161-8DF1-245A0B9831B8}" srcId="{7E5514AC-5315-4C8E-8C00-377F09190A22}" destId="{E94B68E1-588B-4656-A142-29E9C2FB02BF}" srcOrd="2" destOrd="0" parTransId="{3C09D450-A4A4-4776-ABFD-34A565795FD5}" sibTransId="{8D9D8E75-450C-445F-AEAE-39FDB732152D}"/>
    <dgm:cxn modelId="{3EF3189D-929B-4511-8570-BB39BB5A0522}" type="presOf" srcId="{79D66CF1-0F6D-4EC5-8A5B-9E61D3637686}" destId="{E46CEEFD-B908-4A1A-8999-A9B872ADFA98}" srcOrd="0" destOrd="0" presId="urn:microsoft.com/office/officeart/2005/8/layout/default"/>
    <dgm:cxn modelId="{84C0FBA1-584D-476F-A86B-A50BA62423FF}" srcId="{7E5514AC-5315-4C8E-8C00-377F09190A22}" destId="{742ABC2B-6AA8-4A58-925E-871A59F537F6}" srcOrd="15" destOrd="0" parTransId="{97471C8A-E824-488B-95B3-53E8A7536157}" sibTransId="{F129D839-4827-4120-9E3C-28C147C5DBCD}"/>
    <dgm:cxn modelId="{F6F570AD-39E4-460A-8B1B-C59FAA5ACBBA}" type="presOf" srcId="{7CF3DFD7-CA19-4EB9-BCD5-B4D1BB58B7ED}" destId="{73341F7D-D816-4DD6-BEF6-421281E731D3}" srcOrd="0" destOrd="0" presId="urn:microsoft.com/office/officeart/2005/8/layout/default"/>
    <dgm:cxn modelId="{219DEAB5-0068-449E-B598-58DE650D7431}" srcId="{7E5514AC-5315-4C8E-8C00-377F09190A22}" destId="{D6A47FD1-F531-4F01-BAC8-571A7886DE37}" srcOrd="5" destOrd="0" parTransId="{D11E964F-60EE-42E9-BAE8-2F6AAA6DCDF3}" sibTransId="{6455B10A-C314-4177-AD96-D08A2BD5313B}"/>
    <dgm:cxn modelId="{9B9E9FB8-1FCA-4649-B900-399344617222}" type="presOf" srcId="{D6A47FD1-F531-4F01-BAC8-571A7886DE37}" destId="{A830E07A-95C2-4068-B39C-CEE20451ABF7}" srcOrd="0" destOrd="0" presId="urn:microsoft.com/office/officeart/2005/8/layout/default"/>
    <dgm:cxn modelId="{FEC6A0BD-1404-4B12-B66A-A0EDA703FE11}" type="presOf" srcId="{7FF122C5-EC98-4963-A935-768DF149CB9C}" destId="{8DB461A8-2E7D-4992-843C-A1767E9DC277}" srcOrd="0" destOrd="0" presId="urn:microsoft.com/office/officeart/2005/8/layout/default"/>
    <dgm:cxn modelId="{8C78E9CB-55A1-4DE4-8C97-3D989D2B87F1}" srcId="{7E5514AC-5315-4C8E-8C00-377F09190A22}" destId="{BE4B97C9-C39C-4F78-86EB-BA82B7E33D7E}" srcOrd="12" destOrd="0" parTransId="{507A6183-CEB9-42FD-B8CB-5C5678EAD666}" sibTransId="{3F0E2365-4BE0-45B3-AF23-8BD8223BD50E}"/>
    <dgm:cxn modelId="{5C9A7FCD-7B9F-4EAD-8F32-51D8B272D3D1}" type="presOf" srcId="{CB26AA71-CC14-41B5-AAFF-B90F6DD07001}" destId="{ACF8CDF3-1635-490F-A7FF-6C65DE71A03A}" srcOrd="0" destOrd="0" presId="urn:microsoft.com/office/officeart/2005/8/layout/default"/>
    <dgm:cxn modelId="{507C33D8-5008-4570-B1C0-A9012227326F}" srcId="{7E5514AC-5315-4C8E-8C00-377F09190A22}" destId="{E01BBD8F-84F8-4070-A24B-CD6ADE1163B0}" srcOrd="11" destOrd="0" parTransId="{A44807C6-542D-4789-9EB7-D8456DDB2BB6}" sibTransId="{5E1FFFED-D4C1-4797-B354-88B678709E01}"/>
    <dgm:cxn modelId="{629B0CE7-64A2-4471-BDF9-81214F741C0E}" srcId="{7E5514AC-5315-4C8E-8C00-377F09190A22}" destId="{7CF3DFD7-CA19-4EB9-BCD5-B4D1BB58B7ED}" srcOrd="10" destOrd="0" parTransId="{B75A75F7-D07C-4006-91BA-AEBF8C144DCD}" sibTransId="{AD9EA1F1-551F-4519-B283-C0EF2D7F5713}"/>
    <dgm:cxn modelId="{5F1B92EE-2BF4-41DC-B411-7B26DD6CCBB1}" srcId="{7E5514AC-5315-4C8E-8C00-377F09190A22}" destId="{94253CF2-6C5E-4D2B-9947-A9D9F457A11E}" srcOrd="1" destOrd="0" parTransId="{AB523221-0DD4-48A6-801B-69E07E58E761}" sibTransId="{1F439D90-61F5-4795-9369-BCC7A4EDFECB}"/>
    <dgm:cxn modelId="{06705DF0-ED08-4E89-86B5-955AD2B68D2E}" type="presOf" srcId="{BE4B97C9-C39C-4F78-86EB-BA82B7E33D7E}" destId="{C7308071-ABB6-44CE-9FDC-8E75CEC7227F}" srcOrd="0" destOrd="0" presId="urn:microsoft.com/office/officeart/2005/8/layout/default"/>
    <dgm:cxn modelId="{0C5E959C-9DC8-4D93-909D-88CDECFF69B4}" type="presParOf" srcId="{061BD050-C173-4424-99A0-0A87A0368770}" destId="{C5D59692-8087-44D7-9089-99F35A48D389}" srcOrd="0" destOrd="0" presId="urn:microsoft.com/office/officeart/2005/8/layout/default"/>
    <dgm:cxn modelId="{F7CE577B-34CA-4ED6-B0AE-0B6EE6F8763C}" type="presParOf" srcId="{061BD050-C173-4424-99A0-0A87A0368770}" destId="{30866D1F-386C-495C-B1F4-10C61291B560}" srcOrd="1" destOrd="0" presId="urn:microsoft.com/office/officeart/2005/8/layout/default"/>
    <dgm:cxn modelId="{3B66A193-13CE-4D38-B8C2-902490625125}" type="presParOf" srcId="{061BD050-C173-4424-99A0-0A87A0368770}" destId="{DFF61A8D-CFEB-4733-A7E0-A6DBE1658468}" srcOrd="2" destOrd="0" presId="urn:microsoft.com/office/officeart/2005/8/layout/default"/>
    <dgm:cxn modelId="{E11109FB-FC63-46D8-AF98-C68B63F94839}" type="presParOf" srcId="{061BD050-C173-4424-99A0-0A87A0368770}" destId="{78F93FDE-9E01-4FDB-B4DA-CC7167197F34}" srcOrd="3" destOrd="0" presId="urn:microsoft.com/office/officeart/2005/8/layout/default"/>
    <dgm:cxn modelId="{46341B54-BCA0-48E4-8C14-2A9C736E8B93}" type="presParOf" srcId="{061BD050-C173-4424-99A0-0A87A0368770}" destId="{2B9AFC74-D187-4403-B965-AC853B7E276D}" srcOrd="4" destOrd="0" presId="urn:microsoft.com/office/officeart/2005/8/layout/default"/>
    <dgm:cxn modelId="{C9367614-C6CD-443C-8B1F-9F0D45433460}" type="presParOf" srcId="{061BD050-C173-4424-99A0-0A87A0368770}" destId="{9E95EFA6-8A7E-4902-9772-629ADD137959}" srcOrd="5" destOrd="0" presId="urn:microsoft.com/office/officeart/2005/8/layout/default"/>
    <dgm:cxn modelId="{CF7D5871-C195-450B-882C-DA8CEC775A0C}" type="presParOf" srcId="{061BD050-C173-4424-99A0-0A87A0368770}" destId="{F0FB4E92-3B23-493E-80DC-D0B736023E01}" srcOrd="6" destOrd="0" presId="urn:microsoft.com/office/officeart/2005/8/layout/default"/>
    <dgm:cxn modelId="{0FBA08BE-C47B-47D4-9B94-565CE1DB0A83}" type="presParOf" srcId="{061BD050-C173-4424-99A0-0A87A0368770}" destId="{772ECEBE-3D44-4B93-A7A2-F00F17CE3229}" srcOrd="7" destOrd="0" presId="urn:microsoft.com/office/officeart/2005/8/layout/default"/>
    <dgm:cxn modelId="{1AB966D1-9C95-4507-BDD4-DDD7706352B7}" type="presParOf" srcId="{061BD050-C173-4424-99A0-0A87A0368770}" destId="{8DB461A8-2E7D-4992-843C-A1767E9DC277}" srcOrd="8" destOrd="0" presId="urn:microsoft.com/office/officeart/2005/8/layout/default"/>
    <dgm:cxn modelId="{E0D28A41-65CB-4C8D-9D2E-FD3F7F75883C}" type="presParOf" srcId="{061BD050-C173-4424-99A0-0A87A0368770}" destId="{4EB33C2B-36FE-400A-A136-53E816BB5D0F}" srcOrd="9" destOrd="0" presId="urn:microsoft.com/office/officeart/2005/8/layout/default"/>
    <dgm:cxn modelId="{7916A691-B726-4DB6-9DCC-2C54403757F4}" type="presParOf" srcId="{061BD050-C173-4424-99A0-0A87A0368770}" destId="{A830E07A-95C2-4068-B39C-CEE20451ABF7}" srcOrd="10" destOrd="0" presId="urn:microsoft.com/office/officeart/2005/8/layout/default"/>
    <dgm:cxn modelId="{21847578-8DA9-475D-B991-564B26535607}" type="presParOf" srcId="{061BD050-C173-4424-99A0-0A87A0368770}" destId="{25189A30-2BA4-45F6-A43E-1B76CB55BDE2}" srcOrd="11" destOrd="0" presId="urn:microsoft.com/office/officeart/2005/8/layout/default"/>
    <dgm:cxn modelId="{CC8AF297-6C1B-4469-8A15-D5BE1D713B6F}" type="presParOf" srcId="{061BD050-C173-4424-99A0-0A87A0368770}" destId="{4748C2D8-C412-4AFC-926B-937BF62986D2}" srcOrd="12" destOrd="0" presId="urn:microsoft.com/office/officeart/2005/8/layout/default"/>
    <dgm:cxn modelId="{1B235ADD-2A63-41C1-B038-546CFDD5C246}" type="presParOf" srcId="{061BD050-C173-4424-99A0-0A87A0368770}" destId="{EC0FBBBD-1E33-4F22-9EA1-61B6EF4B6F52}" srcOrd="13" destOrd="0" presId="urn:microsoft.com/office/officeart/2005/8/layout/default"/>
    <dgm:cxn modelId="{FB34159F-3BCA-42EC-AF9F-E3A3BC45096D}" type="presParOf" srcId="{061BD050-C173-4424-99A0-0A87A0368770}" destId="{E46CEEFD-B908-4A1A-8999-A9B872ADFA98}" srcOrd="14" destOrd="0" presId="urn:microsoft.com/office/officeart/2005/8/layout/default"/>
    <dgm:cxn modelId="{76A476A4-B468-423A-A9C2-E8B483113710}" type="presParOf" srcId="{061BD050-C173-4424-99A0-0A87A0368770}" destId="{5C667A8A-6706-418C-A49C-EA5C1898063A}" srcOrd="15" destOrd="0" presId="urn:microsoft.com/office/officeart/2005/8/layout/default"/>
    <dgm:cxn modelId="{A3E76526-1C9C-4550-B1BB-F4B2A87DD790}" type="presParOf" srcId="{061BD050-C173-4424-99A0-0A87A0368770}" destId="{12F09938-7C22-4488-AD7D-8D285E67A95B}" srcOrd="16" destOrd="0" presId="urn:microsoft.com/office/officeart/2005/8/layout/default"/>
    <dgm:cxn modelId="{D4A43C7D-78B0-4249-B382-B86ADFFBDAE6}" type="presParOf" srcId="{061BD050-C173-4424-99A0-0A87A0368770}" destId="{FAA967A7-305E-4400-B2CD-D49A3E1A50D3}" srcOrd="17" destOrd="0" presId="urn:microsoft.com/office/officeart/2005/8/layout/default"/>
    <dgm:cxn modelId="{A7D5390E-C191-4653-8C31-C64F47888DE5}" type="presParOf" srcId="{061BD050-C173-4424-99A0-0A87A0368770}" destId="{7385124C-F20B-47B5-9DEF-087E599390E3}" srcOrd="18" destOrd="0" presId="urn:microsoft.com/office/officeart/2005/8/layout/default"/>
    <dgm:cxn modelId="{A12B21FE-3730-4FC9-BA62-3C7795684D24}" type="presParOf" srcId="{061BD050-C173-4424-99A0-0A87A0368770}" destId="{A233E7BB-685B-42C6-BD95-65925A1C5006}" srcOrd="19" destOrd="0" presId="urn:microsoft.com/office/officeart/2005/8/layout/default"/>
    <dgm:cxn modelId="{39695FF2-98D6-48F0-95BB-559F0B9C817C}" type="presParOf" srcId="{061BD050-C173-4424-99A0-0A87A0368770}" destId="{73341F7D-D816-4DD6-BEF6-421281E731D3}" srcOrd="20" destOrd="0" presId="urn:microsoft.com/office/officeart/2005/8/layout/default"/>
    <dgm:cxn modelId="{9960CAD9-61AB-4826-BD5A-BA0C24C46D0D}" type="presParOf" srcId="{061BD050-C173-4424-99A0-0A87A0368770}" destId="{082AEFCE-893F-4BB4-8270-9A9F2DFEE7B9}" srcOrd="21" destOrd="0" presId="urn:microsoft.com/office/officeart/2005/8/layout/default"/>
    <dgm:cxn modelId="{027D0C07-DBCA-4FEB-AA81-CDF2B2AB8F44}" type="presParOf" srcId="{061BD050-C173-4424-99A0-0A87A0368770}" destId="{05C3B477-31EE-49F6-AB42-6B026BCB25C4}" srcOrd="22" destOrd="0" presId="urn:microsoft.com/office/officeart/2005/8/layout/default"/>
    <dgm:cxn modelId="{DFC6D294-BE1F-4505-B0FC-3D99914B7FFB}" type="presParOf" srcId="{061BD050-C173-4424-99A0-0A87A0368770}" destId="{0082D464-7437-4A0D-B348-69E0E4052559}" srcOrd="23" destOrd="0" presId="urn:microsoft.com/office/officeart/2005/8/layout/default"/>
    <dgm:cxn modelId="{2104CBC5-1FDB-4205-9781-C14B4878FB1C}" type="presParOf" srcId="{061BD050-C173-4424-99A0-0A87A0368770}" destId="{C7308071-ABB6-44CE-9FDC-8E75CEC7227F}" srcOrd="24" destOrd="0" presId="urn:microsoft.com/office/officeart/2005/8/layout/default"/>
    <dgm:cxn modelId="{AA029419-75FC-4DFA-B634-961B4A3A4292}" type="presParOf" srcId="{061BD050-C173-4424-99A0-0A87A0368770}" destId="{A5656456-CFB9-4563-B5CA-5D5A7CE8A43B}" srcOrd="25" destOrd="0" presId="urn:microsoft.com/office/officeart/2005/8/layout/default"/>
    <dgm:cxn modelId="{080683D0-D0A2-49CA-8A05-97B5E0C5377B}" type="presParOf" srcId="{061BD050-C173-4424-99A0-0A87A0368770}" destId="{ACF8CDF3-1635-490F-A7FF-6C65DE71A03A}" srcOrd="26" destOrd="0" presId="urn:microsoft.com/office/officeart/2005/8/layout/default"/>
    <dgm:cxn modelId="{A16ABB49-54AB-45A6-913B-7BC1C337DE27}" type="presParOf" srcId="{061BD050-C173-4424-99A0-0A87A0368770}" destId="{003E92BF-DDD7-4EA7-8502-B933F40B5D74}" srcOrd="27" destOrd="0" presId="urn:microsoft.com/office/officeart/2005/8/layout/default"/>
    <dgm:cxn modelId="{F0A7F091-F427-4485-B3DE-06BFBB295EB5}" type="presParOf" srcId="{061BD050-C173-4424-99A0-0A87A0368770}" destId="{6B2DA787-44A3-4E66-8D57-7381E6C60B2D}" srcOrd="28" destOrd="0" presId="urn:microsoft.com/office/officeart/2005/8/layout/default"/>
    <dgm:cxn modelId="{76DB9700-41DC-498A-842F-2520F98D817E}" type="presParOf" srcId="{061BD050-C173-4424-99A0-0A87A0368770}" destId="{5853DF45-1104-4B7F-A6B0-47D9EACC3570}" srcOrd="29" destOrd="0" presId="urn:microsoft.com/office/officeart/2005/8/layout/default"/>
    <dgm:cxn modelId="{916A2B22-3073-4C8B-ADEF-A631A5229737}" type="presParOf" srcId="{061BD050-C173-4424-99A0-0A87A0368770}" destId="{6B3A6330-64A1-48EC-8CDE-B9438D8A0690}" srcOrd="3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425757-8E1E-45D8-A9D5-460DDDB7D726}" type="doc">
      <dgm:prSet loTypeId="urn:microsoft.com/office/officeart/2005/8/layout/list1" loCatId="list" qsTypeId="urn:microsoft.com/office/officeart/2005/8/quickstyle/simple5" qsCatId="simple" csTypeId="urn:microsoft.com/office/officeart/2005/8/colors/accent6_3" csCatId="accent6" phldr="1"/>
      <dgm:spPr/>
      <dgm:t>
        <a:bodyPr/>
        <a:lstStyle/>
        <a:p>
          <a:endParaRPr lang="en-GB"/>
        </a:p>
      </dgm:t>
    </dgm:pt>
    <dgm:pt modelId="{711D7FDA-7BCD-4D4C-9B27-54E7288AC6E1}">
      <dgm:prSet custT="1"/>
      <dgm:spPr>
        <a:solidFill>
          <a:srgbClr val="FFC000"/>
        </a:solidFill>
      </dgm:spPr>
      <dgm:t>
        <a:bodyPr/>
        <a:lstStyle/>
        <a:p>
          <a:r>
            <a:rPr lang="en-GB" sz="2000" b="1" dirty="0">
              <a:solidFill>
                <a:schemeClr val="tx1"/>
              </a:solidFill>
              <a:effectLst>
                <a:glow rad="152400">
                  <a:schemeClr val="bg1">
                    <a:alpha val="85000"/>
                  </a:schemeClr>
                </a:glow>
              </a:effectLst>
            </a:rPr>
            <a:t>‘Are We Included?’ </a:t>
          </a:r>
          <a:r>
            <a:rPr lang="en-GB" sz="2000" b="1" dirty="0">
              <a:solidFill>
                <a:schemeClr val="tx1"/>
              </a:solidFill>
              <a:effectLst/>
            </a:rPr>
            <a:t>–</a:t>
          </a:r>
          <a:r>
            <a:rPr lang="en-GB" sz="2000" b="1" dirty="0">
              <a:solidFill>
                <a:srgbClr val="D65700"/>
              </a:solidFill>
              <a:effectLst/>
            </a:rPr>
            <a:t> </a:t>
          </a:r>
          <a:r>
            <a:rPr lang="en-GB" sz="2000" b="1" dirty="0">
              <a:solidFill>
                <a:srgbClr val="C44F00"/>
              </a:solidFill>
              <a:effectLst/>
            </a:rPr>
            <a:t>Mentoring for Self-Esteem, Inclusion + Belonging</a:t>
          </a:r>
        </a:p>
      </dgm:t>
    </dgm:pt>
    <dgm:pt modelId="{EFAE9F41-CFA0-4B8E-89AB-81BE25A0AA4F}" type="parTrans" cxnId="{03AC5BEA-DF07-450E-9801-F7F0277F6C6C}">
      <dgm:prSet/>
      <dgm:spPr/>
      <dgm:t>
        <a:bodyPr/>
        <a:lstStyle/>
        <a:p>
          <a:endParaRPr lang="en-GB"/>
        </a:p>
      </dgm:t>
    </dgm:pt>
    <dgm:pt modelId="{B8DB028D-F298-4B38-9006-6DABE2B33FB7}" type="sibTrans" cxnId="{03AC5BEA-DF07-450E-9801-F7F0277F6C6C}">
      <dgm:prSet/>
      <dgm:spPr/>
      <dgm:t>
        <a:bodyPr/>
        <a:lstStyle/>
        <a:p>
          <a:endParaRPr lang="en-GB"/>
        </a:p>
      </dgm:t>
    </dgm:pt>
    <dgm:pt modelId="{3F3A6914-8213-4CB0-AAFB-9DCBBF55CC0D}">
      <dgm:prSet custT="1"/>
      <dgm:spPr>
        <a:solidFill>
          <a:srgbClr val="FFDF79">
            <a:alpha val="90000"/>
          </a:srgbClr>
        </a:solidFill>
      </dgm:spPr>
      <dgm:t>
        <a:bodyPr/>
        <a:lstStyle/>
        <a:p>
          <a:pPr algn="l">
            <a:lnSpc>
              <a:spcPct val="150000"/>
            </a:lnSpc>
            <a:spcAft>
              <a:spcPts val="600"/>
            </a:spcAft>
          </a:pPr>
          <a:r>
            <a:rPr lang="en-GB" sz="1800" dirty="0"/>
            <a:t>A collaboration between </a:t>
          </a:r>
          <a:r>
            <a:rPr lang="en-GB" sz="1800" b="1" dirty="0"/>
            <a:t>University of Plymouth </a:t>
          </a:r>
          <a:r>
            <a:rPr lang="en-GB" sz="1800" dirty="0"/>
            <a:t>and </a:t>
          </a:r>
          <a:r>
            <a:rPr lang="en-GB" sz="1800" b="1" dirty="0"/>
            <a:t>Plymouth Marjon</a:t>
          </a:r>
        </a:p>
      </dgm:t>
    </dgm:pt>
    <dgm:pt modelId="{1A87737C-EF5A-4817-80E0-DF1A8E3973BE}" type="parTrans" cxnId="{AFD2AE5C-D604-4192-93D9-57664D40B514}">
      <dgm:prSet/>
      <dgm:spPr/>
      <dgm:t>
        <a:bodyPr/>
        <a:lstStyle/>
        <a:p>
          <a:endParaRPr lang="en-GB"/>
        </a:p>
      </dgm:t>
    </dgm:pt>
    <dgm:pt modelId="{E5EDCA39-2EA1-4BEF-82AE-7313229A6625}" type="sibTrans" cxnId="{AFD2AE5C-D604-4192-93D9-57664D40B514}">
      <dgm:prSet/>
      <dgm:spPr/>
      <dgm:t>
        <a:bodyPr/>
        <a:lstStyle/>
        <a:p>
          <a:endParaRPr lang="en-GB"/>
        </a:p>
      </dgm:t>
    </dgm:pt>
    <dgm:pt modelId="{D6E81F66-BC81-43FD-AEC2-F4A94F6913F1}">
      <dgm:prSet custT="1"/>
      <dgm:spPr>
        <a:solidFill>
          <a:srgbClr val="FFDF79">
            <a:alpha val="90000"/>
          </a:srgbClr>
        </a:solidFill>
      </dgm:spPr>
      <dgm:t>
        <a:bodyPr/>
        <a:lstStyle/>
        <a:p>
          <a:pPr algn="l">
            <a:lnSpc>
              <a:spcPct val="150000"/>
            </a:lnSpc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GB" sz="1800" b="0" dirty="0"/>
            <a:t>Evidenced programmes for </a:t>
          </a:r>
          <a:r>
            <a:rPr lang="en-GB" sz="1800" b="1" dirty="0"/>
            <a:t>Primary (KS2)</a:t>
          </a:r>
          <a:r>
            <a:rPr lang="en-GB" sz="1800" b="0" dirty="0"/>
            <a:t>, </a:t>
          </a:r>
          <a:r>
            <a:rPr lang="en-GB" sz="1800" b="1" dirty="0"/>
            <a:t>Secondary, and CLA (KS3+4)</a:t>
          </a:r>
          <a:endParaRPr lang="en-GB" sz="1800" b="1" i="1" dirty="0">
            <a:solidFill>
              <a:srgbClr val="C44F00"/>
            </a:solidFill>
          </a:endParaRPr>
        </a:p>
      </dgm:t>
    </dgm:pt>
    <dgm:pt modelId="{E0CABC4F-427C-4680-B957-F4AB60F1176D}" type="parTrans" cxnId="{886ADFBB-5A71-4E91-941A-FCD0C29B29CC}">
      <dgm:prSet/>
      <dgm:spPr/>
      <dgm:t>
        <a:bodyPr/>
        <a:lstStyle/>
        <a:p>
          <a:endParaRPr lang="en-GB"/>
        </a:p>
      </dgm:t>
    </dgm:pt>
    <dgm:pt modelId="{DC461347-4AC6-4978-858A-123A62136220}" type="sibTrans" cxnId="{886ADFBB-5A71-4E91-941A-FCD0C29B29CC}">
      <dgm:prSet/>
      <dgm:spPr/>
      <dgm:t>
        <a:bodyPr/>
        <a:lstStyle/>
        <a:p>
          <a:endParaRPr lang="en-GB"/>
        </a:p>
      </dgm:t>
    </dgm:pt>
    <dgm:pt modelId="{4BF33BAF-D4D9-493F-840E-A9BA29D41CFB}">
      <dgm:prSet custT="1"/>
      <dgm:spPr>
        <a:solidFill>
          <a:srgbClr val="FFDF79">
            <a:alpha val="90000"/>
          </a:srgbClr>
        </a:solidFill>
      </dgm:spPr>
      <dgm:t>
        <a:bodyPr/>
        <a:lstStyle/>
        <a:p>
          <a:pPr algn="l">
            <a:lnSpc>
              <a:spcPct val="150000"/>
            </a:lnSpc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GB" sz="1800" b="1" dirty="0"/>
            <a:t>8-10 weeks</a:t>
          </a:r>
          <a:r>
            <a:rPr lang="en-GB" sz="1800" dirty="0"/>
            <a:t> of weekly </a:t>
          </a:r>
          <a:r>
            <a:rPr lang="en-GB" sz="1800" b="1" dirty="0"/>
            <a:t>1hr sessions</a:t>
          </a:r>
          <a:r>
            <a:rPr lang="en-GB" sz="1800" dirty="0"/>
            <a:t>, with </a:t>
          </a:r>
          <a:r>
            <a:rPr lang="en-GB" sz="1800" b="1" dirty="0"/>
            <a:t>Campus Celebration Event </a:t>
          </a:r>
          <a:r>
            <a:rPr lang="en-GB" sz="1800" dirty="0"/>
            <a:t>finale</a:t>
          </a:r>
          <a:endParaRPr lang="en-GB" sz="1800" b="1" i="1" dirty="0">
            <a:solidFill>
              <a:srgbClr val="C44F00"/>
            </a:solidFill>
          </a:endParaRPr>
        </a:p>
      </dgm:t>
    </dgm:pt>
    <dgm:pt modelId="{09753782-3F12-4E5B-A4FE-0E148486C077}" type="parTrans" cxnId="{C13DDA2B-4F57-4B88-8B50-3DDDEF56BA5E}">
      <dgm:prSet/>
      <dgm:spPr/>
      <dgm:t>
        <a:bodyPr/>
        <a:lstStyle/>
        <a:p>
          <a:endParaRPr lang="en-GB"/>
        </a:p>
      </dgm:t>
    </dgm:pt>
    <dgm:pt modelId="{1D0920F2-2008-41E4-A745-DCEF151D8C1F}" type="sibTrans" cxnId="{C13DDA2B-4F57-4B88-8B50-3DDDEF56BA5E}">
      <dgm:prSet/>
      <dgm:spPr/>
      <dgm:t>
        <a:bodyPr/>
        <a:lstStyle/>
        <a:p>
          <a:endParaRPr lang="en-GB"/>
        </a:p>
      </dgm:t>
    </dgm:pt>
    <dgm:pt modelId="{3273A92F-D380-49A5-9959-508F073FE868}">
      <dgm:prSet custT="1"/>
      <dgm:spPr>
        <a:solidFill>
          <a:srgbClr val="FFDF79">
            <a:alpha val="90000"/>
          </a:srgbClr>
        </a:solidFill>
      </dgm:spPr>
      <dgm:t>
        <a:bodyPr/>
        <a:lstStyle/>
        <a:p>
          <a:pPr algn="l">
            <a:lnSpc>
              <a:spcPct val="150000"/>
            </a:lnSpc>
            <a:spcAft>
              <a:spcPts val="600"/>
            </a:spcAft>
          </a:pPr>
          <a:r>
            <a:rPr lang="en-GB" sz="1800" b="0" dirty="0"/>
            <a:t>Developed in partnership with </a:t>
          </a:r>
          <a:r>
            <a:rPr lang="en-GB" sz="1800" b="1" dirty="0"/>
            <a:t>pupils</a:t>
          </a:r>
          <a:r>
            <a:rPr lang="en-GB" sz="1800" b="0" dirty="0"/>
            <a:t>, </a:t>
          </a:r>
          <a:r>
            <a:rPr lang="en-GB" sz="1800" b="1" dirty="0"/>
            <a:t>teachers</a:t>
          </a:r>
          <a:r>
            <a:rPr lang="en-GB" sz="1800" b="0" dirty="0"/>
            <a:t>, </a:t>
          </a:r>
          <a:r>
            <a:rPr lang="en-GB" sz="1800" b="1" dirty="0"/>
            <a:t>school leaders</a:t>
          </a:r>
          <a:r>
            <a:rPr lang="en-GB" sz="1800" b="0" dirty="0"/>
            <a:t>, and </a:t>
          </a:r>
          <a:r>
            <a:rPr lang="en-GB" sz="1800" b="1" dirty="0"/>
            <a:t>parents/carers</a:t>
          </a:r>
        </a:p>
      </dgm:t>
    </dgm:pt>
    <dgm:pt modelId="{A3FD550E-151A-4516-99B3-8116D73466BA}" type="parTrans" cxnId="{979C1F00-B05F-4F9B-929B-5CD520B3A930}">
      <dgm:prSet/>
      <dgm:spPr/>
      <dgm:t>
        <a:bodyPr/>
        <a:lstStyle/>
        <a:p>
          <a:endParaRPr lang="en-GB"/>
        </a:p>
      </dgm:t>
    </dgm:pt>
    <dgm:pt modelId="{C5DD5C1F-1706-45C3-99B4-DD847B0D8B4A}" type="sibTrans" cxnId="{979C1F00-B05F-4F9B-929B-5CD520B3A930}">
      <dgm:prSet/>
      <dgm:spPr/>
      <dgm:t>
        <a:bodyPr/>
        <a:lstStyle/>
        <a:p>
          <a:endParaRPr lang="en-GB"/>
        </a:p>
      </dgm:t>
    </dgm:pt>
    <dgm:pt modelId="{CC10BB8B-2C66-46F5-86AB-EE9CBBBF03C1}">
      <dgm:prSet custT="1"/>
      <dgm:spPr>
        <a:solidFill>
          <a:srgbClr val="FFDF79">
            <a:alpha val="90000"/>
          </a:srgbClr>
        </a:solidFill>
      </dgm:spPr>
      <dgm:t>
        <a:bodyPr/>
        <a:lstStyle/>
        <a:p>
          <a:pPr algn="l">
            <a:lnSpc>
              <a:spcPct val="150000"/>
            </a:lnSpc>
            <a:spcAft>
              <a:spcPts val="600"/>
            </a:spcAft>
          </a:pPr>
          <a:r>
            <a:rPr lang="en-GB" sz="1800" b="0" dirty="0"/>
            <a:t>i</a:t>
          </a:r>
          <a:r>
            <a:rPr lang="en-GB" sz="1800" dirty="0"/>
            <a:t>nformed by our </a:t>
          </a:r>
          <a:r>
            <a:rPr lang="en-GB" sz="1800" b="1" dirty="0"/>
            <a:t>ongoing academic research </a:t>
          </a:r>
          <a:r>
            <a:rPr lang="en-GB" sz="1800" dirty="0"/>
            <a:t>and publications</a:t>
          </a:r>
          <a:endParaRPr lang="en-GB" sz="1800" b="1" dirty="0"/>
        </a:p>
      </dgm:t>
    </dgm:pt>
    <dgm:pt modelId="{9AD2C303-BE46-4251-A2FF-11B145C90DBD}" type="parTrans" cxnId="{3FBE43BC-52AE-413B-80DC-C7C6C2BF9A72}">
      <dgm:prSet/>
      <dgm:spPr/>
      <dgm:t>
        <a:bodyPr/>
        <a:lstStyle/>
        <a:p>
          <a:endParaRPr lang="en-GB"/>
        </a:p>
      </dgm:t>
    </dgm:pt>
    <dgm:pt modelId="{5F2FC798-D11E-4D79-9B66-92D7B00A2ADB}" type="sibTrans" cxnId="{3FBE43BC-52AE-413B-80DC-C7C6C2BF9A72}">
      <dgm:prSet/>
      <dgm:spPr/>
      <dgm:t>
        <a:bodyPr/>
        <a:lstStyle/>
        <a:p>
          <a:endParaRPr lang="en-GB"/>
        </a:p>
      </dgm:t>
    </dgm:pt>
    <dgm:pt modelId="{516E62D9-6039-480A-A2FC-476A90538409}" type="pres">
      <dgm:prSet presAssocID="{72425757-8E1E-45D8-A9D5-460DDDB7D726}" presName="linear" presStyleCnt="0">
        <dgm:presLayoutVars>
          <dgm:dir/>
          <dgm:animLvl val="lvl"/>
          <dgm:resizeHandles val="exact"/>
        </dgm:presLayoutVars>
      </dgm:prSet>
      <dgm:spPr/>
    </dgm:pt>
    <dgm:pt modelId="{6622C6B8-2695-4D25-9E8E-28EAEB0B3FF7}" type="pres">
      <dgm:prSet presAssocID="{711D7FDA-7BCD-4D4C-9B27-54E7288AC6E1}" presName="parentLin" presStyleCnt="0"/>
      <dgm:spPr/>
    </dgm:pt>
    <dgm:pt modelId="{E048E477-2A3A-4575-9F57-E6805E90E5C2}" type="pres">
      <dgm:prSet presAssocID="{711D7FDA-7BCD-4D4C-9B27-54E7288AC6E1}" presName="parentLeftMargin" presStyleLbl="node1" presStyleIdx="0" presStyleCnt="1"/>
      <dgm:spPr/>
    </dgm:pt>
    <dgm:pt modelId="{69453303-683B-4DA1-9193-5042408C9F2A}" type="pres">
      <dgm:prSet presAssocID="{711D7FDA-7BCD-4D4C-9B27-54E7288AC6E1}" presName="parentText" presStyleLbl="node1" presStyleIdx="0" presStyleCnt="1" custScaleX="118263" custScaleY="67165" custLinFactNeighborX="-70151" custLinFactNeighborY="-4487">
        <dgm:presLayoutVars>
          <dgm:chMax val="0"/>
          <dgm:bulletEnabled val="1"/>
        </dgm:presLayoutVars>
      </dgm:prSet>
      <dgm:spPr/>
    </dgm:pt>
    <dgm:pt modelId="{DB8C0E57-69FB-4183-8198-4254DDA4A7A9}" type="pres">
      <dgm:prSet presAssocID="{711D7FDA-7BCD-4D4C-9B27-54E7288AC6E1}" presName="negativeSpace" presStyleCnt="0"/>
      <dgm:spPr/>
    </dgm:pt>
    <dgm:pt modelId="{68928776-DD7D-4B7A-8962-3660F7E35736}" type="pres">
      <dgm:prSet presAssocID="{711D7FDA-7BCD-4D4C-9B27-54E7288AC6E1}" presName="childText" presStyleLbl="conFgAcc1" presStyleIdx="0" presStyleCnt="1" custScaleY="102237">
        <dgm:presLayoutVars>
          <dgm:bulletEnabled val="1"/>
        </dgm:presLayoutVars>
      </dgm:prSet>
      <dgm:spPr/>
    </dgm:pt>
  </dgm:ptLst>
  <dgm:cxnLst>
    <dgm:cxn modelId="{979C1F00-B05F-4F9B-929B-5CD520B3A930}" srcId="{711D7FDA-7BCD-4D4C-9B27-54E7288AC6E1}" destId="{3273A92F-D380-49A5-9959-508F073FE868}" srcOrd="3" destOrd="0" parTransId="{A3FD550E-151A-4516-99B3-8116D73466BA}" sibTransId="{C5DD5C1F-1706-45C3-99B4-DD847B0D8B4A}"/>
    <dgm:cxn modelId="{D759081B-D876-470E-B01B-A5B936C96EE2}" type="presOf" srcId="{711D7FDA-7BCD-4D4C-9B27-54E7288AC6E1}" destId="{E048E477-2A3A-4575-9F57-E6805E90E5C2}" srcOrd="0" destOrd="0" presId="urn:microsoft.com/office/officeart/2005/8/layout/list1"/>
    <dgm:cxn modelId="{3A8D2323-899B-4CF0-8EAC-23472197657A}" type="presOf" srcId="{4BF33BAF-D4D9-493F-840E-A9BA29D41CFB}" destId="{68928776-DD7D-4B7A-8962-3660F7E35736}" srcOrd="0" destOrd="1" presId="urn:microsoft.com/office/officeart/2005/8/layout/list1"/>
    <dgm:cxn modelId="{021A8828-32D0-40CB-B999-2E2A49F56C99}" type="presOf" srcId="{3273A92F-D380-49A5-9959-508F073FE868}" destId="{68928776-DD7D-4B7A-8962-3660F7E35736}" srcOrd="0" destOrd="3" presId="urn:microsoft.com/office/officeart/2005/8/layout/list1"/>
    <dgm:cxn modelId="{C13DDA2B-4F57-4B88-8B50-3DDDEF56BA5E}" srcId="{711D7FDA-7BCD-4D4C-9B27-54E7288AC6E1}" destId="{4BF33BAF-D4D9-493F-840E-A9BA29D41CFB}" srcOrd="1" destOrd="0" parTransId="{09753782-3F12-4E5B-A4FE-0E148486C077}" sibTransId="{1D0920F2-2008-41E4-A745-DCEF151D8C1F}"/>
    <dgm:cxn modelId="{AFD2AE5C-D604-4192-93D9-57664D40B514}" srcId="{711D7FDA-7BCD-4D4C-9B27-54E7288AC6E1}" destId="{3F3A6914-8213-4CB0-AAFB-9DCBBF55CC0D}" srcOrd="2" destOrd="0" parTransId="{1A87737C-EF5A-4817-80E0-DF1A8E3973BE}" sibTransId="{E5EDCA39-2EA1-4BEF-82AE-7313229A6625}"/>
    <dgm:cxn modelId="{7CAA206C-24CB-4F26-B7C9-2868547D5995}" type="presOf" srcId="{CC10BB8B-2C66-46F5-86AB-EE9CBBBF03C1}" destId="{68928776-DD7D-4B7A-8962-3660F7E35736}" srcOrd="0" destOrd="4" presId="urn:microsoft.com/office/officeart/2005/8/layout/list1"/>
    <dgm:cxn modelId="{66642086-FCA5-48DF-A038-9C4597F0678A}" type="presOf" srcId="{3F3A6914-8213-4CB0-AAFB-9DCBBF55CC0D}" destId="{68928776-DD7D-4B7A-8962-3660F7E35736}" srcOrd="0" destOrd="2" presId="urn:microsoft.com/office/officeart/2005/8/layout/list1"/>
    <dgm:cxn modelId="{CEA1D9B9-4E05-4334-85E7-64976A20E563}" type="presOf" srcId="{D6E81F66-BC81-43FD-AEC2-F4A94F6913F1}" destId="{68928776-DD7D-4B7A-8962-3660F7E35736}" srcOrd="0" destOrd="0" presId="urn:microsoft.com/office/officeart/2005/8/layout/list1"/>
    <dgm:cxn modelId="{886ADFBB-5A71-4E91-941A-FCD0C29B29CC}" srcId="{711D7FDA-7BCD-4D4C-9B27-54E7288AC6E1}" destId="{D6E81F66-BC81-43FD-AEC2-F4A94F6913F1}" srcOrd="0" destOrd="0" parTransId="{E0CABC4F-427C-4680-B957-F4AB60F1176D}" sibTransId="{DC461347-4AC6-4978-858A-123A62136220}"/>
    <dgm:cxn modelId="{3FBE43BC-52AE-413B-80DC-C7C6C2BF9A72}" srcId="{711D7FDA-7BCD-4D4C-9B27-54E7288AC6E1}" destId="{CC10BB8B-2C66-46F5-86AB-EE9CBBBF03C1}" srcOrd="4" destOrd="0" parTransId="{9AD2C303-BE46-4251-A2FF-11B145C90DBD}" sibTransId="{5F2FC798-D11E-4D79-9B66-92D7B00A2ADB}"/>
    <dgm:cxn modelId="{7566E0D4-336C-4FCB-A902-D492BCA7B9DA}" type="presOf" srcId="{711D7FDA-7BCD-4D4C-9B27-54E7288AC6E1}" destId="{69453303-683B-4DA1-9193-5042408C9F2A}" srcOrd="1" destOrd="0" presId="urn:microsoft.com/office/officeart/2005/8/layout/list1"/>
    <dgm:cxn modelId="{03AC5BEA-DF07-450E-9801-F7F0277F6C6C}" srcId="{72425757-8E1E-45D8-A9D5-460DDDB7D726}" destId="{711D7FDA-7BCD-4D4C-9B27-54E7288AC6E1}" srcOrd="0" destOrd="0" parTransId="{EFAE9F41-CFA0-4B8E-89AB-81BE25A0AA4F}" sibTransId="{B8DB028D-F298-4B38-9006-6DABE2B33FB7}"/>
    <dgm:cxn modelId="{05CFE9F9-2AE7-46CD-94FC-8368D0D4644F}" type="presOf" srcId="{72425757-8E1E-45D8-A9D5-460DDDB7D726}" destId="{516E62D9-6039-480A-A2FC-476A90538409}" srcOrd="0" destOrd="0" presId="urn:microsoft.com/office/officeart/2005/8/layout/list1"/>
    <dgm:cxn modelId="{7471DE9D-BDC8-4003-83FD-3A06BD04C0AF}" type="presParOf" srcId="{516E62D9-6039-480A-A2FC-476A90538409}" destId="{6622C6B8-2695-4D25-9E8E-28EAEB0B3FF7}" srcOrd="0" destOrd="0" presId="urn:microsoft.com/office/officeart/2005/8/layout/list1"/>
    <dgm:cxn modelId="{F6DC63AD-4188-4646-ABDD-F5D7F0A2C539}" type="presParOf" srcId="{6622C6B8-2695-4D25-9E8E-28EAEB0B3FF7}" destId="{E048E477-2A3A-4575-9F57-E6805E90E5C2}" srcOrd="0" destOrd="0" presId="urn:microsoft.com/office/officeart/2005/8/layout/list1"/>
    <dgm:cxn modelId="{86595D86-C4A9-49EF-A2EF-B53CFBEC7FAD}" type="presParOf" srcId="{6622C6B8-2695-4D25-9E8E-28EAEB0B3FF7}" destId="{69453303-683B-4DA1-9193-5042408C9F2A}" srcOrd="1" destOrd="0" presId="urn:microsoft.com/office/officeart/2005/8/layout/list1"/>
    <dgm:cxn modelId="{57BD615F-92C3-48CA-86D0-869C3F430DA5}" type="presParOf" srcId="{516E62D9-6039-480A-A2FC-476A90538409}" destId="{DB8C0E57-69FB-4183-8198-4254DDA4A7A9}" srcOrd="1" destOrd="0" presId="urn:microsoft.com/office/officeart/2005/8/layout/list1"/>
    <dgm:cxn modelId="{BE6E2706-CFB9-41AF-AA42-E2B086E2B98A}" type="presParOf" srcId="{516E62D9-6039-480A-A2FC-476A90538409}" destId="{68928776-DD7D-4B7A-8962-3660F7E3573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C76A4B-2149-46E1-B828-8216CBDB3FCA}" type="doc">
      <dgm:prSet loTypeId="urn:microsoft.com/office/officeart/2005/8/layout/defaul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3564C2C8-13D2-4008-B05D-A1D4F874376C}">
      <dgm:prSet phldrT="[Text]" custT="1"/>
      <dgm:spPr>
        <a:xfrm>
          <a:off x="814652" y="124"/>
          <a:ext cx="2426526" cy="1455915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18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Improve </a:t>
          </a:r>
          <a:r>
            <a:rPr lang="en-GB" sz="2000" b="1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access</a:t>
          </a:r>
          <a:r>
            <a:rPr lang="en-GB" sz="18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: through increased attendance</a:t>
          </a:r>
          <a:r>
            <a:rPr lang="en-GB" sz="1800" b="1" dirty="0">
              <a:solidFill>
                <a:srgbClr val="000000"/>
              </a:solidFill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n-GB" sz="18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and engagement </a:t>
          </a:r>
          <a:endParaRPr lang="en-GB" sz="1800" b="1" dirty="0">
            <a:solidFill>
              <a:srgbClr val="000000"/>
            </a:solidFill>
            <a:latin typeface="Calibri" panose="020F0502020204030204"/>
            <a:ea typeface="+mn-ea"/>
            <a:cs typeface="+mn-cs"/>
          </a:endParaRPr>
        </a:p>
      </dgm:t>
    </dgm:pt>
    <dgm:pt modelId="{3CC54F7C-6CFC-42EE-89FC-FA297636D088}" type="parTrans" cxnId="{77059993-7FE8-4404-9CE6-C7A4955BD613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76DB5D9A-3410-4538-99EE-0F4A5E6BF063}" type="sibTrans" cxnId="{77059993-7FE8-4404-9CE6-C7A4955BD613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248E1721-22F1-421E-98B8-EC54295C5D76}">
      <dgm:prSet custT="1"/>
      <dgm:spPr>
        <a:xfrm>
          <a:off x="3483831" y="124"/>
          <a:ext cx="2426526" cy="1455915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20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Grow </a:t>
          </a:r>
          <a:r>
            <a:rPr lang="en-GB" sz="2000" b="1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aspirations</a:t>
          </a:r>
          <a:r>
            <a:rPr lang="en-GB" sz="20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 and think about future goals</a:t>
          </a:r>
        </a:p>
      </dgm:t>
    </dgm:pt>
    <dgm:pt modelId="{362EF31E-CFE4-4B2D-812D-693050467D93}" type="parTrans" cxnId="{5C05F090-83C4-4078-8028-F55BC92B59BD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8B006553-4435-4AFF-9CB4-AEAAC1A9E693}" type="sibTrans" cxnId="{5C05F090-83C4-4078-8028-F55BC92B59BD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7352AF9E-F38C-49FA-96F8-69FC8F43D5C1}">
      <dgm:prSet custT="1"/>
      <dgm:spPr>
        <a:xfrm>
          <a:off x="6153010" y="124"/>
          <a:ext cx="2426526" cy="1455915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2000" b="1" dirty="0">
              <a:solidFill>
                <a:srgbClr val="000000"/>
              </a:solidFill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Set strong foundations for </a:t>
          </a:r>
          <a:r>
            <a:rPr lang="en-GB" sz="2000" b="1" u="none" dirty="0">
              <a:solidFill>
                <a:srgbClr val="0070C0"/>
              </a:solidFill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attainment</a:t>
          </a:r>
        </a:p>
      </dgm:t>
    </dgm:pt>
    <dgm:pt modelId="{AC32103B-1D4D-469F-89EE-AA06318E6D7A}" type="parTrans" cxnId="{6BA61604-1CDB-4940-86FD-D42B3B8329A7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E262F92A-F548-4BE4-93E5-21EEE3591FA0}" type="sibTrans" cxnId="{6BA61604-1CDB-4940-86FD-D42B3B8329A7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969B18EE-FBEC-440C-97B2-E77AE6BC1D7F}">
      <dgm:prSet custT="1"/>
      <dgm:spPr>
        <a:xfrm>
          <a:off x="814652" y="1698693"/>
          <a:ext cx="2426526" cy="1455915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20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Celebrate a sense of </a:t>
          </a:r>
          <a:r>
            <a:rPr lang="en-GB" sz="2000" b="1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achievement</a:t>
          </a:r>
        </a:p>
      </dgm:t>
    </dgm:pt>
    <dgm:pt modelId="{6C8BCF6A-D3E9-4AC3-B49B-5B820CF11ED7}" type="parTrans" cxnId="{FD9BB54B-0DC2-44CF-BFD4-A445B0038F50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036B817F-21A9-44AE-81D3-6ACB11ADA84C}" type="sibTrans" cxnId="{FD9BB54B-0DC2-44CF-BFD4-A445B0038F50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798E314E-9CFD-413E-AB38-7583938DF7D1}">
      <dgm:prSet custT="1"/>
      <dgm:spPr>
        <a:xfrm>
          <a:off x="3483831" y="1698693"/>
          <a:ext cx="2426526" cy="1455915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20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Nurture </a:t>
          </a:r>
          <a:r>
            <a:rPr lang="en-GB" sz="2000" b="1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confidence</a:t>
          </a:r>
          <a:r>
            <a:rPr lang="en-GB" sz="20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 and </a:t>
          </a:r>
          <a:r>
            <a:rPr lang="en-GB" sz="2000" b="1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self-esteem</a:t>
          </a:r>
          <a:endParaRPr lang="en-GB" sz="2000" b="1" dirty="0">
            <a:solidFill>
              <a:srgbClr val="000000"/>
            </a:solidFill>
            <a:effectLst/>
            <a:latin typeface="Aptos" panose="020B0004020202020204" pitchFamily="34" charset="0"/>
            <a:ea typeface="+mn-ea"/>
            <a:cs typeface="Times New Roman" panose="02020603050405020304" pitchFamily="18" charset="0"/>
          </a:endParaRPr>
        </a:p>
      </dgm:t>
    </dgm:pt>
    <dgm:pt modelId="{EA8983BE-50FE-4050-94C1-E17E27F818F9}" type="parTrans" cxnId="{440FD525-746D-4626-8ACF-DAB734EA6D03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67ED35E5-0B08-48BE-922C-CB05FEFC4B06}" type="sibTrans" cxnId="{440FD525-746D-4626-8ACF-DAB734EA6D03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1973F256-81E1-414D-9F3C-BC667ACA2089}">
      <dgm:prSet custT="1"/>
      <dgm:spPr>
        <a:xfrm>
          <a:off x="6153010" y="1698693"/>
          <a:ext cx="2426526" cy="1455915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20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Develop a sense of </a:t>
          </a:r>
          <a:r>
            <a:rPr lang="en-GB" sz="2000" b="1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belonging</a:t>
          </a:r>
          <a:r>
            <a:rPr lang="en-GB" sz="2000" b="1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 within the school community</a:t>
          </a:r>
        </a:p>
      </dgm:t>
    </dgm:pt>
    <dgm:pt modelId="{D7340BE7-8AFD-4E3A-AA4A-300183F3FDF7}" type="parTrans" cxnId="{DE4F44CD-08EB-4280-81E6-DC6EDC47F697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4912D19F-002A-4A87-BD58-B334E104CBD3}" type="sibTrans" cxnId="{DE4F44CD-08EB-4280-81E6-DC6EDC47F697}">
      <dgm:prSet/>
      <dgm:spPr/>
      <dgm:t>
        <a:bodyPr/>
        <a:lstStyle/>
        <a:p>
          <a:endParaRPr lang="en-GB" sz="1600" b="1">
            <a:solidFill>
              <a:srgbClr val="000000"/>
            </a:solidFill>
          </a:endParaRPr>
        </a:p>
      </dgm:t>
    </dgm:pt>
    <dgm:pt modelId="{0DEE800D-B3A7-430D-8D10-A2485BA3925C}" type="pres">
      <dgm:prSet presAssocID="{6DC76A4B-2149-46E1-B828-8216CBDB3FCA}" presName="diagram" presStyleCnt="0">
        <dgm:presLayoutVars>
          <dgm:dir/>
          <dgm:resizeHandles val="exact"/>
        </dgm:presLayoutVars>
      </dgm:prSet>
      <dgm:spPr/>
    </dgm:pt>
    <dgm:pt modelId="{1D4536CF-82A8-441A-8C53-DCDD33CE5332}" type="pres">
      <dgm:prSet presAssocID="{3564C2C8-13D2-4008-B05D-A1D4F874376C}" presName="node" presStyleLbl="node1" presStyleIdx="0" presStyleCnt="6">
        <dgm:presLayoutVars>
          <dgm:bulletEnabled val="1"/>
        </dgm:presLayoutVars>
      </dgm:prSet>
      <dgm:spPr/>
    </dgm:pt>
    <dgm:pt modelId="{C45FFB83-477E-4FE0-93E5-C04F103B61D4}" type="pres">
      <dgm:prSet presAssocID="{76DB5D9A-3410-4538-99EE-0F4A5E6BF063}" presName="sibTrans" presStyleCnt="0"/>
      <dgm:spPr/>
    </dgm:pt>
    <dgm:pt modelId="{1DE93539-B502-4585-A4F8-E255DBE35394}" type="pres">
      <dgm:prSet presAssocID="{248E1721-22F1-421E-98B8-EC54295C5D76}" presName="node" presStyleLbl="node1" presStyleIdx="1" presStyleCnt="6">
        <dgm:presLayoutVars>
          <dgm:bulletEnabled val="1"/>
        </dgm:presLayoutVars>
      </dgm:prSet>
      <dgm:spPr/>
    </dgm:pt>
    <dgm:pt modelId="{AA15BB9A-A3FD-47BB-86B0-862B34AE7651}" type="pres">
      <dgm:prSet presAssocID="{8B006553-4435-4AFF-9CB4-AEAAC1A9E693}" presName="sibTrans" presStyleCnt="0"/>
      <dgm:spPr/>
    </dgm:pt>
    <dgm:pt modelId="{CDA68481-8DDE-49AE-A01D-03548C8F1A23}" type="pres">
      <dgm:prSet presAssocID="{7352AF9E-F38C-49FA-96F8-69FC8F43D5C1}" presName="node" presStyleLbl="node1" presStyleIdx="2" presStyleCnt="6">
        <dgm:presLayoutVars>
          <dgm:bulletEnabled val="1"/>
        </dgm:presLayoutVars>
      </dgm:prSet>
      <dgm:spPr/>
    </dgm:pt>
    <dgm:pt modelId="{881EE0F5-932F-412F-9868-96C4FAB53D96}" type="pres">
      <dgm:prSet presAssocID="{E262F92A-F548-4BE4-93E5-21EEE3591FA0}" presName="sibTrans" presStyleCnt="0"/>
      <dgm:spPr/>
    </dgm:pt>
    <dgm:pt modelId="{4B210F2E-5D32-4DE4-A87F-B2F9BAAA061E}" type="pres">
      <dgm:prSet presAssocID="{969B18EE-FBEC-440C-97B2-E77AE6BC1D7F}" presName="node" presStyleLbl="node1" presStyleIdx="3" presStyleCnt="6">
        <dgm:presLayoutVars>
          <dgm:bulletEnabled val="1"/>
        </dgm:presLayoutVars>
      </dgm:prSet>
      <dgm:spPr/>
    </dgm:pt>
    <dgm:pt modelId="{97FF573D-A7A5-4736-AE95-F4E39F488B3C}" type="pres">
      <dgm:prSet presAssocID="{036B817F-21A9-44AE-81D3-6ACB11ADA84C}" presName="sibTrans" presStyleCnt="0"/>
      <dgm:spPr/>
    </dgm:pt>
    <dgm:pt modelId="{6894D27E-598F-43FB-87EA-209C083B0F36}" type="pres">
      <dgm:prSet presAssocID="{798E314E-9CFD-413E-AB38-7583938DF7D1}" presName="node" presStyleLbl="node1" presStyleIdx="4" presStyleCnt="6">
        <dgm:presLayoutVars>
          <dgm:bulletEnabled val="1"/>
        </dgm:presLayoutVars>
      </dgm:prSet>
      <dgm:spPr/>
    </dgm:pt>
    <dgm:pt modelId="{D84B197B-A442-4A29-8CC2-C380D999E5C4}" type="pres">
      <dgm:prSet presAssocID="{67ED35E5-0B08-48BE-922C-CB05FEFC4B06}" presName="sibTrans" presStyleCnt="0"/>
      <dgm:spPr/>
    </dgm:pt>
    <dgm:pt modelId="{D5209CD7-B58B-496F-A4C7-376A18D771B2}" type="pres">
      <dgm:prSet presAssocID="{1973F256-81E1-414D-9F3C-BC667ACA2089}" presName="node" presStyleLbl="node1" presStyleIdx="5" presStyleCnt="6">
        <dgm:presLayoutVars>
          <dgm:bulletEnabled val="1"/>
        </dgm:presLayoutVars>
      </dgm:prSet>
      <dgm:spPr/>
    </dgm:pt>
  </dgm:ptLst>
  <dgm:cxnLst>
    <dgm:cxn modelId="{6BA61604-1CDB-4940-86FD-D42B3B8329A7}" srcId="{6DC76A4B-2149-46E1-B828-8216CBDB3FCA}" destId="{7352AF9E-F38C-49FA-96F8-69FC8F43D5C1}" srcOrd="2" destOrd="0" parTransId="{AC32103B-1D4D-469F-89EE-AA06318E6D7A}" sibTransId="{E262F92A-F548-4BE4-93E5-21EEE3591FA0}"/>
    <dgm:cxn modelId="{8E7C8016-7E5F-4182-A8F4-31BC2CC0B1A3}" type="presOf" srcId="{798E314E-9CFD-413E-AB38-7583938DF7D1}" destId="{6894D27E-598F-43FB-87EA-209C083B0F36}" srcOrd="0" destOrd="0" presId="urn:microsoft.com/office/officeart/2005/8/layout/default"/>
    <dgm:cxn modelId="{440FD525-746D-4626-8ACF-DAB734EA6D03}" srcId="{6DC76A4B-2149-46E1-B828-8216CBDB3FCA}" destId="{798E314E-9CFD-413E-AB38-7583938DF7D1}" srcOrd="4" destOrd="0" parTransId="{EA8983BE-50FE-4050-94C1-E17E27F818F9}" sibTransId="{67ED35E5-0B08-48BE-922C-CB05FEFC4B06}"/>
    <dgm:cxn modelId="{E0BFCF26-60FC-464B-B93F-7C7EFA692A27}" type="presOf" srcId="{969B18EE-FBEC-440C-97B2-E77AE6BC1D7F}" destId="{4B210F2E-5D32-4DE4-A87F-B2F9BAAA061E}" srcOrd="0" destOrd="0" presId="urn:microsoft.com/office/officeart/2005/8/layout/default"/>
    <dgm:cxn modelId="{C87D9F36-E836-4568-90EC-B50FD060D081}" type="presOf" srcId="{7352AF9E-F38C-49FA-96F8-69FC8F43D5C1}" destId="{CDA68481-8DDE-49AE-A01D-03548C8F1A23}" srcOrd="0" destOrd="0" presId="urn:microsoft.com/office/officeart/2005/8/layout/default"/>
    <dgm:cxn modelId="{FD9BB54B-0DC2-44CF-BFD4-A445B0038F50}" srcId="{6DC76A4B-2149-46E1-B828-8216CBDB3FCA}" destId="{969B18EE-FBEC-440C-97B2-E77AE6BC1D7F}" srcOrd="3" destOrd="0" parTransId="{6C8BCF6A-D3E9-4AC3-B49B-5B820CF11ED7}" sibTransId="{036B817F-21A9-44AE-81D3-6ACB11ADA84C}"/>
    <dgm:cxn modelId="{5C05F090-83C4-4078-8028-F55BC92B59BD}" srcId="{6DC76A4B-2149-46E1-B828-8216CBDB3FCA}" destId="{248E1721-22F1-421E-98B8-EC54295C5D76}" srcOrd="1" destOrd="0" parTransId="{362EF31E-CFE4-4B2D-812D-693050467D93}" sibTransId="{8B006553-4435-4AFF-9CB4-AEAAC1A9E693}"/>
    <dgm:cxn modelId="{77059993-7FE8-4404-9CE6-C7A4955BD613}" srcId="{6DC76A4B-2149-46E1-B828-8216CBDB3FCA}" destId="{3564C2C8-13D2-4008-B05D-A1D4F874376C}" srcOrd="0" destOrd="0" parTransId="{3CC54F7C-6CFC-42EE-89FC-FA297636D088}" sibTransId="{76DB5D9A-3410-4538-99EE-0F4A5E6BF063}"/>
    <dgm:cxn modelId="{0FA009C8-F86A-46FB-8197-C73D82C6ABC3}" type="presOf" srcId="{1973F256-81E1-414D-9F3C-BC667ACA2089}" destId="{D5209CD7-B58B-496F-A4C7-376A18D771B2}" srcOrd="0" destOrd="0" presId="urn:microsoft.com/office/officeart/2005/8/layout/default"/>
    <dgm:cxn modelId="{8C47B2CA-0B2B-40C2-AB21-429A828C0D48}" type="presOf" srcId="{3564C2C8-13D2-4008-B05D-A1D4F874376C}" destId="{1D4536CF-82A8-441A-8C53-DCDD33CE5332}" srcOrd="0" destOrd="0" presId="urn:microsoft.com/office/officeart/2005/8/layout/default"/>
    <dgm:cxn modelId="{DE4F44CD-08EB-4280-81E6-DC6EDC47F697}" srcId="{6DC76A4B-2149-46E1-B828-8216CBDB3FCA}" destId="{1973F256-81E1-414D-9F3C-BC667ACA2089}" srcOrd="5" destOrd="0" parTransId="{D7340BE7-8AFD-4E3A-AA4A-300183F3FDF7}" sibTransId="{4912D19F-002A-4A87-BD58-B334E104CBD3}"/>
    <dgm:cxn modelId="{A6D1F3D8-4DF9-448B-BC43-FA2FA591C8FF}" type="presOf" srcId="{248E1721-22F1-421E-98B8-EC54295C5D76}" destId="{1DE93539-B502-4585-A4F8-E255DBE35394}" srcOrd="0" destOrd="0" presId="urn:microsoft.com/office/officeart/2005/8/layout/default"/>
    <dgm:cxn modelId="{FC5ABFF4-B3CD-4630-8E7E-7AA5FD93202E}" type="presOf" srcId="{6DC76A4B-2149-46E1-B828-8216CBDB3FCA}" destId="{0DEE800D-B3A7-430D-8D10-A2485BA3925C}" srcOrd="0" destOrd="0" presId="urn:microsoft.com/office/officeart/2005/8/layout/default"/>
    <dgm:cxn modelId="{8D4DFCB0-97A7-4F99-89DA-DDA470A1FDD7}" type="presParOf" srcId="{0DEE800D-B3A7-430D-8D10-A2485BA3925C}" destId="{1D4536CF-82A8-441A-8C53-DCDD33CE5332}" srcOrd="0" destOrd="0" presId="urn:microsoft.com/office/officeart/2005/8/layout/default"/>
    <dgm:cxn modelId="{D46C5A76-EC94-4613-AC3B-BAC8D6D7062C}" type="presParOf" srcId="{0DEE800D-B3A7-430D-8D10-A2485BA3925C}" destId="{C45FFB83-477E-4FE0-93E5-C04F103B61D4}" srcOrd="1" destOrd="0" presId="urn:microsoft.com/office/officeart/2005/8/layout/default"/>
    <dgm:cxn modelId="{08ECE3E4-1DD3-41D6-9572-1C5A91CEBE26}" type="presParOf" srcId="{0DEE800D-B3A7-430D-8D10-A2485BA3925C}" destId="{1DE93539-B502-4585-A4F8-E255DBE35394}" srcOrd="2" destOrd="0" presId="urn:microsoft.com/office/officeart/2005/8/layout/default"/>
    <dgm:cxn modelId="{8A1CFCC0-C118-4EA9-BE2E-8E0A085A5F59}" type="presParOf" srcId="{0DEE800D-B3A7-430D-8D10-A2485BA3925C}" destId="{AA15BB9A-A3FD-47BB-86B0-862B34AE7651}" srcOrd="3" destOrd="0" presId="urn:microsoft.com/office/officeart/2005/8/layout/default"/>
    <dgm:cxn modelId="{91610C3D-B951-4710-907C-3D5A5DF5A6DF}" type="presParOf" srcId="{0DEE800D-B3A7-430D-8D10-A2485BA3925C}" destId="{CDA68481-8DDE-49AE-A01D-03548C8F1A23}" srcOrd="4" destOrd="0" presId="urn:microsoft.com/office/officeart/2005/8/layout/default"/>
    <dgm:cxn modelId="{CBFF5744-5473-4AF9-8E43-A48289452256}" type="presParOf" srcId="{0DEE800D-B3A7-430D-8D10-A2485BA3925C}" destId="{881EE0F5-932F-412F-9868-96C4FAB53D96}" srcOrd="5" destOrd="0" presId="urn:microsoft.com/office/officeart/2005/8/layout/default"/>
    <dgm:cxn modelId="{77A2C5BB-7CAC-4515-BE16-E22B7E5A10DB}" type="presParOf" srcId="{0DEE800D-B3A7-430D-8D10-A2485BA3925C}" destId="{4B210F2E-5D32-4DE4-A87F-B2F9BAAA061E}" srcOrd="6" destOrd="0" presId="urn:microsoft.com/office/officeart/2005/8/layout/default"/>
    <dgm:cxn modelId="{0AA73981-7130-404B-A7AE-CD242D3F3F9A}" type="presParOf" srcId="{0DEE800D-B3A7-430D-8D10-A2485BA3925C}" destId="{97FF573D-A7A5-4736-AE95-F4E39F488B3C}" srcOrd="7" destOrd="0" presId="urn:microsoft.com/office/officeart/2005/8/layout/default"/>
    <dgm:cxn modelId="{5582F107-A81D-4A91-AF66-6BD8FA7A4D7B}" type="presParOf" srcId="{0DEE800D-B3A7-430D-8D10-A2485BA3925C}" destId="{6894D27E-598F-43FB-87EA-209C083B0F36}" srcOrd="8" destOrd="0" presId="urn:microsoft.com/office/officeart/2005/8/layout/default"/>
    <dgm:cxn modelId="{45B550CE-2489-4A61-8793-600A1DBBC1C4}" type="presParOf" srcId="{0DEE800D-B3A7-430D-8D10-A2485BA3925C}" destId="{D84B197B-A442-4A29-8CC2-C380D999E5C4}" srcOrd="9" destOrd="0" presId="urn:microsoft.com/office/officeart/2005/8/layout/default"/>
    <dgm:cxn modelId="{8AB146C5-E3AE-448A-83DC-DB5FF4C13C08}" type="presParOf" srcId="{0DEE800D-B3A7-430D-8D10-A2485BA3925C}" destId="{D5209CD7-B58B-496F-A4C7-376A18D771B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78F2DD-D954-4DBA-AA0F-C5FBD950A273}" type="doc">
      <dgm:prSet loTypeId="urn:microsoft.com/office/officeart/2005/8/layout/vList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A541DE18-40E2-4460-B196-9F1D00DF2B00}">
      <dgm:prSet/>
      <dgm:spPr/>
      <dgm:t>
        <a:bodyPr/>
        <a:lstStyle/>
        <a:p>
          <a:r>
            <a:rPr lang="en-GB" b="1" i="0" baseline="0" dirty="0">
              <a:solidFill>
                <a:srgbClr val="000000"/>
              </a:solidFill>
            </a:rPr>
            <a:t>Introductions - </a:t>
          </a:r>
          <a:r>
            <a:rPr lang="en-GB" b="0" i="0" baseline="0" dirty="0">
              <a:solidFill>
                <a:srgbClr val="000000"/>
              </a:solidFill>
            </a:rPr>
            <a:t>Getting to know each other and  positive role models </a:t>
          </a:r>
          <a:endParaRPr lang="en-GB" b="0" dirty="0">
            <a:solidFill>
              <a:srgbClr val="000000"/>
            </a:solidFill>
          </a:endParaRPr>
        </a:p>
      </dgm:t>
    </dgm:pt>
    <dgm:pt modelId="{DA502E2A-2C99-4F5F-99B7-3E5167538214}" type="parTrans" cxnId="{FC20DE3F-D8DC-48BB-A533-618A928F97ED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67698164-4E02-476C-9559-60DEFEA4D209}" type="sibTrans" cxnId="{FC20DE3F-D8DC-48BB-A533-618A928F97ED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5E4D8FC0-18C4-4CBD-A920-F646722227F6}">
      <dgm:prSet/>
      <dgm:spPr/>
      <dgm:t>
        <a:bodyPr/>
        <a:lstStyle/>
        <a:p>
          <a:r>
            <a:rPr lang="en-GB" b="1" i="0" baseline="0" dirty="0">
              <a:solidFill>
                <a:srgbClr val="000000"/>
              </a:solidFill>
            </a:rPr>
            <a:t>Aspirations - </a:t>
          </a:r>
          <a:r>
            <a:rPr lang="en-GB" b="0" i="0" baseline="0" dirty="0">
              <a:solidFill>
                <a:srgbClr val="000000"/>
              </a:solidFill>
            </a:rPr>
            <a:t>The end goal, university, career…</a:t>
          </a:r>
        </a:p>
      </dgm:t>
    </dgm:pt>
    <dgm:pt modelId="{47255D97-36E0-457E-AC16-66C5AD84ABA8}" type="parTrans" cxnId="{8786D3CD-8B11-4692-91D6-558FDE52401F}">
      <dgm:prSet/>
      <dgm:spPr/>
      <dgm:t>
        <a:bodyPr/>
        <a:lstStyle/>
        <a:p>
          <a:endParaRPr lang="en-GB"/>
        </a:p>
      </dgm:t>
    </dgm:pt>
    <dgm:pt modelId="{988544B0-12A5-48E3-9A52-A251074486AB}" type="sibTrans" cxnId="{8786D3CD-8B11-4692-91D6-558FDE52401F}">
      <dgm:prSet/>
      <dgm:spPr/>
      <dgm:t>
        <a:bodyPr/>
        <a:lstStyle/>
        <a:p>
          <a:endParaRPr lang="en-GB"/>
        </a:p>
      </dgm:t>
    </dgm:pt>
    <dgm:pt modelId="{EAA7D8D8-69E2-45BF-83E6-F844BFBE6442}">
      <dgm:prSet/>
      <dgm:spPr/>
      <dgm:t>
        <a:bodyPr/>
        <a:lstStyle/>
        <a:p>
          <a:r>
            <a:rPr lang="en-GB" b="1" i="0" baseline="0" dirty="0">
              <a:solidFill>
                <a:srgbClr val="000000"/>
              </a:solidFill>
            </a:rPr>
            <a:t>Building Confidence - </a:t>
          </a:r>
          <a:r>
            <a:rPr lang="en-GB" b="0" i="0" baseline="0" dirty="0">
              <a:solidFill>
                <a:srgbClr val="000000"/>
              </a:solidFill>
            </a:rPr>
            <a:t>What makes me feel confident? Building self-esteem and achievement</a:t>
          </a:r>
          <a:endParaRPr lang="en-GB" b="1" i="0" baseline="0" dirty="0">
            <a:solidFill>
              <a:srgbClr val="000000"/>
            </a:solidFill>
          </a:endParaRPr>
        </a:p>
      </dgm:t>
    </dgm:pt>
    <dgm:pt modelId="{7B0E73FB-5B61-4D18-BE37-3FC62F409CB0}" type="parTrans" cxnId="{FC126E85-65D5-48DC-8E75-F87C8A1EFDCE}">
      <dgm:prSet/>
      <dgm:spPr/>
      <dgm:t>
        <a:bodyPr/>
        <a:lstStyle/>
        <a:p>
          <a:endParaRPr lang="en-GB"/>
        </a:p>
      </dgm:t>
    </dgm:pt>
    <dgm:pt modelId="{04682390-F790-423D-9E36-96E14696239F}" type="sibTrans" cxnId="{FC126E85-65D5-48DC-8E75-F87C8A1EFDCE}">
      <dgm:prSet/>
      <dgm:spPr/>
      <dgm:t>
        <a:bodyPr/>
        <a:lstStyle/>
        <a:p>
          <a:endParaRPr lang="en-GB"/>
        </a:p>
      </dgm:t>
    </dgm:pt>
    <dgm:pt modelId="{2409C94F-C66C-4432-882F-F8814740A40B}">
      <dgm:prSet/>
      <dgm:spPr/>
      <dgm:t>
        <a:bodyPr/>
        <a:lstStyle/>
        <a:p>
          <a:r>
            <a:rPr lang="en-GB" b="1" i="0" baseline="0" dirty="0">
              <a:solidFill>
                <a:srgbClr val="000000"/>
              </a:solidFill>
            </a:rPr>
            <a:t>Attainment - </a:t>
          </a:r>
          <a:r>
            <a:rPr lang="en-GB" b="0" i="0" baseline="0" dirty="0">
              <a:solidFill>
                <a:srgbClr val="000000"/>
              </a:solidFill>
            </a:rPr>
            <a:t>The importance of ‘doing your best’ and how you do that</a:t>
          </a:r>
          <a:endParaRPr lang="en-GB" b="1" i="0" baseline="0" dirty="0">
            <a:solidFill>
              <a:srgbClr val="000000"/>
            </a:solidFill>
          </a:endParaRPr>
        </a:p>
      </dgm:t>
    </dgm:pt>
    <dgm:pt modelId="{FC3D48FE-E6E9-4375-B9F7-D2AC03CB4A62}" type="parTrans" cxnId="{AED4D06A-BE53-4C65-BBEF-443064A9981E}">
      <dgm:prSet/>
      <dgm:spPr/>
      <dgm:t>
        <a:bodyPr/>
        <a:lstStyle/>
        <a:p>
          <a:endParaRPr lang="en-GB"/>
        </a:p>
      </dgm:t>
    </dgm:pt>
    <dgm:pt modelId="{A8C524D4-4D17-44FC-A521-768927B05A82}" type="sibTrans" cxnId="{AED4D06A-BE53-4C65-BBEF-443064A9981E}">
      <dgm:prSet/>
      <dgm:spPr/>
      <dgm:t>
        <a:bodyPr/>
        <a:lstStyle/>
        <a:p>
          <a:endParaRPr lang="en-GB"/>
        </a:p>
      </dgm:t>
    </dgm:pt>
    <dgm:pt modelId="{504AA9E1-4C31-47BF-96A9-319CD009B277}">
      <dgm:prSet/>
      <dgm:spPr/>
      <dgm:t>
        <a:bodyPr/>
        <a:lstStyle/>
        <a:p>
          <a:r>
            <a:rPr lang="en-GB" b="1" i="0" baseline="0" dirty="0">
              <a:solidFill>
                <a:srgbClr val="000000"/>
              </a:solidFill>
            </a:rPr>
            <a:t>Communication – </a:t>
          </a:r>
          <a:r>
            <a:rPr lang="en-GB" b="0" i="0" baseline="0" dirty="0">
              <a:solidFill>
                <a:srgbClr val="000000"/>
              </a:solidFill>
            </a:rPr>
            <a:t>how we talk to others and why that’s important</a:t>
          </a:r>
        </a:p>
      </dgm:t>
    </dgm:pt>
    <dgm:pt modelId="{3649C47A-9FA1-4353-90D9-4CADDA8A4DDD}" type="parTrans" cxnId="{CB59BA52-316B-4A7E-B577-6567550BD4A7}">
      <dgm:prSet/>
      <dgm:spPr/>
      <dgm:t>
        <a:bodyPr/>
        <a:lstStyle/>
        <a:p>
          <a:endParaRPr lang="en-GB"/>
        </a:p>
      </dgm:t>
    </dgm:pt>
    <dgm:pt modelId="{0B0C7252-7A1A-40F3-9B90-21387C9414C0}" type="sibTrans" cxnId="{CB59BA52-316B-4A7E-B577-6567550BD4A7}">
      <dgm:prSet/>
      <dgm:spPr/>
      <dgm:t>
        <a:bodyPr/>
        <a:lstStyle/>
        <a:p>
          <a:endParaRPr lang="en-GB"/>
        </a:p>
      </dgm:t>
    </dgm:pt>
    <dgm:pt modelId="{1465A15E-C25A-4642-A8C6-7CAE92EE8139}">
      <dgm:prSet/>
      <dgm:spPr/>
      <dgm:t>
        <a:bodyPr/>
        <a:lstStyle/>
        <a:p>
          <a:r>
            <a:rPr lang="en-GB" b="1" i="0" baseline="0" dirty="0">
              <a:solidFill>
                <a:srgbClr val="000000"/>
              </a:solidFill>
            </a:rPr>
            <a:t>Presentations – </a:t>
          </a:r>
          <a:r>
            <a:rPr lang="en-GB" b="0" i="0" baseline="0" dirty="0">
              <a:solidFill>
                <a:srgbClr val="000000"/>
              </a:solidFill>
            </a:rPr>
            <a:t>sharing something you know about and practicing speech skills</a:t>
          </a:r>
        </a:p>
      </dgm:t>
    </dgm:pt>
    <dgm:pt modelId="{DA3848DE-54CB-4539-AC95-4935C4A8DB8C}" type="parTrans" cxnId="{D8B801BF-62D1-4FCE-9752-5EDFCDF25E65}">
      <dgm:prSet/>
      <dgm:spPr/>
      <dgm:t>
        <a:bodyPr/>
        <a:lstStyle/>
        <a:p>
          <a:endParaRPr lang="en-GB"/>
        </a:p>
      </dgm:t>
    </dgm:pt>
    <dgm:pt modelId="{CEDCA1BB-AA5D-4873-9E55-80B8A85D30A7}" type="sibTrans" cxnId="{D8B801BF-62D1-4FCE-9752-5EDFCDF25E65}">
      <dgm:prSet/>
      <dgm:spPr/>
      <dgm:t>
        <a:bodyPr/>
        <a:lstStyle/>
        <a:p>
          <a:endParaRPr lang="en-GB"/>
        </a:p>
      </dgm:t>
    </dgm:pt>
    <dgm:pt modelId="{C2218770-02BA-4388-964E-F350DCA5262A}">
      <dgm:prSet/>
      <dgm:spPr/>
      <dgm:t>
        <a:bodyPr/>
        <a:lstStyle/>
        <a:p>
          <a:r>
            <a:rPr lang="en-GB" b="1" i="0" baseline="0" dirty="0">
              <a:solidFill>
                <a:srgbClr val="000000"/>
              </a:solidFill>
            </a:rPr>
            <a:t>Celebration event at university – </a:t>
          </a:r>
          <a:r>
            <a:rPr lang="en-GB" b="0" i="0" baseline="0" dirty="0">
              <a:solidFill>
                <a:srgbClr val="000000"/>
              </a:solidFill>
            </a:rPr>
            <a:t>feeling proud of our achievements, and sparking aspirations</a:t>
          </a:r>
        </a:p>
      </dgm:t>
    </dgm:pt>
    <dgm:pt modelId="{07AD3916-B88F-42AE-A49C-67FB86C1F5C0}" type="parTrans" cxnId="{F67E664A-CBB8-484F-8C5A-6791449CBE13}">
      <dgm:prSet/>
      <dgm:spPr/>
      <dgm:t>
        <a:bodyPr/>
        <a:lstStyle/>
        <a:p>
          <a:endParaRPr lang="en-GB"/>
        </a:p>
      </dgm:t>
    </dgm:pt>
    <dgm:pt modelId="{B968D9B6-CDFA-4131-A9B5-BE3E30A4E834}" type="sibTrans" cxnId="{F67E664A-CBB8-484F-8C5A-6791449CBE13}">
      <dgm:prSet/>
      <dgm:spPr/>
      <dgm:t>
        <a:bodyPr/>
        <a:lstStyle/>
        <a:p>
          <a:endParaRPr lang="en-GB"/>
        </a:p>
      </dgm:t>
    </dgm:pt>
    <dgm:pt modelId="{D22EAEB0-B1DF-4E28-8F91-3BE145564484}" type="pres">
      <dgm:prSet presAssocID="{9C78F2DD-D954-4DBA-AA0F-C5FBD950A273}" presName="linearFlow" presStyleCnt="0">
        <dgm:presLayoutVars>
          <dgm:dir/>
          <dgm:resizeHandles val="exact"/>
        </dgm:presLayoutVars>
      </dgm:prSet>
      <dgm:spPr/>
    </dgm:pt>
    <dgm:pt modelId="{A1AC8BE5-46AA-4BBC-897F-B57EFEC7DD75}" type="pres">
      <dgm:prSet presAssocID="{A541DE18-40E2-4460-B196-9F1D00DF2B00}" presName="composite" presStyleCnt="0"/>
      <dgm:spPr/>
    </dgm:pt>
    <dgm:pt modelId="{3475C1AA-02D3-4E18-97A6-045050805D0C}" type="pres">
      <dgm:prSet presAssocID="{A541DE18-40E2-4460-B196-9F1D00DF2B00}" presName="imgShp" presStyleLbl="fgImgPlace1" presStyleIdx="0" presStyleCnt="7" custLinFactNeighborX="-1195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0F85D4F5-E7DF-4398-B71D-ED0CC2AF60C3}" type="pres">
      <dgm:prSet presAssocID="{A541DE18-40E2-4460-B196-9F1D00DF2B00}" presName="txShp" presStyleLbl="node1" presStyleIdx="0" presStyleCnt="7">
        <dgm:presLayoutVars>
          <dgm:bulletEnabled val="1"/>
        </dgm:presLayoutVars>
      </dgm:prSet>
      <dgm:spPr/>
    </dgm:pt>
    <dgm:pt modelId="{E38EBAA3-BD98-430B-8670-3A66A1C21C18}" type="pres">
      <dgm:prSet presAssocID="{67698164-4E02-476C-9559-60DEFEA4D209}" presName="spacing" presStyleCnt="0"/>
      <dgm:spPr/>
    </dgm:pt>
    <dgm:pt modelId="{5B82BD8D-BBFD-4CA7-90FA-AFF7B6244339}" type="pres">
      <dgm:prSet presAssocID="{5E4D8FC0-18C4-4CBD-A920-F646722227F6}" presName="composite" presStyleCnt="0"/>
      <dgm:spPr/>
    </dgm:pt>
    <dgm:pt modelId="{AE97A07D-DDE9-47A2-A1E8-8E25C442EFFE}" type="pres">
      <dgm:prSet presAssocID="{5E4D8FC0-18C4-4CBD-A920-F646722227F6}" presName="imgShp" presStyleLbl="fgImgPlace1" presStyleIdx="1" presStyleCnt="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BF233258-65C6-4679-8CF0-8FBB50D85E20}" type="pres">
      <dgm:prSet presAssocID="{5E4D8FC0-18C4-4CBD-A920-F646722227F6}" presName="txShp" presStyleLbl="node1" presStyleIdx="1" presStyleCnt="7">
        <dgm:presLayoutVars>
          <dgm:bulletEnabled val="1"/>
        </dgm:presLayoutVars>
      </dgm:prSet>
      <dgm:spPr/>
    </dgm:pt>
    <dgm:pt modelId="{282CA698-5EC3-4A8B-94C3-C8B874A716AF}" type="pres">
      <dgm:prSet presAssocID="{988544B0-12A5-48E3-9A52-A251074486AB}" presName="spacing" presStyleCnt="0"/>
      <dgm:spPr/>
    </dgm:pt>
    <dgm:pt modelId="{004D91CC-DBF9-4116-9BC5-E441E747F43E}" type="pres">
      <dgm:prSet presAssocID="{EAA7D8D8-69E2-45BF-83E6-F844BFBE6442}" presName="composite" presStyleCnt="0"/>
      <dgm:spPr/>
    </dgm:pt>
    <dgm:pt modelId="{687A6798-A8F4-46FD-8859-C53B81662B60}" type="pres">
      <dgm:prSet presAssocID="{EAA7D8D8-69E2-45BF-83E6-F844BFBE6442}" presName="imgShp" presStyleLbl="fgImgPlace1" presStyleIdx="2" presStyleCnt="7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7357F19A-A0B5-4816-B752-8828AB1B2F67}" type="pres">
      <dgm:prSet presAssocID="{EAA7D8D8-69E2-45BF-83E6-F844BFBE6442}" presName="txShp" presStyleLbl="node1" presStyleIdx="2" presStyleCnt="7">
        <dgm:presLayoutVars>
          <dgm:bulletEnabled val="1"/>
        </dgm:presLayoutVars>
      </dgm:prSet>
      <dgm:spPr/>
    </dgm:pt>
    <dgm:pt modelId="{F48BA38C-0AAC-419C-80DE-78810F652607}" type="pres">
      <dgm:prSet presAssocID="{04682390-F790-423D-9E36-96E14696239F}" presName="spacing" presStyleCnt="0"/>
      <dgm:spPr/>
    </dgm:pt>
    <dgm:pt modelId="{3EEAEC02-D6A3-4BC1-94F6-C050A3673733}" type="pres">
      <dgm:prSet presAssocID="{2409C94F-C66C-4432-882F-F8814740A40B}" presName="composite" presStyleCnt="0"/>
      <dgm:spPr/>
    </dgm:pt>
    <dgm:pt modelId="{0D8A83FA-FEAE-4F05-AFD7-EB1826301D64}" type="pres">
      <dgm:prSet presAssocID="{2409C94F-C66C-4432-882F-F8814740A40B}" presName="imgShp" presStyleLbl="fgImgPlace1" presStyleIdx="3" presStyleCnt="7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4 with solid fill"/>
        </a:ext>
      </dgm:extLst>
    </dgm:pt>
    <dgm:pt modelId="{1A87A9AC-CE91-46D6-977D-3583A46D7169}" type="pres">
      <dgm:prSet presAssocID="{2409C94F-C66C-4432-882F-F8814740A40B}" presName="txShp" presStyleLbl="node1" presStyleIdx="3" presStyleCnt="7">
        <dgm:presLayoutVars>
          <dgm:bulletEnabled val="1"/>
        </dgm:presLayoutVars>
      </dgm:prSet>
      <dgm:spPr/>
    </dgm:pt>
    <dgm:pt modelId="{C3C7EA70-4EC4-4B8C-B9A2-79161DDE5305}" type="pres">
      <dgm:prSet presAssocID="{A8C524D4-4D17-44FC-A521-768927B05A82}" presName="spacing" presStyleCnt="0"/>
      <dgm:spPr/>
    </dgm:pt>
    <dgm:pt modelId="{06A8A408-9F1F-4F89-A0DB-A86390816C86}" type="pres">
      <dgm:prSet presAssocID="{504AA9E1-4C31-47BF-96A9-319CD009B277}" presName="composite" presStyleCnt="0"/>
      <dgm:spPr/>
    </dgm:pt>
    <dgm:pt modelId="{A6192120-92B2-4EEC-A6C5-61FDB405AEAF}" type="pres">
      <dgm:prSet presAssocID="{504AA9E1-4C31-47BF-96A9-319CD009B277}" presName="imgShp" presStyleLbl="fgImgPlace1" presStyleIdx="4" presStyleCnt="7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5 with solid fill"/>
        </a:ext>
      </dgm:extLst>
    </dgm:pt>
    <dgm:pt modelId="{08C1136A-E3C2-4342-9A19-E565DC1BD3D8}" type="pres">
      <dgm:prSet presAssocID="{504AA9E1-4C31-47BF-96A9-319CD009B277}" presName="txShp" presStyleLbl="node1" presStyleIdx="4" presStyleCnt="7">
        <dgm:presLayoutVars>
          <dgm:bulletEnabled val="1"/>
        </dgm:presLayoutVars>
      </dgm:prSet>
      <dgm:spPr/>
    </dgm:pt>
    <dgm:pt modelId="{07C38988-CEE5-4A09-B01D-74ECD33609C1}" type="pres">
      <dgm:prSet presAssocID="{0B0C7252-7A1A-40F3-9B90-21387C9414C0}" presName="spacing" presStyleCnt="0"/>
      <dgm:spPr/>
    </dgm:pt>
    <dgm:pt modelId="{9ED8BE51-AB6A-4307-83A8-3E4A782FBB9C}" type="pres">
      <dgm:prSet presAssocID="{1465A15E-C25A-4642-A8C6-7CAE92EE8139}" presName="composite" presStyleCnt="0"/>
      <dgm:spPr/>
    </dgm:pt>
    <dgm:pt modelId="{FA3408E7-A354-4CE9-B9E0-B6E02BC58B30}" type="pres">
      <dgm:prSet presAssocID="{1465A15E-C25A-4642-A8C6-7CAE92EE8139}" presName="imgShp" presStyleLbl="fgImgPlace1" presStyleIdx="5" presStyleCnt="7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6 with solid fill"/>
        </a:ext>
      </dgm:extLst>
    </dgm:pt>
    <dgm:pt modelId="{B88E4421-CEF1-4205-8ECF-21EC17DC458F}" type="pres">
      <dgm:prSet presAssocID="{1465A15E-C25A-4642-A8C6-7CAE92EE8139}" presName="txShp" presStyleLbl="node1" presStyleIdx="5" presStyleCnt="7">
        <dgm:presLayoutVars>
          <dgm:bulletEnabled val="1"/>
        </dgm:presLayoutVars>
      </dgm:prSet>
      <dgm:spPr/>
    </dgm:pt>
    <dgm:pt modelId="{0B8D9883-53B0-4CC1-B78D-75C327E68915}" type="pres">
      <dgm:prSet presAssocID="{CEDCA1BB-AA5D-4873-9E55-80B8A85D30A7}" presName="spacing" presStyleCnt="0"/>
      <dgm:spPr/>
    </dgm:pt>
    <dgm:pt modelId="{83F8E1E8-2774-4C2B-A38A-E6B30D9975EB}" type="pres">
      <dgm:prSet presAssocID="{C2218770-02BA-4388-964E-F350DCA5262A}" presName="composite" presStyleCnt="0"/>
      <dgm:spPr/>
    </dgm:pt>
    <dgm:pt modelId="{3980B3E9-B69C-44AD-8B25-AF9E7BB954DD}" type="pres">
      <dgm:prSet presAssocID="{C2218770-02BA-4388-964E-F350DCA5262A}" presName="imgShp" presStyleLbl="fgImgPlace1" presStyleIdx="6" presStyleCnt="7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works with solid fill"/>
        </a:ext>
      </dgm:extLst>
    </dgm:pt>
    <dgm:pt modelId="{7456207C-2F25-45AC-89B4-0F887F65028D}" type="pres">
      <dgm:prSet presAssocID="{C2218770-02BA-4388-964E-F350DCA5262A}" presName="txShp" presStyleLbl="node1" presStyleIdx="6" presStyleCnt="7">
        <dgm:presLayoutVars>
          <dgm:bulletEnabled val="1"/>
        </dgm:presLayoutVars>
      </dgm:prSet>
      <dgm:spPr/>
    </dgm:pt>
  </dgm:ptLst>
  <dgm:cxnLst>
    <dgm:cxn modelId="{470E6F22-B14C-4289-8EC1-E851A7AA7B29}" type="presOf" srcId="{A541DE18-40E2-4460-B196-9F1D00DF2B00}" destId="{0F85D4F5-E7DF-4398-B71D-ED0CC2AF60C3}" srcOrd="0" destOrd="0" presId="urn:microsoft.com/office/officeart/2005/8/layout/vList3"/>
    <dgm:cxn modelId="{FC20DE3F-D8DC-48BB-A533-618A928F97ED}" srcId="{9C78F2DD-D954-4DBA-AA0F-C5FBD950A273}" destId="{A541DE18-40E2-4460-B196-9F1D00DF2B00}" srcOrd="0" destOrd="0" parTransId="{DA502E2A-2C99-4F5F-99B7-3E5167538214}" sibTransId="{67698164-4E02-476C-9559-60DEFEA4D209}"/>
    <dgm:cxn modelId="{C98D4468-465D-411C-AB73-3E47F18D7D1E}" type="presOf" srcId="{EAA7D8D8-69E2-45BF-83E6-F844BFBE6442}" destId="{7357F19A-A0B5-4816-B752-8828AB1B2F67}" srcOrd="0" destOrd="0" presId="urn:microsoft.com/office/officeart/2005/8/layout/vList3"/>
    <dgm:cxn modelId="{F67E664A-CBB8-484F-8C5A-6791449CBE13}" srcId="{9C78F2DD-D954-4DBA-AA0F-C5FBD950A273}" destId="{C2218770-02BA-4388-964E-F350DCA5262A}" srcOrd="6" destOrd="0" parTransId="{07AD3916-B88F-42AE-A49C-67FB86C1F5C0}" sibTransId="{B968D9B6-CDFA-4131-A9B5-BE3E30A4E834}"/>
    <dgm:cxn modelId="{AED4D06A-BE53-4C65-BBEF-443064A9981E}" srcId="{9C78F2DD-D954-4DBA-AA0F-C5FBD950A273}" destId="{2409C94F-C66C-4432-882F-F8814740A40B}" srcOrd="3" destOrd="0" parTransId="{FC3D48FE-E6E9-4375-B9F7-D2AC03CB4A62}" sibTransId="{A8C524D4-4D17-44FC-A521-768927B05A82}"/>
    <dgm:cxn modelId="{9C1F0C4B-81CD-43EE-A9DF-C0AF887D8E2E}" type="presOf" srcId="{1465A15E-C25A-4642-A8C6-7CAE92EE8139}" destId="{B88E4421-CEF1-4205-8ECF-21EC17DC458F}" srcOrd="0" destOrd="0" presId="urn:microsoft.com/office/officeart/2005/8/layout/vList3"/>
    <dgm:cxn modelId="{47ED0F4F-6ADA-4BE9-ACB2-F5C53D139046}" type="presOf" srcId="{C2218770-02BA-4388-964E-F350DCA5262A}" destId="{7456207C-2F25-45AC-89B4-0F887F65028D}" srcOrd="0" destOrd="0" presId="urn:microsoft.com/office/officeart/2005/8/layout/vList3"/>
    <dgm:cxn modelId="{CB59BA52-316B-4A7E-B577-6567550BD4A7}" srcId="{9C78F2DD-D954-4DBA-AA0F-C5FBD950A273}" destId="{504AA9E1-4C31-47BF-96A9-319CD009B277}" srcOrd="4" destOrd="0" parTransId="{3649C47A-9FA1-4353-90D9-4CADDA8A4DDD}" sibTransId="{0B0C7252-7A1A-40F3-9B90-21387C9414C0}"/>
    <dgm:cxn modelId="{F6B5FE58-8FAC-445D-B3F4-41207651E5BB}" type="presOf" srcId="{2409C94F-C66C-4432-882F-F8814740A40B}" destId="{1A87A9AC-CE91-46D6-977D-3583A46D7169}" srcOrd="0" destOrd="0" presId="urn:microsoft.com/office/officeart/2005/8/layout/vList3"/>
    <dgm:cxn modelId="{FC126E85-65D5-48DC-8E75-F87C8A1EFDCE}" srcId="{9C78F2DD-D954-4DBA-AA0F-C5FBD950A273}" destId="{EAA7D8D8-69E2-45BF-83E6-F844BFBE6442}" srcOrd="2" destOrd="0" parTransId="{7B0E73FB-5B61-4D18-BE37-3FC62F409CB0}" sibTransId="{04682390-F790-423D-9E36-96E14696239F}"/>
    <dgm:cxn modelId="{1D7A1286-EBA3-4A58-B460-440BAB0862C2}" type="presOf" srcId="{5E4D8FC0-18C4-4CBD-A920-F646722227F6}" destId="{BF233258-65C6-4679-8CF0-8FBB50D85E20}" srcOrd="0" destOrd="0" presId="urn:microsoft.com/office/officeart/2005/8/layout/vList3"/>
    <dgm:cxn modelId="{321148B7-AD60-4FA5-847D-892ED77EFF9B}" type="presOf" srcId="{504AA9E1-4C31-47BF-96A9-319CD009B277}" destId="{08C1136A-E3C2-4342-9A19-E565DC1BD3D8}" srcOrd="0" destOrd="0" presId="urn:microsoft.com/office/officeart/2005/8/layout/vList3"/>
    <dgm:cxn modelId="{D8B801BF-62D1-4FCE-9752-5EDFCDF25E65}" srcId="{9C78F2DD-D954-4DBA-AA0F-C5FBD950A273}" destId="{1465A15E-C25A-4642-A8C6-7CAE92EE8139}" srcOrd="5" destOrd="0" parTransId="{DA3848DE-54CB-4539-AC95-4935C4A8DB8C}" sibTransId="{CEDCA1BB-AA5D-4873-9E55-80B8A85D30A7}"/>
    <dgm:cxn modelId="{2576A6C2-1600-46B1-8C3D-FFA2ECAEB2D2}" type="presOf" srcId="{9C78F2DD-D954-4DBA-AA0F-C5FBD950A273}" destId="{D22EAEB0-B1DF-4E28-8F91-3BE145564484}" srcOrd="0" destOrd="0" presId="urn:microsoft.com/office/officeart/2005/8/layout/vList3"/>
    <dgm:cxn modelId="{8786D3CD-8B11-4692-91D6-558FDE52401F}" srcId="{9C78F2DD-D954-4DBA-AA0F-C5FBD950A273}" destId="{5E4D8FC0-18C4-4CBD-A920-F646722227F6}" srcOrd="1" destOrd="0" parTransId="{47255D97-36E0-457E-AC16-66C5AD84ABA8}" sibTransId="{988544B0-12A5-48E3-9A52-A251074486AB}"/>
    <dgm:cxn modelId="{15758BEC-0C7E-4E14-B639-4B8B98845D6D}" type="presParOf" srcId="{D22EAEB0-B1DF-4E28-8F91-3BE145564484}" destId="{A1AC8BE5-46AA-4BBC-897F-B57EFEC7DD75}" srcOrd="0" destOrd="0" presId="urn:microsoft.com/office/officeart/2005/8/layout/vList3"/>
    <dgm:cxn modelId="{4B1CF1B6-3AAD-4457-91D1-34073A1E040F}" type="presParOf" srcId="{A1AC8BE5-46AA-4BBC-897F-B57EFEC7DD75}" destId="{3475C1AA-02D3-4E18-97A6-045050805D0C}" srcOrd="0" destOrd="0" presId="urn:microsoft.com/office/officeart/2005/8/layout/vList3"/>
    <dgm:cxn modelId="{9F693FCD-6312-4120-B8E9-0B2B844352C2}" type="presParOf" srcId="{A1AC8BE5-46AA-4BBC-897F-B57EFEC7DD75}" destId="{0F85D4F5-E7DF-4398-B71D-ED0CC2AF60C3}" srcOrd="1" destOrd="0" presId="urn:microsoft.com/office/officeart/2005/8/layout/vList3"/>
    <dgm:cxn modelId="{E426DE55-D151-4D93-88CB-575E5772BF68}" type="presParOf" srcId="{D22EAEB0-B1DF-4E28-8F91-3BE145564484}" destId="{E38EBAA3-BD98-430B-8670-3A66A1C21C18}" srcOrd="1" destOrd="0" presId="urn:microsoft.com/office/officeart/2005/8/layout/vList3"/>
    <dgm:cxn modelId="{8890C384-0721-4D90-88F5-7BAA14D3A2D1}" type="presParOf" srcId="{D22EAEB0-B1DF-4E28-8F91-3BE145564484}" destId="{5B82BD8D-BBFD-4CA7-90FA-AFF7B6244339}" srcOrd="2" destOrd="0" presId="urn:microsoft.com/office/officeart/2005/8/layout/vList3"/>
    <dgm:cxn modelId="{A3617ED5-5F45-487C-BE18-C31708869279}" type="presParOf" srcId="{5B82BD8D-BBFD-4CA7-90FA-AFF7B6244339}" destId="{AE97A07D-DDE9-47A2-A1E8-8E25C442EFFE}" srcOrd="0" destOrd="0" presId="urn:microsoft.com/office/officeart/2005/8/layout/vList3"/>
    <dgm:cxn modelId="{5DB17D6F-A47C-4FCC-A165-9BC2DC33E2D4}" type="presParOf" srcId="{5B82BD8D-BBFD-4CA7-90FA-AFF7B6244339}" destId="{BF233258-65C6-4679-8CF0-8FBB50D85E20}" srcOrd="1" destOrd="0" presId="urn:microsoft.com/office/officeart/2005/8/layout/vList3"/>
    <dgm:cxn modelId="{23F07945-FE29-485F-9A70-9A2F4A7C3836}" type="presParOf" srcId="{D22EAEB0-B1DF-4E28-8F91-3BE145564484}" destId="{282CA698-5EC3-4A8B-94C3-C8B874A716AF}" srcOrd="3" destOrd="0" presId="urn:microsoft.com/office/officeart/2005/8/layout/vList3"/>
    <dgm:cxn modelId="{02C06A53-83EE-4C10-8109-2F8AA0965C44}" type="presParOf" srcId="{D22EAEB0-B1DF-4E28-8F91-3BE145564484}" destId="{004D91CC-DBF9-4116-9BC5-E441E747F43E}" srcOrd="4" destOrd="0" presId="urn:microsoft.com/office/officeart/2005/8/layout/vList3"/>
    <dgm:cxn modelId="{2CC33F0F-70CA-4A13-A872-C960E516B3FE}" type="presParOf" srcId="{004D91CC-DBF9-4116-9BC5-E441E747F43E}" destId="{687A6798-A8F4-46FD-8859-C53B81662B60}" srcOrd="0" destOrd="0" presId="urn:microsoft.com/office/officeart/2005/8/layout/vList3"/>
    <dgm:cxn modelId="{78E6D926-45F6-4B95-AC9D-F1CF44294676}" type="presParOf" srcId="{004D91CC-DBF9-4116-9BC5-E441E747F43E}" destId="{7357F19A-A0B5-4816-B752-8828AB1B2F67}" srcOrd="1" destOrd="0" presId="urn:microsoft.com/office/officeart/2005/8/layout/vList3"/>
    <dgm:cxn modelId="{569DDEF9-3336-4E6C-B7DC-D48F0B9210B6}" type="presParOf" srcId="{D22EAEB0-B1DF-4E28-8F91-3BE145564484}" destId="{F48BA38C-0AAC-419C-80DE-78810F652607}" srcOrd="5" destOrd="0" presId="urn:microsoft.com/office/officeart/2005/8/layout/vList3"/>
    <dgm:cxn modelId="{DB7A49A3-24DF-43FB-BDE4-2BBFC87BBAD4}" type="presParOf" srcId="{D22EAEB0-B1DF-4E28-8F91-3BE145564484}" destId="{3EEAEC02-D6A3-4BC1-94F6-C050A3673733}" srcOrd="6" destOrd="0" presId="urn:microsoft.com/office/officeart/2005/8/layout/vList3"/>
    <dgm:cxn modelId="{DBDFAFD4-FD56-4BC8-8C15-4DFA11B05023}" type="presParOf" srcId="{3EEAEC02-D6A3-4BC1-94F6-C050A3673733}" destId="{0D8A83FA-FEAE-4F05-AFD7-EB1826301D64}" srcOrd="0" destOrd="0" presId="urn:microsoft.com/office/officeart/2005/8/layout/vList3"/>
    <dgm:cxn modelId="{61B0355C-60D0-4FB9-A013-C4A7A817C3D6}" type="presParOf" srcId="{3EEAEC02-D6A3-4BC1-94F6-C050A3673733}" destId="{1A87A9AC-CE91-46D6-977D-3583A46D7169}" srcOrd="1" destOrd="0" presId="urn:microsoft.com/office/officeart/2005/8/layout/vList3"/>
    <dgm:cxn modelId="{C3515E20-0B4F-4EB8-8CB4-CF992AFD5D87}" type="presParOf" srcId="{D22EAEB0-B1DF-4E28-8F91-3BE145564484}" destId="{C3C7EA70-4EC4-4B8C-B9A2-79161DDE5305}" srcOrd="7" destOrd="0" presId="urn:microsoft.com/office/officeart/2005/8/layout/vList3"/>
    <dgm:cxn modelId="{A481CF35-D08E-440F-AF4A-93F7077CAE31}" type="presParOf" srcId="{D22EAEB0-B1DF-4E28-8F91-3BE145564484}" destId="{06A8A408-9F1F-4F89-A0DB-A86390816C86}" srcOrd="8" destOrd="0" presId="urn:microsoft.com/office/officeart/2005/8/layout/vList3"/>
    <dgm:cxn modelId="{8A1EA032-EA64-4F74-97A9-317BDAD86047}" type="presParOf" srcId="{06A8A408-9F1F-4F89-A0DB-A86390816C86}" destId="{A6192120-92B2-4EEC-A6C5-61FDB405AEAF}" srcOrd="0" destOrd="0" presId="urn:microsoft.com/office/officeart/2005/8/layout/vList3"/>
    <dgm:cxn modelId="{973F708D-BE38-4784-97CF-7F9A800D5FD2}" type="presParOf" srcId="{06A8A408-9F1F-4F89-A0DB-A86390816C86}" destId="{08C1136A-E3C2-4342-9A19-E565DC1BD3D8}" srcOrd="1" destOrd="0" presId="urn:microsoft.com/office/officeart/2005/8/layout/vList3"/>
    <dgm:cxn modelId="{89A0A039-D40B-41BC-9377-0CE28560F514}" type="presParOf" srcId="{D22EAEB0-B1DF-4E28-8F91-3BE145564484}" destId="{07C38988-CEE5-4A09-B01D-74ECD33609C1}" srcOrd="9" destOrd="0" presId="urn:microsoft.com/office/officeart/2005/8/layout/vList3"/>
    <dgm:cxn modelId="{17770997-B87E-4CB4-A117-233D6AA975E1}" type="presParOf" srcId="{D22EAEB0-B1DF-4E28-8F91-3BE145564484}" destId="{9ED8BE51-AB6A-4307-83A8-3E4A782FBB9C}" srcOrd="10" destOrd="0" presId="urn:microsoft.com/office/officeart/2005/8/layout/vList3"/>
    <dgm:cxn modelId="{94112157-C22D-45DC-96BA-FDDA509FB9E3}" type="presParOf" srcId="{9ED8BE51-AB6A-4307-83A8-3E4A782FBB9C}" destId="{FA3408E7-A354-4CE9-B9E0-B6E02BC58B30}" srcOrd="0" destOrd="0" presId="urn:microsoft.com/office/officeart/2005/8/layout/vList3"/>
    <dgm:cxn modelId="{977D7502-33C1-4951-9B6E-C991A9CFCC5B}" type="presParOf" srcId="{9ED8BE51-AB6A-4307-83A8-3E4A782FBB9C}" destId="{B88E4421-CEF1-4205-8ECF-21EC17DC458F}" srcOrd="1" destOrd="0" presId="urn:microsoft.com/office/officeart/2005/8/layout/vList3"/>
    <dgm:cxn modelId="{D62FCA59-5103-4560-BFE7-9F84E0D905FD}" type="presParOf" srcId="{D22EAEB0-B1DF-4E28-8F91-3BE145564484}" destId="{0B8D9883-53B0-4CC1-B78D-75C327E68915}" srcOrd="11" destOrd="0" presId="urn:microsoft.com/office/officeart/2005/8/layout/vList3"/>
    <dgm:cxn modelId="{A6386E96-3921-4CD7-832F-EE3F0C41B8EA}" type="presParOf" srcId="{D22EAEB0-B1DF-4E28-8F91-3BE145564484}" destId="{83F8E1E8-2774-4C2B-A38A-E6B30D9975EB}" srcOrd="12" destOrd="0" presId="urn:microsoft.com/office/officeart/2005/8/layout/vList3"/>
    <dgm:cxn modelId="{15B5BFA3-A325-4B81-9C79-6A33C296BC9E}" type="presParOf" srcId="{83F8E1E8-2774-4C2B-A38A-E6B30D9975EB}" destId="{3980B3E9-B69C-44AD-8B25-AF9E7BB954DD}" srcOrd="0" destOrd="0" presId="urn:microsoft.com/office/officeart/2005/8/layout/vList3"/>
    <dgm:cxn modelId="{AA3875B4-ADE0-4B69-81A8-7AD63ECB5978}" type="presParOf" srcId="{83F8E1E8-2774-4C2B-A38A-E6B30D9975EB}" destId="{7456207C-2F25-45AC-89B4-0F887F65028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0F4C71-99F6-4778-9765-269EBD43883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23E215-986C-49BF-B9CA-37272FA92029}">
      <dgm:prSet phldrT="[Text]" phldr="0"/>
      <dgm:spPr/>
      <dgm:t>
        <a:bodyPr/>
        <a:lstStyle/>
        <a:p>
          <a:pPr algn="ctr">
            <a:lnSpc>
              <a:spcPct val="110000"/>
            </a:lnSpc>
          </a:pPr>
          <a:r>
            <a:rPr lang="en-US" sz="2000">
              <a:latin typeface="Arial"/>
            </a:rPr>
            <a:t>Many go on to work with young people</a:t>
          </a:r>
          <a:endParaRPr lang="en-US"/>
        </a:p>
      </dgm:t>
    </dgm:pt>
    <dgm:pt modelId="{9B0DAF22-EE46-4B4B-9780-C11C96FA0181}" type="parTrans" cxnId="{45312D01-749A-4005-AD64-249D1CF0789E}">
      <dgm:prSet/>
      <dgm:spPr/>
      <dgm:t>
        <a:bodyPr/>
        <a:lstStyle/>
        <a:p>
          <a:endParaRPr lang="en-US"/>
        </a:p>
      </dgm:t>
    </dgm:pt>
    <dgm:pt modelId="{E47825D4-20C7-4855-AC09-AD4D41DFF93C}" type="sibTrans" cxnId="{45312D01-749A-4005-AD64-249D1CF0789E}">
      <dgm:prSet/>
      <dgm:spPr/>
      <dgm:t>
        <a:bodyPr/>
        <a:lstStyle/>
        <a:p>
          <a:endParaRPr lang="en-US"/>
        </a:p>
      </dgm:t>
    </dgm:pt>
    <dgm:pt modelId="{92C564F4-157A-4C2D-9483-4A5FA36406FC}">
      <dgm:prSet phldr="0"/>
      <dgm:spPr/>
      <dgm:t>
        <a:bodyPr/>
        <a:lstStyle/>
        <a:p>
          <a:pPr algn="ctr" rtl="0">
            <a:lnSpc>
              <a:spcPct val="110000"/>
            </a:lnSpc>
          </a:pPr>
          <a:r>
            <a:rPr lang="en-US" sz="2000">
              <a:latin typeface="Arial"/>
            </a:rPr>
            <a:t>Paid work alongside study</a:t>
          </a:r>
        </a:p>
      </dgm:t>
    </dgm:pt>
    <dgm:pt modelId="{2DFDB6E0-6F07-403A-943B-CB9BB421F067}" type="parTrans" cxnId="{5DCC1518-976C-430D-A521-1FE25E7F364D}">
      <dgm:prSet/>
      <dgm:spPr/>
    </dgm:pt>
    <dgm:pt modelId="{3336C41F-F0CA-4B03-8D9D-5D626B64C04E}" type="sibTrans" cxnId="{5DCC1518-976C-430D-A521-1FE25E7F364D}">
      <dgm:prSet/>
      <dgm:spPr/>
    </dgm:pt>
    <dgm:pt modelId="{6063E57C-B660-4D7F-A835-3443C7614634}">
      <dgm:prSet phldr="0"/>
      <dgm:spPr/>
      <dgm:t>
        <a:bodyPr/>
        <a:lstStyle/>
        <a:p>
          <a:pPr algn="ctr" rtl="0">
            <a:lnSpc>
              <a:spcPct val="110000"/>
            </a:lnSpc>
          </a:pPr>
          <a:r>
            <a:rPr lang="en-US" sz="2000">
              <a:latin typeface="Arial"/>
            </a:rPr>
            <a:t>Enhanced employability skills</a:t>
          </a:r>
        </a:p>
      </dgm:t>
    </dgm:pt>
    <dgm:pt modelId="{4A788C34-F1A6-4CB5-99BC-D94B93C5A1CE}" type="parTrans" cxnId="{31E90E5C-DB84-4D21-8E65-EEC0A98A5C58}">
      <dgm:prSet/>
      <dgm:spPr/>
    </dgm:pt>
    <dgm:pt modelId="{878BB64E-A24A-45BC-8860-B5BD766DD0DA}" type="sibTrans" cxnId="{31E90E5C-DB84-4D21-8E65-EEC0A98A5C58}">
      <dgm:prSet/>
      <dgm:spPr/>
    </dgm:pt>
    <dgm:pt modelId="{055BA926-C636-4149-B7C5-6E30CBD4D429}">
      <dgm:prSet phldr="0"/>
      <dgm:spPr/>
      <dgm:t>
        <a:bodyPr/>
        <a:lstStyle/>
        <a:p>
          <a:pPr algn="ctr">
            <a:lnSpc>
              <a:spcPct val="110000"/>
            </a:lnSpc>
          </a:pPr>
          <a:r>
            <a:rPr lang="en-US" sz="2000">
              <a:latin typeface="Arial"/>
            </a:rPr>
            <a:t>Chance to reflect on their own career</a:t>
          </a:r>
        </a:p>
      </dgm:t>
    </dgm:pt>
    <dgm:pt modelId="{194C1ED6-F632-4348-8FB0-267A970F4AA1}" type="parTrans" cxnId="{2BDAC77C-04FB-4F54-92E0-BEAB428C45FC}">
      <dgm:prSet/>
      <dgm:spPr/>
    </dgm:pt>
    <dgm:pt modelId="{9C601211-C089-4917-8A51-2B423DC5488A}" type="sibTrans" cxnId="{2BDAC77C-04FB-4F54-92E0-BEAB428C45FC}">
      <dgm:prSet/>
      <dgm:spPr/>
    </dgm:pt>
    <dgm:pt modelId="{F2342029-86FB-482D-A24D-8775CD2DF1EB}">
      <dgm:prSet phldr="0"/>
      <dgm:spPr/>
      <dgm:t>
        <a:bodyPr/>
        <a:lstStyle/>
        <a:p>
          <a:pPr algn="ctr">
            <a:lnSpc>
              <a:spcPct val="110000"/>
            </a:lnSpc>
          </a:pPr>
          <a:r>
            <a:rPr lang="en-US" sz="2000">
              <a:latin typeface="Arial"/>
            </a:rPr>
            <a:t>CV experience</a:t>
          </a:r>
        </a:p>
      </dgm:t>
    </dgm:pt>
    <dgm:pt modelId="{7BCC82FB-0000-4965-8F4A-12A8F4BD8CF0}" type="parTrans" cxnId="{006D12C1-1C7F-4ACC-8B53-52DCC2569D61}">
      <dgm:prSet/>
      <dgm:spPr/>
    </dgm:pt>
    <dgm:pt modelId="{B8CDE32E-934A-43A4-AD40-988093A5C615}" type="sibTrans" cxnId="{006D12C1-1C7F-4ACC-8B53-52DCC2569D61}">
      <dgm:prSet/>
      <dgm:spPr/>
    </dgm:pt>
    <dgm:pt modelId="{B059B1A8-98C0-42CA-A429-657AF7068739}" type="pres">
      <dgm:prSet presAssocID="{3C0F4C71-99F6-4778-9765-269EBD438833}" presName="diagram" presStyleCnt="0">
        <dgm:presLayoutVars>
          <dgm:dir/>
          <dgm:resizeHandles val="exact"/>
        </dgm:presLayoutVars>
      </dgm:prSet>
      <dgm:spPr/>
    </dgm:pt>
    <dgm:pt modelId="{4004B62F-EDAF-44F1-B052-27919520BE03}" type="pres">
      <dgm:prSet presAssocID="{92C564F4-157A-4C2D-9483-4A5FA36406FC}" presName="node" presStyleLbl="node1" presStyleIdx="0" presStyleCnt="5">
        <dgm:presLayoutVars>
          <dgm:bulletEnabled val="1"/>
        </dgm:presLayoutVars>
      </dgm:prSet>
      <dgm:spPr/>
    </dgm:pt>
    <dgm:pt modelId="{725ABB6D-29A9-4EDB-8035-78FACB4CF65E}" type="pres">
      <dgm:prSet presAssocID="{3336C41F-F0CA-4B03-8D9D-5D626B64C04E}" presName="sibTrans" presStyleCnt="0"/>
      <dgm:spPr/>
    </dgm:pt>
    <dgm:pt modelId="{31A5A356-369F-4819-A76E-1B263D51AD73}" type="pres">
      <dgm:prSet presAssocID="{6063E57C-B660-4D7F-A835-3443C7614634}" presName="node" presStyleLbl="node1" presStyleIdx="1" presStyleCnt="5">
        <dgm:presLayoutVars>
          <dgm:bulletEnabled val="1"/>
        </dgm:presLayoutVars>
      </dgm:prSet>
      <dgm:spPr/>
    </dgm:pt>
    <dgm:pt modelId="{12A821E8-37D1-4258-8875-F8A701253A48}" type="pres">
      <dgm:prSet presAssocID="{878BB64E-A24A-45BC-8860-B5BD766DD0DA}" presName="sibTrans" presStyleCnt="0"/>
      <dgm:spPr/>
    </dgm:pt>
    <dgm:pt modelId="{E0710F23-D01B-435D-88F6-3A638FABB435}" type="pres">
      <dgm:prSet presAssocID="{F2342029-86FB-482D-A24D-8775CD2DF1EB}" presName="node" presStyleLbl="node1" presStyleIdx="2" presStyleCnt="5">
        <dgm:presLayoutVars>
          <dgm:bulletEnabled val="1"/>
        </dgm:presLayoutVars>
      </dgm:prSet>
      <dgm:spPr/>
    </dgm:pt>
    <dgm:pt modelId="{0F28CA28-1D8A-4AF7-853B-EE2412E96DBF}" type="pres">
      <dgm:prSet presAssocID="{B8CDE32E-934A-43A4-AD40-988093A5C615}" presName="sibTrans" presStyleCnt="0"/>
      <dgm:spPr/>
    </dgm:pt>
    <dgm:pt modelId="{46A5AEF2-D87D-420F-BDE9-7AA86E5CAE15}" type="pres">
      <dgm:prSet presAssocID="{055BA926-C636-4149-B7C5-6E30CBD4D429}" presName="node" presStyleLbl="node1" presStyleIdx="3" presStyleCnt="5">
        <dgm:presLayoutVars>
          <dgm:bulletEnabled val="1"/>
        </dgm:presLayoutVars>
      </dgm:prSet>
      <dgm:spPr/>
    </dgm:pt>
    <dgm:pt modelId="{A6AB3AC6-9A44-4C0F-BAAF-B4EFE89EB25F}" type="pres">
      <dgm:prSet presAssocID="{9C601211-C089-4917-8A51-2B423DC5488A}" presName="sibTrans" presStyleCnt="0"/>
      <dgm:spPr/>
    </dgm:pt>
    <dgm:pt modelId="{62B4EFBD-06BA-45FC-99B0-8D8AAC24A953}" type="pres">
      <dgm:prSet presAssocID="{9923E215-986C-49BF-B9CA-37272FA92029}" presName="node" presStyleLbl="node1" presStyleIdx="4" presStyleCnt="5">
        <dgm:presLayoutVars>
          <dgm:bulletEnabled val="1"/>
        </dgm:presLayoutVars>
      </dgm:prSet>
      <dgm:spPr/>
    </dgm:pt>
  </dgm:ptLst>
  <dgm:cxnLst>
    <dgm:cxn modelId="{45312D01-749A-4005-AD64-249D1CF0789E}" srcId="{3C0F4C71-99F6-4778-9765-269EBD438833}" destId="{9923E215-986C-49BF-B9CA-37272FA92029}" srcOrd="4" destOrd="0" parTransId="{9B0DAF22-EE46-4B4B-9780-C11C96FA0181}" sibTransId="{E47825D4-20C7-4855-AC09-AD4D41DFF93C}"/>
    <dgm:cxn modelId="{5DCC1518-976C-430D-A521-1FE25E7F364D}" srcId="{3C0F4C71-99F6-4778-9765-269EBD438833}" destId="{92C564F4-157A-4C2D-9483-4A5FA36406FC}" srcOrd="0" destOrd="0" parTransId="{2DFDB6E0-6F07-403A-943B-CB9BB421F067}" sibTransId="{3336C41F-F0CA-4B03-8D9D-5D626B64C04E}"/>
    <dgm:cxn modelId="{14D49330-68F0-44BA-B9AC-0DEAC5519B84}" type="presOf" srcId="{92C564F4-157A-4C2D-9483-4A5FA36406FC}" destId="{4004B62F-EDAF-44F1-B052-27919520BE03}" srcOrd="0" destOrd="0" presId="urn:microsoft.com/office/officeart/2005/8/layout/default"/>
    <dgm:cxn modelId="{6307A435-3113-45F9-B71F-DB8A69F7AC3A}" type="presOf" srcId="{F2342029-86FB-482D-A24D-8775CD2DF1EB}" destId="{E0710F23-D01B-435D-88F6-3A638FABB435}" srcOrd="0" destOrd="0" presId="urn:microsoft.com/office/officeart/2005/8/layout/default"/>
    <dgm:cxn modelId="{31E90E5C-DB84-4D21-8E65-EEC0A98A5C58}" srcId="{3C0F4C71-99F6-4778-9765-269EBD438833}" destId="{6063E57C-B660-4D7F-A835-3443C7614634}" srcOrd="1" destOrd="0" parTransId="{4A788C34-F1A6-4CB5-99BC-D94B93C5A1CE}" sibTransId="{878BB64E-A24A-45BC-8860-B5BD766DD0DA}"/>
    <dgm:cxn modelId="{F0D62677-018B-4159-ABD9-FBADC1359770}" type="presOf" srcId="{055BA926-C636-4149-B7C5-6E30CBD4D429}" destId="{46A5AEF2-D87D-420F-BDE9-7AA86E5CAE15}" srcOrd="0" destOrd="0" presId="urn:microsoft.com/office/officeart/2005/8/layout/default"/>
    <dgm:cxn modelId="{2BDAC77C-04FB-4F54-92E0-BEAB428C45FC}" srcId="{3C0F4C71-99F6-4778-9765-269EBD438833}" destId="{055BA926-C636-4149-B7C5-6E30CBD4D429}" srcOrd="3" destOrd="0" parTransId="{194C1ED6-F632-4348-8FB0-267A970F4AA1}" sibTransId="{9C601211-C089-4917-8A51-2B423DC5488A}"/>
    <dgm:cxn modelId="{006D12C1-1C7F-4ACC-8B53-52DCC2569D61}" srcId="{3C0F4C71-99F6-4778-9765-269EBD438833}" destId="{F2342029-86FB-482D-A24D-8775CD2DF1EB}" srcOrd="2" destOrd="0" parTransId="{7BCC82FB-0000-4965-8F4A-12A8F4BD8CF0}" sibTransId="{B8CDE32E-934A-43A4-AD40-988093A5C615}"/>
    <dgm:cxn modelId="{894F30C5-60C9-40AC-BE69-F697F7EB1FF8}" type="presOf" srcId="{6063E57C-B660-4D7F-A835-3443C7614634}" destId="{31A5A356-369F-4819-A76E-1B263D51AD73}" srcOrd="0" destOrd="0" presId="urn:microsoft.com/office/officeart/2005/8/layout/default"/>
    <dgm:cxn modelId="{7A966DF8-AB88-40A6-AB6F-B84BCE72B453}" type="presOf" srcId="{3C0F4C71-99F6-4778-9765-269EBD438833}" destId="{B059B1A8-98C0-42CA-A429-657AF7068739}" srcOrd="0" destOrd="0" presId="urn:microsoft.com/office/officeart/2005/8/layout/default"/>
    <dgm:cxn modelId="{D2D33EFC-A8B7-4A00-B9FB-032AF00085BD}" type="presOf" srcId="{9923E215-986C-49BF-B9CA-37272FA92029}" destId="{62B4EFBD-06BA-45FC-99B0-8D8AAC24A953}" srcOrd="0" destOrd="0" presId="urn:microsoft.com/office/officeart/2005/8/layout/default"/>
    <dgm:cxn modelId="{872EB03D-C47C-4149-8500-C099221B69EF}" type="presParOf" srcId="{B059B1A8-98C0-42CA-A429-657AF7068739}" destId="{4004B62F-EDAF-44F1-B052-27919520BE03}" srcOrd="0" destOrd="0" presId="urn:microsoft.com/office/officeart/2005/8/layout/default"/>
    <dgm:cxn modelId="{CB13CDC2-05E6-40F2-8B95-B7B5AD7B0D58}" type="presParOf" srcId="{B059B1A8-98C0-42CA-A429-657AF7068739}" destId="{725ABB6D-29A9-4EDB-8035-78FACB4CF65E}" srcOrd="1" destOrd="0" presId="urn:microsoft.com/office/officeart/2005/8/layout/default"/>
    <dgm:cxn modelId="{617F84DC-6F48-4FDE-B19B-710E8CA3FFBD}" type="presParOf" srcId="{B059B1A8-98C0-42CA-A429-657AF7068739}" destId="{31A5A356-369F-4819-A76E-1B263D51AD73}" srcOrd="2" destOrd="0" presId="urn:microsoft.com/office/officeart/2005/8/layout/default"/>
    <dgm:cxn modelId="{6977257D-6979-4565-8995-238D7AE14461}" type="presParOf" srcId="{B059B1A8-98C0-42CA-A429-657AF7068739}" destId="{12A821E8-37D1-4258-8875-F8A701253A48}" srcOrd="3" destOrd="0" presId="urn:microsoft.com/office/officeart/2005/8/layout/default"/>
    <dgm:cxn modelId="{5E3A88B0-80CB-4366-A427-4178221908F2}" type="presParOf" srcId="{B059B1A8-98C0-42CA-A429-657AF7068739}" destId="{E0710F23-D01B-435D-88F6-3A638FABB435}" srcOrd="4" destOrd="0" presId="urn:microsoft.com/office/officeart/2005/8/layout/default"/>
    <dgm:cxn modelId="{799B7095-EC26-4E1F-9C44-5498352116A9}" type="presParOf" srcId="{B059B1A8-98C0-42CA-A429-657AF7068739}" destId="{0F28CA28-1D8A-4AF7-853B-EE2412E96DBF}" srcOrd="5" destOrd="0" presId="urn:microsoft.com/office/officeart/2005/8/layout/default"/>
    <dgm:cxn modelId="{EC6368CD-083E-4B99-AAEE-FB8E61B86C81}" type="presParOf" srcId="{B059B1A8-98C0-42CA-A429-657AF7068739}" destId="{46A5AEF2-D87D-420F-BDE9-7AA86E5CAE15}" srcOrd="6" destOrd="0" presId="urn:microsoft.com/office/officeart/2005/8/layout/default"/>
    <dgm:cxn modelId="{EA543C95-3A52-4C71-A66D-B76C8EB73935}" type="presParOf" srcId="{B059B1A8-98C0-42CA-A429-657AF7068739}" destId="{A6AB3AC6-9A44-4C0F-BAAF-B4EFE89EB25F}" srcOrd="7" destOrd="0" presId="urn:microsoft.com/office/officeart/2005/8/layout/default"/>
    <dgm:cxn modelId="{A52DE24F-9F70-4D87-A6D4-BD6D24551D45}" type="presParOf" srcId="{B059B1A8-98C0-42CA-A429-657AF7068739}" destId="{62B4EFBD-06BA-45FC-99B0-8D8AAC24A95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ED090E8-CEBF-4A06-B043-FFA04A83327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3EF4D1-0A73-4F58-84DF-52B746EF212F}">
      <dgm:prSet custT="1"/>
      <dgm:spPr>
        <a:xfrm>
          <a:off x="577667" y="156"/>
          <a:ext cx="3037001" cy="1822200"/>
        </a:xfrm>
        <a:prstGeom prst="rect">
          <a:avLst/>
        </a:prstGeom>
        <a:solidFill>
          <a:srgbClr val="FFCC9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3200" b="1" i="0" baseline="0" dirty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95%</a:t>
          </a:r>
          <a:r>
            <a:rPr lang="en-GB" sz="3200" b="0" i="0" baseline="0" dirty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baseline="0" dirty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of pupils were thinking more about their </a:t>
          </a:r>
          <a:r>
            <a:rPr lang="en-GB" sz="2400" b="1" i="0" baseline="0" dirty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future</a:t>
          </a:r>
          <a:endParaRPr lang="en-GB" sz="2400" b="0" dirty="0">
            <a:solidFill>
              <a:srgbClr val="FF6600"/>
            </a:solidFill>
            <a:effectLst/>
            <a:latin typeface="Calibri" panose="020F0502020204030204"/>
            <a:ea typeface="+mn-ea"/>
            <a:cs typeface="+mn-cs"/>
          </a:endParaRPr>
        </a:p>
      </dgm:t>
    </dgm:pt>
    <dgm:pt modelId="{96F8DA11-F0AC-4490-B584-4EF72DDDE556}" type="parTrans" cxnId="{162D64A4-045D-49D3-B788-DDACFCB914DC}">
      <dgm:prSet/>
      <dgm:spPr/>
      <dgm:t>
        <a:bodyPr/>
        <a:lstStyle/>
        <a:p>
          <a:endParaRPr lang="en-GB" sz="2400">
            <a:solidFill>
              <a:schemeClr val="tx1"/>
            </a:solidFill>
            <a:effectLst/>
          </a:endParaRPr>
        </a:p>
      </dgm:t>
    </dgm:pt>
    <dgm:pt modelId="{D560D1AD-3A2B-46A0-92CB-5EAB12AE60B0}" type="sibTrans" cxnId="{162D64A4-045D-49D3-B788-DDACFCB914DC}">
      <dgm:prSet/>
      <dgm:spPr/>
      <dgm:t>
        <a:bodyPr/>
        <a:lstStyle/>
        <a:p>
          <a:endParaRPr lang="en-GB" sz="2400">
            <a:solidFill>
              <a:schemeClr val="tx1"/>
            </a:solidFill>
            <a:effectLst/>
          </a:endParaRPr>
        </a:p>
      </dgm:t>
    </dgm:pt>
    <dgm:pt modelId="{01B020DB-C565-4DEB-884B-BA2E25C72E71}">
      <dgm:prSet custT="1"/>
      <dgm:spPr>
        <a:xfrm>
          <a:off x="7259070" y="156"/>
          <a:ext cx="3037001" cy="1822200"/>
        </a:xfrm>
        <a:prstGeom prst="rect">
          <a:avLst/>
        </a:prstGeom>
        <a:solidFill>
          <a:srgbClr val="FFCC9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3200" b="1" i="0" baseline="0" dirty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95%</a:t>
          </a:r>
          <a:r>
            <a:rPr lang="en-GB" sz="3200" b="0" i="0" baseline="0" dirty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baseline="0" dirty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had been trying harder to </a:t>
          </a:r>
          <a:r>
            <a:rPr lang="en-GB" sz="2400" b="1" i="0" baseline="0" dirty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improve their schoolwork </a:t>
          </a:r>
          <a:endParaRPr lang="en-GB" sz="2400" b="1" dirty="0">
            <a:solidFill>
              <a:srgbClr val="FF6600"/>
            </a:solidFill>
            <a:effectLst/>
            <a:latin typeface="Calibri" panose="020F0502020204030204"/>
            <a:ea typeface="+mn-ea"/>
            <a:cs typeface="+mn-cs"/>
          </a:endParaRPr>
        </a:p>
      </dgm:t>
    </dgm:pt>
    <dgm:pt modelId="{664C1E87-B577-43E4-A42E-0855295EE4DD}" type="parTrans" cxnId="{234A6B9E-0A07-4A02-858B-B9183CBDB630}">
      <dgm:prSet/>
      <dgm:spPr/>
      <dgm:t>
        <a:bodyPr/>
        <a:lstStyle/>
        <a:p>
          <a:endParaRPr lang="en-GB" sz="2400">
            <a:solidFill>
              <a:schemeClr val="tx1"/>
            </a:solidFill>
            <a:effectLst/>
          </a:endParaRPr>
        </a:p>
      </dgm:t>
    </dgm:pt>
    <dgm:pt modelId="{1190ADAE-2473-4E98-81FC-BA2D4CE61A6B}" type="sibTrans" cxnId="{234A6B9E-0A07-4A02-858B-B9183CBDB630}">
      <dgm:prSet/>
      <dgm:spPr/>
      <dgm:t>
        <a:bodyPr/>
        <a:lstStyle/>
        <a:p>
          <a:endParaRPr lang="en-GB" sz="2400">
            <a:solidFill>
              <a:schemeClr val="tx1"/>
            </a:solidFill>
            <a:effectLst/>
          </a:endParaRPr>
        </a:p>
      </dgm:t>
    </dgm:pt>
    <dgm:pt modelId="{856D3CB9-609D-4AF0-BF42-3BB6237DAD9A}">
      <dgm:prSet custT="1"/>
      <dgm:spPr>
        <a:xfrm>
          <a:off x="3918369" y="2126057"/>
          <a:ext cx="3037001" cy="1822200"/>
        </a:xfrm>
        <a:prstGeom prst="rect">
          <a:avLst/>
        </a:prstGeom>
        <a:solidFill>
          <a:srgbClr val="FFDF7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3200" b="1" i="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100%</a:t>
          </a:r>
          <a:r>
            <a:rPr lang="en-GB" sz="3200" b="0" i="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had been feeling prouder of their </a:t>
          </a:r>
          <a:r>
            <a:rPr lang="en-GB" sz="2400" b="1" i="0" baseline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achievements</a:t>
          </a:r>
          <a:endParaRPr lang="en-GB" sz="2400">
            <a:solidFill>
              <a:srgbClr val="FF6600"/>
            </a:solidFill>
            <a:effectLst/>
            <a:latin typeface="Calibri" panose="020F0502020204030204"/>
            <a:ea typeface="+mn-ea"/>
            <a:cs typeface="+mn-cs"/>
          </a:endParaRPr>
        </a:p>
      </dgm:t>
    </dgm:pt>
    <dgm:pt modelId="{8B0B9905-430E-4AE2-B8A9-A0587DC70187}" type="parTrans" cxnId="{E9056993-D73A-4545-8FD5-B256541605CE}">
      <dgm:prSet/>
      <dgm:spPr/>
      <dgm:t>
        <a:bodyPr/>
        <a:lstStyle/>
        <a:p>
          <a:endParaRPr lang="en-GB" sz="2400">
            <a:solidFill>
              <a:schemeClr val="tx1"/>
            </a:solidFill>
            <a:effectLst/>
          </a:endParaRPr>
        </a:p>
      </dgm:t>
    </dgm:pt>
    <dgm:pt modelId="{C818038E-BC13-4403-9C46-E61099AE8F2B}" type="sibTrans" cxnId="{E9056993-D73A-4545-8FD5-B256541605CE}">
      <dgm:prSet/>
      <dgm:spPr/>
      <dgm:t>
        <a:bodyPr/>
        <a:lstStyle/>
        <a:p>
          <a:endParaRPr lang="en-GB" sz="2400">
            <a:solidFill>
              <a:schemeClr val="tx1"/>
            </a:solidFill>
            <a:effectLst/>
          </a:endParaRPr>
        </a:p>
      </dgm:t>
    </dgm:pt>
    <dgm:pt modelId="{38C9856D-4EE0-4864-B41B-8A9BADC987C9}">
      <dgm:prSet custT="1"/>
      <dgm:spPr>
        <a:xfrm>
          <a:off x="7259070" y="2126057"/>
          <a:ext cx="3037001" cy="1822200"/>
        </a:xfrm>
        <a:prstGeom prst="rect">
          <a:avLst/>
        </a:prstGeom>
        <a:solidFill>
          <a:srgbClr val="FFCC9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3200" b="1" i="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91%</a:t>
          </a:r>
          <a:r>
            <a:rPr lang="en-GB" sz="3200" b="0" i="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had been feeling more like they </a:t>
          </a:r>
          <a:r>
            <a:rPr lang="en-GB" sz="2400" b="1" i="0" baseline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belong</a:t>
          </a:r>
          <a:r>
            <a:rPr lang="en-GB" sz="2400" b="1" i="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at school  </a:t>
          </a:r>
          <a:endParaRPr lang="en-GB" sz="2400">
            <a:solidFill>
              <a:schemeClr val="tx1"/>
            </a:solidFill>
            <a:effectLst/>
            <a:latin typeface="Calibri" panose="020F0502020204030204"/>
            <a:ea typeface="+mn-ea"/>
            <a:cs typeface="+mn-cs"/>
          </a:endParaRPr>
        </a:p>
      </dgm:t>
    </dgm:pt>
    <dgm:pt modelId="{9DE9185D-45DF-43BB-BE23-9775D6137F66}" type="parTrans" cxnId="{4A918651-5844-4943-A8E8-B625F1807883}">
      <dgm:prSet/>
      <dgm:spPr/>
      <dgm:t>
        <a:bodyPr/>
        <a:lstStyle/>
        <a:p>
          <a:endParaRPr lang="en-GB" sz="3200">
            <a:solidFill>
              <a:schemeClr val="tx1"/>
            </a:solidFill>
            <a:effectLst/>
          </a:endParaRPr>
        </a:p>
      </dgm:t>
    </dgm:pt>
    <dgm:pt modelId="{C16CE617-27AF-4D38-B284-DC346BEC9744}" type="sibTrans" cxnId="{4A918651-5844-4943-A8E8-B625F1807883}">
      <dgm:prSet/>
      <dgm:spPr/>
      <dgm:t>
        <a:bodyPr/>
        <a:lstStyle/>
        <a:p>
          <a:endParaRPr lang="en-GB" sz="3200">
            <a:solidFill>
              <a:schemeClr val="tx1"/>
            </a:solidFill>
            <a:effectLst/>
          </a:endParaRPr>
        </a:p>
      </dgm:t>
    </dgm:pt>
    <dgm:pt modelId="{ED8FBCE4-8ECF-4863-9DB3-3E6BA0BF85D0}">
      <dgm:prSet custT="1"/>
      <dgm:spPr>
        <a:xfrm>
          <a:off x="577667" y="156"/>
          <a:ext cx="3037001" cy="1822200"/>
        </a:xfrm>
        <a:solidFill>
          <a:srgbClr val="FFDF7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3200" b="1" i="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91% </a:t>
          </a:r>
          <a:r>
            <a:rPr lang="en-GB" sz="2400" b="0" i="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had been more focused on improving their </a:t>
          </a:r>
          <a:r>
            <a:rPr lang="en-GB" sz="2400" b="1" i="0" baseline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behaviour</a:t>
          </a:r>
          <a:r>
            <a:rPr lang="en-GB" sz="2400" b="0" i="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 </a:t>
          </a:r>
          <a:endParaRPr lang="en-GB" sz="2400" b="0">
            <a:solidFill>
              <a:schemeClr val="tx1"/>
            </a:solidFill>
            <a:effectLst/>
            <a:latin typeface="Calibri" panose="020F0502020204030204"/>
            <a:ea typeface="+mn-ea"/>
            <a:cs typeface="+mn-cs"/>
          </a:endParaRPr>
        </a:p>
      </dgm:t>
    </dgm:pt>
    <dgm:pt modelId="{65B30E73-06FE-46AA-BB5B-583EBD8D27EB}" type="parTrans" cxnId="{DE39192C-2576-440C-8834-90D08CE7CAB9}">
      <dgm:prSet/>
      <dgm:spPr/>
      <dgm:t>
        <a:bodyPr/>
        <a:lstStyle/>
        <a:p>
          <a:endParaRPr lang="en-GB" sz="2400">
            <a:solidFill>
              <a:schemeClr val="tx1"/>
            </a:solidFill>
            <a:effectLst/>
          </a:endParaRPr>
        </a:p>
      </dgm:t>
    </dgm:pt>
    <dgm:pt modelId="{0FEA9873-95DE-4020-8D79-0A63ACA7EA03}" type="sibTrans" cxnId="{DE39192C-2576-440C-8834-90D08CE7CAB9}">
      <dgm:prSet/>
      <dgm:spPr/>
      <dgm:t>
        <a:bodyPr/>
        <a:lstStyle/>
        <a:p>
          <a:endParaRPr lang="en-GB" sz="2400">
            <a:solidFill>
              <a:schemeClr val="tx1"/>
            </a:solidFill>
            <a:effectLst/>
          </a:endParaRPr>
        </a:p>
      </dgm:t>
    </dgm:pt>
    <dgm:pt modelId="{E9142054-5DFD-465A-87D2-3B91C3D560DC}" type="pres">
      <dgm:prSet presAssocID="{8ED090E8-CEBF-4A06-B043-FFA04A833274}" presName="diagram" presStyleCnt="0">
        <dgm:presLayoutVars>
          <dgm:dir/>
          <dgm:resizeHandles val="exact"/>
        </dgm:presLayoutVars>
      </dgm:prSet>
      <dgm:spPr/>
    </dgm:pt>
    <dgm:pt modelId="{C8332F7C-8F22-4359-BC2E-6AA3B66EB6AC}" type="pres">
      <dgm:prSet presAssocID="{583EF4D1-0A73-4F58-84DF-52B746EF212F}" presName="node" presStyleLbl="node1" presStyleIdx="0" presStyleCnt="5">
        <dgm:presLayoutVars>
          <dgm:bulletEnabled val="1"/>
        </dgm:presLayoutVars>
      </dgm:prSet>
      <dgm:spPr/>
    </dgm:pt>
    <dgm:pt modelId="{A2E0E180-4BAF-4062-BCA3-01CEC7689F49}" type="pres">
      <dgm:prSet presAssocID="{D560D1AD-3A2B-46A0-92CB-5EAB12AE60B0}" presName="sibTrans" presStyleCnt="0"/>
      <dgm:spPr/>
    </dgm:pt>
    <dgm:pt modelId="{ADE24423-36A0-423B-8CD5-3B102AAEEDC9}" type="pres">
      <dgm:prSet presAssocID="{ED8FBCE4-8ECF-4863-9DB3-3E6BA0BF85D0}" presName="node" presStyleLbl="node1" presStyleIdx="1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6B9D6A2B-B230-40A8-BE35-6E63CB93A2CC}" type="pres">
      <dgm:prSet presAssocID="{0FEA9873-95DE-4020-8D79-0A63ACA7EA03}" presName="sibTrans" presStyleCnt="0"/>
      <dgm:spPr/>
    </dgm:pt>
    <dgm:pt modelId="{F200C0FF-9A26-463C-85EF-F14F6A589008}" type="pres">
      <dgm:prSet presAssocID="{01B020DB-C565-4DEB-884B-BA2E25C72E71}" presName="node" presStyleLbl="node1" presStyleIdx="2" presStyleCnt="5">
        <dgm:presLayoutVars>
          <dgm:bulletEnabled val="1"/>
        </dgm:presLayoutVars>
      </dgm:prSet>
      <dgm:spPr/>
    </dgm:pt>
    <dgm:pt modelId="{252B9E2A-F993-4ED0-B667-D05048A0264F}" type="pres">
      <dgm:prSet presAssocID="{1190ADAE-2473-4E98-81FC-BA2D4CE61A6B}" presName="sibTrans" presStyleCnt="0"/>
      <dgm:spPr/>
    </dgm:pt>
    <dgm:pt modelId="{DE425A1D-7231-47E6-8C52-B939286A072B}" type="pres">
      <dgm:prSet presAssocID="{856D3CB9-609D-4AF0-BF42-3BB6237DAD9A}" presName="node" presStyleLbl="node1" presStyleIdx="3" presStyleCnt="5">
        <dgm:presLayoutVars>
          <dgm:bulletEnabled val="1"/>
        </dgm:presLayoutVars>
      </dgm:prSet>
      <dgm:spPr/>
    </dgm:pt>
    <dgm:pt modelId="{D1F72DC5-A5B4-48A6-B27C-639AF1680C39}" type="pres">
      <dgm:prSet presAssocID="{C818038E-BC13-4403-9C46-E61099AE8F2B}" presName="sibTrans" presStyleCnt="0"/>
      <dgm:spPr/>
    </dgm:pt>
    <dgm:pt modelId="{060C548D-4B47-4381-92DC-B4FA949D2578}" type="pres">
      <dgm:prSet presAssocID="{38C9856D-4EE0-4864-B41B-8A9BADC987C9}" presName="node" presStyleLbl="node1" presStyleIdx="4" presStyleCnt="5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F6850818-F9EF-4F03-BB0B-195F71E71A08}" type="presOf" srcId="{583EF4D1-0A73-4F58-84DF-52B746EF212F}" destId="{C8332F7C-8F22-4359-BC2E-6AA3B66EB6AC}" srcOrd="0" destOrd="0" presId="urn:microsoft.com/office/officeart/2005/8/layout/default"/>
    <dgm:cxn modelId="{DE39192C-2576-440C-8834-90D08CE7CAB9}" srcId="{8ED090E8-CEBF-4A06-B043-FFA04A833274}" destId="{ED8FBCE4-8ECF-4863-9DB3-3E6BA0BF85D0}" srcOrd="1" destOrd="0" parTransId="{65B30E73-06FE-46AA-BB5B-583EBD8D27EB}" sibTransId="{0FEA9873-95DE-4020-8D79-0A63ACA7EA03}"/>
    <dgm:cxn modelId="{4ED1C164-8DA8-42D3-A619-DF3970A83477}" type="presOf" srcId="{856D3CB9-609D-4AF0-BF42-3BB6237DAD9A}" destId="{DE425A1D-7231-47E6-8C52-B939286A072B}" srcOrd="0" destOrd="0" presId="urn:microsoft.com/office/officeart/2005/8/layout/default"/>
    <dgm:cxn modelId="{4A918651-5844-4943-A8E8-B625F1807883}" srcId="{8ED090E8-CEBF-4A06-B043-FFA04A833274}" destId="{38C9856D-4EE0-4864-B41B-8A9BADC987C9}" srcOrd="4" destOrd="0" parTransId="{9DE9185D-45DF-43BB-BE23-9775D6137F66}" sibTransId="{C16CE617-27AF-4D38-B284-DC346BEC9744}"/>
    <dgm:cxn modelId="{85BB858F-F42C-4D86-B1C9-0F9EB95FC82A}" type="presOf" srcId="{ED8FBCE4-8ECF-4863-9DB3-3E6BA0BF85D0}" destId="{ADE24423-36A0-423B-8CD5-3B102AAEEDC9}" srcOrd="0" destOrd="0" presId="urn:microsoft.com/office/officeart/2005/8/layout/default"/>
    <dgm:cxn modelId="{E9056993-D73A-4545-8FD5-B256541605CE}" srcId="{8ED090E8-CEBF-4A06-B043-FFA04A833274}" destId="{856D3CB9-609D-4AF0-BF42-3BB6237DAD9A}" srcOrd="3" destOrd="0" parTransId="{8B0B9905-430E-4AE2-B8A9-A0587DC70187}" sibTransId="{C818038E-BC13-4403-9C46-E61099AE8F2B}"/>
    <dgm:cxn modelId="{234A6B9E-0A07-4A02-858B-B9183CBDB630}" srcId="{8ED090E8-CEBF-4A06-B043-FFA04A833274}" destId="{01B020DB-C565-4DEB-884B-BA2E25C72E71}" srcOrd="2" destOrd="0" parTransId="{664C1E87-B577-43E4-A42E-0855295EE4DD}" sibTransId="{1190ADAE-2473-4E98-81FC-BA2D4CE61A6B}"/>
    <dgm:cxn modelId="{162D64A4-045D-49D3-B788-DDACFCB914DC}" srcId="{8ED090E8-CEBF-4A06-B043-FFA04A833274}" destId="{583EF4D1-0A73-4F58-84DF-52B746EF212F}" srcOrd="0" destOrd="0" parTransId="{96F8DA11-F0AC-4490-B584-4EF72DDDE556}" sibTransId="{D560D1AD-3A2B-46A0-92CB-5EAB12AE60B0}"/>
    <dgm:cxn modelId="{CA6D4ABC-8121-4446-B285-0F70F36CC610}" type="presOf" srcId="{8ED090E8-CEBF-4A06-B043-FFA04A833274}" destId="{E9142054-5DFD-465A-87D2-3B91C3D560DC}" srcOrd="0" destOrd="0" presId="urn:microsoft.com/office/officeart/2005/8/layout/default"/>
    <dgm:cxn modelId="{481A5AEB-5CD0-4242-87BF-B501F3C4C334}" type="presOf" srcId="{01B020DB-C565-4DEB-884B-BA2E25C72E71}" destId="{F200C0FF-9A26-463C-85EF-F14F6A589008}" srcOrd="0" destOrd="0" presId="urn:microsoft.com/office/officeart/2005/8/layout/default"/>
    <dgm:cxn modelId="{446F80EC-5E0F-425F-B9BB-9D0474E26E72}" type="presOf" srcId="{38C9856D-4EE0-4864-B41B-8A9BADC987C9}" destId="{060C548D-4B47-4381-92DC-B4FA949D2578}" srcOrd="0" destOrd="0" presId="urn:microsoft.com/office/officeart/2005/8/layout/default"/>
    <dgm:cxn modelId="{C6000A3A-AE4F-4A21-8536-E72242713928}" type="presParOf" srcId="{E9142054-5DFD-465A-87D2-3B91C3D560DC}" destId="{C8332F7C-8F22-4359-BC2E-6AA3B66EB6AC}" srcOrd="0" destOrd="0" presId="urn:microsoft.com/office/officeart/2005/8/layout/default"/>
    <dgm:cxn modelId="{F04ECB33-133E-434B-879A-1F1CAF8B6FF8}" type="presParOf" srcId="{E9142054-5DFD-465A-87D2-3B91C3D560DC}" destId="{A2E0E180-4BAF-4062-BCA3-01CEC7689F49}" srcOrd="1" destOrd="0" presId="urn:microsoft.com/office/officeart/2005/8/layout/default"/>
    <dgm:cxn modelId="{801A723C-B8DC-4AFD-8F07-DAC73693979D}" type="presParOf" srcId="{E9142054-5DFD-465A-87D2-3B91C3D560DC}" destId="{ADE24423-36A0-423B-8CD5-3B102AAEEDC9}" srcOrd="2" destOrd="0" presId="urn:microsoft.com/office/officeart/2005/8/layout/default"/>
    <dgm:cxn modelId="{BB1FD37D-1A71-4B1B-9078-A9FDFE09B054}" type="presParOf" srcId="{E9142054-5DFD-465A-87D2-3B91C3D560DC}" destId="{6B9D6A2B-B230-40A8-BE35-6E63CB93A2CC}" srcOrd="3" destOrd="0" presId="urn:microsoft.com/office/officeart/2005/8/layout/default"/>
    <dgm:cxn modelId="{F8A30E13-B336-46D8-A37C-A1988B2545C8}" type="presParOf" srcId="{E9142054-5DFD-465A-87D2-3B91C3D560DC}" destId="{F200C0FF-9A26-463C-85EF-F14F6A589008}" srcOrd="4" destOrd="0" presId="urn:microsoft.com/office/officeart/2005/8/layout/default"/>
    <dgm:cxn modelId="{B76B669E-BB69-4418-8830-1CD6CD52C2E0}" type="presParOf" srcId="{E9142054-5DFD-465A-87D2-3B91C3D560DC}" destId="{252B9E2A-F993-4ED0-B667-D05048A0264F}" srcOrd="5" destOrd="0" presId="urn:microsoft.com/office/officeart/2005/8/layout/default"/>
    <dgm:cxn modelId="{65BA318A-3513-47F5-8799-667B33C92E8C}" type="presParOf" srcId="{E9142054-5DFD-465A-87D2-3B91C3D560DC}" destId="{DE425A1D-7231-47E6-8C52-B939286A072B}" srcOrd="6" destOrd="0" presId="urn:microsoft.com/office/officeart/2005/8/layout/default"/>
    <dgm:cxn modelId="{E92C7B5A-1E4D-4EEC-B9FA-752E6F0AEA41}" type="presParOf" srcId="{E9142054-5DFD-465A-87D2-3B91C3D560DC}" destId="{D1F72DC5-A5B4-48A6-B27C-639AF1680C39}" srcOrd="7" destOrd="0" presId="urn:microsoft.com/office/officeart/2005/8/layout/default"/>
    <dgm:cxn modelId="{C9E8625C-8857-4DBB-9DCE-8E37461A23B2}" type="presParOf" srcId="{E9142054-5DFD-465A-87D2-3B91C3D560DC}" destId="{060C548D-4B47-4381-92DC-B4FA949D257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D090E8-CEBF-4A06-B043-FFA04A83327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1B020DB-C565-4DEB-884B-BA2E25C72E71}">
      <dgm:prSet custT="1"/>
      <dgm:spPr>
        <a:xfrm>
          <a:off x="4503218" y="615"/>
          <a:ext cx="1884026" cy="1130415"/>
        </a:xfrm>
        <a:prstGeom prst="rect">
          <a:avLst/>
        </a:prstGeom>
        <a:solidFill>
          <a:srgbClr val="FFCCCC"/>
        </a:solidFill>
        <a:ln w="12700" cap="flat" cmpd="sng" algn="ctr">
          <a:solidFill>
            <a:srgbClr val="FF6699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2800" b="1" i="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100%</a:t>
          </a:r>
          <a:r>
            <a:rPr lang="en-GB" sz="2000" b="0" i="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i="0" baseline="0" dirty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of parents</a:t>
          </a:r>
          <a:r>
            <a:rPr lang="en-GB" sz="2000" b="0" i="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i="0" baseline="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had noticed that their child was thinking more about their </a:t>
          </a:r>
          <a:r>
            <a:rPr lang="en-GB" sz="2000" b="1" i="0" baseline="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plans for the future</a:t>
          </a:r>
          <a:endParaRPr lang="en-GB" sz="2000" b="1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664C1E87-B577-43E4-A42E-0855295EE4DD}" type="parTrans" cxnId="{234A6B9E-0A07-4A02-858B-B9183CBDB630}">
      <dgm:prSet/>
      <dgm:spPr/>
      <dgm:t>
        <a:bodyPr/>
        <a:lstStyle/>
        <a:p>
          <a:endParaRPr lang="en-GB" sz="2000">
            <a:solidFill>
              <a:schemeClr val="bg1">
                <a:lumMod val="40000"/>
                <a:lumOff val="60000"/>
              </a:schemeClr>
            </a:solidFill>
          </a:endParaRPr>
        </a:p>
      </dgm:t>
    </dgm:pt>
    <dgm:pt modelId="{1190ADAE-2473-4E98-81FC-BA2D4CE61A6B}" type="sibTrans" cxnId="{234A6B9E-0A07-4A02-858B-B9183CBDB630}">
      <dgm:prSet/>
      <dgm:spPr/>
      <dgm:t>
        <a:bodyPr/>
        <a:lstStyle/>
        <a:p>
          <a:endParaRPr lang="en-GB" sz="2000">
            <a:solidFill>
              <a:schemeClr val="bg1">
                <a:lumMod val="40000"/>
                <a:lumOff val="60000"/>
              </a:schemeClr>
            </a:solidFill>
          </a:endParaRPr>
        </a:p>
      </dgm:t>
    </dgm:pt>
    <dgm:pt modelId="{A8DE5682-35B0-4B05-BE42-562939DE575F}">
      <dgm:prSet custT="1"/>
      <dgm:spPr>
        <a:xfrm>
          <a:off x="1394574" y="1319433"/>
          <a:ext cx="1884026" cy="1130415"/>
        </a:xfrm>
        <a:prstGeom prst="rect">
          <a:avLst/>
        </a:prstGeom>
        <a:solidFill>
          <a:srgbClr val="FFCCCC"/>
        </a:solidFill>
        <a:ln w="12700" cap="flat" cmpd="sng" algn="ctr">
          <a:solidFill>
            <a:srgbClr val="FF6699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2800" b="1" i="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80%</a:t>
          </a:r>
          <a:r>
            <a:rPr lang="en-GB" sz="2800" b="0" i="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i="0" baseline="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had noticed that their child was trying harder to</a:t>
          </a:r>
          <a:r>
            <a:rPr lang="en-GB" sz="2000" b="0" i="0" baseline="0" dirty="0">
              <a:solidFill>
                <a:srgbClr val="FAA700">
                  <a:lumMod val="40000"/>
                  <a:lumOff val="6000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1" i="0" baseline="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improve their schoolwork </a:t>
          </a:r>
          <a:endParaRPr lang="en-GB" sz="2000" b="1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4AE97B7D-5140-4947-9EEF-AB301F13E275}" type="parTrans" cxnId="{3BB2A87F-0D6A-4EF5-AB81-294C7BB8F1A7}">
      <dgm:prSet/>
      <dgm:spPr/>
      <dgm:t>
        <a:bodyPr/>
        <a:lstStyle/>
        <a:p>
          <a:endParaRPr lang="en-GB" sz="2000">
            <a:solidFill>
              <a:schemeClr val="bg1">
                <a:lumMod val="40000"/>
                <a:lumOff val="60000"/>
              </a:schemeClr>
            </a:solidFill>
          </a:endParaRPr>
        </a:p>
      </dgm:t>
    </dgm:pt>
    <dgm:pt modelId="{1A588229-008C-4585-8E58-2719DB87272B}" type="sibTrans" cxnId="{3BB2A87F-0D6A-4EF5-AB81-294C7BB8F1A7}">
      <dgm:prSet/>
      <dgm:spPr/>
      <dgm:t>
        <a:bodyPr/>
        <a:lstStyle/>
        <a:p>
          <a:endParaRPr lang="en-GB" sz="2000">
            <a:solidFill>
              <a:schemeClr val="bg1">
                <a:lumMod val="40000"/>
                <a:lumOff val="60000"/>
              </a:schemeClr>
            </a:solidFill>
          </a:endParaRPr>
        </a:p>
      </dgm:t>
    </dgm:pt>
    <dgm:pt modelId="{856D3CB9-609D-4AF0-BF42-3BB6237DAD9A}">
      <dgm:prSet custT="1"/>
      <dgm:spPr>
        <a:xfrm>
          <a:off x="3467003" y="1319433"/>
          <a:ext cx="1884026" cy="1130415"/>
        </a:xfrm>
        <a:prstGeom prst="rect">
          <a:avLst/>
        </a:prstGeom>
        <a:solidFill>
          <a:srgbClr val="FF6699"/>
        </a:solidFill>
        <a:ln w="12700" cap="flat" cmpd="sng" algn="ctr">
          <a:solidFill>
            <a:srgbClr val="FF6699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2800" b="1" i="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100%</a:t>
          </a:r>
          <a:r>
            <a:rPr lang="en-GB" sz="2800" b="0" i="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i="0" baseline="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had noticed that their child had been feeling prouder of their </a:t>
          </a:r>
          <a:r>
            <a:rPr lang="en-GB" sz="2000" b="1" i="0" baseline="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achievements</a:t>
          </a:r>
          <a:endParaRPr lang="en-GB" sz="20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8B0B9905-430E-4AE2-B8A9-A0587DC70187}" type="parTrans" cxnId="{E9056993-D73A-4545-8FD5-B256541605CE}">
      <dgm:prSet/>
      <dgm:spPr/>
      <dgm:t>
        <a:bodyPr/>
        <a:lstStyle/>
        <a:p>
          <a:endParaRPr lang="en-GB" sz="2000">
            <a:solidFill>
              <a:schemeClr val="bg1">
                <a:lumMod val="40000"/>
                <a:lumOff val="60000"/>
              </a:schemeClr>
            </a:solidFill>
          </a:endParaRPr>
        </a:p>
      </dgm:t>
    </dgm:pt>
    <dgm:pt modelId="{C818038E-BC13-4403-9C46-E61099AE8F2B}" type="sibTrans" cxnId="{E9056993-D73A-4545-8FD5-B256541605CE}">
      <dgm:prSet/>
      <dgm:spPr/>
      <dgm:t>
        <a:bodyPr/>
        <a:lstStyle/>
        <a:p>
          <a:endParaRPr lang="en-GB" sz="2000">
            <a:solidFill>
              <a:schemeClr val="bg1">
                <a:lumMod val="40000"/>
                <a:lumOff val="60000"/>
              </a:schemeClr>
            </a:solidFill>
          </a:endParaRPr>
        </a:p>
      </dgm:t>
    </dgm:pt>
    <dgm:pt modelId="{E9142054-5DFD-465A-87D2-3B91C3D560DC}" type="pres">
      <dgm:prSet presAssocID="{8ED090E8-CEBF-4A06-B043-FFA04A833274}" presName="diagram" presStyleCnt="0">
        <dgm:presLayoutVars>
          <dgm:dir/>
          <dgm:resizeHandles val="exact"/>
        </dgm:presLayoutVars>
      </dgm:prSet>
      <dgm:spPr/>
    </dgm:pt>
    <dgm:pt modelId="{F200C0FF-9A26-463C-85EF-F14F6A589008}" type="pres">
      <dgm:prSet presAssocID="{01B020DB-C565-4DEB-884B-BA2E25C72E71}" presName="node" presStyleLbl="node1" presStyleIdx="0" presStyleCnt="3">
        <dgm:presLayoutVars>
          <dgm:bulletEnabled val="1"/>
        </dgm:presLayoutVars>
      </dgm:prSet>
      <dgm:spPr/>
    </dgm:pt>
    <dgm:pt modelId="{252B9E2A-F993-4ED0-B667-D05048A0264F}" type="pres">
      <dgm:prSet presAssocID="{1190ADAE-2473-4E98-81FC-BA2D4CE61A6B}" presName="sibTrans" presStyleCnt="0"/>
      <dgm:spPr/>
    </dgm:pt>
    <dgm:pt modelId="{06AA5FE2-1656-4141-9891-73551A7CD423}" type="pres">
      <dgm:prSet presAssocID="{A8DE5682-35B0-4B05-BE42-562939DE575F}" presName="node" presStyleLbl="node1" presStyleIdx="1" presStyleCnt="3">
        <dgm:presLayoutVars>
          <dgm:bulletEnabled val="1"/>
        </dgm:presLayoutVars>
      </dgm:prSet>
      <dgm:spPr/>
    </dgm:pt>
    <dgm:pt modelId="{EABE23F3-A7A0-4C5D-94B6-5477ABFB9C55}" type="pres">
      <dgm:prSet presAssocID="{1A588229-008C-4585-8E58-2719DB87272B}" presName="sibTrans" presStyleCnt="0"/>
      <dgm:spPr/>
    </dgm:pt>
    <dgm:pt modelId="{DE425A1D-7231-47E6-8C52-B939286A072B}" type="pres">
      <dgm:prSet presAssocID="{856D3CB9-609D-4AF0-BF42-3BB6237DAD9A}" presName="node" presStyleLbl="node1" presStyleIdx="2" presStyleCnt="3">
        <dgm:presLayoutVars>
          <dgm:bulletEnabled val="1"/>
        </dgm:presLayoutVars>
      </dgm:prSet>
      <dgm:spPr/>
    </dgm:pt>
  </dgm:ptLst>
  <dgm:cxnLst>
    <dgm:cxn modelId="{4ED1C164-8DA8-42D3-A619-DF3970A83477}" type="presOf" srcId="{856D3CB9-609D-4AF0-BF42-3BB6237DAD9A}" destId="{DE425A1D-7231-47E6-8C52-B939286A072B}" srcOrd="0" destOrd="0" presId="urn:microsoft.com/office/officeart/2005/8/layout/default"/>
    <dgm:cxn modelId="{8604787F-68B3-495E-94EF-0A5C3EA9A8C8}" type="presOf" srcId="{A8DE5682-35B0-4B05-BE42-562939DE575F}" destId="{06AA5FE2-1656-4141-9891-73551A7CD423}" srcOrd="0" destOrd="0" presId="urn:microsoft.com/office/officeart/2005/8/layout/default"/>
    <dgm:cxn modelId="{3BB2A87F-0D6A-4EF5-AB81-294C7BB8F1A7}" srcId="{8ED090E8-CEBF-4A06-B043-FFA04A833274}" destId="{A8DE5682-35B0-4B05-BE42-562939DE575F}" srcOrd="1" destOrd="0" parTransId="{4AE97B7D-5140-4947-9EEF-AB301F13E275}" sibTransId="{1A588229-008C-4585-8E58-2719DB87272B}"/>
    <dgm:cxn modelId="{E9056993-D73A-4545-8FD5-B256541605CE}" srcId="{8ED090E8-CEBF-4A06-B043-FFA04A833274}" destId="{856D3CB9-609D-4AF0-BF42-3BB6237DAD9A}" srcOrd="2" destOrd="0" parTransId="{8B0B9905-430E-4AE2-B8A9-A0587DC70187}" sibTransId="{C818038E-BC13-4403-9C46-E61099AE8F2B}"/>
    <dgm:cxn modelId="{234A6B9E-0A07-4A02-858B-B9183CBDB630}" srcId="{8ED090E8-CEBF-4A06-B043-FFA04A833274}" destId="{01B020DB-C565-4DEB-884B-BA2E25C72E71}" srcOrd="0" destOrd="0" parTransId="{664C1E87-B577-43E4-A42E-0855295EE4DD}" sibTransId="{1190ADAE-2473-4E98-81FC-BA2D4CE61A6B}"/>
    <dgm:cxn modelId="{CA6D4ABC-8121-4446-B285-0F70F36CC610}" type="presOf" srcId="{8ED090E8-CEBF-4A06-B043-FFA04A833274}" destId="{E9142054-5DFD-465A-87D2-3B91C3D560DC}" srcOrd="0" destOrd="0" presId="urn:microsoft.com/office/officeart/2005/8/layout/default"/>
    <dgm:cxn modelId="{481A5AEB-5CD0-4242-87BF-B501F3C4C334}" type="presOf" srcId="{01B020DB-C565-4DEB-884B-BA2E25C72E71}" destId="{F200C0FF-9A26-463C-85EF-F14F6A589008}" srcOrd="0" destOrd="0" presId="urn:microsoft.com/office/officeart/2005/8/layout/default"/>
    <dgm:cxn modelId="{F8A30E13-B336-46D8-A37C-A1988B2545C8}" type="presParOf" srcId="{E9142054-5DFD-465A-87D2-3B91C3D560DC}" destId="{F200C0FF-9A26-463C-85EF-F14F6A589008}" srcOrd="0" destOrd="0" presId="urn:microsoft.com/office/officeart/2005/8/layout/default"/>
    <dgm:cxn modelId="{B76B669E-BB69-4418-8830-1CD6CD52C2E0}" type="presParOf" srcId="{E9142054-5DFD-465A-87D2-3B91C3D560DC}" destId="{252B9E2A-F993-4ED0-B667-D05048A0264F}" srcOrd="1" destOrd="0" presId="urn:microsoft.com/office/officeart/2005/8/layout/default"/>
    <dgm:cxn modelId="{68030017-A92F-45B9-9DC1-6EC84FCE16FD}" type="presParOf" srcId="{E9142054-5DFD-465A-87D2-3B91C3D560DC}" destId="{06AA5FE2-1656-4141-9891-73551A7CD423}" srcOrd="2" destOrd="0" presId="urn:microsoft.com/office/officeart/2005/8/layout/default"/>
    <dgm:cxn modelId="{45AF6D76-4C56-4FAB-8230-542B29C2AE02}" type="presParOf" srcId="{E9142054-5DFD-465A-87D2-3B91C3D560DC}" destId="{EABE23F3-A7A0-4C5D-94B6-5477ABFB9C55}" srcOrd="3" destOrd="0" presId="urn:microsoft.com/office/officeart/2005/8/layout/default"/>
    <dgm:cxn modelId="{65BA318A-3513-47F5-8799-667B33C92E8C}" type="presParOf" srcId="{E9142054-5DFD-465A-87D2-3B91C3D560DC}" destId="{DE425A1D-7231-47E6-8C52-B939286A072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CCC09-2F90-447B-B2B7-FCAD8AB2782C}">
      <dsp:nvSpPr>
        <dsp:cNvPr id="0" name=""/>
        <dsp:cNvSpPr/>
      </dsp:nvSpPr>
      <dsp:spPr>
        <a:xfrm>
          <a:off x="1037" y="274801"/>
          <a:ext cx="4044869" cy="2426921"/>
        </a:xfrm>
        <a:prstGeom prst="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25.6</a:t>
          </a:r>
          <a:r>
            <a:rPr lang="en-GB" sz="2400" b="1" kern="1200" dirty="0">
              <a:solidFill>
                <a:srgbClr val="FFC000"/>
              </a:solidFill>
            </a:rPr>
            <a:t>%</a:t>
          </a:r>
          <a:r>
            <a:rPr lang="en-GB" sz="2400" b="1" kern="1200" baseline="0" dirty="0">
              <a:solidFill>
                <a:srgbClr val="FFC000"/>
              </a:solidFill>
            </a:rPr>
            <a:t> </a:t>
          </a:r>
          <a:r>
            <a:rPr lang="en-GB" sz="2000" kern="1200" baseline="0" dirty="0">
              <a:solidFill>
                <a:schemeClr val="tx1"/>
              </a:solidFill>
            </a:rPr>
            <a:t>of state Primary and Secondary school pupils were </a:t>
          </a:r>
          <a:r>
            <a:rPr lang="en-GB" sz="2800" b="1" kern="1200" baseline="0" dirty="0">
              <a:solidFill>
                <a:schemeClr val="accent2"/>
              </a:solidFill>
            </a:rPr>
            <a:t>Persistently Absent  </a:t>
          </a:r>
          <a:r>
            <a:rPr lang="en-GB" sz="2000" kern="1200" baseline="0" dirty="0">
              <a:solidFill>
                <a:schemeClr val="tx1"/>
              </a:solidFill>
            </a:rPr>
            <a:t>(&gt;10% of sessions missed)       during 2024-25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baseline="0" dirty="0">
              <a:solidFill>
                <a:schemeClr val="tx1"/>
              </a:solidFill>
            </a:rPr>
            <a:t>(up from </a:t>
          </a:r>
          <a:r>
            <a:rPr lang="en-GB" sz="2000" b="1" kern="1200" baseline="0" dirty="0">
              <a:solidFill>
                <a:srgbClr val="FFC000"/>
              </a:solidFill>
            </a:rPr>
            <a:t>13.7%</a:t>
          </a:r>
          <a:r>
            <a:rPr lang="en-GB" sz="2000" kern="1200" baseline="0" dirty="0">
              <a:solidFill>
                <a:schemeClr val="tx1"/>
              </a:solidFill>
            </a:rPr>
            <a:t> in 2018-19).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1037" y="274801"/>
        <a:ext cx="4044869" cy="2426921"/>
      </dsp:txXfrm>
    </dsp:sp>
    <dsp:sp modelId="{E4787704-1FBB-493F-8600-A36FE1BB1997}">
      <dsp:nvSpPr>
        <dsp:cNvPr id="0" name=""/>
        <dsp:cNvSpPr/>
      </dsp:nvSpPr>
      <dsp:spPr>
        <a:xfrm>
          <a:off x="4450393" y="274801"/>
          <a:ext cx="4044869" cy="2426921"/>
        </a:xfrm>
        <a:prstGeom prst="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>
              <a:solidFill>
                <a:schemeClr val="tx1"/>
              </a:solidFill>
            </a:rPr>
            <a:t>In 2024-25, </a:t>
          </a:r>
          <a:r>
            <a:rPr lang="en-GB" sz="24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19.2% </a:t>
          </a:r>
          <a:r>
            <a:rPr lang="en-GB" sz="2000" kern="1200" dirty="0">
              <a:solidFill>
                <a:schemeClr val="tx1"/>
              </a:solidFill>
            </a:rPr>
            <a:t>of state    school pupils have a known                              </a:t>
          </a:r>
          <a:r>
            <a:rPr lang="en-GB" sz="2400" b="1" kern="1200" dirty="0">
              <a:solidFill>
                <a:schemeClr val="accent2"/>
              </a:solidFill>
            </a:rPr>
            <a:t>Special Educational Need  and/or Disability</a:t>
          </a:r>
          <a:r>
            <a:rPr lang="en-GB" sz="2000" kern="1200" dirty="0">
              <a:solidFill>
                <a:schemeClr val="tx1"/>
              </a:solidFill>
            </a:rPr>
            <a:t>.                                                     (Up from </a:t>
          </a:r>
          <a:r>
            <a:rPr lang="en-GB" sz="2000" b="1" kern="1200" dirty="0">
              <a:solidFill>
                <a:srgbClr val="FFC000"/>
              </a:solidFill>
            </a:rPr>
            <a:t>14.9%</a:t>
          </a:r>
          <a:r>
            <a:rPr lang="en-GB" sz="2000" kern="1200" dirty="0">
              <a:solidFill>
                <a:schemeClr val="tx1"/>
              </a:solidFill>
            </a:rPr>
            <a:t> in 2018-19)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FFC000"/>
              </a:solidFill>
            </a:rPr>
            <a:t>5.3% </a:t>
          </a:r>
          <a:r>
            <a:rPr lang="en-GB" sz="2000" kern="1200" dirty="0">
              <a:solidFill>
                <a:schemeClr val="tx1"/>
              </a:solidFill>
            </a:rPr>
            <a:t>of pupils have an </a:t>
          </a:r>
          <a:r>
            <a:rPr lang="en-GB" sz="2800" b="1" kern="1200" dirty="0">
              <a:solidFill>
                <a:schemeClr val="accent2"/>
              </a:solidFill>
            </a:rPr>
            <a:t>EHCP</a:t>
          </a:r>
          <a:r>
            <a:rPr lang="en-GB" sz="2000" kern="1200" dirty="0">
              <a:solidFill>
                <a:schemeClr val="tx1"/>
              </a:solidFill>
            </a:rPr>
            <a:t>. (Up from </a:t>
          </a:r>
          <a:r>
            <a:rPr lang="en-GB" sz="2000" b="1" kern="1200" dirty="0">
              <a:solidFill>
                <a:srgbClr val="FFC000"/>
              </a:solidFill>
            </a:rPr>
            <a:t>3.6%</a:t>
          </a:r>
          <a:r>
            <a:rPr lang="en-GB" sz="2000" kern="1200" dirty="0">
              <a:solidFill>
                <a:srgbClr val="FFC000"/>
              </a:solidFill>
            </a:rPr>
            <a:t> </a:t>
          </a:r>
          <a:r>
            <a:rPr lang="en-GB" sz="2000" kern="1200" dirty="0">
              <a:solidFill>
                <a:schemeClr val="tx1"/>
              </a:solidFill>
            </a:rPr>
            <a:t>in 2020-21)</a:t>
          </a:r>
        </a:p>
      </dsp:txBody>
      <dsp:txXfrm>
        <a:off x="4450393" y="274801"/>
        <a:ext cx="4044869" cy="2426921"/>
      </dsp:txXfrm>
    </dsp:sp>
    <dsp:sp modelId="{44AAB02D-4231-41FD-B261-EFCB26E2FD49}">
      <dsp:nvSpPr>
        <dsp:cNvPr id="0" name=""/>
        <dsp:cNvSpPr/>
      </dsp:nvSpPr>
      <dsp:spPr>
        <a:xfrm>
          <a:off x="1037" y="3106210"/>
          <a:ext cx="4044869" cy="2426921"/>
        </a:xfrm>
        <a:prstGeom prst="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u="none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149,900</a:t>
          </a:r>
          <a:r>
            <a:rPr lang="en-GB" sz="2800" b="1" u="none" kern="1200" dirty="0">
              <a:solidFill>
                <a:schemeClr val="tx1"/>
              </a:solidFill>
            </a:rPr>
            <a:t> </a:t>
          </a:r>
          <a:r>
            <a:rPr lang="en-GB" sz="2800" b="1" u="none" kern="1200" dirty="0">
              <a:solidFill>
                <a:schemeClr val="accent2"/>
              </a:solidFill>
            </a:rPr>
            <a:t>‘Children Missing Education’      </a:t>
          </a:r>
          <a:r>
            <a:rPr lang="en-GB" sz="2000" kern="1200" dirty="0">
              <a:solidFill>
                <a:schemeClr val="tx1"/>
              </a:solidFill>
            </a:rPr>
            <a:t>(not registered at any setting) reported throughout 2023-24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</a:rPr>
            <a:t>(compared to </a:t>
          </a:r>
          <a:r>
            <a:rPr lang="en-GB" sz="2000" b="1" kern="1200" dirty="0">
              <a:solidFill>
                <a:srgbClr val="FFC000"/>
              </a:solidFill>
            </a:rPr>
            <a:t>94,900</a:t>
          </a:r>
          <a:r>
            <a:rPr lang="en-GB" sz="2000" kern="1200" dirty="0">
              <a:solidFill>
                <a:schemeClr val="tx1"/>
              </a:solidFill>
            </a:rPr>
            <a:t> in 2021-22).</a:t>
          </a:r>
        </a:p>
      </dsp:txBody>
      <dsp:txXfrm>
        <a:off x="1037" y="3106210"/>
        <a:ext cx="4044869" cy="2426921"/>
      </dsp:txXfrm>
    </dsp:sp>
    <dsp:sp modelId="{CB88EB30-5C55-4102-BC92-500364536E27}">
      <dsp:nvSpPr>
        <dsp:cNvPr id="0" name=""/>
        <dsp:cNvSpPr/>
      </dsp:nvSpPr>
      <dsp:spPr>
        <a:xfrm>
          <a:off x="4450393" y="3106210"/>
          <a:ext cx="4044869" cy="2426921"/>
        </a:xfrm>
        <a:prstGeom prst="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304,040</a:t>
          </a:r>
          <a:r>
            <a:rPr lang="en-GB" sz="2000" kern="1200" dirty="0">
              <a:solidFill>
                <a:srgbClr val="FFC000"/>
              </a:solidFill>
            </a:rPr>
            <a:t>  </a:t>
          </a:r>
          <a:r>
            <a:rPr lang="en-GB" sz="2000" kern="1200" dirty="0">
              <a:solidFill>
                <a:schemeClr val="tx1"/>
              </a:solidFill>
            </a:rPr>
            <a:t>state school pupils </a:t>
          </a:r>
          <a:r>
            <a:rPr lang="en-GB" sz="2800" b="1" kern="1200" dirty="0">
              <a:solidFill>
                <a:schemeClr val="accent2"/>
              </a:solidFill>
            </a:rPr>
            <a:t>Suspended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0" kern="1200" dirty="0">
              <a:solidFill>
                <a:schemeClr val="tx1"/>
              </a:solidFill>
            </a:rPr>
            <a:t>once or more</a:t>
          </a:r>
          <a:r>
            <a:rPr lang="en-GB" sz="2000" kern="1200" dirty="0">
              <a:solidFill>
                <a:schemeClr val="tx1"/>
              </a:solidFill>
            </a:rPr>
            <a:t> during 2022-23; </a:t>
          </a:r>
          <a:r>
            <a:rPr lang="en-GB" sz="2400" b="1" kern="1200" dirty="0">
              <a:solidFill>
                <a:srgbClr val="FFC000"/>
              </a:solidFill>
            </a:rPr>
            <a:t>3.6%</a:t>
          </a:r>
          <a:r>
            <a:rPr lang="en-GB" sz="2000" kern="1200" dirty="0">
              <a:solidFill>
                <a:schemeClr val="tx1"/>
              </a:solidFill>
            </a:rPr>
            <a:t> of each school’s population on average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900" kern="1200" dirty="0">
            <a:solidFill>
              <a:schemeClr val="tx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kern="1200" dirty="0">
              <a:solidFill>
                <a:schemeClr val="tx1"/>
              </a:solidFill>
            </a:rPr>
            <a:t>(</a:t>
          </a:r>
          <a:r>
            <a:rPr lang="en-GB" sz="2000" b="1" kern="1200" dirty="0">
              <a:solidFill>
                <a:srgbClr val="FFC000"/>
              </a:solidFill>
            </a:rPr>
            <a:t>188,503 </a:t>
          </a:r>
          <a:r>
            <a:rPr lang="en-GB" sz="2000" kern="1200" dirty="0">
              <a:solidFill>
                <a:schemeClr val="tx1"/>
              </a:solidFill>
            </a:rPr>
            <a:t>and </a:t>
          </a:r>
          <a:r>
            <a:rPr lang="en-GB" sz="2000" b="1" kern="1200" dirty="0">
              <a:solidFill>
                <a:srgbClr val="FFC000"/>
              </a:solidFill>
            </a:rPr>
            <a:t>2.4%</a:t>
          </a:r>
          <a:r>
            <a:rPr lang="en-GB" sz="2000" kern="1200" dirty="0">
              <a:solidFill>
                <a:schemeClr val="tx1"/>
              </a:solidFill>
            </a:rPr>
            <a:t> in 2018/19).</a:t>
          </a:r>
        </a:p>
      </dsp:txBody>
      <dsp:txXfrm>
        <a:off x="4450393" y="3106210"/>
        <a:ext cx="4044869" cy="24269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59692-8087-44D7-9089-99F35A48D389}">
      <dsp:nvSpPr>
        <dsp:cNvPr id="0" name=""/>
        <dsp:cNvSpPr/>
      </dsp:nvSpPr>
      <dsp:spPr>
        <a:xfrm>
          <a:off x="1415" y="89009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800" b="1" kern="1200">
              <a:solidFill>
                <a:srgbClr val="000000"/>
              </a:solidFill>
            </a:rPr>
            <a:t>Unstable           home-lives</a:t>
          </a:r>
        </a:p>
      </dsp:txBody>
      <dsp:txXfrm>
        <a:off x="1415" y="89009"/>
        <a:ext cx="1783816" cy="1070290"/>
      </dsp:txXfrm>
    </dsp:sp>
    <dsp:sp modelId="{DFF61A8D-CFEB-4733-A7E0-A6DBE1658468}">
      <dsp:nvSpPr>
        <dsp:cNvPr id="0" name=""/>
        <dsp:cNvSpPr/>
      </dsp:nvSpPr>
      <dsp:spPr>
        <a:xfrm>
          <a:off x="1963614" y="89009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Poverty at home (FSM, Ever 6, NRPF)</a:t>
          </a:r>
        </a:p>
      </dsp:txBody>
      <dsp:txXfrm>
        <a:off x="1963614" y="89009"/>
        <a:ext cx="1783816" cy="1070290"/>
      </dsp:txXfrm>
    </dsp:sp>
    <dsp:sp modelId="{2B9AFC74-D187-4403-B965-AC853B7E276D}">
      <dsp:nvSpPr>
        <dsp:cNvPr id="0" name=""/>
        <dsp:cNvSpPr/>
      </dsp:nvSpPr>
      <dsp:spPr>
        <a:xfrm>
          <a:off x="3925812" y="89009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Special Educational Needs or Disability</a:t>
          </a:r>
        </a:p>
      </dsp:txBody>
      <dsp:txXfrm>
        <a:off x="3925812" y="89009"/>
        <a:ext cx="1783816" cy="1070290"/>
      </dsp:txXfrm>
    </dsp:sp>
    <dsp:sp modelId="{F0FB4E92-3B23-493E-80DC-D0B736023E01}">
      <dsp:nvSpPr>
        <dsp:cNvPr id="0" name=""/>
        <dsp:cNvSpPr/>
      </dsp:nvSpPr>
      <dsp:spPr>
        <a:xfrm>
          <a:off x="5888010" y="89009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Excluded children</a:t>
          </a:r>
        </a:p>
      </dsp:txBody>
      <dsp:txXfrm>
        <a:off x="5888010" y="89009"/>
        <a:ext cx="1783816" cy="1070290"/>
      </dsp:txXfrm>
    </dsp:sp>
    <dsp:sp modelId="{8DB461A8-2E7D-4992-843C-A1767E9DC277}">
      <dsp:nvSpPr>
        <dsp:cNvPr id="0" name=""/>
        <dsp:cNvSpPr/>
      </dsp:nvSpPr>
      <dsp:spPr>
        <a:xfrm>
          <a:off x="7850209" y="89009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Children missing from LA schools register</a:t>
          </a:r>
        </a:p>
      </dsp:txBody>
      <dsp:txXfrm>
        <a:off x="7850209" y="89009"/>
        <a:ext cx="1783816" cy="1070290"/>
      </dsp:txXfrm>
    </dsp:sp>
    <dsp:sp modelId="{A830E07A-95C2-4068-B39C-CEE20451ABF7}">
      <dsp:nvSpPr>
        <dsp:cNvPr id="0" name=""/>
        <dsp:cNvSpPr/>
      </dsp:nvSpPr>
      <dsp:spPr>
        <a:xfrm>
          <a:off x="9812407" y="89009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School refusal/school avoidance</a:t>
          </a:r>
        </a:p>
      </dsp:txBody>
      <dsp:txXfrm>
        <a:off x="9812407" y="89009"/>
        <a:ext cx="1783816" cy="1070290"/>
      </dsp:txXfrm>
    </dsp:sp>
    <dsp:sp modelId="{4748C2D8-C412-4AFC-926B-937BF62986D2}">
      <dsp:nvSpPr>
        <dsp:cNvPr id="0" name=""/>
        <dsp:cNvSpPr/>
      </dsp:nvSpPr>
      <dsp:spPr>
        <a:xfrm>
          <a:off x="1415" y="1337681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(Elective)           home-education</a:t>
          </a:r>
        </a:p>
      </dsp:txBody>
      <dsp:txXfrm>
        <a:off x="1415" y="1337681"/>
        <a:ext cx="1783816" cy="1070290"/>
      </dsp:txXfrm>
    </dsp:sp>
    <dsp:sp modelId="{E46CEEFD-B908-4A1A-8999-A9B872ADFA98}">
      <dsp:nvSpPr>
        <dsp:cNvPr id="0" name=""/>
        <dsp:cNvSpPr/>
      </dsp:nvSpPr>
      <dsp:spPr>
        <a:xfrm>
          <a:off x="1963614" y="1337681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Ethnic Minorities (BAME)</a:t>
          </a:r>
        </a:p>
      </dsp:txBody>
      <dsp:txXfrm>
        <a:off x="1963614" y="1337681"/>
        <a:ext cx="1783816" cy="1070290"/>
      </dsp:txXfrm>
    </dsp:sp>
    <dsp:sp modelId="{12F09938-7C22-4488-AD7D-8D285E67A95B}">
      <dsp:nvSpPr>
        <dsp:cNvPr id="0" name=""/>
        <dsp:cNvSpPr/>
      </dsp:nvSpPr>
      <dsp:spPr>
        <a:xfrm>
          <a:off x="3925812" y="1337681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LGBTQIA+ </a:t>
          </a:r>
        </a:p>
      </dsp:txBody>
      <dsp:txXfrm>
        <a:off x="3925812" y="1337681"/>
        <a:ext cx="1783816" cy="1070290"/>
      </dsp:txXfrm>
    </dsp:sp>
    <dsp:sp modelId="{7385124C-F20B-47B5-9DEF-087E599390E3}">
      <dsp:nvSpPr>
        <dsp:cNvPr id="0" name=""/>
        <dsp:cNvSpPr/>
      </dsp:nvSpPr>
      <dsp:spPr>
        <a:xfrm>
          <a:off x="5888010" y="1337681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Homelessness</a:t>
          </a:r>
        </a:p>
      </dsp:txBody>
      <dsp:txXfrm>
        <a:off x="5888010" y="1337681"/>
        <a:ext cx="1783816" cy="1070290"/>
      </dsp:txXfrm>
    </dsp:sp>
    <dsp:sp modelId="{73341F7D-D816-4DD6-BEF6-421281E731D3}">
      <dsp:nvSpPr>
        <dsp:cNvPr id="0" name=""/>
        <dsp:cNvSpPr/>
      </dsp:nvSpPr>
      <dsp:spPr>
        <a:xfrm>
          <a:off x="7850209" y="1337681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Domestic violence</a:t>
          </a:r>
        </a:p>
      </dsp:txBody>
      <dsp:txXfrm>
        <a:off x="7850209" y="1337681"/>
        <a:ext cx="1783816" cy="1070290"/>
      </dsp:txXfrm>
    </dsp:sp>
    <dsp:sp modelId="{05C3B477-31EE-49F6-AB42-6B026BCB25C4}">
      <dsp:nvSpPr>
        <dsp:cNvPr id="0" name=""/>
        <dsp:cNvSpPr/>
      </dsp:nvSpPr>
      <dsp:spPr>
        <a:xfrm>
          <a:off x="9812407" y="1337681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Young Carers</a:t>
          </a:r>
        </a:p>
      </dsp:txBody>
      <dsp:txXfrm>
        <a:off x="9812407" y="1337681"/>
        <a:ext cx="1783816" cy="1070290"/>
      </dsp:txXfrm>
    </dsp:sp>
    <dsp:sp modelId="{C7308071-ABB6-44CE-9FDC-8E75CEC7227F}">
      <dsp:nvSpPr>
        <dsp:cNvPr id="0" name=""/>
        <dsp:cNvSpPr/>
      </dsp:nvSpPr>
      <dsp:spPr>
        <a:xfrm>
          <a:off x="1963614" y="2586353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Armed Forces</a:t>
          </a:r>
        </a:p>
      </dsp:txBody>
      <dsp:txXfrm>
        <a:off x="1963614" y="2586353"/>
        <a:ext cx="1783816" cy="1070290"/>
      </dsp:txXfrm>
    </dsp:sp>
    <dsp:sp modelId="{ACF8CDF3-1635-490F-A7FF-6C65DE71A03A}">
      <dsp:nvSpPr>
        <dsp:cNvPr id="0" name=""/>
        <dsp:cNvSpPr/>
      </dsp:nvSpPr>
      <dsp:spPr>
        <a:xfrm>
          <a:off x="3925812" y="2586353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Traveller communities</a:t>
          </a:r>
        </a:p>
      </dsp:txBody>
      <dsp:txXfrm>
        <a:off x="3925812" y="2586353"/>
        <a:ext cx="1783816" cy="1070290"/>
      </dsp:txXfrm>
    </dsp:sp>
    <dsp:sp modelId="{6B2DA787-44A3-4E66-8D57-7381E6C60B2D}">
      <dsp:nvSpPr>
        <dsp:cNvPr id="0" name=""/>
        <dsp:cNvSpPr/>
      </dsp:nvSpPr>
      <dsp:spPr>
        <a:xfrm>
          <a:off x="5888010" y="2586353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Refugee children</a:t>
          </a:r>
        </a:p>
      </dsp:txBody>
      <dsp:txXfrm>
        <a:off x="5888010" y="2586353"/>
        <a:ext cx="1783816" cy="1070290"/>
      </dsp:txXfrm>
    </dsp:sp>
    <dsp:sp modelId="{6B3A6330-64A1-48EC-8CDE-B9438D8A0690}">
      <dsp:nvSpPr>
        <dsp:cNvPr id="0" name=""/>
        <dsp:cNvSpPr/>
      </dsp:nvSpPr>
      <dsp:spPr>
        <a:xfrm>
          <a:off x="7850209" y="2586353"/>
          <a:ext cx="1783816" cy="1070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rgbClr val="000000"/>
              </a:solidFill>
            </a:rPr>
            <a:t>Children in care/ Children looked after</a:t>
          </a:r>
        </a:p>
      </dsp:txBody>
      <dsp:txXfrm>
        <a:off x="7850209" y="2586353"/>
        <a:ext cx="1783816" cy="10702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28776-DD7D-4B7A-8962-3660F7E35736}">
      <dsp:nvSpPr>
        <dsp:cNvPr id="0" name=""/>
        <dsp:cNvSpPr/>
      </dsp:nvSpPr>
      <dsp:spPr>
        <a:xfrm>
          <a:off x="0" y="167274"/>
          <a:ext cx="11601102" cy="3040119"/>
        </a:xfrm>
        <a:prstGeom prst="rect">
          <a:avLst/>
        </a:prstGeom>
        <a:solidFill>
          <a:srgbClr val="FFDF79">
            <a:alpha val="90000"/>
          </a:srgbClr>
        </a:solidFill>
        <a:ln w="63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00374" tIns="666496" rIns="90037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GB" sz="1800" b="0" kern="1200" dirty="0"/>
            <a:t>Evidenced programmes for </a:t>
          </a:r>
          <a:r>
            <a:rPr lang="en-GB" sz="1800" b="1" kern="1200" dirty="0"/>
            <a:t>Primary (KS2)</a:t>
          </a:r>
          <a:r>
            <a:rPr lang="en-GB" sz="1800" b="0" kern="1200" dirty="0"/>
            <a:t>, </a:t>
          </a:r>
          <a:r>
            <a:rPr lang="en-GB" sz="1800" b="1" kern="1200" dirty="0"/>
            <a:t>Secondary, and CLA (KS3+4)</a:t>
          </a:r>
          <a:endParaRPr lang="en-GB" sz="1800" b="1" i="1" kern="1200" dirty="0">
            <a:solidFill>
              <a:srgbClr val="C44F00"/>
            </a:solidFill>
          </a:endParaRP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GB" sz="1800" b="1" kern="1200" dirty="0"/>
            <a:t>8-10 weeks</a:t>
          </a:r>
          <a:r>
            <a:rPr lang="en-GB" sz="1800" kern="1200" dirty="0"/>
            <a:t> of weekly </a:t>
          </a:r>
          <a:r>
            <a:rPr lang="en-GB" sz="1800" b="1" kern="1200" dirty="0"/>
            <a:t>1hr sessions</a:t>
          </a:r>
          <a:r>
            <a:rPr lang="en-GB" sz="1800" kern="1200" dirty="0"/>
            <a:t>, with </a:t>
          </a:r>
          <a:r>
            <a:rPr lang="en-GB" sz="1800" b="1" kern="1200" dirty="0"/>
            <a:t>Campus Celebration Event </a:t>
          </a:r>
          <a:r>
            <a:rPr lang="en-GB" sz="1800" kern="1200" dirty="0"/>
            <a:t>finale</a:t>
          </a:r>
          <a:endParaRPr lang="en-GB" sz="1800" b="1" i="1" kern="1200" dirty="0">
            <a:solidFill>
              <a:srgbClr val="C44F00"/>
            </a:solidFill>
          </a:endParaRP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GB" sz="1800" kern="1200" dirty="0"/>
            <a:t>A collaboration between </a:t>
          </a:r>
          <a:r>
            <a:rPr lang="en-GB" sz="1800" b="1" kern="1200" dirty="0"/>
            <a:t>University of Plymouth </a:t>
          </a:r>
          <a:r>
            <a:rPr lang="en-GB" sz="1800" kern="1200" dirty="0"/>
            <a:t>and </a:t>
          </a:r>
          <a:r>
            <a:rPr lang="en-GB" sz="1800" b="1" kern="1200" dirty="0"/>
            <a:t>Plymouth Marjon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GB" sz="1800" b="0" kern="1200" dirty="0"/>
            <a:t>Developed in partnership with </a:t>
          </a:r>
          <a:r>
            <a:rPr lang="en-GB" sz="1800" b="1" kern="1200" dirty="0"/>
            <a:t>pupils</a:t>
          </a:r>
          <a:r>
            <a:rPr lang="en-GB" sz="1800" b="0" kern="1200" dirty="0"/>
            <a:t>, </a:t>
          </a:r>
          <a:r>
            <a:rPr lang="en-GB" sz="1800" b="1" kern="1200" dirty="0"/>
            <a:t>teachers</a:t>
          </a:r>
          <a:r>
            <a:rPr lang="en-GB" sz="1800" b="0" kern="1200" dirty="0"/>
            <a:t>, </a:t>
          </a:r>
          <a:r>
            <a:rPr lang="en-GB" sz="1800" b="1" kern="1200" dirty="0"/>
            <a:t>school leaders</a:t>
          </a:r>
          <a:r>
            <a:rPr lang="en-GB" sz="1800" b="0" kern="1200" dirty="0"/>
            <a:t>, and </a:t>
          </a:r>
          <a:r>
            <a:rPr lang="en-GB" sz="1800" b="1" kern="1200" dirty="0"/>
            <a:t>parents/carers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GB" sz="1800" b="0" kern="1200" dirty="0"/>
            <a:t>i</a:t>
          </a:r>
          <a:r>
            <a:rPr lang="en-GB" sz="1800" kern="1200" dirty="0"/>
            <a:t>nformed by our </a:t>
          </a:r>
          <a:r>
            <a:rPr lang="en-GB" sz="1800" b="1" kern="1200" dirty="0"/>
            <a:t>ongoing academic research </a:t>
          </a:r>
          <a:r>
            <a:rPr lang="en-GB" sz="1800" kern="1200" dirty="0"/>
            <a:t>and publications</a:t>
          </a:r>
          <a:endParaRPr lang="en-GB" sz="1800" b="1" kern="1200" dirty="0"/>
        </a:p>
      </dsp:txBody>
      <dsp:txXfrm>
        <a:off x="0" y="167274"/>
        <a:ext cx="11601102" cy="3040119"/>
      </dsp:txXfrm>
    </dsp:sp>
    <dsp:sp modelId="{69453303-683B-4DA1-9193-5042408C9F2A}">
      <dsp:nvSpPr>
        <dsp:cNvPr id="0" name=""/>
        <dsp:cNvSpPr/>
      </dsp:nvSpPr>
      <dsp:spPr>
        <a:xfrm>
          <a:off x="173140" y="0"/>
          <a:ext cx="9603868" cy="634467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6946" tIns="0" rIns="3069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effectLst>
                <a:glow rad="152400">
                  <a:schemeClr val="bg1">
                    <a:alpha val="85000"/>
                  </a:schemeClr>
                </a:glow>
              </a:effectLst>
            </a:rPr>
            <a:t>‘Are We Included?’ </a:t>
          </a:r>
          <a:r>
            <a:rPr lang="en-GB" sz="2000" b="1" kern="1200" dirty="0">
              <a:solidFill>
                <a:schemeClr val="tx1"/>
              </a:solidFill>
              <a:effectLst/>
            </a:rPr>
            <a:t>–</a:t>
          </a:r>
          <a:r>
            <a:rPr lang="en-GB" sz="2000" b="1" kern="1200" dirty="0">
              <a:solidFill>
                <a:srgbClr val="D65700"/>
              </a:solidFill>
              <a:effectLst/>
            </a:rPr>
            <a:t> </a:t>
          </a:r>
          <a:r>
            <a:rPr lang="en-GB" sz="2000" b="1" kern="1200" dirty="0">
              <a:solidFill>
                <a:srgbClr val="C44F00"/>
              </a:solidFill>
              <a:effectLst/>
            </a:rPr>
            <a:t>Mentoring for Self-Esteem, Inclusion + Belonging</a:t>
          </a:r>
        </a:p>
      </dsp:txBody>
      <dsp:txXfrm>
        <a:off x="204112" y="30972"/>
        <a:ext cx="9541924" cy="5725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536CF-82A8-441A-8C53-DCDD33CE5332}">
      <dsp:nvSpPr>
        <dsp:cNvPr id="0" name=""/>
        <dsp:cNvSpPr/>
      </dsp:nvSpPr>
      <dsp:spPr>
        <a:xfrm>
          <a:off x="357350" y="197"/>
          <a:ext cx="2199370" cy="1319622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Improve </a:t>
          </a:r>
          <a:r>
            <a:rPr lang="en-GB" sz="2000" b="1" kern="1200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access</a:t>
          </a:r>
          <a:r>
            <a:rPr lang="en-GB" sz="18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: through increased attendance</a:t>
          </a:r>
          <a:r>
            <a:rPr lang="en-GB" sz="1800" b="1" kern="1200" dirty="0">
              <a:solidFill>
                <a:srgbClr val="000000"/>
              </a:solidFill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n-GB" sz="18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and engagement </a:t>
          </a:r>
          <a:endParaRPr lang="en-GB" sz="1800" b="1" kern="1200" dirty="0">
            <a:solidFill>
              <a:srgbClr val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357350" y="197"/>
        <a:ext cx="2199370" cy="1319622"/>
      </dsp:txXfrm>
    </dsp:sp>
    <dsp:sp modelId="{1DE93539-B502-4585-A4F8-E255DBE35394}">
      <dsp:nvSpPr>
        <dsp:cNvPr id="0" name=""/>
        <dsp:cNvSpPr/>
      </dsp:nvSpPr>
      <dsp:spPr>
        <a:xfrm>
          <a:off x="2776658" y="197"/>
          <a:ext cx="2199370" cy="1319622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Grow </a:t>
          </a:r>
          <a:r>
            <a:rPr lang="en-GB" sz="2000" b="1" kern="1200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aspirations</a:t>
          </a:r>
          <a:r>
            <a:rPr lang="en-GB" sz="20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 and think about future goals</a:t>
          </a:r>
        </a:p>
      </dsp:txBody>
      <dsp:txXfrm>
        <a:off x="2776658" y="197"/>
        <a:ext cx="2199370" cy="1319622"/>
      </dsp:txXfrm>
    </dsp:sp>
    <dsp:sp modelId="{CDA68481-8DDE-49AE-A01D-03548C8F1A23}">
      <dsp:nvSpPr>
        <dsp:cNvPr id="0" name=""/>
        <dsp:cNvSpPr/>
      </dsp:nvSpPr>
      <dsp:spPr>
        <a:xfrm>
          <a:off x="5195966" y="197"/>
          <a:ext cx="2199370" cy="1319622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0000"/>
              </a:solidFill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Set strong foundations for </a:t>
          </a:r>
          <a:r>
            <a:rPr lang="en-GB" sz="2000" b="1" u="none" kern="1200" dirty="0">
              <a:solidFill>
                <a:srgbClr val="0070C0"/>
              </a:solidFill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attainment</a:t>
          </a:r>
        </a:p>
      </dsp:txBody>
      <dsp:txXfrm>
        <a:off x="5195966" y="197"/>
        <a:ext cx="2199370" cy="1319622"/>
      </dsp:txXfrm>
    </dsp:sp>
    <dsp:sp modelId="{4B210F2E-5D32-4DE4-A87F-B2F9BAAA061E}">
      <dsp:nvSpPr>
        <dsp:cNvPr id="0" name=""/>
        <dsp:cNvSpPr/>
      </dsp:nvSpPr>
      <dsp:spPr>
        <a:xfrm>
          <a:off x="357350" y="1539757"/>
          <a:ext cx="2199370" cy="1319622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Celebrate a sense of </a:t>
          </a:r>
          <a:r>
            <a:rPr lang="en-GB" sz="2000" b="1" kern="1200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achievement</a:t>
          </a:r>
        </a:p>
      </dsp:txBody>
      <dsp:txXfrm>
        <a:off x="357350" y="1539757"/>
        <a:ext cx="2199370" cy="1319622"/>
      </dsp:txXfrm>
    </dsp:sp>
    <dsp:sp modelId="{6894D27E-598F-43FB-87EA-209C083B0F36}">
      <dsp:nvSpPr>
        <dsp:cNvPr id="0" name=""/>
        <dsp:cNvSpPr/>
      </dsp:nvSpPr>
      <dsp:spPr>
        <a:xfrm>
          <a:off x="2776658" y="1539757"/>
          <a:ext cx="2199370" cy="1319622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Nurture </a:t>
          </a:r>
          <a:r>
            <a:rPr lang="en-GB" sz="2000" b="1" kern="1200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confidence</a:t>
          </a:r>
          <a:r>
            <a:rPr lang="en-GB" sz="20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 and </a:t>
          </a:r>
          <a:r>
            <a:rPr lang="en-GB" sz="2000" b="1" kern="1200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self-esteem</a:t>
          </a:r>
          <a:endParaRPr lang="en-GB" sz="2000" b="1" kern="1200" dirty="0">
            <a:solidFill>
              <a:srgbClr val="000000"/>
            </a:solidFill>
            <a:effectLst/>
            <a:latin typeface="Aptos" panose="020B0004020202020204" pitchFamily="34" charset="0"/>
            <a:ea typeface="+mn-ea"/>
            <a:cs typeface="Times New Roman" panose="02020603050405020304" pitchFamily="18" charset="0"/>
          </a:endParaRPr>
        </a:p>
      </dsp:txBody>
      <dsp:txXfrm>
        <a:off x="2776658" y="1539757"/>
        <a:ext cx="2199370" cy="1319622"/>
      </dsp:txXfrm>
    </dsp:sp>
    <dsp:sp modelId="{D5209CD7-B58B-496F-A4C7-376A18D771B2}">
      <dsp:nvSpPr>
        <dsp:cNvPr id="0" name=""/>
        <dsp:cNvSpPr/>
      </dsp:nvSpPr>
      <dsp:spPr>
        <a:xfrm>
          <a:off x="5195966" y="1539757"/>
          <a:ext cx="2199370" cy="1319622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Develop a sense of </a:t>
          </a:r>
          <a:r>
            <a:rPr lang="en-GB" sz="2000" b="1" kern="1200" dirty="0">
              <a:solidFill>
                <a:srgbClr val="0070C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belonging</a:t>
          </a:r>
          <a:r>
            <a:rPr lang="en-GB" sz="2000" b="1" kern="1200" dirty="0">
              <a:solidFill>
                <a:srgbClr val="000000"/>
              </a:solidFill>
              <a:effectLst/>
              <a:latin typeface="Aptos" panose="020B0004020202020204" pitchFamily="34" charset="0"/>
              <a:ea typeface="+mn-ea"/>
              <a:cs typeface="Times New Roman" panose="02020603050405020304" pitchFamily="18" charset="0"/>
            </a:rPr>
            <a:t> within the school community</a:t>
          </a:r>
        </a:p>
      </dsp:txBody>
      <dsp:txXfrm>
        <a:off x="5195966" y="1539757"/>
        <a:ext cx="2199370" cy="13196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5D4F5-E7DF-4398-B71D-ED0CC2AF60C3}">
      <dsp:nvSpPr>
        <dsp:cNvPr id="0" name=""/>
        <dsp:cNvSpPr/>
      </dsp:nvSpPr>
      <dsp:spPr>
        <a:xfrm rot="10800000">
          <a:off x="1378789" y="3814"/>
          <a:ext cx="4752334" cy="727093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2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 dirty="0">
              <a:solidFill>
                <a:srgbClr val="000000"/>
              </a:solidFill>
            </a:rPr>
            <a:t>Introductions - </a:t>
          </a:r>
          <a:r>
            <a:rPr lang="en-GB" sz="1600" b="0" i="0" kern="1200" baseline="0" dirty="0">
              <a:solidFill>
                <a:srgbClr val="000000"/>
              </a:solidFill>
            </a:rPr>
            <a:t>Getting to know each other and  positive role models </a:t>
          </a:r>
          <a:endParaRPr lang="en-GB" sz="1600" b="0" kern="1200" dirty="0">
            <a:solidFill>
              <a:srgbClr val="000000"/>
            </a:solidFill>
          </a:endParaRPr>
        </a:p>
      </dsp:txBody>
      <dsp:txXfrm rot="10800000">
        <a:off x="1560562" y="3814"/>
        <a:ext cx="4570561" cy="727093"/>
      </dsp:txXfrm>
    </dsp:sp>
    <dsp:sp modelId="{3475C1AA-02D3-4E18-97A6-045050805D0C}">
      <dsp:nvSpPr>
        <dsp:cNvPr id="0" name=""/>
        <dsp:cNvSpPr/>
      </dsp:nvSpPr>
      <dsp:spPr>
        <a:xfrm>
          <a:off x="928318" y="3814"/>
          <a:ext cx="727093" cy="72709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233258-65C6-4679-8CF0-8FBB50D85E20}">
      <dsp:nvSpPr>
        <dsp:cNvPr id="0" name=""/>
        <dsp:cNvSpPr/>
      </dsp:nvSpPr>
      <dsp:spPr>
        <a:xfrm rot="10800000">
          <a:off x="1378789" y="947951"/>
          <a:ext cx="4752334" cy="727093"/>
        </a:xfrm>
        <a:prstGeom prst="homePlate">
          <a:avLst/>
        </a:prstGeom>
        <a:solidFill>
          <a:schemeClr val="accent1">
            <a:shade val="80000"/>
            <a:hueOff val="119677"/>
            <a:satOff val="-4788"/>
            <a:lumOff val="5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2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 dirty="0">
              <a:solidFill>
                <a:srgbClr val="000000"/>
              </a:solidFill>
            </a:rPr>
            <a:t>Aspirations - </a:t>
          </a:r>
          <a:r>
            <a:rPr lang="en-GB" sz="1600" b="0" i="0" kern="1200" baseline="0" dirty="0">
              <a:solidFill>
                <a:srgbClr val="000000"/>
              </a:solidFill>
            </a:rPr>
            <a:t>The end goal, university, career…</a:t>
          </a:r>
        </a:p>
      </dsp:txBody>
      <dsp:txXfrm rot="10800000">
        <a:off x="1560562" y="947951"/>
        <a:ext cx="4570561" cy="727093"/>
      </dsp:txXfrm>
    </dsp:sp>
    <dsp:sp modelId="{AE97A07D-DDE9-47A2-A1E8-8E25C442EFFE}">
      <dsp:nvSpPr>
        <dsp:cNvPr id="0" name=""/>
        <dsp:cNvSpPr/>
      </dsp:nvSpPr>
      <dsp:spPr>
        <a:xfrm>
          <a:off x="1015242" y="947951"/>
          <a:ext cx="727093" cy="72709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57F19A-A0B5-4816-B752-8828AB1B2F67}">
      <dsp:nvSpPr>
        <dsp:cNvPr id="0" name=""/>
        <dsp:cNvSpPr/>
      </dsp:nvSpPr>
      <dsp:spPr>
        <a:xfrm rot="10800000">
          <a:off x="1378789" y="1892088"/>
          <a:ext cx="4752334" cy="727093"/>
        </a:xfrm>
        <a:prstGeom prst="homePlate">
          <a:avLst/>
        </a:prstGeom>
        <a:solidFill>
          <a:schemeClr val="accent1">
            <a:shade val="80000"/>
            <a:hueOff val="239354"/>
            <a:satOff val="-9577"/>
            <a:lumOff val="116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2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 dirty="0">
              <a:solidFill>
                <a:srgbClr val="000000"/>
              </a:solidFill>
            </a:rPr>
            <a:t>Building Confidence - </a:t>
          </a:r>
          <a:r>
            <a:rPr lang="en-GB" sz="1600" b="0" i="0" kern="1200" baseline="0" dirty="0">
              <a:solidFill>
                <a:srgbClr val="000000"/>
              </a:solidFill>
            </a:rPr>
            <a:t>What makes me feel confident? Building self-esteem and achievement</a:t>
          </a:r>
          <a:endParaRPr lang="en-GB" sz="1600" b="1" i="0" kern="1200" baseline="0" dirty="0">
            <a:solidFill>
              <a:srgbClr val="000000"/>
            </a:solidFill>
          </a:endParaRPr>
        </a:p>
      </dsp:txBody>
      <dsp:txXfrm rot="10800000">
        <a:off x="1560562" y="1892088"/>
        <a:ext cx="4570561" cy="727093"/>
      </dsp:txXfrm>
    </dsp:sp>
    <dsp:sp modelId="{687A6798-A8F4-46FD-8859-C53B81662B60}">
      <dsp:nvSpPr>
        <dsp:cNvPr id="0" name=""/>
        <dsp:cNvSpPr/>
      </dsp:nvSpPr>
      <dsp:spPr>
        <a:xfrm>
          <a:off x="1015242" y="1892088"/>
          <a:ext cx="727093" cy="72709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87A9AC-CE91-46D6-977D-3583A46D7169}">
      <dsp:nvSpPr>
        <dsp:cNvPr id="0" name=""/>
        <dsp:cNvSpPr/>
      </dsp:nvSpPr>
      <dsp:spPr>
        <a:xfrm rot="10800000">
          <a:off x="1378789" y="2836225"/>
          <a:ext cx="4752334" cy="727093"/>
        </a:xfrm>
        <a:prstGeom prst="homePlate">
          <a:avLst/>
        </a:prstGeom>
        <a:solidFill>
          <a:schemeClr val="accent1">
            <a:shade val="80000"/>
            <a:hueOff val="359031"/>
            <a:satOff val="-14365"/>
            <a:lumOff val="175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2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 dirty="0">
              <a:solidFill>
                <a:srgbClr val="000000"/>
              </a:solidFill>
            </a:rPr>
            <a:t>Attainment - </a:t>
          </a:r>
          <a:r>
            <a:rPr lang="en-GB" sz="1600" b="0" i="0" kern="1200" baseline="0" dirty="0">
              <a:solidFill>
                <a:srgbClr val="000000"/>
              </a:solidFill>
            </a:rPr>
            <a:t>The importance of ‘doing your best’ and how you do that</a:t>
          </a:r>
          <a:endParaRPr lang="en-GB" sz="1600" b="1" i="0" kern="1200" baseline="0" dirty="0">
            <a:solidFill>
              <a:srgbClr val="000000"/>
            </a:solidFill>
          </a:endParaRPr>
        </a:p>
      </dsp:txBody>
      <dsp:txXfrm rot="10800000">
        <a:off x="1560562" y="2836225"/>
        <a:ext cx="4570561" cy="727093"/>
      </dsp:txXfrm>
    </dsp:sp>
    <dsp:sp modelId="{0D8A83FA-FEAE-4F05-AFD7-EB1826301D64}">
      <dsp:nvSpPr>
        <dsp:cNvPr id="0" name=""/>
        <dsp:cNvSpPr/>
      </dsp:nvSpPr>
      <dsp:spPr>
        <a:xfrm>
          <a:off x="1015242" y="2836225"/>
          <a:ext cx="727093" cy="727093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1136A-E3C2-4342-9A19-E565DC1BD3D8}">
      <dsp:nvSpPr>
        <dsp:cNvPr id="0" name=""/>
        <dsp:cNvSpPr/>
      </dsp:nvSpPr>
      <dsp:spPr>
        <a:xfrm rot="10800000">
          <a:off x="1378789" y="3780362"/>
          <a:ext cx="4752334" cy="727093"/>
        </a:xfrm>
        <a:prstGeom prst="homePlate">
          <a:avLst/>
        </a:prstGeom>
        <a:solidFill>
          <a:schemeClr val="accent1">
            <a:shade val="80000"/>
            <a:hueOff val="478709"/>
            <a:satOff val="-19153"/>
            <a:lumOff val="23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2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 dirty="0">
              <a:solidFill>
                <a:srgbClr val="000000"/>
              </a:solidFill>
            </a:rPr>
            <a:t>Communication – </a:t>
          </a:r>
          <a:r>
            <a:rPr lang="en-GB" sz="1600" b="0" i="0" kern="1200" baseline="0" dirty="0">
              <a:solidFill>
                <a:srgbClr val="000000"/>
              </a:solidFill>
            </a:rPr>
            <a:t>how we talk to others and why that’s important</a:t>
          </a:r>
        </a:p>
      </dsp:txBody>
      <dsp:txXfrm rot="10800000">
        <a:off x="1560562" y="3780362"/>
        <a:ext cx="4570561" cy="727093"/>
      </dsp:txXfrm>
    </dsp:sp>
    <dsp:sp modelId="{A6192120-92B2-4EEC-A6C5-61FDB405AEAF}">
      <dsp:nvSpPr>
        <dsp:cNvPr id="0" name=""/>
        <dsp:cNvSpPr/>
      </dsp:nvSpPr>
      <dsp:spPr>
        <a:xfrm>
          <a:off x="1015242" y="3780362"/>
          <a:ext cx="727093" cy="727093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E4421-CEF1-4205-8ECF-21EC17DC458F}">
      <dsp:nvSpPr>
        <dsp:cNvPr id="0" name=""/>
        <dsp:cNvSpPr/>
      </dsp:nvSpPr>
      <dsp:spPr>
        <a:xfrm rot="10800000">
          <a:off x="1378789" y="4724499"/>
          <a:ext cx="4752334" cy="727093"/>
        </a:xfrm>
        <a:prstGeom prst="homePlate">
          <a:avLst/>
        </a:prstGeom>
        <a:solidFill>
          <a:schemeClr val="accent1">
            <a:shade val="80000"/>
            <a:hueOff val="598386"/>
            <a:satOff val="-23942"/>
            <a:lumOff val="291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2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 dirty="0">
              <a:solidFill>
                <a:srgbClr val="000000"/>
              </a:solidFill>
            </a:rPr>
            <a:t>Presentations – </a:t>
          </a:r>
          <a:r>
            <a:rPr lang="en-GB" sz="1600" b="0" i="0" kern="1200" baseline="0" dirty="0">
              <a:solidFill>
                <a:srgbClr val="000000"/>
              </a:solidFill>
            </a:rPr>
            <a:t>sharing something you know about and practicing speech skills</a:t>
          </a:r>
        </a:p>
      </dsp:txBody>
      <dsp:txXfrm rot="10800000">
        <a:off x="1560562" y="4724499"/>
        <a:ext cx="4570561" cy="727093"/>
      </dsp:txXfrm>
    </dsp:sp>
    <dsp:sp modelId="{FA3408E7-A354-4CE9-B9E0-B6E02BC58B30}">
      <dsp:nvSpPr>
        <dsp:cNvPr id="0" name=""/>
        <dsp:cNvSpPr/>
      </dsp:nvSpPr>
      <dsp:spPr>
        <a:xfrm>
          <a:off x="1015242" y="4724499"/>
          <a:ext cx="727093" cy="727093"/>
        </a:xfrm>
        <a:prstGeom prst="ellipse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6207C-2F25-45AC-89B4-0F887F65028D}">
      <dsp:nvSpPr>
        <dsp:cNvPr id="0" name=""/>
        <dsp:cNvSpPr/>
      </dsp:nvSpPr>
      <dsp:spPr>
        <a:xfrm rot="10800000">
          <a:off x="1378789" y="5668636"/>
          <a:ext cx="4752334" cy="727093"/>
        </a:xfrm>
        <a:prstGeom prst="homePlate">
          <a:avLst/>
        </a:prstGeom>
        <a:solidFill>
          <a:schemeClr val="accent1">
            <a:shade val="80000"/>
            <a:hueOff val="718063"/>
            <a:satOff val="-28730"/>
            <a:lumOff val="350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2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 dirty="0">
              <a:solidFill>
                <a:srgbClr val="000000"/>
              </a:solidFill>
            </a:rPr>
            <a:t>Celebration event at university – </a:t>
          </a:r>
          <a:r>
            <a:rPr lang="en-GB" sz="1600" b="0" i="0" kern="1200" baseline="0" dirty="0">
              <a:solidFill>
                <a:srgbClr val="000000"/>
              </a:solidFill>
            </a:rPr>
            <a:t>feeling proud of our achievements, and sparking aspirations</a:t>
          </a:r>
        </a:p>
      </dsp:txBody>
      <dsp:txXfrm rot="10800000">
        <a:off x="1560562" y="5668636"/>
        <a:ext cx="4570561" cy="727093"/>
      </dsp:txXfrm>
    </dsp:sp>
    <dsp:sp modelId="{3980B3E9-B69C-44AD-8B25-AF9E7BB954DD}">
      <dsp:nvSpPr>
        <dsp:cNvPr id="0" name=""/>
        <dsp:cNvSpPr/>
      </dsp:nvSpPr>
      <dsp:spPr>
        <a:xfrm>
          <a:off x="1015242" y="5668636"/>
          <a:ext cx="727093" cy="727093"/>
        </a:xfrm>
        <a:prstGeom prst="ellipse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4B62F-EDAF-44F1-B052-27919520BE03}">
      <dsp:nvSpPr>
        <dsp:cNvPr id="0" name=""/>
        <dsp:cNvSpPr/>
      </dsp:nvSpPr>
      <dsp:spPr>
        <a:xfrm>
          <a:off x="2619" y="255170"/>
          <a:ext cx="1418128" cy="8508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Arial"/>
            </a:rPr>
            <a:t>Paid work alongside study</a:t>
          </a:r>
        </a:p>
      </dsp:txBody>
      <dsp:txXfrm>
        <a:off x="2619" y="255170"/>
        <a:ext cx="1418128" cy="850876"/>
      </dsp:txXfrm>
    </dsp:sp>
    <dsp:sp modelId="{31A5A356-369F-4819-A76E-1B263D51AD73}">
      <dsp:nvSpPr>
        <dsp:cNvPr id="0" name=""/>
        <dsp:cNvSpPr/>
      </dsp:nvSpPr>
      <dsp:spPr>
        <a:xfrm>
          <a:off x="1562560" y="255170"/>
          <a:ext cx="1418128" cy="8508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Arial"/>
            </a:rPr>
            <a:t>Enhanced employability skills</a:t>
          </a:r>
        </a:p>
      </dsp:txBody>
      <dsp:txXfrm>
        <a:off x="1562560" y="255170"/>
        <a:ext cx="1418128" cy="850876"/>
      </dsp:txXfrm>
    </dsp:sp>
    <dsp:sp modelId="{E0710F23-D01B-435D-88F6-3A638FABB435}">
      <dsp:nvSpPr>
        <dsp:cNvPr id="0" name=""/>
        <dsp:cNvSpPr/>
      </dsp:nvSpPr>
      <dsp:spPr>
        <a:xfrm>
          <a:off x="3122501" y="255170"/>
          <a:ext cx="1418128" cy="8508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Arial"/>
            </a:rPr>
            <a:t>CV experience</a:t>
          </a:r>
        </a:p>
      </dsp:txBody>
      <dsp:txXfrm>
        <a:off x="3122501" y="255170"/>
        <a:ext cx="1418128" cy="850876"/>
      </dsp:txXfrm>
    </dsp:sp>
    <dsp:sp modelId="{46A5AEF2-D87D-420F-BDE9-7AA86E5CAE15}">
      <dsp:nvSpPr>
        <dsp:cNvPr id="0" name=""/>
        <dsp:cNvSpPr/>
      </dsp:nvSpPr>
      <dsp:spPr>
        <a:xfrm>
          <a:off x="4682442" y="255170"/>
          <a:ext cx="1418128" cy="8508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Arial"/>
            </a:rPr>
            <a:t>Chance to reflect on their own career</a:t>
          </a:r>
        </a:p>
      </dsp:txBody>
      <dsp:txXfrm>
        <a:off x="4682442" y="255170"/>
        <a:ext cx="1418128" cy="850876"/>
      </dsp:txXfrm>
    </dsp:sp>
    <dsp:sp modelId="{62B4EFBD-06BA-45FC-99B0-8D8AAC24A953}">
      <dsp:nvSpPr>
        <dsp:cNvPr id="0" name=""/>
        <dsp:cNvSpPr/>
      </dsp:nvSpPr>
      <dsp:spPr>
        <a:xfrm>
          <a:off x="6242383" y="255170"/>
          <a:ext cx="1418128" cy="8508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Arial"/>
            </a:rPr>
            <a:t>Many go on to work with young people</a:t>
          </a:r>
          <a:endParaRPr lang="en-US" sz="1500" kern="1200"/>
        </a:p>
      </dsp:txBody>
      <dsp:txXfrm>
        <a:off x="6242383" y="255170"/>
        <a:ext cx="1418128" cy="8508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32F7C-8F22-4359-BC2E-6AA3B66EB6AC}">
      <dsp:nvSpPr>
        <dsp:cNvPr id="0" name=""/>
        <dsp:cNvSpPr/>
      </dsp:nvSpPr>
      <dsp:spPr>
        <a:xfrm>
          <a:off x="693" y="719238"/>
          <a:ext cx="2703994" cy="1622396"/>
        </a:xfrm>
        <a:prstGeom prst="rect">
          <a:avLst/>
        </a:prstGeom>
        <a:solidFill>
          <a:srgbClr val="FFCC9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i="0" kern="1200" baseline="0" dirty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95%</a:t>
          </a:r>
          <a:r>
            <a:rPr lang="en-GB" sz="3200" b="0" i="0" kern="1200" baseline="0" dirty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kern="1200" baseline="0" dirty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of pupils were thinking more about their </a:t>
          </a:r>
          <a:r>
            <a:rPr lang="en-GB" sz="2400" b="1" i="0" kern="1200" baseline="0" dirty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future</a:t>
          </a:r>
          <a:endParaRPr lang="en-GB" sz="2400" b="0" kern="1200" dirty="0">
            <a:solidFill>
              <a:srgbClr val="FF6600"/>
            </a:solidFill>
            <a:effectLst/>
            <a:latin typeface="Calibri" panose="020F0502020204030204"/>
            <a:ea typeface="+mn-ea"/>
            <a:cs typeface="+mn-cs"/>
          </a:endParaRPr>
        </a:p>
      </dsp:txBody>
      <dsp:txXfrm>
        <a:off x="693" y="719238"/>
        <a:ext cx="2703994" cy="1622396"/>
      </dsp:txXfrm>
    </dsp:sp>
    <dsp:sp modelId="{ADE24423-36A0-423B-8CD5-3B102AAEEDC9}">
      <dsp:nvSpPr>
        <dsp:cNvPr id="0" name=""/>
        <dsp:cNvSpPr/>
      </dsp:nvSpPr>
      <dsp:spPr>
        <a:xfrm>
          <a:off x="2975087" y="719238"/>
          <a:ext cx="2703994" cy="1622396"/>
        </a:xfrm>
        <a:prstGeom prst="rect">
          <a:avLst/>
        </a:prstGeom>
        <a:solidFill>
          <a:srgbClr val="FFDF7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i="0" kern="120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91% </a:t>
          </a:r>
          <a:r>
            <a:rPr lang="en-GB" sz="2400" b="0" i="0" kern="120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had been more focused on improving their </a:t>
          </a:r>
          <a:r>
            <a:rPr lang="en-GB" sz="2400" b="1" i="0" kern="1200" baseline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behaviour</a:t>
          </a:r>
          <a:r>
            <a:rPr lang="en-GB" sz="2400" b="0" i="0" kern="120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 </a:t>
          </a:r>
          <a:endParaRPr lang="en-GB" sz="2400" b="0" kern="1200">
            <a:solidFill>
              <a:schemeClr val="tx1"/>
            </a:solidFill>
            <a:effectLst/>
            <a:latin typeface="Calibri" panose="020F0502020204030204"/>
            <a:ea typeface="+mn-ea"/>
            <a:cs typeface="+mn-cs"/>
          </a:endParaRPr>
        </a:p>
      </dsp:txBody>
      <dsp:txXfrm>
        <a:off x="2975087" y="719238"/>
        <a:ext cx="2703994" cy="1622396"/>
      </dsp:txXfrm>
    </dsp:sp>
    <dsp:sp modelId="{F200C0FF-9A26-463C-85EF-F14F6A589008}">
      <dsp:nvSpPr>
        <dsp:cNvPr id="0" name=""/>
        <dsp:cNvSpPr/>
      </dsp:nvSpPr>
      <dsp:spPr>
        <a:xfrm>
          <a:off x="693" y="2612034"/>
          <a:ext cx="2703994" cy="1622396"/>
        </a:xfrm>
        <a:prstGeom prst="rect">
          <a:avLst/>
        </a:prstGeom>
        <a:solidFill>
          <a:srgbClr val="FFCC9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i="0" kern="1200" baseline="0" dirty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95%</a:t>
          </a:r>
          <a:r>
            <a:rPr lang="en-GB" sz="3200" b="0" i="0" kern="1200" baseline="0" dirty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kern="1200" baseline="0" dirty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had been trying harder to </a:t>
          </a:r>
          <a:r>
            <a:rPr lang="en-GB" sz="2400" b="1" i="0" kern="1200" baseline="0" dirty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improve their schoolwork </a:t>
          </a:r>
          <a:endParaRPr lang="en-GB" sz="2400" b="1" kern="1200" dirty="0">
            <a:solidFill>
              <a:srgbClr val="FF6600"/>
            </a:solidFill>
            <a:effectLst/>
            <a:latin typeface="Calibri" panose="020F0502020204030204"/>
            <a:ea typeface="+mn-ea"/>
            <a:cs typeface="+mn-cs"/>
          </a:endParaRPr>
        </a:p>
      </dsp:txBody>
      <dsp:txXfrm>
        <a:off x="693" y="2612034"/>
        <a:ext cx="2703994" cy="1622396"/>
      </dsp:txXfrm>
    </dsp:sp>
    <dsp:sp modelId="{DE425A1D-7231-47E6-8C52-B939286A072B}">
      <dsp:nvSpPr>
        <dsp:cNvPr id="0" name=""/>
        <dsp:cNvSpPr/>
      </dsp:nvSpPr>
      <dsp:spPr>
        <a:xfrm>
          <a:off x="2975087" y="2612034"/>
          <a:ext cx="2703994" cy="1622396"/>
        </a:xfrm>
        <a:prstGeom prst="rect">
          <a:avLst/>
        </a:prstGeom>
        <a:solidFill>
          <a:srgbClr val="FFDF7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i="0" kern="120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100%</a:t>
          </a:r>
          <a:r>
            <a:rPr lang="en-GB" sz="3200" b="0" i="0" kern="120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kern="120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had been feeling prouder of their </a:t>
          </a:r>
          <a:r>
            <a:rPr lang="en-GB" sz="2400" b="1" i="0" kern="1200" baseline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achievements</a:t>
          </a:r>
          <a:endParaRPr lang="en-GB" sz="2400" kern="1200">
            <a:solidFill>
              <a:srgbClr val="FF6600"/>
            </a:solidFill>
            <a:effectLst/>
            <a:latin typeface="Calibri" panose="020F0502020204030204"/>
            <a:ea typeface="+mn-ea"/>
            <a:cs typeface="+mn-cs"/>
          </a:endParaRPr>
        </a:p>
      </dsp:txBody>
      <dsp:txXfrm>
        <a:off x="2975087" y="2612034"/>
        <a:ext cx="2703994" cy="1622396"/>
      </dsp:txXfrm>
    </dsp:sp>
    <dsp:sp modelId="{060C548D-4B47-4381-92DC-B4FA949D2578}">
      <dsp:nvSpPr>
        <dsp:cNvPr id="0" name=""/>
        <dsp:cNvSpPr/>
      </dsp:nvSpPr>
      <dsp:spPr>
        <a:xfrm>
          <a:off x="1487890" y="4504830"/>
          <a:ext cx="2703994" cy="1622396"/>
        </a:xfrm>
        <a:prstGeom prst="rect">
          <a:avLst/>
        </a:prstGeom>
        <a:solidFill>
          <a:srgbClr val="FFCC99"/>
        </a:solidFill>
        <a:ln w="12700" cap="flat" cmpd="sng" algn="ctr">
          <a:solidFill>
            <a:srgbClr val="FF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i="0" kern="120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91%</a:t>
          </a:r>
          <a:r>
            <a:rPr lang="en-GB" sz="3200" b="0" i="0" kern="1200" baseline="0">
              <a:solidFill>
                <a:srgbClr val="D65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kern="120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had been feeling more like they </a:t>
          </a:r>
          <a:r>
            <a:rPr lang="en-GB" sz="2400" b="1" i="0" kern="1200" baseline="0">
              <a:solidFill>
                <a:srgbClr val="FF6600"/>
              </a:solidFill>
              <a:effectLst/>
              <a:latin typeface="Calibri" panose="020F0502020204030204"/>
              <a:ea typeface="+mn-ea"/>
              <a:cs typeface="+mn-cs"/>
            </a:rPr>
            <a:t>belong</a:t>
          </a:r>
          <a:r>
            <a:rPr lang="en-GB" sz="2400" b="1" i="0" kern="120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 </a:t>
          </a:r>
          <a:r>
            <a:rPr lang="en-GB" sz="2400" b="0" i="0" kern="1200" baseline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at school  </a:t>
          </a:r>
          <a:endParaRPr lang="en-GB" sz="2400" kern="1200">
            <a:solidFill>
              <a:schemeClr val="tx1"/>
            </a:solidFill>
            <a:effectLst/>
            <a:latin typeface="Calibri" panose="020F0502020204030204"/>
            <a:ea typeface="+mn-ea"/>
            <a:cs typeface="+mn-cs"/>
          </a:endParaRPr>
        </a:p>
      </dsp:txBody>
      <dsp:txXfrm>
        <a:off x="1487890" y="4504830"/>
        <a:ext cx="2703994" cy="16223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0C0FF-9A26-463C-85EF-F14F6A589008}">
      <dsp:nvSpPr>
        <dsp:cNvPr id="0" name=""/>
        <dsp:cNvSpPr/>
      </dsp:nvSpPr>
      <dsp:spPr>
        <a:xfrm>
          <a:off x="737" y="66480"/>
          <a:ext cx="2875105" cy="1725063"/>
        </a:xfrm>
        <a:prstGeom prst="rect">
          <a:avLst/>
        </a:prstGeom>
        <a:solidFill>
          <a:srgbClr val="FFCCCC"/>
        </a:solidFill>
        <a:ln w="12700" cap="flat" cmpd="sng" algn="ctr">
          <a:solidFill>
            <a:srgbClr val="FF66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kern="120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100%</a:t>
          </a:r>
          <a:r>
            <a:rPr lang="en-GB" sz="2000" b="0" i="0" kern="120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i="0" kern="1200" baseline="0" dirty="0">
              <a:solidFill>
                <a:schemeClr val="tx1"/>
              </a:solidFill>
              <a:effectLst/>
              <a:latin typeface="Calibri" panose="020F0502020204030204"/>
              <a:ea typeface="+mn-ea"/>
              <a:cs typeface="+mn-cs"/>
            </a:rPr>
            <a:t>of parents</a:t>
          </a:r>
          <a:r>
            <a:rPr lang="en-GB" sz="2000" b="0" i="0" kern="120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i="0" kern="1200" baseline="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had noticed that their child was thinking more about their </a:t>
          </a:r>
          <a:r>
            <a:rPr lang="en-GB" sz="2000" b="1" i="0" kern="1200" baseline="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plans for the future</a:t>
          </a:r>
          <a:endParaRPr lang="en-GB" sz="2000" b="1" kern="12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sp:txBody>
      <dsp:txXfrm>
        <a:off x="737" y="66480"/>
        <a:ext cx="2875105" cy="1725063"/>
      </dsp:txXfrm>
    </dsp:sp>
    <dsp:sp modelId="{06AA5FE2-1656-4141-9891-73551A7CD423}">
      <dsp:nvSpPr>
        <dsp:cNvPr id="0" name=""/>
        <dsp:cNvSpPr/>
      </dsp:nvSpPr>
      <dsp:spPr>
        <a:xfrm>
          <a:off x="3163353" y="66480"/>
          <a:ext cx="2875105" cy="1725063"/>
        </a:xfrm>
        <a:prstGeom prst="rect">
          <a:avLst/>
        </a:prstGeom>
        <a:solidFill>
          <a:srgbClr val="FFCCCC"/>
        </a:solidFill>
        <a:ln w="12700" cap="flat" cmpd="sng" algn="ctr">
          <a:solidFill>
            <a:srgbClr val="FF66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kern="120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80%</a:t>
          </a:r>
          <a:r>
            <a:rPr lang="en-GB" sz="2800" b="0" i="0" kern="120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i="0" kern="1200" baseline="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had noticed that their child was trying harder to</a:t>
          </a:r>
          <a:r>
            <a:rPr lang="en-GB" sz="2000" b="0" i="0" kern="1200" baseline="0" dirty="0">
              <a:solidFill>
                <a:srgbClr val="FAA700">
                  <a:lumMod val="40000"/>
                  <a:lumOff val="6000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1" i="0" kern="1200" baseline="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improve their schoolwork </a:t>
          </a:r>
          <a:endParaRPr lang="en-GB" sz="2000" b="1" kern="12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sp:txBody>
      <dsp:txXfrm>
        <a:off x="3163353" y="66480"/>
        <a:ext cx="2875105" cy="1725063"/>
      </dsp:txXfrm>
    </dsp:sp>
    <dsp:sp modelId="{DE425A1D-7231-47E6-8C52-B939286A072B}">
      <dsp:nvSpPr>
        <dsp:cNvPr id="0" name=""/>
        <dsp:cNvSpPr/>
      </dsp:nvSpPr>
      <dsp:spPr>
        <a:xfrm>
          <a:off x="1582045" y="2079054"/>
          <a:ext cx="2875105" cy="1725063"/>
        </a:xfrm>
        <a:prstGeom prst="rect">
          <a:avLst/>
        </a:prstGeom>
        <a:solidFill>
          <a:srgbClr val="FF6699"/>
        </a:solidFill>
        <a:ln w="12700" cap="flat" cmpd="sng" algn="ctr">
          <a:solidFill>
            <a:srgbClr val="FF66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kern="120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100%</a:t>
          </a:r>
          <a:r>
            <a:rPr lang="en-GB" sz="2800" b="0" i="0" kern="1200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en-GB" sz="2000" b="0" i="0" kern="1200" baseline="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had noticed that their child had been feeling prouder of their </a:t>
          </a:r>
          <a:r>
            <a:rPr lang="en-GB" sz="2000" b="1" i="0" kern="1200" baseline="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achievements</a:t>
          </a:r>
          <a:endParaRPr lang="en-GB" sz="2000" kern="12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sp:txBody>
      <dsp:txXfrm>
        <a:off x="1582045" y="2079054"/>
        <a:ext cx="2875105" cy="1725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A8D5-E15F-4F3F-8165-D8419B29C1E6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90495-D37D-4261-B875-EEBEC4E83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0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5823B-0DAD-4C37-A6D3-B5A77D4810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970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D9FC6-90E8-2118-090D-B95196003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A162B9-9382-7608-D43B-E6CEAA6E62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AA8DD3-B12D-8A30-9C5E-65CED3072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7C5A3-A690-1B30-E6DB-C1FA30726F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90495-D37D-4261-B875-EEBEC4E83E0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001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latin typeface="Calibri"/>
                <a:ea typeface="Calibri"/>
                <a:cs typeface="Calibri"/>
              </a:rPr>
              <a:t>Primary: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St </a:t>
            </a:r>
            <a:r>
              <a:rPr lang="en-US" err="1">
                <a:latin typeface="Calibri"/>
                <a:ea typeface="Calibri"/>
                <a:cs typeface="Calibri"/>
              </a:rPr>
              <a:t>Budeaux</a:t>
            </a:r>
            <a:r>
              <a:rPr lang="en-US">
                <a:latin typeface="Calibri"/>
                <a:ea typeface="Calibri"/>
                <a:cs typeface="Calibri"/>
              </a:rPr>
              <a:t> CofE Primary Academy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Tor Bridge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Shakespeare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Plaistow Hill Primary and Nursery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Victoria Road Primary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Knowle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Woodfield Primary School</a:t>
            </a:r>
          </a:p>
          <a:p>
            <a:r>
              <a:rPr lang="en-US" err="1">
                <a:latin typeface="Calibri"/>
                <a:ea typeface="Calibri"/>
                <a:cs typeface="Calibri"/>
              </a:rPr>
              <a:t>Eggbuckland</a:t>
            </a:r>
            <a:r>
              <a:rPr lang="en-US">
                <a:latin typeface="Calibri"/>
                <a:ea typeface="Calibri"/>
                <a:cs typeface="Calibri"/>
              </a:rPr>
              <a:t> Vale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Beechwood Primary Academy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Weston Mill Community Primary Academy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Leigham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Thornbury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Oakwood Primary Academy</a:t>
            </a:r>
          </a:p>
          <a:p>
            <a:r>
              <a:rPr lang="en-US" err="1">
                <a:latin typeface="Calibri"/>
                <a:ea typeface="Calibri"/>
                <a:cs typeface="Calibri"/>
              </a:rPr>
              <a:t>Ernsettle</a:t>
            </a:r>
            <a:r>
              <a:rPr lang="en-US">
                <a:latin typeface="Calibri"/>
                <a:ea typeface="Calibri"/>
                <a:cs typeface="Calibri"/>
              </a:rPr>
              <a:t> Community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St Edwards CofE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St Peter's RC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St Paul's RC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St Matthew's CofE Primary and Nursery Academy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Mayflower Academy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Marine Academy Primary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Widewell Primary Academy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Riverside Community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Whitleigh Community Primary School</a:t>
            </a:r>
          </a:p>
          <a:p>
            <a:r>
              <a:rPr lang="en-US" err="1">
                <a:latin typeface="Calibri"/>
                <a:ea typeface="Calibri"/>
                <a:cs typeface="Calibri"/>
              </a:rPr>
              <a:t>Pennycross</a:t>
            </a:r>
            <a:r>
              <a:rPr lang="en-US">
                <a:latin typeface="Calibri"/>
                <a:ea typeface="Calibri"/>
                <a:cs typeface="Calibri"/>
              </a:rPr>
              <a:t> Primary School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Mary Dean's CofE Primary School and Nursery</a:t>
            </a:r>
          </a:p>
          <a:p>
            <a:endParaRPr lang="en-US">
              <a:latin typeface="Calibri"/>
              <a:ea typeface="Calibri"/>
              <a:cs typeface="Calibri"/>
            </a:endParaRPr>
          </a:p>
          <a:p>
            <a:endParaRPr lang="en-US">
              <a:latin typeface="Calibri"/>
              <a:ea typeface="Calibri"/>
              <a:cs typeface="Calibri"/>
            </a:endParaRPr>
          </a:p>
          <a:p>
            <a:r>
              <a:rPr lang="en-US" b="1">
                <a:latin typeface="Calibri"/>
                <a:ea typeface="Calibri"/>
                <a:cs typeface="Calibri"/>
              </a:rPr>
              <a:t>Secondary (!! we've worked with all on the PBSI Evaluation and AWI Stage 1):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All Saints Church of England Academy</a:t>
            </a:r>
          </a:p>
          <a:p>
            <a:r>
              <a:rPr lang="en-US" err="1">
                <a:latin typeface="Calibri"/>
                <a:ea typeface="Calibri"/>
                <a:cs typeface="Calibri"/>
              </a:rPr>
              <a:t>Eggbuckland</a:t>
            </a:r>
            <a:r>
              <a:rPr lang="en-US">
                <a:latin typeface="Calibri"/>
                <a:ea typeface="Calibri"/>
                <a:cs typeface="Calibri"/>
              </a:rPr>
              <a:t> Community College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St Boniface's RC College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Marine Academy Plymouth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90495-D37D-4261-B875-EEBEC4E83E0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192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90495-D37D-4261-B875-EEBEC4E83E0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931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Menti</a:t>
            </a:r>
            <a:r>
              <a:rPr lang="en-GB" dirty="0"/>
              <a:t> meter 5382 6607</a:t>
            </a:r>
          </a:p>
          <a:p>
            <a:endParaRPr lang="en-GB" dirty="0"/>
          </a:p>
          <a:p>
            <a:r>
              <a:rPr lang="en-GB" b="1" i="0" dirty="0">
                <a:solidFill>
                  <a:srgbClr val="021113"/>
                </a:solidFill>
                <a:effectLst/>
                <a:latin typeface="MentiDisplay"/>
              </a:rPr>
              <a:t>What do you know about Inclusive Education now?- Any questions?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65823B-0DAD-4C37-A6D3-B5A77D4810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531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65823B-0DAD-4C37-A6D3-B5A77D4810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668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what we developed in Plymouth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65823B-0DAD-4C37-A6D3-B5A77D4810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333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Emphasis on AWI Primary – there are limited similar programmes available for Primary phase, and AWI is distinct in it’s focus on self-esteem and belonging. Supporting pupils early on in their school career reduces the likelihood of need for further support later on in life.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90495-D37D-4261-B875-EEBEC4E83E0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638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65823B-0DAD-4C37-A6D3-B5A77D4810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137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D78CA-F816-6FD1-18FB-35668527E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994647-D7CC-2652-4567-F0BA0F7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B3318B-99A7-6BF9-6941-9AF72CA6FD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ACD6D-012D-F9C5-09DE-1A9C863D0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90495-D37D-4261-B875-EEBEC4E83E0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66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65823B-0DAD-4C37-A6D3-B5A77D4810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751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DFECA-272F-24DF-D576-80FFE9237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E8408C-1B3C-6B85-EFEE-BADD2E4BD4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1BDBBA-BBB4-B95F-E1A2-D02D8A2F9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Emphasis on AWI Primary – there are limited similar programmes available for Primary phase, and AWI is distinct in it’s focus on self-esteem and belonging. Supporting pupils early on in their school career reduces the likelihood of need for further support later on in life.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7F2D1-6119-4452-4D01-6851967AC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90495-D37D-4261-B875-EEBEC4E83E0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184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35417-0E25-DCAA-FF29-6A45DA8ED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FECDDD-1926-7BFD-DE27-6D48C1830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AC8D4-C183-ACB7-173F-424114333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Emphasis on AWI Primary – there are limited similar programmes available for Primary phase, and AWI is distinct in it’s focus on self-esteem and belonging. Supporting pupils early on in their school career reduces the likelihood of need for further support later on in life.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DEFD7-9379-B886-28D5-DC731A921C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90495-D37D-4261-B875-EEBEC4E83E0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160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ymouth.ac.uk/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emf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Layouts/_rels/slideLayout6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B10A5-482B-4041-9024-C7E4E4931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F20BB0-980B-38DD-A424-D4A25B73C6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6DF2C-53C8-BA5B-B364-54956F82F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C51B4-6427-21E8-2F93-52765341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B192E-822D-316C-2856-C61A93A21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02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1EF7F-66BF-B24C-2A66-9456BBC36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0405E3-2050-E569-EF8E-9240FFF12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DEF8A-C0C0-2C44-AE7F-A80D67152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6B3EA-81B2-ABB7-8622-322C16F36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332F8-713F-5010-63C6-BDD945DF1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810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3324FB-5641-1AD0-BEDA-18D7C3C89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D9A173-C11A-71E4-C56C-67CF2367E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ABDB3-910F-E17B-9EFF-1520D113A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C412B-ED34-1D50-BEA6-D42598D68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D551A-1F77-B6E5-076D-10383A399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047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17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45C8E-3D3E-3B85-6BD0-5EFCBE35D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7F57B6-4827-0011-2990-3C6C4F249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83B60-AE43-A509-AA8B-4B4FEAA33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4D1C2-BE16-C405-D6B4-F754EF241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848D9-7A10-F3F1-85BB-AA3750D8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123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C8D26-423C-135E-6A13-C3B8156B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1B4F1-1AA7-DDE9-45A9-152AFA87B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AE126-4B1A-416C-76B6-53A38BB85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1E1AE-EB7E-ACA6-666E-48D5114A9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C3AD6-0775-5880-8179-926987C0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4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827AA-A594-BF32-925F-B67285399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648FD-129A-B7E2-4CA7-5EF9FB2BC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194AB-6438-7241-7314-949636B59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C8C62-D04A-614F-0DBF-A2F572E70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919B7-2DED-3496-E7E0-3441C9955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149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F0A28-3D98-9587-9612-A90809D41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E21B1-9D90-68EB-3AC5-F8E90B44F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0C15C9-7C4C-FB14-2264-C3F1E0BB25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D5C1A-AA3E-4558-5BA9-72293E8F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9EC319-4279-67F9-1888-7670C069C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FCF92-F05C-2AAE-A692-F4A4AA894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909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CBC43-A2DA-419F-A6C5-1A4B769C6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6D845-ADFB-F39F-1BC8-5A69A229A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89B1B-C66E-2228-FF47-3A9E69BE8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7A172C-FA0F-7D76-F2E3-FA59BCD24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94D90E-6CF3-5079-88DE-E93CB652E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40C889-6B9D-EDD8-9610-26A77D969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85A6E9-1E58-1C45-0E79-649B43528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A06D62-CA4C-36FF-66A1-70EF15560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03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AE565-161B-169E-2757-A4ADF7F09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37B904-B659-F021-769D-5E7B1D004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325013-4EBC-E9BE-D60A-324FA040B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0CC56-25DC-95A8-AFD1-02BB38B5E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1905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21C949-CBC4-2D49-2EC7-225AE7D9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443725-3E0C-8112-289E-9D912EE6B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D846C-0ED7-04A1-109E-D2D54A3E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294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90F8-2283-6B0C-CC29-1731D3DD6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4D5FF-A886-8002-9E0A-475ECFA5B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225C2-77F9-1315-DB62-6CA8E5FC9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5C9AE-DDD4-F649-2282-F77309797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4DDC1-0142-6DC3-0BC8-4B99E4AB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4365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7499D-48D1-0159-FB53-C732249C6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E52BF-7707-F66D-19B2-5EC9604F0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817E09-732A-76B6-2083-48C55AA23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E9647-EE18-60BB-9D08-5B3872AEA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08ECA8-6A33-E1B2-D1F1-16F56396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C03077-FDA1-B19D-BFF8-A8132E0E2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198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BC2B-E1ED-40A4-79BA-24279D021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67EB4A-FE9C-7374-3B7A-DFDC1FE53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935FEC-A602-26A5-9348-16CEF44E4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024A5F-9666-24CE-14CB-AAB69D289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57058A-AA44-3D15-3E94-D5553776E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00B68-0304-869D-9978-B2A2103E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454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8C120-96E4-CD12-E184-FF4022538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013026-0874-DCBB-86F2-8216F4207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96AFD-C441-22E0-1889-4450946FD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A3085-6376-0C0F-2BEE-A000BC83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246EE-7214-038E-BCB6-DF99A88EF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7100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B8A540-BA5A-49E3-5B3E-BB7EA82820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68B56A-1C96-5A25-3BE4-34BFA5792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AA64F-5CC9-F867-4BEC-42C15EF5E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2C65A-2BE9-081A-9F97-6BAF749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52809-60D5-F949-BEBD-076FC13A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2154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D0089C5-C584-0046-BB7A-B61004662C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2208FA-D388-3C5F-15EE-3BCF3D8C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EF3FA-FFDC-4572-8F07-6B77EB1DB973}" type="datetime1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18FA4D-5E4F-2565-D0F1-8DC07D04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E02E3-9230-A076-B408-234FB1EE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AC27028-5A31-B808-ADF1-46FD565FA9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3" y="1543051"/>
            <a:ext cx="5437187" cy="2871788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presentation title here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C9C007-1425-9A15-EE88-AFF23C5AA2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4481" y="1543050"/>
            <a:ext cx="4568707" cy="92620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09A192-986A-9A0E-9215-81119ADB9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13" y="4476749"/>
            <a:ext cx="5437187" cy="1154029"/>
          </a:xfrm>
        </p:spPr>
        <p:txBody>
          <a:bodyPr tIns="180000"/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 or name of presenter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501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content full width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2581740D-FA2E-F1E1-9886-6D3AE0B6B654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49" name="corner template" hidden="1">
            <a:extLst>
              <a:ext uri="{FF2B5EF4-FFF2-40B4-BE49-F238E27FC236}">
                <a16:creationId xmlns:a16="http://schemas.microsoft.com/office/drawing/2014/main" id="{268DF13A-B26B-03B6-8E45-B250B085DF95}"/>
              </a:ext>
            </a:extLst>
          </p:cNvPr>
          <p:cNvSpPr/>
          <p:nvPr userDrawn="1"/>
        </p:nvSpPr>
        <p:spPr bwMode="gray">
          <a:xfrm>
            <a:off x="9953626" y="3452613"/>
            <a:ext cx="2238375" cy="3405387"/>
          </a:xfrm>
          <a:custGeom>
            <a:avLst/>
            <a:gdLst>
              <a:gd name="connsiteX0" fmla="*/ 2238375 w 2238375"/>
              <a:gd name="connsiteY0" fmla="*/ 0 h 3405387"/>
              <a:gd name="connsiteX1" fmla="*/ 2238375 w 2238375"/>
              <a:gd name="connsiteY1" fmla="*/ 3405387 h 3405387"/>
              <a:gd name="connsiteX2" fmla="*/ 1932977 w 2238375"/>
              <a:gd name="connsiteY2" fmla="*/ 3405387 h 3405387"/>
              <a:gd name="connsiteX3" fmla="*/ 167584 w 2238375"/>
              <a:gd name="connsiteY3" fmla="*/ 3405387 h 3405387"/>
              <a:gd name="connsiteX4" fmla="*/ 0 w 2238375"/>
              <a:gd name="connsiteY4" fmla="*/ 3405387 h 3405387"/>
              <a:gd name="connsiteX5" fmla="*/ 0 w 2238375"/>
              <a:gd name="connsiteY5" fmla="*/ 3401743 h 3405387"/>
              <a:gd name="connsiteX6" fmla="*/ 2559 w 2238375"/>
              <a:gd name="connsiteY6" fmla="*/ 3402966 h 3405387"/>
              <a:gd name="connsiteX7" fmla="*/ 50988 w 2238375"/>
              <a:gd name="connsiteY7" fmla="*/ 3381176 h 3405387"/>
              <a:gd name="connsiteX8" fmla="*/ 864589 w 2238375"/>
              <a:gd name="connsiteY8" fmla="*/ 2829146 h 3405387"/>
              <a:gd name="connsiteX9" fmla="*/ 1098257 w 2238375"/>
              <a:gd name="connsiteY9" fmla="*/ 2612451 h 3405387"/>
              <a:gd name="connsiteX10" fmla="*/ 1202379 w 2238375"/>
              <a:gd name="connsiteY10" fmla="*/ 2503498 h 3405387"/>
              <a:gd name="connsiteX11" fmla="*/ 1787155 w 2238375"/>
              <a:gd name="connsiteY11" fmla="*/ 1674243 h 3405387"/>
              <a:gd name="connsiteX12" fmla="*/ 1852533 w 2238375"/>
              <a:gd name="connsiteY12" fmla="*/ 1545921 h 3405387"/>
              <a:gd name="connsiteX13" fmla="*/ 1930020 w 2238375"/>
              <a:gd name="connsiteY13" fmla="*/ 1371596 h 3405387"/>
              <a:gd name="connsiteX14" fmla="*/ 2012348 w 2238375"/>
              <a:gd name="connsiteY14" fmla="*/ 1158532 h 3405387"/>
              <a:gd name="connsiteX15" fmla="*/ 2087413 w 2238375"/>
              <a:gd name="connsiteY15" fmla="*/ 924888 h 3405387"/>
              <a:gd name="connsiteX16" fmla="*/ 2152791 w 2238375"/>
              <a:gd name="connsiteY16" fmla="*/ 654926 h 3405387"/>
              <a:gd name="connsiteX17" fmla="*/ 2235120 w 2238375"/>
              <a:gd name="connsiteY17" fmla="*/ 49632 h 3405387"/>
              <a:gd name="connsiteX18" fmla="*/ 2238375 w 2238375"/>
              <a:gd name="connsiteY18" fmla="*/ 0 h 340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38375" h="3405387">
                <a:moveTo>
                  <a:pt x="2238375" y="0"/>
                </a:moveTo>
                <a:lnTo>
                  <a:pt x="2238375" y="3405387"/>
                </a:lnTo>
                <a:lnTo>
                  <a:pt x="1932977" y="3405387"/>
                </a:lnTo>
                <a:cubicBezTo>
                  <a:pt x="1233597" y="3405387"/>
                  <a:pt x="651712" y="3405387"/>
                  <a:pt x="167584" y="3405387"/>
                </a:cubicBezTo>
                <a:lnTo>
                  <a:pt x="0" y="3405387"/>
                </a:lnTo>
                <a:lnTo>
                  <a:pt x="0" y="3401743"/>
                </a:lnTo>
                <a:lnTo>
                  <a:pt x="2559" y="3402966"/>
                </a:lnTo>
                <a:cubicBezTo>
                  <a:pt x="19509" y="3401756"/>
                  <a:pt x="36459" y="3389650"/>
                  <a:pt x="50988" y="3381176"/>
                </a:cubicBezTo>
                <a:cubicBezTo>
                  <a:pt x="341560" y="3228641"/>
                  <a:pt x="616392" y="3043421"/>
                  <a:pt x="864589" y="2829146"/>
                </a:cubicBezTo>
                <a:cubicBezTo>
                  <a:pt x="945707" y="2760143"/>
                  <a:pt x="1021983" y="2686296"/>
                  <a:pt x="1098257" y="2612451"/>
                </a:cubicBezTo>
                <a:cubicBezTo>
                  <a:pt x="1134579" y="2577344"/>
                  <a:pt x="1167268" y="2539815"/>
                  <a:pt x="1202379" y="2503498"/>
                </a:cubicBezTo>
                <a:cubicBezTo>
                  <a:pt x="1433626" y="2254116"/>
                  <a:pt x="1629762" y="1974470"/>
                  <a:pt x="1787155" y="1674243"/>
                </a:cubicBezTo>
                <a:cubicBezTo>
                  <a:pt x="1808948" y="1631873"/>
                  <a:pt x="1830741" y="1588291"/>
                  <a:pt x="1852533" y="1545921"/>
                </a:cubicBezTo>
                <a:cubicBezTo>
                  <a:pt x="1879170" y="1489023"/>
                  <a:pt x="1905805" y="1430915"/>
                  <a:pt x="1930020" y="1371596"/>
                </a:cubicBezTo>
                <a:cubicBezTo>
                  <a:pt x="1961498" y="1302592"/>
                  <a:pt x="1986923" y="1231168"/>
                  <a:pt x="2012348" y="1158532"/>
                </a:cubicBezTo>
                <a:cubicBezTo>
                  <a:pt x="2040195" y="1081054"/>
                  <a:pt x="2066830" y="1004787"/>
                  <a:pt x="2087413" y="924888"/>
                </a:cubicBezTo>
                <a:cubicBezTo>
                  <a:pt x="2111627" y="835305"/>
                  <a:pt x="2133419" y="745721"/>
                  <a:pt x="2152791" y="654926"/>
                </a:cubicBezTo>
                <a:cubicBezTo>
                  <a:pt x="2195167" y="455179"/>
                  <a:pt x="2223013" y="253011"/>
                  <a:pt x="2235120" y="49632"/>
                </a:cubicBezTo>
                <a:lnTo>
                  <a:pt x="223837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82FC1-869A-D33F-7102-00048EE9D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815" y="703432"/>
            <a:ext cx="8316000" cy="9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here over two lines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1DA296-0766-E36C-9880-3B1F8E347DBE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3BD40B2-DA5A-E13B-E948-DF7E930DA5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658812" y="1740694"/>
            <a:ext cx="10874376" cy="4499920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7pPr marL="684000">
              <a:defRPr/>
            </a:lvl7pPr>
            <a:lvl8pPr>
              <a:defRPr/>
            </a:lvl8pPr>
          </a:lstStyle>
          <a:p>
            <a:pPr lvl="0"/>
            <a:r>
              <a:rPr lang="en-US"/>
              <a:t>Click to add body text or click an icon below to add other content.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pic>
        <p:nvPicPr>
          <p:cNvPr id="6" name="UoP logo">
            <a:extLst>
              <a:ext uri="{FF2B5EF4-FFF2-40B4-BE49-F238E27FC236}">
                <a16:creationId xmlns:a16="http://schemas.microsoft.com/office/drawing/2014/main" id="{7400253C-F5E2-9968-0C7B-AF08A4084A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4996" y="698418"/>
            <a:ext cx="2891692" cy="60196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A28F7-8354-3F6B-F16F-170C82DD0378}"/>
              </a:ext>
            </a:extLst>
          </p:cNvPr>
          <p:cNvCxnSpPr>
            <a:cxnSpLocks/>
          </p:cNvCxnSpPr>
          <p:nvPr userDrawn="1"/>
        </p:nvCxnSpPr>
        <p:spPr>
          <a:xfrm>
            <a:off x="0" y="1652102"/>
            <a:ext cx="12192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6303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cading bullets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2581740D-FA2E-F1E1-9886-6D3AE0B6B654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49" name="corner template" hidden="1">
            <a:extLst>
              <a:ext uri="{FF2B5EF4-FFF2-40B4-BE49-F238E27FC236}">
                <a16:creationId xmlns:a16="http://schemas.microsoft.com/office/drawing/2014/main" id="{268DF13A-B26B-03B6-8E45-B250B085DF95}"/>
              </a:ext>
            </a:extLst>
          </p:cNvPr>
          <p:cNvSpPr/>
          <p:nvPr userDrawn="1"/>
        </p:nvSpPr>
        <p:spPr bwMode="gray">
          <a:xfrm>
            <a:off x="9953626" y="3452613"/>
            <a:ext cx="2238375" cy="3405387"/>
          </a:xfrm>
          <a:custGeom>
            <a:avLst/>
            <a:gdLst>
              <a:gd name="connsiteX0" fmla="*/ 2238375 w 2238375"/>
              <a:gd name="connsiteY0" fmla="*/ 0 h 3405387"/>
              <a:gd name="connsiteX1" fmla="*/ 2238375 w 2238375"/>
              <a:gd name="connsiteY1" fmla="*/ 3405387 h 3405387"/>
              <a:gd name="connsiteX2" fmla="*/ 1932977 w 2238375"/>
              <a:gd name="connsiteY2" fmla="*/ 3405387 h 3405387"/>
              <a:gd name="connsiteX3" fmla="*/ 167584 w 2238375"/>
              <a:gd name="connsiteY3" fmla="*/ 3405387 h 3405387"/>
              <a:gd name="connsiteX4" fmla="*/ 0 w 2238375"/>
              <a:gd name="connsiteY4" fmla="*/ 3405387 h 3405387"/>
              <a:gd name="connsiteX5" fmla="*/ 0 w 2238375"/>
              <a:gd name="connsiteY5" fmla="*/ 3401743 h 3405387"/>
              <a:gd name="connsiteX6" fmla="*/ 2559 w 2238375"/>
              <a:gd name="connsiteY6" fmla="*/ 3402966 h 3405387"/>
              <a:gd name="connsiteX7" fmla="*/ 50988 w 2238375"/>
              <a:gd name="connsiteY7" fmla="*/ 3381176 h 3405387"/>
              <a:gd name="connsiteX8" fmla="*/ 864589 w 2238375"/>
              <a:gd name="connsiteY8" fmla="*/ 2829146 h 3405387"/>
              <a:gd name="connsiteX9" fmla="*/ 1098257 w 2238375"/>
              <a:gd name="connsiteY9" fmla="*/ 2612451 h 3405387"/>
              <a:gd name="connsiteX10" fmla="*/ 1202379 w 2238375"/>
              <a:gd name="connsiteY10" fmla="*/ 2503498 h 3405387"/>
              <a:gd name="connsiteX11" fmla="*/ 1787155 w 2238375"/>
              <a:gd name="connsiteY11" fmla="*/ 1674243 h 3405387"/>
              <a:gd name="connsiteX12" fmla="*/ 1852533 w 2238375"/>
              <a:gd name="connsiteY12" fmla="*/ 1545921 h 3405387"/>
              <a:gd name="connsiteX13" fmla="*/ 1930020 w 2238375"/>
              <a:gd name="connsiteY13" fmla="*/ 1371596 h 3405387"/>
              <a:gd name="connsiteX14" fmla="*/ 2012348 w 2238375"/>
              <a:gd name="connsiteY14" fmla="*/ 1158532 h 3405387"/>
              <a:gd name="connsiteX15" fmla="*/ 2087413 w 2238375"/>
              <a:gd name="connsiteY15" fmla="*/ 924888 h 3405387"/>
              <a:gd name="connsiteX16" fmla="*/ 2152791 w 2238375"/>
              <a:gd name="connsiteY16" fmla="*/ 654926 h 3405387"/>
              <a:gd name="connsiteX17" fmla="*/ 2235120 w 2238375"/>
              <a:gd name="connsiteY17" fmla="*/ 49632 h 3405387"/>
              <a:gd name="connsiteX18" fmla="*/ 2238375 w 2238375"/>
              <a:gd name="connsiteY18" fmla="*/ 0 h 340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38375" h="3405387">
                <a:moveTo>
                  <a:pt x="2238375" y="0"/>
                </a:moveTo>
                <a:lnTo>
                  <a:pt x="2238375" y="3405387"/>
                </a:lnTo>
                <a:lnTo>
                  <a:pt x="1932977" y="3405387"/>
                </a:lnTo>
                <a:cubicBezTo>
                  <a:pt x="1233597" y="3405387"/>
                  <a:pt x="651712" y="3405387"/>
                  <a:pt x="167584" y="3405387"/>
                </a:cubicBezTo>
                <a:lnTo>
                  <a:pt x="0" y="3405387"/>
                </a:lnTo>
                <a:lnTo>
                  <a:pt x="0" y="3401743"/>
                </a:lnTo>
                <a:lnTo>
                  <a:pt x="2559" y="3402966"/>
                </a:lnTo>
                <a:cubicBezTo>
                  <a:pt x="19509" y="3401756"/>
                  <a:pt x="36459" y="3389650"/>
                  <a:pt x="50988" y="3381176"/>
                </a:cubicBezTo>
                <a:cubicBezTo>
                  <a:pt x="341560" y="3228641"/>
                  <a:pt x="616392" y="3043421"/>
                  <a:pt x="864589" y="2829146"/>
                </a:cubicBezTo>
                <a:cubicBezTo>
                  <a:pt x="945707" y="2760143"/>
                  <a:pt x="1021983" y="2686296"/>
                  <a:pt x="1098257" y="2612451"/>
                </a:cubicBezTo>
                <a:cubicBezTo>
                  <a:pt x="1134579" y="2577344"/>
                  <a:pt x="1167268" y="2539815"/>
                  <a:pt x="1202379" y="2503498"/>
                </a:cubicBezTo>
                <a:cubicBezTo>
                  <a:pt x="1433626" y="2254116"/>
                  <a:pt x="1629762" y="1974470"/>
                  <a:pt x="1787155" y="1674243"/>
                </a:cubicBezTo>
                <a:cubicBezTo>
                  <a:pt x="1808948" y="1631873"/>
                  <a:pt x="1830741" y="1588291"/>
                  <a:pt x="1852533" y="1545921"/>
                </a:cubicBezTo>
                <a:cubicBezTo>
                  <a:pt x="1879170" y="1489023"/>
                  <a:pt x="1905805" y="1430915"/>
                  <a:pt x="1930020" y="1371596"/>
                </a:cubicBezTo>
                <a:cubicBezTo>
                  <a:pt x="1961498" y="1302592"/>
                  <a:pt x="1986923" y="1231168"/>
                  <a:pt x="2012348" y="1158532"/>
                </a:cubicBezTo>
                <a:cubicBezTo>
                  <a:pt x="2040195" y="1081054"/>
                  <a:pt x="2066830" y="1004787"/>
                  <a:pt x="2087413" y="924888"/>
                </a:cubicBezTo>
                <a:cubicBezTo>
                  <a:pt x="2111627" y="835305"/>
                  <a:pt x="2133419" y="745721"/>
                  <a:pt x="2152791" y="654926"/>
                </a:cubicBezTo>
                <a:cubicBezTo>
                  <a:pt x="2195167" y="455179"/>
                  <a:pt x="2223013" y="253011"/>
                  <a:pt x="2235120" y="49632"/>
                </a:cubicBezTo>
                <a:lnTo>
                  <a:pt x="223837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82FC1-869A-D33F-7102-00048EE9D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815" y="703432"/>
            <a:ext cx="8316000" cy="9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here over two lines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1DA296-0766-E36C-9880-3B1F8E347DBE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3BD40B2-DA5A-E13B-E948-DF7E930DA5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658812" y="1740694"/>
            <a:ext cx="10874376" cy="4499920"/>
          </a:xfrm>
        </p:spPr>
        <p:txBody>
          <a:bodyPr/>
          <a:lstStyle>
            <a:lvl1pPr marL="342900" indent="-342900"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684000" indent="-342000">
              <a:spcAft>
                <a:spcPts val="600"/>
              </a:spcAft>
              <a:buFont typeface="Arial" panose="020B0604020202020204" pitchFamily="34" charset="0"/>
              <a:buChar char="‒"/>
              <a:defRPr sz="1800"/>
            </a:lvl2pPr>
            <a:lvl3pPr marL="1026000" indent="-342000">
              <a:spcAft>
                <a:spcPts val="400"/>
              </a:spcAft>
              <a:buFont typeface="Courier New" panose="02070309020205020404" pitchFamily="49" charset="0"/>
              <a:buChar char="o"/>
              <a:defRPr sz="1600"/>
            </a:lvl3pPr>
            <a:lvl4pPr marL="1368000" indent="-342000">
              <a:buFont typeface="Wingdings" panose="05000000000000000000" pitchFamily="2" charset="2"/>
              <a:buChar char="Ø"/>
              <a:defRPr sz="1400"/>
            </a:lvl4pPr>
            <a:lvl5pPr marL="34200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defRPr sz="1800"/>
            </a:lvl5pPr>
            <a:lvl6pPr marL="684000" indent="-342900">
              <a:buFont typeface="+mj-lt"/>
              <a:buAutoNum type="alphaLcPeriod"/>
              <a:defRPr sz="1600"/>
            </a:lvl6pPr>
            <a:lvl7pPr marL="0" indent="0">
              <a:spcBef>
                <a:spcPts val="0"/>
              </a:spcBef>
              <a:spcAft>
                <a:spcPts val="1500"/>
              </a:spcAft>
              <a:buNone/>
              <a:defRPr sz="2000"/>
            </a:lvl7pPr>
            <a:lvl8pPr>
              <a:defRPr/>
            </a:lvl8pPr>
          </a:lstStyle>
          <a:p>
            <a:pPr lvl="0"/>
            <a:r>
              <a:rPr lang="en-US"/>
              <a:t>Click to add body text or click an icon below to add other content.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9378E97-1AAE-53C9-37BA-F555374F6EF0}"/>
              </a:ext>
            </a:extLst>
          </p:cNvPr>
          <p:cNvCxnSpPr>
            <a:cxnSpLocks/>
          </p:cNvCxnSpPr>
          <p:nvPr userDrawn="1"/>
        </p:nvCxnSpPr>
        <p:spPr>
          <a:xfrm>
            <a:off x="0" y="1652102"/>
            <a:ext cx="12192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UoP logo">
            <a:extLst>
              <a:ext uri="{FF2B5EF4-FFF2-40B4-BE49-F238E27FC236}">
                <a16:creationId xmlns:a16="http://schemas.microsoft.com/office/drawing/2014/main" id="{74D753AC-F125-4A4B-11EA-4639BC6E65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4996" y="698418"/>
            <a:ext cx="2891692" cy="60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51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content full width. Title botto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2581740D-FA2E-F1E1-9886-6D3AE0B6B654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1DA296-0766-E36C-9880-3B1F8E347DBE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corner template" hidden="1">
            <a:extLst>
              <a:ext uri="{FF2B5EF4-FFF2-40B4-BE49-F238E27FC236}">
                <a16:creationId xmlns:a16="http://schemas.microsoft.com/office/drawing/2014/main" id="{268DF13A-B26B-03B6-8E45-B250B085DF95}"/>
              </a:ext>
            </a:extLst>
          </p:cNvPr>
          <p:cNvSpPr/>
          <p:nvPr userDrawn="1"/>
        </p:nvSpPr>
        <p:spPr bwMode="gray">
          <a:xfrm>
            <a:off x="9953626" y="3452613"/>
            <a:ext cx="2238375" cy="3405387"/>
          </a:xfrm>
          <a:custGeom>
            <a:avLst/>
            <a:gdLst>
              <a:gd name="connsiteX0" fmla="*/ 2238375 w 2238375"/>
              <a:gd name="connsiteY0" fmla="*/ 0 h 3405387"/>
              <a:gd name="connsiteX1" fmla="*/ 2238375 w 2238375"/>
              <a:gd name="connsiteY1" fmla="*/ 3405387 h 3405387"/>
              <a:gd name="connsiteX2" fmla="*/ 1932977 w 2238375"/>
              <a:gd name="connsiteY2" fmla="*/ 3405387 h 3405387"/>
              <a:gd name="connsiteX3" fmla="*/ 167584 w 2238375"/>
              <a:gd name="connsiteY3" fmla="*/ 3405387 h 3405387"/>
              <a:gd name="connsiteX4" fmla="*/ 0 w 2238375"/>
              <a:gd name="connsiteY4" fmla="*/ 3405387 h 3405387"/>
              <a:gd name="connsiteX5" fmla="*/ 0 w 2238375"/>
              <a:gd name="connsiteY5" fmla="*/ 3401743 h 3405387"/>
              <a:gd name="connsiteX6" fmla="*/ 2559 w 2238375"/>
              <a:gd name="connsiteY6" fmla="*/ 3402966 h 3405387"/>
              <a:gd name="connsiteX7" fmla="*/ 50988 w 2238375"/>
              <a:gd name="connsiteY7" fmla="*/ 3381176 h 3405387"/>
              <a:gd name="connsiteX8" fmla="*/ 864589 w 2238375"/>
              <a:gd name="connsiteY8" fmla="*/ 2829146 h 3405387"/>
              <a:gd name="connsiteX9" fmla="*/ 1098257 w 2238375"/>
              <a:gd name="connsiteY9" fmla="*/ 2612451 h 3405387"/>
              <a:gd name="connsiteX10" fmla="*/ 1202379 w 2238375"/>
              <a:gd name="connsiteY10" fmla="*/ 2503498 h 3405387"/>
              <a:gd name="connsiteX11" fmla="*/ 1787155 w 2238375"/>
              <a:gd name="connsiteY11" fmla="*/ 1674243 h 3405387"/>
              <a:gd name="connsiteX12" fmla="*/ 1852533 w 2238375"/>
              <a:gd name="connsiteY12" fmla="*/ 1545921 h 3405387"/>
              <a:gd name="connsiteX13" fmla="*/ 1930020 w 2238375"/>
              <a:gd name="connsiteY13" fmla="*/ 1371596 h 3405387"/>
              <a:gd name="connsiteX14" fmla="*/ 2012348 w 2238375"/>
              <a:gd name="connsiteY14" fmla="*/ 1158532 h 3405387"/>
              <a:gd name="connsiteX15" fmla="*/ 2087413 w 2238375"/>
              <a:gd name="connsiteY15" fmla="*/ 924888 h 3405387"/>
              <a:gd name="connsiteX16" fmla="*/ 2152791 w 2238375"/>
              <a:gd name="connsiteY16" fmla="*/ 654926 h 3405387"/>
              <a:gd name="connsiteX17" fmla="*/ 2235120 w 2238375"/>
              <a:gd name="connsiteY17" fmla="*/ 49632 h 3405387"/>
              <a:gd name="connsiteX18" fmla="*/ 2238375 w 2238375"/>
              <a:gd name="connsiteY18" fmla="*/ 0 h 340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38375" h="3405387">
                <a:moveTo>
                  <a:pt x="2238375" y="0"/>
                </a:moveTo>
                <a:lnTo>
                  <a:pt x="2238375" y="3405387"/>
                </a:lnTo>
                <a:lnTo>
                  <a:pt x="1932977" y="3405387"/>
                </a:lnTo>
                <a:cubicBezTo>
                  <a:pt x="1233597" y="3405387"/>
                  <a:pt x="651712" y="3405387"/>
                  <a:pt x="167584" y="3405387"/>
                </a:cubicBezTo>
                <a:lnTo>
                  <a:pt x="0" y="3405387"/>
                </a:lnTo>
                <a:lnTo>
                  <a:pt x="0" y="3401743"/>
                </a:lnTo>
                <a:lnTo>
                  <a:pt x="2559" y="3402966"/>
                </a:lnTo>
                <a:cubicBezTo>
                  <a:pt x="19509" y="3401756"/>
                  <a:pt x="36459" y="3389650"/>
                  <a:pt x="50988" y="3381176"/>
                </a:cubicBezTo>
                <a:cubicBezTo>
                  <a:pt x="341560" y="3228641"/>
                  <a:pt x="616392" y="3043421"/>
                  <a:pt x="864589" y="2829146"/>
                </a:cubicBezTo>
                <a:cubicBezTo>
                  <a:pt x="945707" y="2760143"/>
                  <a:pt x="1021983" y="2686296"/>
                  <a:pt x="1098257" y="2612451"/>
                </a:cubicBezTo>
                <a:cubicBezTo>
                  <a:pt x="1134579" y="2577344"/>
                  <a:pt x="1167268" y="2539815"/>
                  <a:pt x="1202379" y="2503498"/>
                </a:cubicBezTo>
                <a:cubicBezTo>
                  <a:pt x="1433626" y="2254116"/>
                  <a:pt x="1629762" y="1974470"/>
                  <a:pt x="1787155" y="1674243"/>
                </a:cubicBezTo>
                <a:cubicBezTo>
                  <a:pt x="1808948" y="1631873"/>
                  <a:pt x="1830741" y="1588291"/>
                  <a:pt x="1852533" y="1545921"/>
                </a:cubicBezTo>
                <a:cubicBezTo>
                  <a:pt x="1879170" y="1489023"/>
                  <a:pt x="1905805" y="1430915"/>
                  <a:pt x="1930020" y="1371596"/>
                </a:cubicBezTo>
                <a:cubicBezTo>
                  <a:pt x="1961498" y="1302592"/>
                  <a:pt x="1986923" y="1231168"/>
                  <a:pt x="2012348" y="1158532"/>
                </a:cubicBezTo>
                <a:cubicBezTo>
                  <a:pt x="2040195" y="1081054"/>
                  <a:pt x="2066830" y="1004787"/>
                  <a:pt x="2087413" y="924888"/>
                </a:cubicBezTo>
                <a:cubicBezTo>
                  <a:pt x="2111627" y="835305"/>
                  <a:pt x="2133419" y="745721"/>
                  <a:pt x="2152791" y="654926"/>
                </a:cubicBezTo>
                <a:cubicBezTo>
                  <a:pt x="2195167" y="455179"/>
                  <a:pt x="2223013" y="253011"/>
                  <a:pt x="2235120" y="49632"/>
                </a:cubicBezTo>
                <a:lnTo>
                  <a:pt x="223837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82FC1-869A-D33F-7102-00048EE9D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814" y="5290512"/>
            <a:ext cx="8316000" cy="97200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here over two lines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3BD40B2-DA5A-E13B-E948-DF7E930DA5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658812" y="702000"/>
            <a:ext cx="10874376" cy="4499920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7pPr marL="684000">
              <a:defRPr/>
            </a:lvl7pPr>
            <a:lvl8pPr>
              <a:defRPr/>
            </a:lvl8pPr>
          </a:lstStyle>
          <a:p>
            <a:pPr lvl="0"/>
            <a:r>
              <a:rPr lang="en-US"/>
              <a:t>Click to add body text or click an icon below to add other content.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29D1CA6-9A35-9627-FA48-E0323AB0A7D7}"/>
              </a:ext>
            </a:extLst>
          </p:cNvPr>
          <p:cNvCxnSpPr>
            <a:cxnSpLocks/>
          </p:cNvCxnSpPr>
          <p:nvPr userDrawn="1"/>
        </p:nvCxnSpPr>
        <p:spPr>
          <a:xfrm>
            <a:off x="0" y="5286341"/>
            <a:ext cx="12192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UoP logo">
            <a:extLst>
              <a:ext uri="{FF2B5EF4-FFF2-40B4-BE49-F238E27FC236}">
                <a16:creationId xmlns:a16="http://schemas.microsoft.com/office/drawing/2014/main" id="{2DB85921-3B3A-FCBB-3057-0B3C419723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5600" y="5646356"/>
            <a:ext cx="2891692" cy="60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285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content full width. Title &amp; logo botto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2581740D-FA2E-F1E1-9886-6D3AE0B6B654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1DA296-0766-E36C-9880-3B1F8E347DBE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corner template" hidden="1">
            <a:extLst>
              <a:ext uri="{FF2B5EF4-FFF2-40B4-BE49-F238E27FC236}">
                <a16:creationId xmlns:a16="http://schemas.microsoft.com/office/drawing/2014/main" id="{268DF13A-B26B-03B6-8E45-B250B085DF95}"/>
              </a:ext>
            </a:extLst>
          </p:cNvPr>
          <p:cNvSpPr/>
          <p:nvPr userDrawn="1"/>
        </p:nvSpPr>
        <p:spPr bwMode="gray">
          <a:xfrm>
            <a:off x="9953626" y="3452613"/>
            <a:ext cx="2238375" cy="3405387"/>
          </a:xfrm>
          <a:custGeom>
            <a:avLst/>
            <a:gdLst>
              <a:gd name="connsiteX0" fmla="*/ 2238375 w 2238375"/>
              <a:gd name="connsiteY0" fmla="*/ 0 h 3405387"/>
              <a:gd name="connsiteX1" fmla="*/ 2238375 w 2238375"/>
              <a:gd name="connsiteY1" fmla="*/ 3405387 h 3405387"/>
              <a:gd name="connsiteX2" fmla="*/ 1932977 w 2238375"/>
              <a:gd name="connsiteY2" fmla="*/ 3405387 h 3405387"/>
              <a:gd name="connsiteX3" fmla="*/ 167584 w 2238375"/>
              <a:gd name="connsiteY3" fmla="*/ 3405387 h 3405387"/>
              <a:gd name="connsiteX4" fmla="*/ 0 w 2238375"/>
              <a:gd name="connsiteY4" fmla="*/ 3405387 h 3405387"/>
              <a:gd name="connsiteX5" fmla="*/ 0 w 2238375"/>
              <a:gd name="connsiteY5" fmla="*/ 3401743 h 3405387"/>
              <a:gd name="connsiteX6" fmla="*/ 2559 w 2238375"/>
              <a:gd name="connsiteY6" fmla="*/ 3402966 h 3405387"/>
              <a:gd name="connsiteX7" fmla="*/ 50988 w 2238375"/>
              <a:gd name="connsiteY7" fmla="*/ 3381176 h 3405387"/>
              <a:gd name="connsiteX8" fmla="*/ 864589 w 2238375"/>
              <a:gd name="connsiteY8" fmla="*/ 2829146 h 3405387"/>
              <a:gd name="connsiteX9" fmla="*/ 1098257 w 2238375"/>
              <a:gd name="connsiteY9" fmla="*/ 2612451 h 3405387"/>
              <a:gd name="connsiteX10" fmla="*/ 1202379 w 2238375"/>
              <a:gd name="connsiteY10" fmla="*/ 2503498 h 3405387"/>
              <a:gd name="connsiteX11" fmla="*/ 1787155 w 2238375"/>
              <a:gd name="connsiteY11" fmla="*/ 1674243 h 3405387"/>
              <a:gd name="connsiteX12" fmla="*/ 1852533 w 2238375"/>
              <a:gd name="connsiteY12" fmla="*/ 1545921 h 3405387"/>
              <a:gd name="connsiteX13" fmla="*/ 1930020 w 2238375"/>
              <a:gd name="connsiteY13" fmla="*/ 1371596 h 3405387"/>
              <a:gd name="connsiteX14" fmla="*/ 2012348 w 2238375"/>
              <a:gd name="connsiteY14" fmla="*/ 1158532 h 3405387"/>
              <a:gd name="connsiteX15" fmla="*/ 2087413 w 2238375"/>
              <a:gd name="connsiteY15" fmla="*/ 924888 h 3405387"/>
              <a:gd name="connsiteX16" fmla="*/ 2152791 w 2238375"/>
              <a:gd name="connsiteY16" fmla="*/ 654926 h 3405387"/>
              <a:gd name="connsiteX17" fmla="*/ 2235120 w 2238375"/>
              <a:gd name="connsiteY17" fmla="*/ 49632 h 3405387"/>
              <a:gd name="connsiteX18" fmla="*/ 2238375 w 2238375"/>
              <a:gd name="connsiteY18" fmla="*/ 0 h 340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38375" h="3405387">
                <a:moveTo>
                  <a:pt x="2238375" y="0"/>
                </a:moveTo>
                <a:lnTo>
                  <a:pt x="2238375" y="3405387"/>
                </a:lnTo>
                <a:lnTo>
                  <a:pt x="1932977" y="3405387"/>
                </a:lnTo>
                <a:cubicBezTo>
                  <a:pt x="1233597" y="3405387"/>
                  <a:pt x="651712" y="3405387"/>
                  <a:pt x="167584" y="3405387"/>
                </a:cubicBezTo>
                <a:lnTo>
                  <a:pt x="0" y="3405387"/>
                </a:lnTo>
                <a:lnTo>
                  <a:pt x="0" y="3401743"/>
                </a:lnTo>
                <a:lnTo>
                  <a:pt x="2559" y="3402966"/>
                </a:lnTo>
                <a:cubicBezTo>
                  <a:pt x="19509" y="3401756"/>
                  <a:pt x="36459" y="3389650"/>
                  <a:pt x="50988" y="3381176"/>
                </a:cubicBezTo>
                <a:cubicBezTo>
                  <a:pt x="341560" y="3228641"/>
                  <a:pt x="616392" y="3043421"/>
                  <a:pt x="864589" y="2829146"/>
                </a:cubicBezTo>
                <a:cubicBezTo>
                  <a:pt x="945707" y="2760143"/>
                  <a:pt x="1021983" y="2686296"/>
                  <a:pt x="1098257" y="2612451"/>
                </a:cubicBezTo>
                <a:cubicBezTo>
                  <a:pt x="1134579" y="2577344"/>
                  <a:pt x="1167268" y="2539815"/>
                  <a:pt x="1202379" y="2503498"/>
                </a:cubicBezTo>
                <a:cubicBezTo>
                  <a:pt x="1433626" y="2254116"/>
                  <a:pt x="1629762" y="1974470"/>
                  <a:pt x="1787155" y="1674243"/>
                </a:cubicBezTo>
                <a:cubicBezTo>
                  <a:pt x="1808948" y="1631873"/>
                  <a:pt x="1830741" y="1588291"/>
                  <a:pt x="1852533" y="1545921"/>
                </a:cubicBezTo>
                <a:cubicBezTo>
                  <a:pt x="1879170" y="1489023"/>
                  <a:pt x="1905805" y="1430915"/>
                  <a:pt x="1930020" y="1371596"/>
                </a:cubicBezTo>
                <a:cubicBezTo>
                  <a:pt x="1961498" y="1302592"/>
                  <a:pt x="1986923" y="1231168"/>
                  <a:pt x="2012348" y="1158532"/>
                </a:cubicBezTo>
                <a:cubicBezTo>
                  <a:pt x="2040195" y="1081054"/>
                  <a:pt x="2066830" y="1004787"/>
                  <a:pt x="2087413" y="924888"/>
                </a:cubicBezTo>
                <a:cubicBezTo>
                  <a:pt x="2111627" y="835305"/>
                  <a:pt x="2133419" y="745721"/>
                  <a:pt x="2152791" y="654926"/>
                </a:cubicBezTo>
                <a:cubicBezTo>
                  <a:pt x="2195167" y="455179"/>
                  <a:pt x="2223013" y="253011"/>
                  <a:pt x="2235120" y="49632"/>
                </a:cubicBezTo>
                <a:lnTo>
                  <a:pt x="223837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UoP logo">
            <a:extLst>
              <a:ext uri="{FF2B5EF4-FFF2-40B4-BE49-F238E27FC236}">
                <a16:creationId xmlns:a16="http://schemas.microsoft.com/office/drawing/2014/main" id="{7EF42F76-79CF-A42C-D436-B4DCFBDD23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4996" y="698418"/>
            <a:ext cx="2891692" cy="60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62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4FBDBD67-E565-56DC-2E6C-B0FBE2C868E3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615210F-1F6E-F9B0-663C-EE2A7559149E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82FC1-869A-D33F-7102-00048EE9D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812" y="702000"/>
            <a:ext cx="8316000" cy="9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here over two lines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3BD40B2-DA5A-E13B-E948-DF7E930DA5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658812" y="1742399"/>
            <a:ext cx="5107782" cy="4500000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7pPr marL="684000">
              <a:defRPr/>
            </a:lvl7pPr>
            <a:lvl8pPr>
              <a:defRPr/>
            </a:lvl8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body text or click an icon below to add other content.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90E84D2-FE71-48D0-B3EF-DBC96CFF525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gray">
          <a:xfrm>
            <a:off x="6426631" y="1742399"/>
            <a:ext cx="5107782" cy="4500000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7pPr marL="684000">
              <a:defRPr/>
            </a:lvl7pPr>
            <a:lvl8pPr>
              <a:defRPr/>
            </a:lvl8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body text or click an icon below to add other content.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70B96B-4538-5A86-D1D2-92AF1DA8BEC8}"/>
              </a:ext>
            </a:extLst>
          </p:cNvPr>
          <p:cNvCxnSpPr>
            <a:cxnSpLocks/>
          </p:cNvCxnSpPr>
          <p:nvPr userDrawn="1"/>
        </p:nvCxnSpPr>
        <p:spPr>
          <a:xfrm>
            <a:off x="0" y="1652102"/>
            <a:ext cx="12192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UoP logo">
            <a:extLst>
              <a:ext uri="{FF2B5EF4-FFF2-40B4-BE49-F238E27FC236}">
                <a16:creationId xmlns:a16="http://schemas.microsoft.com/office/drawing/2014/main" id="{1427484C-826C-C94F-F2C9-E3409F81FE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4996" y="698418"/>
            <a:ext cx="2891692" cy="60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8ED83-C1E9-EF71-C10B-00C08E163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7E533-60B5-F066-0B30-35283131E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98DD3-0A56-FB73-AAF8-6EB30E65E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CEED8-91D7-D72C-37C4-357544BCA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32E79-3606-3B38-84DF-98C1033A1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6552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content + 1x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81D93FC4-DE02-CB65-6474-5D87E9C6CB6A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376B5EC-78A8-D481-5D27-78E10C53E692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B6CFE4E7-49C5-0E3A-0B74-B067A91CBC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82FC1-869A-D33F-7102-00048EE9D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5680" y="702000"/>
            <a:ext cx="3420000" cy="93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over two lines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3BD40B2-DA5A-E13B-E948-DF7E930DA5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6585679" y="1742399"/>
            <a:ext cx="4959350" cy="4500000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body text or click an icon below to add other content.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69882ED-22DB-88E9-519A-CF07075156E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858000"/>
          </a:xfrm>
        </p:spPr>
        <p:txBody>
          <a:bodyPr bIns="1044000" anchor="ctr">
            <a:normAutofit/>
          </a:bodyPr>
          <a:lstStyle>
            <a:lvl1pPr algn="ctr">
              <a:defRPr sz="1050"/>
            </a:lvl1pPr>
          </a:lstStyle>
          <a:p>
            <a:r>
              <a:rPr lang="en-GB"/>
              <a:t>Click icon below to add picture.</a:t>
            </a:r>
          </a:p>
        </p:txBody>
      </p:sp>
      <p:pic>
        <p:nvPicPr>
          <p:cNvPr id="14" name="UoP logo">
            <a:extLst>
              <a:ext uri="{FF2B5EF4-FFF2-40B4-BE49-F238E27FC236}">
                <a16:creationId xmlns:a16="http://schemas.microsoft.com/office/drawing/2014/main" id="{2276D03E-04B5-C67F-566D-62FE0B8060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10101528" y="688008"/>
            <a:ext cx="1880551" cy="39147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8E90AD6-10C8-4804-5143-3F31B79943FD}"/>
              </a:ext>
            </a:extLst>
          </p:cNvPr>
          <p:cNvCxnSpPr>
            <a:cxnSpLocks/>
          </p:cNvCxnSpPr>
          <p:nvPr userDrawn="1"/>
        </p:nvCxnSpPr>
        <p:spPr>
          <a:xfrm>
            <a:off x="6081560" y="1652102"/>
            <a:ext cx="6120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734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content + 2x pictur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id="{C4C3E7F4-A27D-06DE-527D-7636E908D2E2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08E34D3-4DDE-05F0-19A6-95DA1E6ECF40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Picture Placeholder 88">
            <a:extLst>
              <a:ext uri="{FF2B5EF4-FFF2-40B4-BE49-F238E27FC236}">
                <a16:creationId xmlns:a16="http://schemas.microsoft.com/office/drawing/2014/main" id="{8D40CEAA-5191-AF63-EA3E-BD3A1F9D0AC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-3"/>
            <a:ext cx="6083423" cy="3429003"/>
          </a:xfrm>
          <a:ln>
            <a:noFill/>
          </a:ln>
        </p:spPr>
        <p:txBody>
          <a:bodyPr lIns="1440000" rIns="1440000" bIns="900000" anchor="ctr">
            <a:normAutofit/>
          </a:bodyPr>
          <a:lstStyle>
            <a:lvl1pPr algn="ctr">
              <a:defRPr sz="105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below to add a picture. </a:t>
            </a:r>
          </a:p>
        </p:txBody>
      </p:sp>
      <p:sp>
        <p:nvSpPr>
          <p:cNvPr id="6" name="Picture Placeholder 88">
            <a:extLst>
              <a:ext uri="{FF2B5EF4-FFF2-40B4-BE49-F238E27FC236}">
                <a16:creationId xmlns:a16="http://schemas.microsoft.com/office/drawing/2014/main" id="{E3046257-6D2E-B5B8-FBE7-336743FAEB0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3428997"/>
            <a:ext cx="6083423" cy="3429003"/>
          </a:xfrm>
          <a:ln>
            <a:noFill/>
          </a:ln>
        </p:spPr>
        <p:txBody>
          <a:bodyPr lIns="1440000" rIns="1440000" bIns="900000" anchor="ctr">
            <a:normAutofit/>
          </a:bodyPr>
          <a:lstStyle>
            <a:lvl1pPr algn="ctr">
              <a:defRPr sz="105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below to add a picture. </a:t>
            </a:r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F360A5F-B6FA-E63D-DEAD-E9A6E56739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3BD40B2-DA5A-E13B-E948-DF7E930DA5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6584400" y="1742399"/>
            <a:ext cx="4959350" cy="4500000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body text or click an icon below to add other content.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ECEDDD-C8A1-35B6-2F12-06B5AFE2BD5C}"/>
              </a:ext>
            </a:extLst>
          </p:cNvPr>
          <p:cNvCxnSpPr>
            <a:cxnSpLocks/>
          </p:cNvCxnSpPr>
          <p:nvPr userDrawn="1"/>
        </p:nvCxnSpPr>
        <p:spPr>
          <a:xfrm>
            <a:off x="6081560" y="1652102"/>
            <a:ext cx="6120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DD49F061-B32E-3435-C57E-3FC2DEE0D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5680" y="702000"/>
            <a:ext cx="3420000" cy="9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over two lines</a:t>
            </a:r>
            <a:endParaRPr lang="en-GB"/>
          </a:p>
        </p:txBody>
      </p:sp>
      <p:pic>
        <p:nvPicPr>
          <p:cNvPr id="19" name="UoP logo">
            <a:extLst>
              <a:ext uri="{FF2B5EF4-FFF2-40B4-BE49-F238E27FC236}">
                <a16:creationId xmlns:a16="http://schemas.microsoft.com/office/drawing/2014/main" id="{B0DF0034-5902-6FA1-2B02-816DF9D20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10101528" y="688008"/>
            <a:ext cx="1880551" cy="39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85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content + 3x pictur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id="{C4C3E7F4-A27D-06DE-527D-7636E908D2E2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08E34D3-4DDE-05F0-19A6-95DA1E6ECF40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icture Placeholder 88">
            <a:extLst>
              <a:ext uri="{FF2B5EF4-FFF2-40B4-BE49-F238E27FC236}">
                <a16:creationId xmlns:a16="http://schemas.microsoft.com/office/drawing/2014/main" id="{0950E2F0-E406-D9AF-5549-4BB0FE317B0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-3"/>
            <a:ext cx="3042000" cy="3429003"/>
          </a:xfrm>
          <a:ln>
            <a:noFill/>
          </a:ln>
        </p:spPr>
        <p:txBody>
          <a:bodyPr lIns="180000" rIns="180000" bIns="900000" anchor="ctr">
            <a:normAutofit/>
          </a:bodyPr>
          <a:lstStyle>
            <a:lvl1pPr algn="ctr">
              <a:defRPr sz="105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below to add a picture.</a:t>
            </a:r>
          </a:p>
        </p:txBody>
      </p:sp>
      <p:sp>
        <p:nvSpPr>
          <p:cNvPr id="7" name="Picture Placeholder 88">
            <a:extLst>
              <a:ext uri="{FF2B5EF4-FFF2-40B4-BE49-F238E27FC236}">
                <a16:creationId xmlns:a16="http://schemas.microsoft.com/office/drawing/2014/main" id="{C30548AF-F0FB-42FC-A95D-5D2005D697E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041423" y="-3"/>
            <a:ext cx="3042000" cy="3429003"/>
          </a:xfrm>
          <a:ln>
            <a:noFill/>
          </a:ln>
        </p:spPr>
        <p:txBody>
          <a:bodyPr lIns="180000" rIns="180000" bIns="900000" anchor="ctr">
            <a:normAutofit/>
          </a:bodyPr>
          <a:lstStyle>
            <a:lvl1pPr algn="ctr">
              <a:defRPr sz="105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below to add a picture.</a:t>
            </a:r>
          </a:p>
        </p:txBody>
      </p:sp>
      <p:sp>
        <p:nvSpPr>
          <p:cNvPr id="16" name="Picture Placeholder 88">
            <a:extLst>
              <a:ext uri="{FF2B5EF4-FFF2-40B4-BE49-F238E27FC236}">
                <a16:creationId xmlns:a16="http://schemas.microsoft.com/office/drawing/2014/main" id="{D5453646-30C9-34EB-2BDD-BD096FFB740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3428997"/>
            <a:ext cx="6083423" cy="3429003"/>
          </a:xfrm>
          <a:ln>
            <a:noFill/>
          </a:ln>
        </p:spPr>
        <p:txBody>
          <a:bodyPr lIns="1440000" rIns="1440000" bIns="900000" anchor="ctr">
            <a:normAutofit/>
          </a:bodyPr>
          <a:lstStyle>
            <a:lvl1pPr algn="ctr">
              <a:defRPr sz="105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below to add a picture.</a:t>
            </a:r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F360A5F-B6FA-E63D-DEAD-E9A6E56739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3BD40B2-DA5A-E13B-E948-DF7E930DA5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6584400" y="1742399"/>
            <a:ext cx="4959350" cy="4500000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body text or click an icon below to add other content.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E527701-11F9-47E3-3BBE-B041023D4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5680" y="702000"/>
            <a:ext cx="3420000" cy="93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over two lines</a:t>
            </a:r>
            <a:endParaRPr lang="en-GB"/>
          </a:p>
        </p:txBody>
      </p:sp>
      <p:pic>
        <p:nvPicPr>
          <p:cNvPr id="20" name="UoP logo">
            <a:extLst>
              <a:ext uri="{FF2B5EF4-FFF2-40B4-BE49-F238E27FC236}">
                <a16:creationId xmlns:a16="http://schemas.microsoft.com/office/drawing/2014/main" id="{129A3639-61DD-0407-9F1E-1DFE1B457C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10101528" y="688008"/>
            <a:ext cx="1880551" cy="391477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3F632DE-D435-C719-4F9D-204294239EEE}"/>
              </a:ext>
            </a:extLst>
          </p:cNvPr>
          <p:cNvCxnSpPr>
            <a:cxnSpLocks/>
          </p:cNvCxnSpPr>
          <p:nvPr userDrawn="1"/>
        </p:nvCxnSpPr>
        <p:spPr>
          <a:xfrm>
            <a:off x="6081560" y="1652102"/>
            <a:ext cx="6120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026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top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2AA64A5-717D-41B9-0439-CD9AFAC932C1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3F52FC-EE45-798A-E18C-33A4182A0119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90A7ED-8759-2446-799B-62DAACE3313B}"/>
              </a:ext>
            </a:extLst>
          </p:cNvPr>
          <p:cNvCxnSpPr>
            <a:cxnSpLocks/>
          </p:cNvCxnSpPr>
          <p:nvPr userDrawn="1"/>
        </p:nvCxnSpPr>
        <p:spPr>
          <a:xfrm>
            <a:off x="0" y="1652102"/>
            <a:ext cx="12192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UoP logo">
            <a:extLst>
              <a:ext uri="{FF2B5EF4-FFF2-40B4-BE49-F238E27FC236}">
                <a16:creationId xmlns:a16="http://schemas.microsoft.com/office/drawing/2014/main" id="{225E190B-AFDB-04DE-92E9-735645FCA2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4996" y="698418"/>
            <a:ext cx="2891692" cy="60196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6C379D-61F6-DEA4-E39B-8652874252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815" y="703432"/>
            <a:ext cx="8316000" cy="9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here over two lines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7912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logo only (bottom) #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2581740D-FA2E-F1E1-9886-6D3AE0B6B654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1DA296-0766-E36C-9880-3B1F8E347DBE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corner template" hidden="1">
            <a:extLst>
              <a:ext uri="{FF2B5EF4-FFF2-40B4-BE49-F238E27FC236}">
                <a16:creationId xmlns:a16="http://schemas.microsoft.com/office/drawing/2014/main" id="{268DF13A-B26B-03B6-8E45-B250B085DF95}"/>
              </a:ext>
            </a:extLst>
          </p:cNvPr>
          <p:cNvSpPr/>
          <p:nvPr userDrawn="1"/>
        </p:nvSpPr>
        <p:spPr bwMode="gray">
          <a:xfrm>
            <a:off x="9953626" y="3452613"/>
            <a:ext cx="2238375" cy="3405387"/>
          </a:xfrm>
          <a:custGeom>
            <a:avLst/>
            <a:gdLst>
              <a:gd name="connsiteX0" fmla="*/ 2238375 w 2238375"/>
              <a:gd name="connsiteY0" fmla="*/ 0 h 3405387"/>
              <a:gd name="connsiteX1" fmla="*/ 2238375 w 2238375"/>
              <a:gd name="connsiteY1" fmla="*/ 3405387 h 3405387"/>
              <a:gd name="connsiteX2" fmla="*/ 1932977 w 2238375"/>
              <a:gd name="connsiteY2" fmla="*/ 3405387 h 3405387"/>
              <a:gd name="connsiteX3" fmla="*/ 167584 w 2238375"/>
              <a:gd name="connsiteY3" fmla="*/ 3405387 h 3405387"/>
              <a:gd name="connsiteX4" fmla="*/ 0 w 2238375"/>
              <a:gd name="connsiteY4" fmla="*/ 3405387 h 3405387"/>
              <a:gd name="connsiteX5" fmla="*/ 0 w 2238375"/>
              <a:gd name="connsiteY5" fmla="*/ 3401743 h 3405387"/>
              <a:gd name="connsiteX6" fmla="*/ 2559 w 2238375"/>
              <a:gd name="connsiteY6" fmla="*/ 3402966 h 3405387"/>
              <a:gd name="connsiteX7" fmla="*/ 50988 w 2238375"/>
              <a:gd name="connsiteY7" fmla="*/ 3381176 h 3405387"/>
              <a:gd name="connsiteX8" fmla="*/ 864589 w 2238375"/>
              <a:gd name="connsiteY8" fmla="*/ 2829146 h 3405387"/>
              <a:gd name="connsiteX9" fmla="*/ 1098257 w 2238375"/>
              <a:gd name="connsiteY9" fmla="*/ 2612451 h 3405387"/>
              <a:gd name="connsiteX10" fmla="*/ 1202379 w 2238375"/>
              <a:gd name="connsiteY10" fmla="*/ 2503498 h 3405387"/>
              <a:gd name="connsiteX11" fmla="*/ 1787155 w 2238375"/>
              <a:gd name="connsiteY11" fmla="*/ 1674243 h 3405387"/>
              <a:gd name="connsiteX12" fmla="*/ 1852533 w 2238375"/>
              <a:gd name="connsiteY12" fmla="*/ 1545921 h 3405387"/>
              <a:gd name="connsiteX13" fmla="*/ 1930020 w 2238375"/>
              <a:gd name="connsiteY13" fmla="*/ 1371596 h 3405387"/>
              <a:gd name="connsiteX14" fmla="*/ 2012348 w 2238375"/>
              <a:gd name="connsiteY14" fmla="*/ 1158532 h 3405387"/>
              <a:gd name="connsiteX15" fmla="*/ 2087413 w 2238375"/>
              <a:gd name="connsiteY15" fmla="*/ 924888 h 3405387"/>
              <a:gd name="connsiteX16" fmla="*/ 2152791 w 2238375"/>
              <a:gd name="connsiteY16" fmla="*/ 654926 h 3405387"/>
              <a:gd name="connsiteX17" fmla="*/ 2235120 w 2238375"/>
              <a:gd name="connsiteY17" fmla="*/ 49632 h 3405387"/>
              <a:gd name="connsiteX18" fmla="*/ 2238375 w 2238375"/>
              <a:gd name="connsiteY18" fmla="*/ 0 h 340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38375" h="3405387">
                <a:moveTo>
                  <a:pt x="2238375" y="0"/>
                </a:moveTo>
                <a:lnTo>
                  <a:pt x="2238375" y="3405387"/>
                </a:lnTo>
                <a:lnTo>
                  <a:pt x="1932977" y="3405387"/>
                </a:lnTo>
                <a:cubicBezTo>
                  <a:pt x="1233597" y="3405387"/>
                  <a:pt x="651712" y="3405387"/>
                  <a:pt x="167584" y="3405387"/>
                </a:cubicBezTo>
                <a:lnTo>
                  <a:pt x="0" y="3405387"/>
                </a:lnTo>
                <a:lnTo>
                  <a:pt x="0" y="3401743"/>
                </a:lnTo>
                <a:lnTo>
                  <a:pt x="2559" y="3402966"/>
                </a:lnTo>
                <a:cubicBezTo>
                  <a:pt x="19509" y="3401756"/>
                  <a:pt x="36459" y="3389650"/>
                  <a:pt x="50988" y="3381176"/>
                </a:cubicBezTo>
                <a:cubicBezTo>
                  <a:pt x="341560" y="3228641"/>
                  <a:pt x="616392" y="3043421"/>
                  <a:pt x="864589" y="2829146"/>
                </a:cubicBezTo>
                <a:cubicBezTo>
                  <a:pt x="945707" y="2760143"/>
                  <a:pt x="1021983" y="2686296"/>
                  <a:pt x="1098257" y="2612451"/>
                </a:cubicBezTo>
                <a:cubicBezTo>
                  <a:pt x="1134579" y="2577344"/>
                  <a:pt x="1167268" y="2539815"/>
                  <a:pt x="1202379" y="2503498"/>
                </a:cubicBezTo>
                <a:cubicBezTo>
                  <a:pt x="1433626" y="2254116"/>
                  <a:pt x="1629762" y="1974470"/>
                  <a:pt x="1787155" y="1674243"/>
                </a:cubicBezTo>
                <a:cubicBezTo>
                  <a:pt x="1808948" y="1631873"/>
                  <a:pt x="1830741" y="1588291"/>
                  <a:pt x="1852533" y="1545921"/>
                </a:cubicBezTo>
                <a:cubicBezTo>
                  <a:pt x="1879170" y="1489023"/>
                  <a:pt x="1905805" y="1430915"/>
                  <a:pt x="1930020" y="1371596"/>
                </a:cubicBezTo>
                <a:cubicBezTo>
                  <a:pt x="1961498" y="1302592"/>
                  <a:pt x="1986923" y="1231168"/>
                  <a:pt x="2012348" y="1158532"/>
                </a:cubicBezTo>
                <a:cubicBezTo>
                  <a:pt x="2040195" y="1081054"/>
                  <a:pt x="2066830" y="1004787"/>
                  <a:pt x="2087413" y="924888"/>
                </a:cubicBezTo>
                <a:cubicBezTo>
                  <a:pt x="2111627" y="835305"/>
                  <a:pt x="2133419" y="745721"/>
                  <a:pt x="2152791" y="654926"/>
                </a:cubicBezTo>
                <a:cubicBezTo>
                  <a:pt x="2195167" y="455179"/>
                  <a:pt x="2223013" y="253011"/>
                  <a:pt x="2235120" y="49632"/>
                </a:cubicBezTo>
                <a:lnTo>
                  <a:pt x="223837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82FC1-869A-D33F-7102-00048EE9D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814" y="5290512"/>
            <a:ext cx="8316000" cy="972000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here over two lines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9393E83-ACA0-9C35-E155-335E486E615C}"/>
              </a:ext>
            </a:extLst>
          </p:cNvPr>
          <p:cNvCxnSpPr>
            <a:cxnSpLocks/>
          </p:cNvCxnSpPr>
          <p:nvPr userDrawn="1"/>
        </p:nvCxnSpPr>
        <p:spPr>
          <a:xfrm>
            <a:off x="0" y="5292440"/>
            <a:ext cx="12192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UoP logo">
            <a:extLst>
              <a:ext uri="{FF2B5EF4-FFF2-40B4-BE49-F238E27FC236}">
                <a16:creationId xmlns:a16="http://schemas.microsoft.com/office/drawing/2014/main" id="{0BCCA73E-717C-FE0C-41B2-AFEC4E8D1B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5600" y="5646356"/>
            <a:ext cx="2891692" cy="60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70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logo only (bottom) #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2581740D-FA2E-F1E1-9886-6D3AE0B6B654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1DA296-0766-E36C-9880-3B1F8E347DBE}"/>
              </a:ext>
            </a:extLst>
          </p:cNvPr>
          <p:cNvSpPr/>
          <p:nvPr userDrawn="1"/>
        </p:nvSpPr>
        <p:spPr bwMode="gray">
          <a:xfrm>
            <a:off x="0" y="2750884"/>
            <a:ext cx="4364531" cy="4107116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 l="-11500" r="11700" b="-30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corner template" hidden="1">
            <a:extLst>
              <a:ext uri="{FF2B5EF4-FFF2-40B4-BE49-F238E27FC236}">
                <a16:creationId xmlns:a16="http://schemas.microsoft.com/office/drawing/2014/main" id="{268DF13A-B26B-03B6-8E45-B250B085DF95}"/>
              </a:ext>
            </a:extLst>
          </p:cNvPr>
          <p:cNvSpPr/>
          <p:nvPr userDrawn="1"/>
        </p:nvSpPr>
        <p:spPr bwMode="gray">
          <a:xfrm>
            <a:off x="9953626" y="3452613"/>
            <a:ext cx="2238375" cy="3405387"/>
          </a:xfrm>
          <a:custGeom>
            <a:avLst/>
            <a:gdLst>
              <a:gd name="connsiteX0" fmla="*/ 2238375 w 2238375"/>
              <a:gd name="connsiteY0" fmla="*/ 0 h 3405387"/>
              <a:gd name="connsiteX1" fmla="*/ 2238375 w 2238375"/>
              <a:gd name="connsiteY1" fmla="*/ 3405387 h 3405387"/>
              <a:gd name="connsiteX2" fmla="*/ 1932977 w 2238375"/>
              <a:gd name="connsiteY2" fmla="*/ 3405387 h 3405387"/>
              <a:gd name="connsiteX3" fmla="*/ 167584 w 2238375"/>
              <a:gd name="connsiteY3" fmla="*/ 3405387 h 3405387"/>
              <a:gd name="connsiteX4" fmla="*/ 0 w 2238375"/>
              <a:gd name="connsiteY4" fmla="*/ 3405387 h 3405387"/>
              <a:gd name="connsiteX5" fmla="*/ 0 w 2238375"/>
              <a:gd name="connsiteY5" fmla="*/ 3401743 h 3405387"/>
              <a:gd name="connsiteX6" fmla="*/ 2559 w 2238375"/>
              <a:gd name="connsiteY6" fmla="*/ 3402966 h 3405387"/>
              <a:gd name="connsiteX7" fmla="*/ 50988 w 2238375"/>
              <a:gd name="connsiteY7" fmla="*/ 3381176 h 3405387"/>
              <a:gd name="connsiteX8" fmla="*/ 864589 w 2238375"/>
              <a:gd name="connsiteY8" fmla="*/ 2829146 h 3405387"/>
              <a:gd name="connsiteX9" fmla="*/ 1098257 w 2238375"/>
              <a:gd name="connsiteY9" fmla="*/ 2612451 h 3405387"/>
              <a:gd name="connsiteX10" fmla="*/ 1202379 w 2238375"/>
              <a:gd name="connsiteY10" fmla="*/ 2503498 h 3405387"/>
              <a:gd name="connsiteX11" fmla="*/ 1787155 w 2238375"/>
              <a:gd name="connsiteY11" fmla="*/ 1674243 h 3405387"/>
              <a:gd name="connsiteX12" fmla="*/ 1852533 w 2238375"/>
              <a:gd name="connsiteY12" fmla="*/ 1545921 h 3405387"/>
              <a:gd name="connsiteX13" fmla="*/ 1930020 w 2238375"/>
              <a:gd name="connsiteY13" fmla="*/ 1371596 h 3405387"/>
              <a:gd name="connsiteX14" fmla="*/ 2012348 w 2238375"/>
              <a:gd name="connsiteY14" fmla="*/ 1158532 h 3405387"/>
              <a:gd name="connsiteX15" fmla="*/ 2087413 w 2238375"/>
              <a:gd name="connsiteY15" fmla="*/ 924888 h 3405387"/>
              <a:gd name="connsiteX16" fmla="*/ 2152791 w 2238375"/>
              <a:gd name="connsiteY16" fmla="*/ 654926 h 3405387"/>
              <a:gd name="connsiteX17" fmla="*/ 2235120 w 2238375"/>
              <a:gd name="connsiteY17" fmla="*/ 49632 h 3405387"/>
              <a:gd name="connsiteX18" fmla="*/ 2238375 w 2238375"/>
              <a:gd name="connsiteY18" fmla="*/ 0 h 340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38375" h="3405387">
                <a:moveTo>
                  <a:pt x="2238375" y="0"/>
                </a:moveTo>
                <a:lnTo>
                  <a:pt x="2238375" y="3405387"/>
                </a:lnTo>
                <a:lnTo>
                  <a:pt x="1932977" y="3405387"/>
                </a:lnTo>
                <a:cubicBezTo>
                  <a:pt x="1233597" y="3405387"/>
                  <a:pt x="651712" y="3405387"/>
                  <a:pt x="167584" y="3405387"/>
                </a:cubicBezTo>
                <a:lnTo>
                  <a:pt x="0" y="3405387"/>
                </a:lnTo>
                <a:lnTo>
                  <a:pt x="0" y="3401743"/>
                </a:lnTo>
                <a:lnTo>
                  <a:pt x="2559" y="3402966"/>
                </a:lnTo>
                <a:cubicBezTo>
                  <a:pt x="19509" y="3401756"/>
                  <a:pt x="36459" y="3389650"/>
                  <a:pt x="50988" y="3381176"/>
                </a:cubicBezTo>
                <a:cubicBezTo>
                  <a:pt x="341560" y="3228641"/>
                  <a:pt x="616392" y="3043421"/>
                  <a:pt x="864589" y="2829146"/>
                </a:cubicBezTo>
                <a:cubicBezTo>
                  <a:pt x="945707" y="2760143"/>
                  <a:pt x="1021983" y="2686296"/>
                  <a:pt x="1098257" y="2612451"/>
                </a:cubicBezTo>
                <a:cubicBezTo>
                  <a:pt x="1134579" y="2577344"/>
                  <a:pt x="1167268" y="2539815"/>
                  <a:pt x="1202379" y="2503498"/>
                </a:cubicBezTo>
                <a:cubicBezTo>
                  <a:pt x="1433626" y="2254116"/>
                  <a:pt x="1629762" y="1974470"/>
                  <a:pt x="1787155" y="1674243"/>
                </a:cubicBezTo>
                <a:cubicBezTo>
                  <a:pt x="1808948" y="1631873"/>
                  <a:pt x="1830741" y="1588291"/>
                  <a:pt x="1852533" y="1545921"/>
                </a:cubicBezTo>
                <a:cubicBezTo>
                  <a:pt x="1879170" y="1489023"/>
                  <a:pt x="1905805" y="1430915"/>
                  <a:pt x="1930020" y="1371596"/>
                </a:cubicBezTo>
                <a:cubicBezTo>
                  <a:pt x="1961498" y="1302592"/>
                  <a:pt x="1986923" y="1231168"/>
                  <a:pt x="2012348" y="1158532"/>
                </a:cubicBezTo>
                <a:cubicBezTo>
                  <a:pt x="2040195" y="1081054"/>
                  <a:pt x="2066830" y="1004787"/>
                  <a:pt x="2087413" y="924888"/>
                </a:cubicBezTo>
                <a:cubicBezTo>
                  <a:pt x="2111627" y="835305"/>
                  <a:pt x="2133419" y="745721"/>
                  <a:pt x="2152791" y="654926"/>
                </a:cubicBezTo>
                <a:cubicBezTo>
                  <a:pt x="2195167" y="455179"/>
                  <a:pt x="2223013" y="253011"/>
                  <a:pt x="2235120" y="49632"/>
                </a:cubicBezTo>
                <a:lnTo>
                  <a:pt x="223837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82FC1-869A-D33F-7102-00048EE9D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58814" y="5290512"/>
            <a:ext cx="8316000" cy="97200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title here over two lines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9393E83-ACA0-9C35-E155-335E486E615C}"/>
              </a:ext>
            </a:extLst>
          </p:cNvPr>
          <p:cNvCxnSpPr>
            <a:cxnSpLocks/>
          </p:cNvCxnSpPr>
          <p:nvPr userDrawn="1"/>
        </p:nvCxnSpPr>
        <p:spPr>
          <a:xfrm>
            <a:off x="0" y="5292440"/>
            <a:ext cx="12192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UoP logo">
            <a:extLst>
              <a:ext uri="{FF2B5EF4-FFF2-40B4-BE49-F238E27FC236}">
                <a16:creationId xmlns:a16="http://schemas.microsoft.com/office/drawing/2014/main" id="{0BCCA73E-717C-FE0C-41B2-AFEC4E8D1B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5600" y="5646356"/>
            <a:ext cx="2891692" cy="60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934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logo. Bold statement picture background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CBFEC73-ECB9-8007-126C-F9BA26FE9A3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82FC1-869A-D33F-7102-00048EE9D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1060" y="1411537"/>
            <a:ext cx="8749881" cy="2830752"/>
          </a:xfrm>
        </p:spPr>
        <p:txBody>
          <a:bodyPr anchor="b"/>
          <a:lstStyle>
            <a:lvl1pPr algn="ctr"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 bold statement, quotation, testimonial here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3EFC9A2-5625-C187-A840-8F37328095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70000" y="4240800"/>
            <a:ext cx="9652000" cy="1276365"/>
          </a:xfrm>
        </p:spPr>
        <p:txBody>
          <a:bodyPr tIns="180000"/>
          <a:lstStyle>
            <a:lvl1pPr marL="0" indent="0" algn="ctr">
              <a:buClr>
                <a:schemeClr val="bg1"/>
              </a:buClr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 algn="ctr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 algn="ctr"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 algn="ctr"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 algn="ctr"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 algn="ctr"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  <a:lvl7pPr algn="ctr"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 algn="ctr">
              <a:defRPr>
                <a:solidFill>
                  <a:schemeClr val="bg1"/>
                </a:solidFill>
              </a:defRPr>
            </a:lvl8pPr>
            <a:lvl9pPr algn="ctr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source to the above statement or supporting information here. </a:t>
            </a:r>
            <a:r>
              <a:rPr lang="en-GB"/>
              <a:t>To add or change a photographic image to the background. &gt;Right Click over slide &gt;Format background &gt;Fill &gt;Picture or texture fill &gt;Insert (select picture from your file) Ideally your image should be sized in a 16wx9h ratio with an ideal size of 1920x1080 pixels.</a:t>
            </a:r>
          </a:p>
          <a:p>
            <a:pPr lvl="0"/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pic>
        <p:nvPicPr>
          <p:cNvPr id="10" name="UoP logo">
            <a:extLst>
              <a:ext uri="{FF2B5EF4-FFF2-40B4-BE49-F238E27FC236}">
                <a16:creationId xmlns:a16="http://schemas.microsoft.com/office/drawing/2014/main" id="{8FC84487-7DDE-DAD0-C66E-F86BB9835C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5600" y="473202"/>
            <a:ext cx="2918978" cy="60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69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logo. Bold statement picture background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CBFEC73-ECB9-8007-126C-F9BA26FE9A3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82FC1-869A-D33F-7102-00048EE9D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1060" y="1411537"/>
            <a:ext cx="8749881" cy="2830752"/>
          </a:xfrm>
        </p:spPr>
        <p:txBody>
          <a:bodyPr anchor="b"/>
          <a:lstStyle>
            <a:lvl1pPr algn="ctr">
              <a:lnSpc>
                <a:spcPct val="11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a bold statement, quotation, testimonial here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3CC36-1B70-20D7-45DB-5D62E104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D1FF-C429-4E46-9681-E66E7B98A649}" type="datetime1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496F-1036-E304-F64F-31E319A6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2B57-2D8A-BAC6-C256-8AAE8360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3EFC9A2-5625-C187-A840-8F37328095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70000" y="4240800"/>
            <a:ext cx="9652000" cy="1276365"/>
          </a:xfrm>
        </p:spPr>
        <p:txBody>
          <a:bodyPr tIns="18000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accent1"/>
                </a:solidFill>
              </a:defRPr>
            </a:lvl8pPr>
            <a:lvl9pPr algn="ctr"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GB"/>
              <a:t>Click to add source to the above statement or supporting information here. To add or change a photographic image to the background. &gt;Right Click over slide &gt;Format background &gt;Fill &gt;Picture or texture fill &gt;Insert (select picture from your file) Ideally your image should be sized in a 16wx9h ratio with an ideal size of 1920x1080 pixels.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pic>
        <p:nvPicPr>
          <p:cNvPr id="9" name="UoP logo">
            <a:extLst>
              <a:ext uri="{FF2B5EF4-FFF2-40B4-BE49-F238E27FC236}">
                <a16:creationId xmlns:a16="http://schemas.microsoft.com/office/drawing/2014/main" id="{82E20F39-1466-89BF-918D-31C0E72CEF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5600" y="486505"/>
            <a:ext cx="2897321" cy="60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43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eparator: Yellow">
    <p:bg bwMode="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C512FA-C294-712D-3914-F615BF708D87}"/>
              </a:ext>
            </a:extLst>
          </p:cNvPr>
          <p:cNvSpPr/>
          <p:nvPr userDrawn="1"/>
        </p:nvSpPr>
        <p:spPr>
          <a:xfrm>
            <a:off x="39756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en-GB" sz="20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2208FA-D388-3C5F-15EE-3BCF3D8C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EF3FA-FFDC-4572-8F07-6B77EB1DB973}" type="datetime1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18FA4D-5E4F-2565-D0F1-8DC07D04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E02E3-9230-A076-B408-234FB1EE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AC27028-5A31-B808-ADF1-46FD565FA9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3" y="2002972"/>
            <a:ext cx="5437187" cy="203964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slide separator title here over three lines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09A192-986A-9A0E-9215-81119ADB9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13" y="4042611"/>
            <a:ext cx="5437187" cy="1367589"/>
          </a:xfrm>
        </p:spPr>
        <p:txBody>
          <a:bodyPr tIns="18000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add your subtitle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EB5E4A-4B6D-0C01-B648-6B1C6ACB94ED}"/>
              </a:ext>
            </a:extLst>
          </p:cNvPr>
          <p:cNvSpPr/>
          <p:nvPr userDrawn="1"/>
        </p:nvSpPr>
        <p:spPr>
          <a:xfrm>
            <a:off x="7703859" y="1192695"/>
            <a:ext cx="4527897" cy="5769527"/>
          </a:xfrm>
          <a:prstGeom prst="rect">
            <a:avLst/>
          </a:prstGeom>
          <a:blipFill dpi="0" rotWithShape="1">
            <a:blip r:embed="rId2">
              <a:alphaModFix amt="25000"/>
            </a:blip>
            <a:srcRect/>
            <a:stretch>
              <a:fillRect t="1637" b="163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UoP logo">
            <a:extLst>
              <a:ext uri="{FF2B5EF4-FFF2-40B4-BE49-F238E27FC236}">
                <a16:creationId xmlns:a16="http://schemas.microsoft.com/office/drawing/2014/main" id="{73E1A05C-D8F7-C444-EEAC-676D0001ED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5600" y="486505"/>
            <a:ext cx="2897321" cy="60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73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eparator: Blue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B992AFA-BD53-637F-D51F-708146B0BFF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en-GB" sz="20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2208FA-D388-3C5F-15EE-3BCF3D8C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EF3FA-FFDC-4572-8F07-6B77EB1DB973}" type="datetime1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18FA4D-5E4F-2565-D0F1-8DC07D04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E02E3-9230-A076-B408-234FB1EE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AC27028-5A31-B808-ADF1-46FD565FA9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3" y="2001600"/>
            <a:ext cx="5437187" cy="204120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slide separator title here over three lines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09A192-986A-9A0E-9215-81119ADB9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13" y="4042611"/>
            <a:ext cx="5437187" cy="1367589"/>
          </a:xfrm>
        </p:spPr>
        <p:txBody>
          <a:bodyPr tIns="180000"/>
          <a:lstStyle>
            <a:lvl1pPr marL="0" indent="0">
              <a:buClr>
                <a:schemeClr val="bg1"/>
              </a:buClr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your subtitle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EB5E4A-4B6D-0C01-B648-6B1C6ACB94ED}"/>
              </a:ext>
            </a:extLst>
          </p:cNvPr>
          <p:cNvSpPr/>
          <p:nvPr userDrawn="1"/>
        </p:nvSpPr>
        <p:spPr>
          <a:xfrm>
            <a:off x="7703859" y="1192695"/>
            <a:ext cx="4527897" cy="5769527"/>
          </a:xfrm>
          <a:prstGeom prst="rect">
            <a:avLst/>
          </a:prstGeom>
          <a:blipFill dpi="0" rotWithShape="1">
            <a:blip r:embed="rId2">
              <a:alphaModFix amt="25000"/>
            </a:blip>
            <a:srcRect/>
            <a:stretch>
              <a:fillRect t="1637" b="163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UoP logo">
            <a:extLst>
              <a:ext uri="{FF2B5EF4-FFF2-40B4-BE49-F238E27FC236}">
                <a16:creationId xmlns:a16="http://schemas.microsoft.com/office/drawing/2014/main" id="{C07E8110-B88D-C842-CA71-055171DF49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5600" y="473202"/>
            <a:ext cx="2918978" cy="60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54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143E4-22F1-333C-0485-0E2FD3941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D1CD9-9B17-139A-75DA-E3910AA4AC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C094B6-BECE-C928-54BC-B1493A77E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9390C-C737-E898-D7BC-D752A300B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17586B-391C-AB1E-FEA6-3E1F2ADA7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32520-DCF9-C66C-9E4E-DD255F228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9283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eparator: Red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3B8F4BC-F522-1631-C2E1-DC646BD2AA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en-GB" sz="20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2208FA-D388-3C5F-15EE-3BCF3D8C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EF3FA-FFDC-4572-8F07-6B77EB1DB973}" type="datetime1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18FA4D-5E4F-2565-D0F1-8DC07D04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University of Plymouth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E02E3-9230-A076-B408-234FB1EE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CEA3-87EB-447D-B809-4C40576A581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AC27028-5A31-B808-ADF1-46FD565FA9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3" y="2001600"/>
            <a:ext cx="5437187" cy="204120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slide separator title here over three lines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09A192-986A-9A0E-9215-81119ADB9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13" y="4042611"/>
            <a:ext cx="5437187" cy="1367589"/>
          </a:xfrm>
        </p:spPr>
        <p:txBody>
          <a:bodyPr tIns="180000"/>
          <a:lstStyle>
            <a:lvl1pPr marL="0" indent="0">
              <a:buClr>
                <a:schemeClr val="bg1"/>
              </a:buClr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add your subtitle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EB5E4A-4B6D-0C01-B648-6B1C6ACB94ED}"/>
              </a:ext>
            </a:extLst>
          </p:cNvPr>
          <p:cNvSpPr/>
          <p:nvPr userDrawn="1"/>
        </p:nvSpPr>
        <p:spPr>
          <a:xfrm>
            <a:off x="7703859" y="1192695"/>
            <a:ext cx="4527897" cy="5769527"/>
          </a:xfrm>
          <a:prstGeom prst="rect">
            <a:avLst/>
          </a:prstGeom>
          <a:blipFill dpi="0" rotWithShape="1">
            <a:blip r:embed="rId2">
              <a:alphaModFix amt="25000"/>
            </a:blip>
            <a:srcRect/>
            <a:stretch>
              <a:fillRect t="1637" b="163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UoP logo">
            <a:extLst>
              <a:ext uri="{FF2B5EF4-FFF2-40B4-BE49-F238E27FC236}">
                <a16:creationId xmlns:a16="http://schemas.microsoft.com/office/drawing/2014/main" id="{B27665B7-16E5-818A-5E4C-1D5AB6BE9A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75600" y="473202"/>
            <a:ext cx="2918978" cy="60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89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D0089C5-C584-0046-BB7A-B61004662C01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C9C007-1425-9A15-EE88-AFF23C5AA2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3114040" y="2520730"/>
            <a:ext cx="5963920" cy="1209059"/>
          </a:xfrm>
          <a:prstGeom prst="rect">
            <a:avLst/>
          </a:prstGeom>
        </p:spPr>
      </p:pic>
      <p:pic>
        <p:nvPicPr>
          <p:cNvPr id="13" name="web address">
            <a:hlinkClick r:id="rId3"/>
            <a:extLst>
              <a:ext uri="{FF2B5EF4-FFF2-40B4-BE49-F238E27FC236}">
                <a16:creationId xmlns:a16="http://schemas.microsoft.com/office/drawing/2014/main" id="{0282DEC6-1697-1B3A-E14E-0C86DDCB1C1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5936" y="4522694"/>
            <a:ext cx="1660127" cy="24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784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899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7135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01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>
          <p15:clr>
            <a:srgbClr val="FBAE40"/>
          </p15:clr>
        </p15:guide>
        <p15:guide id="4" pos="4560">
          <p15:clr>
            <a:srgbClr val="FBAE40"/>
          </p15:clr>
        </p15:guide>
        <p15:guide id="8" orient="horz" pos="1848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4481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827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1476876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622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022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A79C4-8145-82C4-2C0B-E22EF8777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69352-F7AD-0BF9-3271-C88EEA265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09755-D768-8CAD-84EB-8904834EA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10CA52-7484-735D-675E-474C324D28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0404F7-5485-0F7A-8018-B932C3710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CF69A1-A48B-2280-8013-DC9D2A1AE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24004D-A0AE-7AF2-19C4-B59DAE622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BED4F7-75B9-6D78-1FFB-16BEB365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5648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85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699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311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989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2733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4532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6195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956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0646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535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B4796-5D0D-8A8A-5AA6-4D0DDC92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6B82F7-3CF8-DCDD-46DA-77BC5B460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EA07DF-BED2-2D00-BA81-DC99624F3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E9412B-4A05-7B7F-99D7-913F3DDC3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411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305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5881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5036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9987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9875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9790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tx">
  <p:cSld name="1_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3"/>
          <p:cNvSpPr txBox="1">
            <a:spLocks noGrp="1"/>
          </p:cNvSpPr>
          <p:nvPr>
            <p:ph type="sldNum" idx="12"/>
          </p:nvPr>
        </p:nvSpPr>
        <p:spPr>
          <a:xfrm>
            <a:off x="609600" y="6242095"/>
            <a:ext cx="310503" cy="228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7" name="Google Shape;27;p43"/>
          <p:cNvSpPr txBox="1">
            <a:spLocks noGrp="1"/>
          </p:cNvSpPr>
          <p:nvPr>
            <p:ph type="title"/>
          </p:nvPr>
        </p:nvSpPr>
        <p:spPr>
          <a:xfrm>
            <a:off x="609600" y="76200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A895"/>
              </a:buClr>
              <a:buSzPts val="3600"/>
              <a:buFont typeface="Calibri"/>
              <a:buNone/>
              <a:defRPr sz="3600" cap="none">
                <a:solidFill>
                  <a:srgbClr val="15A89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3"/>
          <p:cNvSpPr txBox="1">
            <a:spLocks noGrp="1"/>
          </p:cNvSpPr>
          <p:nvPr>
            <p:ph type="body" idx="1"/>
          </p:nvPr>
        </p:nvSpPr>
        <p:spPr>
          <a:xfrm>
            <a:off x="609600" y="2057400"/>
            <a:ext cx="109728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5A895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5A895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5A895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5A895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5A895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5A895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5A895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5A895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5A895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824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AAE0C0-3535-2355-FE27-E22C3C125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266B1F-A493-195D-9E30-6EAE68C81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56056-C19D-1605-0296-1F4C2A8D7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242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030C-B2F1-84D4-5EB2-C9D517949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9227E-8556-B6E4-56AA-3EA4BE910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04C2D-F55F-230C-52BB-CF7158CC9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24D56B-51EB-24FC-6336-62C875DF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C3776-83AE-C5BC-C141-86D31079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E3A19D-75AA-DA6B-7908-B972548B2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010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B484A-FBAA-1AA7-DF19-984E67A0B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491959-AB89-28A4-397A-9E78899737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AAB76-36C9-1E74-5746-E9690482A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120B8-077E-E785-6050-B3E41786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45E147-0AB7-E859-3B7E-0ED5C9A91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067E1-D7B5-69A6-C9B9-4ADC52C83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183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A55A50-655E-26BE-4C60-B594544ED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FF319-6D58-D5C6-D491-F92C1E1EA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F73BD-697F-46A5-A53F-7913B38F8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7C01DA-26C3-45FC-8528-7D543FB5D38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D6A19-62D3-AFAD-639A-07AEA7F05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2AF8F-2933-2425-5808-D6A447A20B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F14A2A-D16A-4B7B-A382-3D45DC027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253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2746DD-1B62-2797-FFC4-12940623B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3F39D-6D34-8F37-DA7F-C334C5F73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6C3B0-AE6C-F856-B8EC-8F7CD144D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D72643-74C6-4CEB-A5D0-8690BA77B16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F6FCA-55D6-979F-6FFD-95EDF1BBFA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E5878-9323-C180-072F-E125CDE15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4C1625-5636-44CD-8B40-C589EA577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92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A182F-1359-768E-CA83-1141F3833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58813" y="6448578"/>
            <a:ext cx="4114800" cy="114299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defRPr sz="600">
                <a:solidFill>
                  <a:srgbClr val="747376"/>
                </a:solidFill>
              </a:defRPr>
            </a:lvl1pPr>
          </a:lstStyle>
          <a:p>
            <a:r>
              <a:rPr lang="en-GB"/>
              <a:t>Copyright University of Plymouth 2023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75E45-DB18-ECD6-AC1F-F515BFA5F26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658813" y="395105"/>
            <a:ext cx="10874375" cy="132556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30597-21CA-5DA3-BCF8-0E0644E04DFE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658813" y="1825625"/>
            <a:ext cx="10874375" cy="4351338"/>
          </a:xfrm>
          <a:prstGeom prst="rect">
            <a:avLst/>
          </a:prstGeom>
        </p:spPr>
        <p:txBody>
          <a:bodyPr vert="horz" lIns="0" tIns="180000" rIns="0" bIns="0" rtlCol="0">
            <a:normAutofit/>
          </a:bodyPr>
          <a:lstStyle/>
          <a:p>
            <a:pPr lvl="0"/>
            <a:r>
              <a:rPr lang="en-US"/>
              <a:t>Text style level 1: 20pt regular</a:t>
            </a:r>
          </a:p>
          <a:p>
            <a:pPr lvl="1"/>
            <a:r>
              <a:rPr lang="en-US"/>
              <a:t>Second level: 1st bullet. 20pt regular</a:t>
            </a:r>
          </a:p>
          <a:p>
            <a:pPr lvl="2"/>
            <a:r>
              <a:rPr lang="en-US"/>
              <a:t>Third level: 2nd bullet. 18pt regular</a:t>
            </a:r>
          </a:p>
          <a:p>
            <a:pPr lvl="3"/>
            <a:r>
              <a:rPr lang="en-US"/>
              <a:t>Fourth level: 3rd bullet. 16pt regular</a:t>
            </a:r>
          </a:p>
          <a:p>
            <a:pPr lvl="4"/>
            <a:r>
              <a:rPr lang="en-US"/>
              <a:t>Fifth level: 4th bullet. 14pt regular</a:t>
            </a:r>
          </a:p>
          <a:p>
            <a:pPr lvl="5"/>
            <a:r>
              <a:rPr lang="en-US"/>
              <a:t>Sixth level: 1st numbering. 18pt regular</a:t>
            </a:r>
          </a:p>
          <a:p>
            <a:pPr lvl="6"/>
            <a:r>
              <a:rPr lang="en-US"/>
              <a:t>Seventh level: 2nd numbering: 16pt regular</a:t>
            </a:r>
          </a:p>
          <a:p>
            <a:pPr lvl="7"/>
            <a:r>
              <a:rPr lang="en-US"/>
              <a:t>Eighth level: 18pt bold</a:t>
            </a:r>
          </a:p>
          <a:p>
            <a:pPr lvl="8"/>
            <a:r>
              <a:rPr lang="en-US"/>
              <a:t>Ninth level: 14pt regular CAPS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DF2A6-28A2-0B46-9771-1875F17FBF5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658813" y="6535737"/>
            <a:ext cx="2743200" cy="114299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>
                <a:solidFill>
                  <a:srgbClr val="747376"/>
                </a:solidFill>
              </a:defRPr>
            </a:lvl1pPr>
          </a:lstStyle>
          <a:p>
            <a:fld id="{7601E8A5-FDBA-4ACB-9F31-2BCE02B8CF32}" type="datetime1">
              <a:rPr lang="en-GB" smtClean="0"/>
              <a:pPr/>
              <a:t>25/09/2025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0D7ED-680C-95A0-2BAA-4E3A0973A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92872" y="6356350"/>
            <a:ext cx="37147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600" b="1">
                <a:solidFill>
                  <a:srgbClr val="747376"/>
                </a:solidFill>
              </a:defRPr>
            </a:lvl1pPr>
          </a:lstStyle>
          <a:p>
            <a:fld id="{FC35CEA3-87EB-447D-B809-4C40576A581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42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1500"/>
        </a:spcAft>
        <a:buClr>
          <a:schemeClr val="accent1"/>
        </a:buClr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42000" indent="-34200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4000" indent="-3420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26000" indent="-342000" algn="l" defTabSz="9144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68000" indent="-342000" algn="l" defTabSz="9144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Ø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" indent="-3429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630238" indent="-3429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Font typeface="Arial" panose="020B0604020202020204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400" kern="1200" cap="all" baseline="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15">
          <p15:clr>
            <a:srgbClr val="F26B43"/>
          </p15:clr>
        </p15:guide>
        <p15:guide id="4" pos="7265">
          <p15:clr>
            <a:srgbClr val="F26B43"/>
          </p15:clr>
        </p15:guide>
        <p15:guide id="5" orient="horz" pos="4042">
          <p15:clr>
            <a:srgbClr val="F26B43"/>
          </p15:clr>
        </p15:guide>
        <p15:guide id="6" orient="horz" pos="27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EDC0DB-AB62-4052-BC18-B9B18017132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BABCD58A-0167-42F6-88FD-259C7CAEF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0078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72A1810-A15D-48AB-A7EC-DCA457ABD6D7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72A982E-81DD-46D6-9F0C-7E14F1624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2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7.xml"/><Relationship Id="rId11" Type="http://schemas.microsoft.com/office/2007/relationships/hdphoto" Target="../media/hdphoto7.wdp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62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6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64.svg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63.png"/><Relationship Id="rId4" Type="http://schemas.openxmlformats.org/officeDocument/2006/relationships/diagramLayout" Target="../diagrams/layout8.xml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5.xml"/><Relationship Id="rId1" Type="http://schemas.openxmlformats.org/officeDocument/2006/relationships/video" Target="https://liveplymouthac-my.sharepoint.com/:v:/g/personal/george_munn_plymouth_ac_uk/EZazD94A4wZJiZKsrT92ThcBOmYSJy8J4a6tzP5TPKg-Sg?e=hJSjZF" TargetMode="External"/><Relationship Id="rId5" Type="http://schemas.openxmlformats.org/officeDocument/2006/relationships/image" Target="../media/image65.jpeg"/><Relationship Id="rId4" Type="http://schemas.openxmlformats.org/officeDocument/2006/relationships/hyperlink" Target="https://liveplymouthac-my.sharepoint.com/:v:/g/personal/george_munn_plymouth_ac_uk/EZazD94A4wZJiZKsrT92ThcBOmYSJy8J4a6tzP5TPKg-Sg?e=hJSjZ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7" Type="http://schemas.openxmlformats.org/officeDocument/2006/relationships/image" Target="../media/image71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0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microsoft.com/office/2007/relationships/hdphoto" Target="../media/hdphoto8.wdp"/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12" Type="http://schemas.openxmlformats.org/officeDocument/2006/relationships/image" Target="../media/image82.png"/><Relationship Id="rId17" Type="http://schemas.microsoft.com/office/2007/relationships/hdphoto" Target="../media/hdphoto10.wdp"/><Relationship Id="rId2" Type="http://schemas.openxmlformats.org/officeDocument/2006/relationships/image" Target="../media/image72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6.png"/><Relationship Id="rId11" Type="http://schemas.openxmlformats.org/officeDocument/2006/relationships/image" Target="../media/image81.svg"/><Relationship Id="rId5" Type="http://schemas.openxmlformats.org/officeDocument/2006/relationships/image" Target="../media/image75.svg"/><Relationship Id="rId15" Type="http://schemas.microsoft.com/office/2007/relationships/hdphoto" Target="../media/hdphoto9.wdp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svg"/><Relationship Id="rId14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8.jpeg"/><Relationship Id="rId11" Type="http://schemas.openxmlformats.org/officeDocument/2006/relationships/image" Target="../media/image93.jpeg"/><Relationship Id="rId5" Type="http://schemas.openxmlformats.org/officeDocument/2006/relationships/image" Target="../media/image87.png"/><Relationship Id="rId10" Type="http://schemas.openxmlformats.org/officeDocument/2006/relationships/image" Target="../media/image92.jpeg"/><Relationship Id="rId4" Type="http://schemas.openxmlformats.org/officeDocument/2006/relationships/image" Target="../media/image86.jpeg"/><Relationship Id="rId9" Type="http://schemas.openxmlformats.org/officeDocument/2006/relationships/image" Target="../media/image9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13" Type="http://schemas.openxmlformats.org/officeDocument/2006/relationships/image" Target="../media/image82.png"/><Relationship Id="rId18" Type="http://schemas.microsoft.com/office/2007/relationships/hdphoto" Target="../media/hdphoto10.wdp"/><Relationship Id="rId3" Type="http://schemas.openxmlformats.org/officeDocument/2006/relationships/image" Target="../media/image72.png"/><Relationship Id="rId21" Type="http://schemas.openxmlformats.org/officeDocument/2006/relationships/image" Target="../media/image95.png"/><Relationship Id="rId7" Type="http://schemas.openxmlformats.org/officeDocument/2006/relationships/image" Target="../media/image76.png"/><Relationship Id="rId12" Type="http://schemas.openxmlformats.org/officeDocument/2006/relationships/image" Target="../media/image81.svg"/><Relationship Id="rId17" Type="http://schemas.openxmlformats.org/officeDocument/2006/relationships/image" Target="../media/image84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6" Type="http://schemas.microsoft.com/office/2007/relationships/hdphoto" Target="../media/hdphoto11.wdp"/><Relationship Id="rId20" Type="http://schemas.microsoft.com/office/2007/relationships/hdphoto" Target="../media/hdphoto6.wdp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5.svg"/><Relationship Id="rId11" Type="http://schemas.openxmlformats.org/officeDocument/2006/relationships/image" Target="../media/image80.png"/><Relationship Id="rId24" Type="http://schemas.openxmlformats.org/officeDocument/2006/relationships/image" Target="../media/image97.jpg"/><Relationship Id="rId5" Type="http://schemas.openxmlformats.org/officeDocument/2006/relationships/image" Target="../media/image74.png"/><Relationship Id="rId15" Type="http://schemas.openxmlformats.org/officeDocument/2006/relationships/image" Target="../media/image94.png"/><Relationship Id="rId23" Type="http://schemas.openxmlformats.org/officeDocument/2006/relationships/image" Target="../media/image96.png"/><Relationship Id="rId10" Type="http://schemas.openxmlformats.org/officeDocument/2006/relationships/image" Target="../media/image79.svg"/><Relationship Id="rId19" Type="http://schemas.openxmlformats.org/officeDocument/2006/relationships/image" Target="../media/image47.png"/><Relationship Id="rId4" Type="http://schemas.openxmlformats.org/officeDocument/2006/relationships/image" Target="../media/image73.svg"/><Relationship Id="rId9" Type="http://schemas.openxmlformats.org/officeDocument/2006/relationships/image" Target="../media/image78.png"/><Relationship Id="rId14" Type="http://schemas.microsoft.com/office/2007/relationships/hdphoto" Target="../media/hdphoto8.wdp"/><Relationship Id="rId22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8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9.xml"/><Relationship Id="rId6" Type="http://schemas.openxmlformats.org/officeDocument/2006/relationships/hyperlink" Target="https://www.plymouth.ac.uk/research/education/university-practice-partnerships/research-in-practice/are-we-included" TargetMode="External"/><Relationship Id="rId5" Type="http://schemas.openxmlformats.org/officeDocument/2006/relationships/image" Target="../media/image100.jpg"/><Relationship Id="rId4" Type="http://schemas.openxmlformats.org/officeDocument/2006/relationships/image" Target="../media/image9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achingtimes.com/send-green-paper-2022-some-critical-insights/" TargetMode="External"/><Relationship Id="rId7" Type="http://schemas.openxmlformats.org/officeDocument/2006/relationships/hyperlink" Target="https://doi.org/10.70156/2634-8594.1027" TargetMode="External"/><Relationship Id="rId2" Type="http://schemas.openxmlformats.org/officeDocument/2006/relationships/hyperlink" Target="https://www.teachingtimes.com/a-framework-for-inclusion/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teachingtimes.com/a-vision-for-true-inclusion-in-plymouth-schools-and-beyond/" TargetMode="External"/><Relationship Id="rId5" Type="http://schemas.openxmlformats.org/officeDocument/2006/relationships/hyperlink" Target="https://www.teachingtimes.com/why-are-2-million-children-in-england-failing-to-attend-school/" TargetMode="External"/><Relationship Id="rId4" Type="http://schemas.openxmlformats.org/officeDocument/2006/relationships/hyperlink" Target="https://www.teachingtimes.com/schools-collaborate-to-make-inclusion-work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ymouth.ac.uk/research/education/university-practice-partnerships/research-in-practice/are-we-included" TargetMode="External"/><Relationship Id="rId2" Type="http://schemas.openxmlformats.org/officeDocument/2006/relationships/hyperlink" Target="https://eur03.safelinks.protection.outlook.com/?url=https%3A%2F%2Fwww.plymouth.ac.uk%2Fresearch%2Feducation%2Funiversity-practice-partnerships%2Fresearch-in-practice%2Fare-we-included&amp;data=05%7C01%7CS.Gibson-1%40plymouth.ac.uk%7C2a98bda284744a2c778f08dbf5bb8b1f%7C5437e7eb83fb4d1abfd3bb247e061bf1%7C1%7C0%7C638373958412250299%7CUnknown%7CTWFpbGZsb3d8eyJWIjoiMC4wLjAwMDAiLCJQIjoiV2luMzIiLCJBTiI6Ik1haWwiLCJXVCI6Mn0%3D%7C3000%7C%7C%7C&amp;sdata=ikZeM%2B7kLjaon95BjSvmxejvTLEMzY0wDtz8lWQ48ok%3D&amp;reserved=0" TargetMode="Externa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diagramQuickStyle" Target="../diagrams/quickStyle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Layout" Target="../diagrams/layout4.xml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4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6.png"/><Relationship Id="rId14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diagramDrawing" Target="../diagrams/drawing6.xml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12" Type="http://schemas.openxmlformats.org/officeDocument/2006/relationships/diagramColors" Target="../diagrams/colors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4.wdp"/><Relationship Id="rId11" Type="http://schemas.openxmlformats.org/officeDocument/2006/relationships/diagramQuickStyle" Target="../diagrams/quickStyle6.xml"/><Relationship Id="rId5" Type="http://schemas.openxmlformats.org/officeDocument/2006/relationships/image" Target="../media/image45.png"/><Relationship Id="rId15" Type="http://schemas.microsoft.com/office/2007/relationships/hdphoto" Target="../media/hdphoto6.wdp"/><Relationship Id="rId10" Type="http://schemas.openxmlformats.org/officeDocument/2006/relationships/diagramLayout" Target="../diagrams/layout6.xml"/><Relationship Id="rId4" Type="http://schemas.microsoft.com/office/2007/relationships/hdphoto" Target="../media/hdphoto3.wdp"/><Relationship Id="rId9" Type="http://schemas.openxmlformats.org/officeDocument/2006/relationships/diagramData" Target="../diagrams/data6.xml"/><Relationship Id="rId1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48.emf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4.sv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50.emf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57.png"/><Relationship Id="rId14" Type="http://schemas.openxmlformats.org/officeDocument/2006/relationships/image" Target="../media/image4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49EA32CB-7394-DC16-5981-4756F7E53F99}"/>
              </a:ext>
            </a:extLst>
          </p:cNvPr>
          <p:cNvGrpSpPr/>
          <p:nvPr/>
        </p:nvGrpSpPr>
        <p:grpSpPr>
          <a:xfrm>
            <a:off x="6533180" y="151342"/>
            <a:ext cx="4069578" cy="3751731"/>
            <a:chOff x="4309768" y="94481"/>
            <a:chExt cx="3564784" cy="3524117"/>
          </a:xfrm>
          <a:effectLst/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F3D3438C-D997-92D1-5570-8FEBFF520069}"/>
                </a:ext>
              </a:extLst>
            </p:cNvPr>
            <p:cNvSpPr/>
            <p:nvPr/>
          </p:nvSpPr>
          <p:spPr>
            <a:xfrm>
              <a:off x="4309768" y="94481"/>
              <a:ext cx="3564784" cy="3524117"/>
            </a:xfrm>
            <a:prstGeom prst="roundRect">
              <a:avLst>
                <a:gd name="adj" fmla="val 6811"/>
              </a:avLst>
            </a:prstGeom>
            <a:solidFill>
              <a:srgbClr val="002060"/>
            </a:solidFill>
            <a:ln w="76200">
              <a:solidFill>
                <a:srgbClr val="DDECFF"/>
              </a:solidFill>
            </a:ln>
            <a:effectLst>
              <a:glow rad="228600">
                <a:schemeClr val="accent5">
                  <a:alpha val="40000"/>
                </a:schemeClr>
              </a:glow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04ABDA96-25EF-9DE0-D4DC-0161ECB73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3464" y="201881"/>
              <a:ext cx="3437392" cy="3309315"/>
            </a:xfrm>
            <a:prstGeom prst="rect">
              <a:avLst/>
            </a:prstGeom>
          </p:spPr>
        </p:pic>
      </p:grpSp>
      <p:pic>
        <p:nvPicPr>
          <p:cNvPr id="47" name="Picture 8" descr="University of Plymouth Logo - PNG Logo Vector Brand Downloads (SVG, EPS)">
            <a:extLst>
              <a:ext uri="{FF2B5EF4-FFF2-40B4-BE49-F238E27FC236}">
                <a16:creationId xmlns:a16="http://schemas.microsoft.com/office/drawing/2014/main" id="{B6416820-B6CC-89C8-CE12-40D95692F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" t="30349" r="669" b="33256"/>
          <a:stretch>
            <a:fillRect/>
          </a:stretch>
        </p:blipFill>
        <p:spPr bwMode="auto">
          <a:xfrm>
            <a:off x="8351673" y="5723205"/>
            <a:ext cx="2933039" cy="68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01999BC0-5311-6F9F-C28B-F0D86D7AB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210" y="5731427"/>
            <a:ext cx="2119369" cy="69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9A511CC-5D8F-4677-74F3-A56D2CBE66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99" y="-72786"/>
            <a:ext cx="4935208" cy="2143664"/>
          </a:xfrm>
          <a:prstGeom prst="rect">
            <a:avLst/>
          </a:prstGeom>
        </p:spPr>
      </p:pic>
      <p:pic>
        <p:nvPicPr>
          <p:cNvPr id="53" name="Picture 52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3212E54F-4911-A3D3-9BF6-B03D4918B9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451" y="4698701"/>
            <a:ext cx="4935208" cy="2191289"/>
          </a:xfrm>
          <a:prstGeom prst="rect">
            <a:avLst/>
          </a:prstGeom>
        </p:spPr>
      </p:pic>
      <p:pic>
        <p:nvPicPr>
          <p:cNvPr id="55" name="Picture 54" descr="A group of children holding up posters&#10;&#10;AI-generated content may be incorrect.">
            <a:extLst>
              <a:ext uri="{FF2B5EF4-FFF2-40B4-BE49-F238E27FC236}">
                <a16:creationId xmlns:a16="http://schemas.microsoft.com/office/drawing/2014/main" id="{1DCF8795-E579-D34D-2804-7956E5B9F5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0553" y="2011033"/>
            <a:ext cx="5204784" cy="2766203"/>
          </a:xfrm>
          <a:prstGeom prst="rect">
            <a:avLst/>
          </a:prstGeom>
          <a:effectLst>
            <a:outerShdw blurRad="50800" dist="38100" dir="3120000">
              <a:srgbClr val="000000">
                <a:alpha val="40000"/>
              </a:srgbClr>
            </a:outerShdw>
          </a:effectLst>
        </p:spPr>
      </p:pic>
      <p:sp>
        <p:nvSpPr>
          <p:cNvPr id="57" name="Title 12">
            <a:extLst>
              <a:ext uri="{FF2B5EF4-FFF2-40B4-BE49-F238E27FC236}">
                <a16:creationId xmlns:a16="http://schemas.microsoft.com/office/drawing/2014/main" id="{4D073B52-E4F3-0E09-3F4F-7BBC1CC1B322}"/>
              </a:ext>
            </a:extLst>
          </p:cNvPr>
          <p:cNvSpPr txBox="1">
            <a:spLocks/>
          </p:cNvSpPr>
          <p:nvPr/>
        </p:nvSpPr>
        <p:spPr>
          <a:xfrm>
            <a:off x="5821075" y="3417208"/>
            <a:ext cx="5486400" cy="1279011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2800">
                <a:latin typeface="ADLaM Display"/>
                <a:ea typeface="Calibri"/>
                <a:cs typeface="Calibri"/>
              </a:rPr>
              <a:t>Mentoring for Attendance, Aspiration, and  Belonging</a:t>
            </a:r>
            <a:endParaRPr lang="en-US"/>
          </a:p>
        </p:txBody>
      </p:sp>
      <p:sp>
        <p:nvSpPr>
          <p:cNvPr id="59" name="Text Placeholder 19">
            <a:extLst>
              <a:ext uri="{FF2B5EF4-FFF2-40B4-BE49-F238E27FC236}">
                <a16:creationId xmlns:a16="http://schemas.microsoft.com/office/drawing/2014/main" id="{9689B20B-6AC5-0583-24FE-C5CE728FC570}"/>
              </a:ext>
            </a:extLst>
          </p:cNvPr>
          <p:cNvSpPr txBox="1">
            <a:spLocks/>
          </p:cNvSpPr>
          <p:nvPr/>
        </p:nvSpPr>
        <p:spPr>
          <a:xfrm>
            <a:off x="5835452" y="4861641"/>
            <a:ext cx="5472023" cy="8551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i="1">
                <a:solidFill>
                  <a:schemeClr val="bg2"/>
                </a:solidFill>
                <a:latin typeface="ADLaM Display"/>
                <a:ea typeface="ADLaM Display"/>
                <a:cs typeface="ADLaM Display"/>
              </a:rPr>
              <a:t>Professor Sonia Blandford</a:t>
            </a:r>
            <a:endParaRPr lang="en-US" sz="2000">
              <a:solidFill>
                <a:schemeClr val="bg2"/>
              </a:solidFill>
              <a:latin typeface="ADLaM Display"/>
              <a:ea typeface="ADLaM Display"/>
              <a:cs typeface="ADLaM Display"/>
            </a:endParaRPr>
          </a:p>
          <a:p>
            <a:pPr algn="ctr"/>
            <a:r>
              <a:rPr lang="en-GB" sz="2000" i="1">
                <a:solidFill>
                  <a:schemeClr val="bg2"/>
                </a:solidFill>
                <a:latin typeface="ADLaM Display"/>
                <a:ea typeface="ADLaM Display"/>
                <a:cs typeface="ADLaM Display"/>
              </a:rPr>
              <a:t>Professor Suanne Gibson</a:t>
            </a:r>
            <a:endParaRPr lang="en-US" sz="2000">
              <a:solidFill>
                <a:schemeClr val="bg2"/>
              </a:solidFill>
              <a:latin typeface="ADLaM Display"/>
              <a:ea typeface="ADLaM Display"/>
              <a:cs typeface="ADLaM Display"/>
            </a:endParaRPr>
          </a:p>
        </p:txBody>
      </p:sp>
    </p:spTree>
    <p:extLst>
      <p:ext uri="{BB962C8B-B14F-4D97-AF65-F5344CB8AC3E}">
        <p14:creationId xmlns:p14="http://schemas.microsoft.com/office/powerpoint/2010/main" val="4237233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F6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2FDE1-AC65-FAEB-6521-6AC5FD7CA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Diagram 53">
            <a:extLst>
              <a:ext uri="{FF2B5EF4-FFF2-40B4-BE49-F238E27FC236}">
                <a16:creationId xmlns:a16="http://schemas.microsoft.com/office/drawing/2014/main" id="{02F57B00-1A64-EEFD-C5C9-6F16E62ECB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9263116"/>
              </p:ext>
            </p:extLst>
          </p:nvPr>
        </p:nvGraphicFramePr>
        <p:xfrm>
          <a:off x="737647" y="662797"/>
          <a:ext cx="5679775" cy="6846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29" name="TextBox 2128">
            <a:extLst>
              <a:ext uri="{FF2B5EF4-FFF2-40B4-BE49-F238E27FC236}">
                <a16:creationId xmlns:a16="http://schemas.microsoft.com/office/drawing/2014/main" id="{CE49EECE-D8F1-7DCF-C5C5-E03BCAAAA0AC}"/>
              </a:ext>
            </a:extLst>
          </p:cNvPr>
          <p:cNvSpPr txBox="1"/>
          <p:nvPr/>
        </p:nvSpPr>
        <p:spPr>
          <a:xfrm>
            <a:off x="109910" y="263488"/>
            <a:ext cx="6935251" cy="1003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Clr>
                <a:schemeClr val="accent1"/>
              </a:buClr>
            </a:pPr>
            <a:r>
              <a:rPr lang="en-US" sz="2800" b="1" dirty="0">
                <a:cs typeface="Arial"/>
              </a:rPr>
              <a:t>Following our Spring 2025                ‘AWI Primary’ </a:t>
            </a:r>
            <a:r>
              <a:rPr lang="en-US" sz="2800" b="1" dirty="0" err="1">
                <a:cs typeface="Arial"/>
              </a:rPr>
              <a:t>programme</a:t>
            </a:r>
            <a:r>
              <a:rPr lang="en-US" sz="2800" b="1" dirty="0">
                <a:cs typeface="Arial"/>
              </a:rPr>
              <a:t>…</a:t>
            </a:r>
            <a:endParaRPr lang="en-US" sz="2400" b="1" dirty="0">
              <a:cs typeface="Arial"/>
            </a:endParaRPr>
          </a:p>
        </p:txBody>
      </p:sp>
      <p:pic>
        <p:nvPicPr>
          <p:cNvPr id="4" name="Picture 3" descr="A group of children holding up posters&#10;&#10;AI-generated content may be incorrect.">
            <a:extLst>
              <a:ext uri="{FF2B5EF4-FFF2-40B4-BE49-F238E27FC236}">
                <a16:creationId xmlns:a16="http://schemas.microsoft.com/office/drawing/2014/main" id="{6D875F75-105E-4D34-87C7-B84EDC040B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5166" y="739749"/>
            <a:ext cx="4826924" cy="2565381"/>
          </a:xfrm>
          <a:prstGeom prst="rect">
            <a:avLst/>
          </a:prstGeom>
          <a:effectLst>
            <a:outerShdw blurRad="50800" dist="38100" dir="3120000">
              <a:srgbClr val="000000">
                <a:alpha val="40000"/>
              </a:srgbClr>
            </a:outerShdw>
          </a:effectLst>
        </p:spPr>
      </p:pic>
      <p:pic>
        <p:nvPicPr>
          <p:cNvPr id="10" name="Picture 9" descr="A group of children in uniform&#10;&#10;AI-generated content may be incorrect.">
            <a:extLst>
              <a:ext uri="{FF2B5EF4-FFF2-40B4-BE49-F238E27FC236}">
                <a16:creationId xmlns:a16="http://schemas.microsoft.com/office/drawing/2014/main" id="{A706C81F-6EF4-AA62-D72A-DC985614AB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653" y="2777846"/>
            <a:ext cx="3812771" cy="25925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child sitting in a chair next to a robot&#10;&#10;AI-generated content may be incorrect.">
            <a:extLst>
              <a:ext uri="{FF2B5EF4-FFF2-40B4-BE49-F238E27FC236}">
                <a16:creationId xmlns:a16="http://schemas.microsoft.com/office/drawing/2014/main" id="{5BF57CEE-42B4-5FA9-2112-5C4A6A266E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524" y="4158805"/>
            <a:ext cx="1833820" cy="242308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1758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F6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2F801-B478-AC85-AD0F-2D336CA1C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TextBox 2128">
            <a:extLst>
              <a:ext uri="{FF2B5EF4-FFF2-40B4-BE49-F238E27FC236}">
                <a16:creationId xmlns:a16="http://schemas.microsoft.com/office/drawing/2014/main" id="{66F45552-9D81-AE21-3BC3-5CB7DDC68E5C}"/>
              </a:ext>
            </a:extLst>
          </p:cNvPr>
          <p:cNvSpPr txBox="1"/>
          <p:nvPr/>
        </p:nvSpPr>
        <p:spPr>
          <a:xfrm>
            <a:off x="5496557" y="462731"/>
            <a:ext cx="6935251" cy="1003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Clr>
                <a:schemeClr val="accent1"/>
              </a:buClr>
            </a:pPr>
            <a:r>
              <a:rPr lang="en-US" sz="2800" b="1" dirty="0">
                <a:cs typeface="Arial"/>
              </a:rPr>
              <a:t>Following our Spring 2025                ‘AWI Secondary’ </a:t>
            </a:r>
            <a:r>
              <a:rPr lang="en-US" sz="2800" b="1" dirty="0" err="1">
                <a:cs typeface="Arial"/>
              </a:rPr>
              <a:t>programme</a:t>
            </a:r>
            <a:r>
              <a:rPr lang="en-US" sz="2800" b="1" dirty="0">
                <a:cs typeface="Arial"/>
              </a:rPr>
              <a:t>…</a:t>
            </a:r>
            <a:endParaRPr lang="en-US" sz="2400" b="1" dirty="0">
              <a:cs typeface="Arial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7C0F137-2944-5041-14B2-DF254CEE3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859834"/>
              </p:ext>
            </p:extLst>
          </p:nvPr>
        </p:nvGraphicFramePr>
        <p:xfrm>
          <a:off x="5988348" y="1698989"/>
          <a:ext cx="6039196" cy="3870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4810DEC1-F377-8240-5253-CDBDE29C07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956" y="341742"/>
            <a:ext cx="4935208" cy="21436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D429B69D-B186-8A6D-9E52-EFBE2FDFCE4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418" t="5518" r="3418" b="3343"/>
          <a:stretch>
            <a:fillRect/>
          </a:stretch>
        </p:blipFill>
        <p:spPr>
          <a:xfrm>
            <a:off x="524629" y="2340247"/>
            <a:ext cx="4597836" cy="19971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6F913F-F2AE-EA26-0D9E-2FC731D6F505}"/>
              </a:ext>
            </a:extLst>
          </p:cNvPr>
          <p:cNvSpPr/>
          <p:nvPr/>
        </p:nvSpPr>
        <p:spPr>
          <a:xfrm>
            <a:off x="356387" y="4871783"/>
            <a:ext cx="6140334" cy="1670028"/>
          </a:xfrm>
          <a:prstGeom prst="rect">
            <a:avLst/>
          </a:prstGeom>
          <a:gradFill rotWithShape="1">
            <a:gsLst>
              <a:gs pos="0">
                <a:srgbClr val="66CCFF">
                  <a:lumMod val="110000"/>
                  <a:satMod val="105000"/>
                  <a:tint val="67000"/>
                </a:srgbClr>
              </a:gs>
              <a:gs pos="50000">
                <a:srgbClr val="66CCFF">
                  <a:lumMod val="105000"/>
                  <a:satMod val="103000"/>
                  <a:tint val="73000"/>
                </a:srgbClr>
              </a:gs>
              <a:gs pos="100000">
                <a:srgbClr val="66CCFF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66CCFF"/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8FE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Wider Outcomes and Additionality: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kern="0" dirty="0">
                <a:solidFill>
                  <a:srgbClr val="06091B"/>
                </a:solidFill>
                <a:latin typeface="Calibri" panose="020F0502020204030204"/>
              </a:rPr>
              <a:t>Initiating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pupil’s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better access to support systems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 term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Improvement in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communication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behaviour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friendships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Envisioning post-16 plans, with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6091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practical next steps taken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06091B"/>
                </a:solidFill>
                <a:latin typeface="Calibri" panose="020F0502020204030204"/>
              </a:rPr>
              <a:t>Strengthening </a:t>
            </a:r>
            <a:r>
              <a:rPr lang="en-GB" b="1" kern="0" dirty="0">
                <a:solidFill>
                  <a:srgbClr val="06091B"/>
                </a:solidFill>
                <a:latin typeface="Calibri" panose="020F0502020204030204"/>
              </a:rPr>
              <a:t>school communities </a:t>
            </a:r>
            <a:r>
              <a:rPr lang="en-GB" kern="0" dirty="0">
                <a:solidFill>
                  <a:srgbClr val="06091B"/>
                </a:solidFill>
                <a:latin typeface="Calibri" panose="020F0502020204030204"/>
              </a:rPr>
              <a:t>and </a:t>
            </a:r>
            <a:r>
              <a:rPr lang="en-GB" b="1" kern="0" dirty="0">
                <a:solidFill>
                  <a:srgbClr val="06091B"/>
                </a:solidFill>
                <a:latin typeface="Calibri" panose="020F0502020204030204"/>
              </a:rPr>
              <a:t>belonging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1" kern="0" dirty="0">
              <a:solidFill>
                <a:srgbClr val="06091B"/>
              </a:solidFill>
              <a:latin typeface="Calibri" panose="020F0502020204030204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008FE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Stars with solid fill">
            <a:extLst>
              <a:ext uri="{FF2B5EF4-FFF2-40B4-BE49-F238E27FC236}">
                <a16:creationId xmlns:a16="http://schemas.microsoft.com/office/drawing/2014/main" id="{128ED0ED-1C0D-1FF0-9413-78C2FF2EEE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9377" y="44839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0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F6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F6BC63-0510-52D0-9EA7-61E5568B9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4248758-955F-1726-F748-3DF3FD824B20}"/>
              </a:ext>
            </a:extLst>
          </p:cNvPr>
          <p:cNvSpPr txBox="1">
            <a:spLocks/>
          </p:cNvSpPr>
          <p:nvPr/>
        </p:nvSpPr>
        <p:spPr>
          <a:xfrm>
            <a:off x="636270" y="322853"/>
            <a:ext cx="9707880" cy="116031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latin typeface="ADLaM Display"/>
                <a:ea typeface="ADLaM Display"/>
                <a:cs typeface="ADLaM Display"/>
              </a:rPr>
              <a:t>Pupil Voices Video...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16DF6F-D427-1881-3189-0475CE19C889}"/>
              </a:ext>
            </a:extLst>
          </p:cNvPr>
          <p:cNvSpPr txBox="1"/>
          <p:nvPr/>
        </p:nvSpPr>
        <p:spPr>
          <a:xfrm>
            <a:off x="1199677" y="6534415"/>
            <a:ext cx="9759350" cy="2484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1000">
                <a:ea typeface="+mn-lt"/>
                <a:cs typeface="+mn-lt"/>
                <a:hlinkClick r:id="rId4"/>
              </a:rPr>
              <a:t>AWI Pupil Voices 2025.mp4</a:t>
            </a:r>
            <a:endParaRPr lang="en-US"/>
          </a:p>
        </p:txBody>
      </p:sp>
      <p:pic>
        <p:nvPicPr>
          <p:cNvPr id="2" name="Online Media 1" title="AWI Pupil Voices 2025.mp4">
            <a:hlinkClick r:id="" action="ppaction://noaction"/>
            <a:extLst>
              <a:ext uri="{FF2B5EF4-FFF2-40B4-BE49-F238E27FC236}">
                <a16:creationId xmlns:a16="http://schemas.microsoft.com/office/drawing/2014/main" id="{A577A778-16CE-1688-D835-004361377E6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19200" y="1059611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62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612ECC4-8359-55FF-7477-91E7717E982B}"/>
              </a:ext>
            </a:extLst>
          </p:cNvPr>
          <p:cNvSpPr/>
          <p:nvPr/>
        </p:nvSpPr>
        <p:spPr>
          <a:xfrm>
            <a:off x="410456" y="2083888"/>
            <a:ext cx="2590800" cy="396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F257B-7F13-1A4E-EB00-3664968A4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6"/>
            <a:ext cx="10873740" cy="715200"/>
          </a:xfrm>
        </p:spPr>
        <p:txBody>
          <a:bodyPr/>
          <a:lstStyle/>
          <a:p>
            <a:r>
              <a:rPr lang="en-GB" dirty="0"/>
              <a:t>Pupil, Mentor, and Teacher voices…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DD676F-B9E3-32A2-6149-8233994A1613}"/>
              </a:ext>
            </a:extLst>
          </p:cNvPr>
          <p:cNvGrpSpPr/>
          <p:nvPr/>
        </p:nvGrpSpPr>
        <p:grpSpPr>
          <a:xfrm>
            <a:off x="-3364" y="1327828"/>
            <a:ext cx="5725987" cy="1414550"/>
            <a:chOff x="1072654" y="-1057324"/>
            <a:chExt cx="7935078" cy="1414977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65AFDCF-039A-5CBE-7885-D39AAC95BE7E}"/>
                </a:ext>
              </a:extLst>
            </p:cNvPr>
            <p:cNvSpPr/>
            <p:nvPr/>
          </p:nvSpPr>
          <p:spPr>
            <a:xfrm>
              <a:off x="1617446" y="-1023352"/>
              <a:ext cx="7065613" cy="781357"/>
            </a:xfrm>
            <a:custGeom>
              <a:avLst/>
              <a:gdLst>
                <a:gd name="connsiteX0" fmla="*/ 0 w 7065613"/>
                <a:gd name="connsiteY0" fmla="*/ 130229 h 781357"/>
                <a:gd name="connsiteX1" fmla="*/ 130229 w 7065613"/>
                <a:gd name="connsiteY1" fmla="*/ 0 h 781357"/>
                <a:gd name="connsiteX2" fmla="*/ 835373 w 7065613"/>
                <a:gd name="connsiteY2" fmla="*/ 0 h 781357"/>
                <a:gd name="connsiteX3" fmla="*/ 1420775 w 7065613"/>
                <a:gd name="connsiteY3" fmla="*/ 0 h 781357"/>
                <a:gd name="connsiteX4" fmla="*/ 2046091 w 7065613"/>
                <a:gd name="connsiteY4" fmla="*/ 0 h 781357"/>
                <a:gd name="connsiteX5" fmla="*/ 2711321 w 7065613"/>
                <a:gd name="connsiteY5" fmla="*/ 0 h 781357"/>
                <a:gd name="connsiteX6" fmla="*/ 3256809 w 7065613"/>
                <a:gd name="connsiteY6" fmla="*/ 0 h 781357"/>
                <a:gd name="connsiteX7" fmla="*/ 4121608 w 7065613"/>
                <a:gd name="connsiteY7" fmla="*/ 0 h 781357"/>
                <a:gd name="connsiteX8" fmla="*/ 4121608 w 7065613"/>
                <a:gd name="connsiteY8" fmla="*/ 0 h 781357"/>
                <a:gd name="connsiteX9" fmla="*/ 4728073 w 7065613"/>
                <a:gd name="connsiteY9" fmla="*/ 0 h 781357"/>
                <a:gd name="connsiteX10" fmla="*/ 5281546 w 7065613"/>
                <a:gd name="connsiteY10" fmla="*/ 0 h 781357"/>
                <a:gd name="connsiteX11" fmla="*/ 5888011 w 7065613"/>
                <a:gd name="connsiteY11" fmla="*/ 0 h 781357"/>
                <a:gd name="connsiteX12" fmla="*/ 6432645 w 7065613"/>
                <a:gd name="connsiteY12" fmla="*/ 0 h 781357"/>
                <a:gd name="connsiteX13" fmla="*/ 6935384 w 7065613"/>
                <a:gd name="connsiteY13" fmla="*/ 0 h 781357"/>
                <a:gd name="connsiteX14" fmla="*/ 7065613 w 7065613"/>
                <a:gd name="connsiteY14" fmla="*/ 130229 h 781357"/>
                <a:gd name="connsiteX15" fmla="*/ 7065613 w 7065613"/>
                <a:gd name="connsiteY15" fmla="*/ 455792 h 781357"/>
                <a:gd name="connsiteX16" fmla="*/ 7065613 w 7065613"/>
                <a:gd name="connsiteY16" fmla="*/ 455792 h 781357"/>
                <a:gd name="connsiteX17" fmla="*/ 7065613 w 7065613"/>
                <a:gd name="connsiteY17" fmla="*/ 651131 h 781357"/>
                <a:gd name="connsiteX18" fmla="*/ 7065613 w 7065613"/>
                <a:gd name="connsiteY18" fmla="*/ 651128 h 781357"/>
                <a:gd name="connsiteX19" fmla="*/ 6935384 w 7065613"/>
                <a:gd name="connsiteY19" fmla="*/ 781357 h 781357"/>
                <a:gd name="connsiteX20" fmla="*/ 6443119 w 7065613"/>
                <a:gd name="connsiteY20" fmla="*/ 781357 h 781357"/>
                <a:gd name="connsiteX21" fmla="*/ 5888011 w 7065613"/>
                <a:gd name="connsiteY21" fmla="*/ 781357 h 781357"/>
                <a:gd name="connsiteX22" fmla="*/ 6241304 w 7065613"/>
                <a:gd name="connsiteY22" fmla="*/ 874026 h 781357"/>
                <a:gd name="connsiteX23" fmla="*/ 6639698 w 7065613"/>
                <a:gd name="connsiteY23" fmla="*/ 978525 h 781357"/>
                <a:gd name="connsiteX24" fmla="*/ 5984995 w 7065613"/>
                <a:gd name="connsiteY24" fmla="*/ 927261 h 781357"/>
                <a:gd name="connsiteX25" fmla="*/ 5405834 w 7065613"/>
                <a:gd name="connsiteY25" fmla="*/ 881913 h 781357"/>
                <a:gd name="connsiteX26" fmla="*/ 4801492 w 7065613"/>
                <a:gd name="connsiteY26" fmla="*/ 834592 h 781357"/>
                <a:gd name="connsiteX27" fmla="*/ 4121608 w 7065613"/>
                <a:gd name="connsiteY27" fmla="*/ 781357 h 781357"/>
                <a:gd name="connsiteX28" fmla="*/ 3376551 w 7065613"/>
                <a:gd name="connsiteY28" fmla="*/ 781357 h 781357"/>
                <a:gd name="connsiteX29" fmla="*/ 2631493 w 7065613"/>
                <a:gd name="connsiteY29" fmla="*/ 781357 h 781357"/>
                <a:gd name="connsiteX30" fmla="*/ 2086005 w 7065613"/>
                <a:gd name="connsiteY30" fmla="*/ 781357 h 781357"/>
                <a:gd name="connsiteX31" fmla="*/ 1500602 w 7065613"/>
                <a:gd name="connsiteY31" fmla="*/ 781357 h 781357"/>
                <a:gd name="connsiteX32" fmla="*/ 755545 w 7065613"/>
                <a:gd name="connsiteY32" fmla="*/ 781357 h 781357"/>
                <a:gd name="connsiteX33" fmla="*/ 130229 w 7065613"/>
                <a:gd name="connsiteY33" fmla="*/ 781357 h 781357"/>
                <a:gd name="connsiteX34" fmla="*/ 0 w 7065613"/>
                <a:gd name="connsiteY34" fmla="*/ 651128 h 781357"/>
                <a:gd name="connsiteX35" fmla="*/ 0 w 7065613"/>
                <a:gd name="connsiteY35" fmla="*/ 651131 h 781357"/>
                <a:gd name="connsiteX36" fmla="*/ 0 w 7065613"/>
                <a:gd name="connsiteY36" fmla="*/ 455792 h 781357"/>
                <a:gd name="connsiteX37" fmla="*/ 0 w 7065613"/>
                <a:gd name="connsiteY37" fmla="*/ 455792 h 781357"/>
                <a:gd name="connsiteX38" fmla="*/ 0 w 7065613"/>
                <a:gd name="connsiteY38" fmla="*/ 130229 h 78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065613" h="781357" fill="none" extrusionOk="0">
                  <a:moveTo>
                    <a:pt x="0" y="130229"/>
                  </a:moveTo>
                  <a:cubicBezTo>
                    <a:pt x="-10460" y="55323"/>
                    <a:pt x="43754" y="-928"/>
                    <a:pt x="130229" y="0"/>
                  </a:cubicBezTo>
                  <a:cubicBezTo>
                    <a:pt x="478505" y="-6750"/>
                    <a:pt x="630314" y="33288"/>
                    <a:pt x="835373" y="0"/>
                  </a:cubicBezTo>
                  <a:cubicBezTo>
                    <a:pt x="1040432" y="-33288"/>
                    <a:pt x="1183102" y="14030"/>
                    <a:pt x="1420775" y="0"/>
                  </a:cubicBezTo>
                  <a:cubicBezTo>
                    <a:pt x="1658448" y="-14030"/>
                    <a:pt x="1755444" y="11230"/>
                    <a:pt x="2046091" y="0"/>
                  </a:cubicBezTo>
                  <a:cubicBezTo>
                    <a:pt x="2336738" y="-11230"/>
                    <a:pt x="2559221" y="25418"/>
                    <a:pt x="2711321" y="0"/>
                  </a:cubicBezTo>
                  <a:cubicBezTo>
                    <a:pt x="2863421" y="-25418"/>
                    <a:pt x="3142617" y="16827"/>
                    <a:pt x="3256809" y="0"/>
                  </a:cubicBezTo>
                  <a:cubicBezTo>
                    <a:pt x="3371001" y="-16827"/>
                    <a:pt x="3859820" y="42794"/>
                    <a:pt x="4121608" y="0"/>
                  </a:cubicBezTo>
                  <a:lnTo>
                    <a:pt x="4121608" y="0"/>
                  </a:lnTo>
                  <a:cubicBezTo>
                    <a:pt x="4319877" y="2961"/>
                    <a:pt x="4556389" y="-22197"/>
                    <a:pt x="4728073" y="0"/>
                  </a:cubicBezTo>
                  <a:cubicBezTo>
                    <a:pt x="4899758" y="22197"/>
                    <a:pt x="5079970" y="-21007"/>
                    <a:pt x="5281546" y="0"/>
                  </a:cubicBezTo>
                  <a:cubicBezTo>
                    <a:pt x="5483122" y="21007"/>
                    <a:pt x="5661470" y="19785"/>
                    <a:pt x="5888011" y="0"/>
                  </a:cubicBezTo>
                  <a:cubicBezTo>
                    <a:pt x="6122134" y="9244"/>
                    <a:pt x="6211260" y="8127"/>
                    <a:pt x="6432645" y="0"/>
                  </a:cubicBezTo>
                  <a:cubicBezTo>
                    <a:pt x="6654030" y="-8127"/>
                    <a:pt x="6803522" y="-8454"/>
                    <a:pt x="6935384" y="0"/>
                  </a:cubicBezTo>
                  <a:cubicBezTo>
                    <a:pt x="7010809" y="4331"/>
                    <a:pt x="7049836" y="58622"/>
                    <a:pt x="7065613" y="130229"/>
                  </a:cubicBezTo>
                  <a:cubicBezTo>
                    <a:pt x="7077907" y="207536"/>
                    <a:pt x="7063273" y="330404"/>
                    <a:pt x="7065613" y="455792"/>
                  </a:cubicBezTo>
                  <a:lnTo>
                    <a:pt x="7065613" y="455792"/>
                  </a:lnTo>
                  <a:cubicBezTo>
                    <a:pt x="7073698" y="500439"/>
                    <a:pt x="7071552" y="597443"/>
                    <a:pt x="7065613" y="651131"/>
                  </a:cubicBezTo>
                  <a:lnTo>
                    <a:pt x="7065613" y="651128"/>
                  </a:lnTo>
                  <a:cubicBezTo>
                    <a:pt x="7076442" y="718598"/>
                    <a:pt x="6992802" y="787305"/>
                    <a:pt x="6935384" y="781357"/>
                  </a:cubicBezTo>
                  <a:cubicBezTo>
                    <a:pt x="6808997" y="788181"/>
                    <a:pt x="6552156" y="757200"/>
                    <a:pt x="6443119" y="781357"/>
                  </a:cubicBezTo>
                  <a:cubicBezTo>
                    <a:pt x="6334082" y="805514"/>
                    <a:pt x="6026617" y="778188"/>
                    <a:pt x="5888011" y="781357"/>
                  </a:cubicBezTo>
                  <a:cubicBezTo>
                    <a:pt x="6048181" y="831699"/>
                    <a:pt x="6119255" y="834068"/>
                    <a:pt x="6241304" y="874026"/>
                  </a:cubicBezTo>
                  <a:cubicBezTo>
                    <a:pt x="6363353" y="913984"/>
                    <a:pt x="6458100" y="940541"/>
                    <a:pt x="6639698" y="978525"/>
                  </a:cubicBezTo>
                  <a:cubicBezTo>
                    <a:pt x="6314730" y="953469"/>
                    <a:pt x="6176938" y="972192"/>
                    <a:pt x="5984995" y="927261"/>
                  </a:cubicBezTo>
                  <a:cubicBezTo>
                    <a:pt x="5793052" y="882330"/>
                    <a:pt x="5659442" y="893634"/>
                    <a:pt x="5405834" y="881913"/>
                  </a:cubicBezTo>
                  <a:cubicBezTo>
                    <a:pt x="5152226" y="870192"/>
                    <a:pt x="4994984" y="846384"/>
                    <a:pt x="4801492" y="834592"/>
                  </a:cubicBezTo>
                  <a:cubicBezTo>
                    <a:pt x="4608000" y="822800"/>
                    <a:pt x="4388929" y="825068"/>
                    <a:pt x="4121608" y="781357"/>
                  </a:cubicBezTo>
                  <a:cubicBezTo>
                    <a:pt x="3952178" y="767269"/>
                    <a:pt x="3528333" y="811989"/>
                    <a:pt x="3376551" y="781357"/>
                  </a:cubicBezTo>
                  <a:cubicBezTo>
                    <a:pt x="3224769" y="750725"/>
                    <a:pt x="2889314" y="790890"/>
                    <a:pt x="2631493" y="781357"/>
                  </a:cubicBezTo>
                  <a:cubicBezTo>
                    <a:pt x="2373672" y="771824"/>
                    <a:pt x="2270776" y="763656"/>
                    <a:pt x="2086005" y="781357"/>
                  </a:cubicBezTo>
                  <a:cubicBezTo>
                    <a:pt x="1901234" y="799058"/>
                    <a:pt x="1768796" y="759896"/>
                    <a:pt x="1500602" y="781357"/>
                  </a:cubicBezTo>
                  <a:cubicBezTo>
                    <a:pt x="1232408" y="802818"/>
                    <a:pt x="1070439" y="769926"/>
                    <a:pt x="755545" y="781357"/>
                  </a:cubicBezTo>
                  <a:cubicBezTo>
                    <a:pt x="440651" y="792788"/>
                    <a:pt x="324809" y="801365"/>
                    <a:pt x="130229" y="781357"/>
                  </a:cubicBezTo>
                  <a:cubicBezTo>
                    <a:pt x="56413" y="780238"/>
                    <a:pt x="-6232" y="721285"/>
                    <a:pt x="0" y="651128"/>
                  </a:cubicBezTo>
                  <a:lnTo>
                    <a:pt x="0" y="651131"/>
                  </a:lnTo>
                  <a:cubicBezTo>
                    <a:pt x="-5383" y="564223"/>
                    <a:pt x="-1551" y="526687"/>
                    <a:pt x="0" y="455792"/>
                  </a:cubicBezTo>
                  <a:lnTo>
                    <a:pt x="0" y="455792"/>
                  </a:lnTo>
                  <a:cubicBezTo>
                    <a:pt x="623" y="317596"/>
                    <a:pt x="9429" y="207603"/>
                    <a:pt x="0" y="130229"/>
                  </a:cubicBezTo>
                  <a:close/>
                </a:path>
                <a:path w="7065613" h="781357" stroke="0" extrusionOk="0">
                  <a:moveTo>
                    <a:pt x="0" y="130229"/>
                  </a:moveTo>
                  <a:cubicBezTo>
                    <a:pt x="514" y="61473"/>
                    <a:pt x="71735" y="-6109"/>
                    <a:pt x="130229" y="0"/>
                  </a:cubicBezTo>
                  <a:cubicBezTo>
                    <a:pt x="425185" y="19929"/>
                    <a:pt x="509429" y="-10050"/>
                    <a:pt x="755545" y="0"/>
                  </a:cubicBezTo>
                  <a:cubicBezTo>
                    <a:pt x="1001661" y="10050"/>
                    <a:pt x="1101734" y="13056"/>
                    <a:pt x="1420775" y="0"/>
                  </a:cubicBezTo>
                  <a:cubicBezTo>
                    <a:pt x="1739816" y="-13056"/>
                    <a:pt x="1755405" y="-13277"/>
                    <a:pt x="2046091" y="0"/>
                  </a:cubicBezTo>
                  <a:cubicBezTo>
                    <a:pt x="2336777" y="13277"/>
                    <a:pt x="2403992" y="1372"/>
                    <a:pt x="2751235" y="0"/>
                  </a:cubicBezTo>
                  <a:cubicBezTo>
                    <a:pt x="3098478" y="-1372"/>
                    <a:pt x="3101805" y="947"/>
                    <a:pt x="3296723" y="0"/>
                  </a:cubicBezTo>
                  <a:cubicBezTo>
                    <a:pt x="3491641" y="-947"/>
                    <a:pt x="3715441" y="-18020"/>
                    <a:pt x="4121608" y="0"/>
                  </a:cubicBezTo>
                  <a:lnTo>
                    <a:pt x="4121608" y="0"/>
                  </a:lnTo>
                  <a:cubicBezTo>
                    <a:pt x="4371342" y="8370"/>
                    <a:pt x="4540712" y="-7900"/>
                    <a:pt x="4692745" y="0"/>
                  </a:cubicBezTo>
                  <a:cubicBezTo>
                    <a:pt x="4844778" y="7900"/>
                    <a:pt x="5094596" y="-17228"/>
                    <a:pt x="5263882" y="0"/>
                  </a:cubicBezTo>
                  <a:cubicBezTo>
                    <a:pt x="5433168" y="17228"/>
                    <a:pt x="5753238" y="-21831"/>
                    <a:pt x="5888011" y="0"/>
                  </a:cubicBezTo>
                  <a:cubicBezTo>
                    <a:pt x="6074422" y="-8391"/>
                    <a:pt x="6289584" y="-24487"/>
                    <a:pt x="6432645" y="0"/>
                  </a:cubicBezTo>
                  <a:cubicBezTo>
                    <a:pt x="6575706" y="24487"/>
                    <a:pt x="6786869" y="-22273"/>
                    <a:pt x="6935384" y="0"/>
                  </a:cubicBezTo>
                  <a:cubicBezTo>
                    <a:pt x="7016218" y="-4965"/>
                    <a:pt x="7081160" y="64390"/>
                    <a:pt x="7065613" y="130229"/>
                  </a:cubicBezTo>
                  <a:cubicBezTo>
                    <a:pt x="7070666" y="208139"/>
                    <a:pt x="7055688" y="383997"/>
                    <a:pt x="7065613" y="455792"/>
                  </a:cubicBezTo>
                  <a:lnTo>
                    <a:pt x="7065613" y="455792"/>
                  </a:lnTo>
                  <a:cubicBezTo>
                    <a:pt x="7062487" y="496042"/>
                    <a:pt x="7065496" y="577479"/>
                    <a:pt x="7065613" y="651131"/>
                  </a:cubicBezTo>
                  <a:lnTo>
                    <a:pt x="7065613" y="651128"/>
                  </a:lnTo>
                  <a:cubicBezTo>
                    <a:pt x="7057802" y="712682"/>
                    <a:pt x="7009444" y="780158"/>
                    <a:pt x="6935384" y="781357"/>
                  </a:cubicBezTo>
                  <a:cubicBezTo>
                    <a:pt x="6716972" y="769626"/>
                    <a:pt x="6597656" y="793135"/>
                    <a:pt x="6432645" y="781357"/>
                  </a:cubicBezTo>
                  <a:cubicBezTo>
                    <a:pt x="6267634" y="769579"/>
                    <a:pt x="6047875" y="776727"/>
                    <a:pt x="5888011" y="781357"/>
                  </a:cubicBezTo>
                  <a:cubicBezTo>
                    <a:pt x="6030449" y="838285"/>
                    <a:pt x="6182454" y="870301"/>
                    <a:pt x="6263855" y="879941"/>
                  </a:cubicBezTo>
                  <a:cubicBezTo>
                    <a:pt x="6345256" y="889581"/>
                    <a:pt x="6497331" y="947956"/>
                    <a:pt x="6639698" y="978525"/>
                  </a:cubicBezTo>
                  <a:cubicBezTo>
                    <a:pt x="6444068" y="992074"/>
                    <a:pt x="6160753" y="931570"/>
                    <a:pt x="5984995" y="927261"/>
                  </a:cubicBezTo>
                  <a:cubicBezTo>
                    <a:pt x="5809237" y="922953"/>
                    <a:pt x="5552547" y="896826"/>
                    <a:pt x="5380653" y="879941"/>
                  </a:cubicBezTo>
                  <a:cubicBezTo>
                    <a:pt x="5208759" y="863056"/>
                    <a:pt x="5023584" y="833491"/>
                    <a:pt x="4776311" y="832621"/>
                  </a:cubicBezTo>
                  <a:cubicBezTo>
                    <a:pt x="4529038" y="831751"/>
                    <a:pt x="4431343" y="822384"/>
                    <a:pt x="4121608" y="781357"/>
                  </a:cubicBezTo>
                  <a:cubicBezTo>
                    <a:pt x="3944183" y="765680"/>
                    <a:pt x="3714315" y="756778"/>
                    <a:pt x="3376551" y="781357"/>
                  </a:cubicBezTo>
                  <a:cubicBezTo>
                    <a:pt x="3038787" y="805936"/>
                    <a:pt x="2995577" y="747037"/>
                    <a:pt x="2631493" y="781357"/>
                  </a:cubicBezTo>
                  <a:cubicBezTo>
                    <a:pt x="2267409" y="815677"/>
                    <a:pt x="2290992" y="777807"/>
                    <a:pt x="2046091" y="781357"/>
                  </a:cubicBezTo>
                  <a:cubicBezTo>
                    <a:pt x="1801190" y="784907"/>
                    <a:pt x="1622255" y="817697"/>
                    <a:pt x="1301034" y="781357"/>
                  </a:cubicBezTo>
                  <a:cubicBezTo>
                    <a:pt x="979813" y="745017"/>
                    <a:pt x="973707" y="761679"/>
                    <a:pt x="755545" y="781357"/>
                  </a:cubicBezTo>
                  <a:cubicBezTo>
                    <a:pt x="537383" y="801035"/>
                    <a:pt x="331029" y="765809"/>
                    <a:pt x="130229" y="781357"/>
                  </a:cubicBezTo>
                  <a:cubicBezTo>
                    <a:pt x="60627" y="788602"/>
                    <a:pt x="10040" y="731321"/>
                    <a:pt x="0" y="651128"/>
                  </a:cubicBezTo>
                  <a:lnTo>
                    <a:pt x="0" y="651131"/>
                  </a:lnTo>
                  <a:cubicBezTo>
                    <a:pt x="5993" y="606061"/>
                    <a:pt x="-9067" y="506162"/>
                    <a:pt x="0" y="455792"/>
                  </a:cubicBezTo>
                  <a:lnTo>
                    <a:pt x="0" y="455792"/>
                  </a:lnTo>
                  <a:cubicBezTo>
                    <a:pt x="15189" y="335884"/>
                    <a:pt x="-7839" y="275310"/>
                    <a:pt x="0" y="130229"/>
                  </a:cubicBezTo>
                  <a:close/>
                </a:path>
              </a:pathLst>
            </a:custGeom>
            <a:solidFill>
              <a:schemeClr val="accent5"/>
            </a:solidFill>
            <a:ln w="38100">
              <a:solidFill>
                <a:schemeClr val="accent3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830084044">
                    <a:prstGeom prst="wedgeRoundRectCallout">
                      <a:avLst>
                        <a:gd name="adj1" fmla="val 43972"/>
                        <a:gd name="adj2" fmla="val 75234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Helvetica Neue"/>
                  <a:ea typeface="+mn-ea"/>
                  <a:cs typeface="+mn-cs"/>
                </a:rPr>
                <a:t>This ground-breaking project has provided me with a valuable addition to my pastoral toolbox</a:t>
              </a:r>
              <a:r>
                <a:rPr kumimoji="0" lang="en-US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DLaM Display" panose="02010000000000000000" pitchFamily="2" charset="0"/>
                  <a:ea typeface="+mn-ea"/>
                  <a:cs typeface="Arial" panose="020B0604020202020204" pitchFamily="34" charset="0"/>
                </a:rPr>
                <a:t>…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B79820-AC60-0094-DBFD-931BA0D8E026}"/>
                </a:ext>
              </a:extLst>
            </p:cNvPr>
            <p:cNvSpPr/>
            <p:nvPr/>
          </p:nvSpPr>
          <p:spPr>
            <a:xfrm rot="625518">
              <a:off x="1072654" y="-1057324"/>
              <a:ext cx="948906" cy="5175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“</a:t>
              </a:r>
              <a:endPara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CE6D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4A6F58-7A86-6AF9-26B2-F1DF7709B05A}"/>
                </a:ext>
              </a:extLst>
            </p:cNvPr>
            <p:cNvSpPr/>
            <p:nvPr/>
          </p:nvSpPr>
          <p:spPr>
            <a:xfrm rot="625518">
              <a:off x="8147098" y="-419206"/>
              <a:ext cx="860634" cy="7768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”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CE6D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2CD7799-4F0D-F68B-AFFB-6EFDDA4EACC6}"/>
                </a:ext>
              </a:extLst>
            </p:cNvPr>
            <p:cNvSpPr/>
            <p:nvPr/>
          </p:nvSpPr>
          <p:spPr>
            <a:xfrm>
              <a:off x="1940000" y="-178146"/>
              <a:ext cx="4798878" cy="2397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(Staff member from Hele’s School)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AEED5D0-C41B-DD6A-BDF6-5866D5A33C54}"/>
              </a:ext>
            </a:extLst>
          </p:cNvPr>
          <p:cNvSpPr/>
          <p:nvPr/>
        </p:nvSpPr>
        <p:spPr>
          <a:xfrm>
            <a:off x="594360" y="967529"/>
            <a:ext cx="2133056" cy="12949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46B25F8-B737-97E8-A629-974209A91E30}"/>
              </a:ext>
            </a:extLst>
          </p:cNvPr>
          <p:cNvGrpSpPr/>
          <p:nvPr/>
        </p:nvGrpSpPr>
        <p:grpSpPr>
          <a:xfrm>
            <a:off x="818825" y="4332666"/>
            <a:ext cx="6087362" cy="1305920"/>
            <a:chOff x="1099701" y="-1023352"/>
            <a:chExt cx="7530243" cy="2078780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6099891A-3DF2-0616-9E6E-44AD7534C977}"/>
                </a:ext>
              </a:extLst>
            </p:cNvPr>
            <p:cNvSpPr/>
            <p:nvPr/>
          </p:nvSpPr>
          <p:spPr>
            <a:xfrm>
              <a:off x="1617446" y="-1023352"/>
              <a:ext cx="6727776" cy="1395779"/>
            </a:xfrm>
            <a:custGeom>
              <a:avLst/>
              <a:gdLst>
                <a:gd name="connsiteX0" fmla="*/ 0 w 6727776"/>
                <a:gd name="connsiteY0" fmla="*/ 232634 h 1395779"/>
                <a:gd name="connsiteX1" fmla="*/ 232634 w 6727776"/>
                <a:gd name="connsiteY1" fmla="*/ 0 h 1395779"/>
                <a:gd name="connsiteX2" fmla="*/ 884870 w 6727776"/>
                <a:gd name="connsiteY2" fmla="*/ 0 h 1395779"/>
                <a:gd name="connsiteX3" fmla="*/ 1426349 w 6727776"/>
                <a:gd name="connsiteY3" fmla="*/ 0 h 1395779"/>
                <a:gd name="connsiteX4" fmla="*/ 2004747 w 6727776"/>
                <a:gd name="connsiteY4" fmla="*/ 0 h 1395779"/>
                <a:gd name="connsiteX5" fmla="*/ 2620064 w 6727776"/>
                <a:gd name="connsiteY5" fmla="*/ 0 h 1395779"/>
                <a:gd name="connsiteX6" fmla="*/ 3124624 w 6727776"/>
                <a:gd name="connsiteY6" fmla="*/ 0 h 1395779"/>
                <a:gd name="connsiteX7" fmla="*/ 3924536 w 6727776"/>
                <a:gd name="connsiteY7" fmla="*/ 0 h 1395779"/>
                <a:gd name="connsiteX8" fmla="*/ 3924536 w 6727776"/>
                <a:gd name="connsiteY8" fmla="*/ 0 h 1395779"/>
                <a:gd name="connsiteX9" fmla="*/ 4502003 w 6727776"/>
                <a:gd name="connsiteY9" fmla="*/ 0 h 1395779"/>
                <a:gd name="connsiteX10" fmla="*/ 5029013 w 6727776"/>
                <a:gd name="connsiteY10" fmla="*/ 0 h 1395779"/>
                <a:gd name="connsiteX11" fmla="*/ 5606480 w 6727776"/>
                <a:gd name="connsiteY11" fmla="*/ 0 h 1395779"/>
                <a:gd name="connsiteX12" fmla="*/ 6068584 w 6727776"/>
                <a:gd name="connsiteY12" fmla="*/ 0 h 1395779"/>
                <a:gd name="connsiteX13" fmla="*/ 6495142 w 6727776"/>
                <a:gd name="connsiteY13" fmla="*/ 0 h 1395779"/>
                <a:gd name="connsiteX14" fmla="*/ 6727776 w 6727776"/>
                <a:gd name="connsiteY14" fmla="*/ 232634 h 1395779"/>
                <a:gd name="connsiteX15" fmla="*/ 6727776 w 6727776"/>
                <a:gd name="connsiteY15" fmla="*/ 814204 h 1395779"/>
                <a:gd name="connsiteX16" fmla="*/ 6727776 w 6727776"/>
                <a:gd name="connsiteY16" fmla="*/ 814204 h 1395779"/>
                <a:gd name="connsiteX17" fmla="*/ 6727776 w 6727776"/>
                <a:gd name="connsiteY17" fmla="*/ 1163149 h 1395779"/>
                <a:gd name="connsiteX18" fmla="*/ 6727776 w 6727776"/>
                <a:gd name="connsiteY18" fmla="*/ 1163145 h 1395779"/>
                <a:gd name="connsiteX19" fmla="*/ 6495142 w 6727776"/>
                <a:gd name="connsiteY19" fmla="*/ 1395779 h 1395779"/>
                <a:gd name="connsiteX20" fmla="*/ 6077471 w 6727776"/>
                <a:gd name="connsiteY20" fmla="*/ 1395779 h 1395779"/>
                <a:gd name="connsiteX21" fmla="*/ 5606480 w 6727776"/>
                <a:gd name="connsiteY21" fmla="*/ 1395779 h 1395779"/>
                <a:gd name="connsiteX22" fmla="*/ 5942881 w 6727776"/>
                <a:gd name="connsiteY22" fmla="*/ 1561318 h 1395779"/>
                <a:gd name="connsiteX23" fmla="*/ 6322226 w 6727776"/>
                <a:gd name="connsiteY23" fmla="*/ 1747990 h 1395779"/>
                <a:gd name="connsiteX24" fmla="*/ 5698827 w 6727776"/>
                <a:gd name="connsiteY24" fmla="*/ 1656415 h 1395779"/>
                <a:gd name="connsiteX25" fmla="*/ 5147358 w 6727776"/>
                <a:gd name="connsiteY25" fmla="*/ 1575407 h 1395779"/>
                <a:gd name="connsiteX26" fmla="*/ 4571912 w 6727776"/>
                <a:gd name="connsiteY26" fmla="*/ 1490876 h 1395779"/>
                <a:gd name="connsiteX27" fmla="*/ 3924536 w 6727776"/>
                <a:gd name="connsiteY27" fmla="*/ 1395779 h 1395779"/>
                <a:gd name="connsiteX28" fmla="*/ 3235381 w 6727776"/>
                <a:gd name="connsiteY28" fmla="*/ 1395779 h 1395779"/>
                <a:gd name="connsiteX29" fmla="*/ 2546226 w 6727776"/>
                <a:gd name="connsiteY29" fmla="*/ 1395779 h 1395779"/>
                <a:gd name="connsiteX30" fmla="*/ 2041666 w 6727776"/>
                <a:gd name="connsiteY30" fmla="*/ 1395779 h 1395779"/>
                <a:gd name="connsiteX31" fmla="*/ 1500187 w 6727776"/>
                <a:gd name="connsiteY31" fmla="*/ 1395779 h 1395779"/>
                <a:gd name="connsiteX32" fmla="*/ 811032 w 6727776"/>
                <a:gd name="connsiteY32" fmla="*/ 1395779 h 1395779"/>
                <a:gd name="connsiteX33" fmla="*/ 232634 w 6727776"/>
                <a:gd name="connsiteY33" fmla="*/ 1395779 h 1395779"/>
                <a:gd name="connsiteX34" fmla="*/ 0 w 6727776"/>
                <a:gd name="connsiteY34" fmla="*/ 1163145 h 1395779"/>
                <a:gd name="connsiteX35" fmla="*/ 0 w 6727776"/>
                <a:gd name="connsiteY35" fmla="*/ 1163149 h 1395779"/>
                <a:gd name="connsiteX36" fmla="*/ 0 w 6727776"/>
                <a:gd name="connsiteY36" fmla="*/ 814204 h 1395779"/>
                <a:gd name="connsiteX37" fmla="*/ 0 w 6727776"/>
                <a:gd name="connsiteY37" fmla="*/ 814204 h 1395779"/>
                <a:gd name="connsiteX38" fmla="*/ 0 w 6727776"/>
                <a:gd name="connsiteY38" fmla="*/ 232634 h 1395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727776" h="1395779" fill="none" extrusionOk="0">
                  <a:moveTo>
                    <a:pt x="0" y="232634"/>
                  </a:moveTo>
                  <a:cubicBezTo>
                    <a:pt x="-21801" y="97937"/>
                    <a:pt x="100016" y="-264"/>
                    <a:pt x="232634" y="0"/>
                  </a:cubicBezTo>
                  <a:cubicBezTo>
                    <a:pt x="507092" y="348"/>
                    <a:pt x="697562" y="-4143"/>
                    <a:pt x="884870" y="0"/>
                  </a:cubicBezTo>
                  <a:cubicBezTo>
                    <a:pt x="1072178" y="4143"/>
                    <a:pt x="1178952" y="-13825"/>
                    <a:pt x="1426349" y="0"/>
                  </a:cubicBezTo>
                  <a:cubicBezTo>
                    <a:pt x="1673746" y="13825"/>
                    <a:pt x="1808567" y="26586"/>
                    <a:pt x="2004747" y="0"/>
                  </a:cubicBezTo>
                  <a:cubicBezTo>
                    <a:pt x="2200927" y="-26586"/>
                    <a:pt x="2394927" y="-2165"/>
                    <a:pt x="2620064" y="0"/>
                  </a:cubicBezTo>
                  <a:cubicBezTo>
                    <a:pt x="2845201" y="2165"/>
                    <a:pt x="2908127" y="16360"/>
                    <a:pt x="3124624" y="0"/>
                  </a:cubicBezTo>
                  <a:cubicBezTo>
                    <a:pt x="3341121" y="-16360"/>
                    <a:pt x="3664685" y="-29424"/>
                    <a:pt x="3924536" y="0"/>
                  </a:cubicBezTo>
                  <a:lnTo>
                    <a:pt x="3924536" y="0"/>
                  </a:lnTo>
                  <a:cubicBezTo>
                    <a:pt x="4212948" y="25009"/>
                    <a:pt x="4272747" y="-21758"/>
                    <a:pt x="4502003" y="0"/>
                  </a:cubicBezTo>
                  <a:cubicBezTo>
                    <a:pt x="4731259" y="21758"/>
                    <a:pt x="4765883" y="9064"/>
                    <a:pt x="5029013" y="0"/>
                  </a:cubicBezTo>
                  <a:cubicBezTo>
                    <a:pt x="5292143" y="-9064"/>
                    <a:pt x="5426421" y="-16409"/>
                    <a:pt x="5606480" y="0"/>
                  </a:cubicBezTo>
                  <a:cubicBezTo>
                    <a:pt x="5801870" y="-1617"/>
                    <a:pt x="5937148" y="4141"/>
                    <a:pt x="6068584" y="0"/>
                  </a:cubicBezTo>
                  <a:cubicBezTo>
                    <a:pt x="6200020" y="-4141"/>
                    <a:pt x="6320364" y="4630"/>
                    <a:pt x="6495142" y="0"/>
                  </a:cubicBezTo>
                  <a:cubicBezTo>
                    <a:pt x="6638339" y="18200"/>
                    <a:pt x="6708055" y="104549"/>
                    <a:pt x="6727776" y="232634"/>
                  </a:cubicBezTo>
                  <a:cubicBezTo>
                    <a:pt x="6750240" y="391487"/>
                    <a:pt x="6734848" y="588821"/>
                    <a:pt x="6727776" y="814204"/>
                  </a:cubicBezTo>
                  <a:lnTo>
                    <a:pt x="6727776" y="814204"/>
                  </a:lnTo>
                  <a:cubicBezTo>
                    <a:pt x="6729956" y="921757"/>
                    <a:pt x="6743188" y="1068544"/>
                    <a:pt x="6727776" y="1163149"/>
                  </a:cubicBezTo>
                  <a:lnTo>
                    <a:pt x="6727776" y="1163145"/>
                  </a:lnTo>
                  <a:cubicBezTo>
                    <a:pt x="6731874" y="1289940"/>
                    <a:pt x="6608784" y="1401863"/>
                    <a:pt x="6495142" y="1395779"/>
                  </a:cubicBezTo>
                  <a:cubicBezTo>
                    <a:pt x="6321903" y="1380601"/>
                    <a:pt x="6266057" y="1381598"/>
                    <a:pt x="6077471" y="1395779"/>
                  </a:cubicBezTo>
                  <a:cubicBezTo>
                    <a:pt x="5888885" y="1409960"/>
                    <a:pt x="5819313" y="1372453"/>
                    <a:pt x="5606480" y="1395779"/>
                  </a:cubicBezTo>
                  <a:cubicBezTo>
                    <a:pt x="5704955" y="1437634"/>
                    <a:pt x="5829697" y="1522957"/>
                    <a:pt x="5942881" y="1561318"/>
                  </a:cubicBezTo>
                  <a:cubicBezTo>
                    <a:pt x="6056065" y="1599679"/>
                    <a:pt x="6149387" y="1666380"/>
                    <a:pt x="6322226" y="1747990"/>
                  </a:cubicBezTo>
                  <a:cubicBezTo>
                    <a:pt x="6069958" y="1718414"/>
                    <a:pt x="5934620" y="1696800"/>
                    <a:pt x="5698827" y="1656415"/>
                  </a:cubicBezTo>
                  <a:cubicBezTo>
                    <a:pt x="5463034" y="1616030"/>
                    <a:pt x="5325107" y="1590179"/>
                    <a:pt x="5147358" y="1575407"/>
                  </a:cubicBezTo>
                  <a:cubicBezTo>
                    <a:pt x="4969609" y="1560635"/>
                    <a:pt x="4828955" y="1545694"/>
                    <a:pt x="4571912" y="1490876"/>
                  </a:cubicBezTo>
                  <a:cubicBezTo>
                    <a:pt x="4314869" y="1436059"/>
                    <a:pt x="4073100" y="1421481"/>
                    <a:pt x="3924536" y="1395779"/>
                  </a:cubicBezTo>
                  <a:cubicBezTo>
                    <a:pt x="3641146" y="1398814"/>
                    <a:pt x="3469055" y="1418735"/>
                    <a:pt x="3235381" y="1395779"/>
                  </a:cubicBezTo>
                  <a:cubicBezTo>
                    <a:pt x="3001707" y="1372823"/>
                    <a:pt x="2823600" y="1426218"/>
                    <a:pt x="2546226" y="1395779"/>
                  </a:cubicBezTo>
                  <a:cubicBezTo>
                    <a:pt x="2268852" y="1365340"/>
                    <a:pt x="2243540" y="1415656"/>
                    <a:pt x="2041666" y="1395779"/>
                  </a:cubicBezTo>
                  <a:cubicBezTo>
                    <a:pt x="1839792" y="1375902"/>
                    <a:pt x="1646223" y="1391445"/>
                    <a:pt x="1500187" y="1395779"/>
                  </a:cubicBezTo>
                  <a:cubicBezTo>
                    <a:pt x="1354151" y="1400113"/>
                    <a:pt x="1130372" y="1391445"/>
                    <a:pt x="811032" y="1395779"/>
                  </a:cubicBezTo>
                  <a:cubicBezTo>
                    <a:pt x="491692" y="1400113"/>
                    <a:pt x="359396" y="1411727"/>
                    <a:pt x="232634" y="1395779"/>
                  </a:cubicBezTo>
                  <a:cubicBezTo>
                    <a:pt x="93175" y="1389286"/>
                    <a:pt x="-12570" y="1288064"/>
                    <a:pt x="0" y="1163145"/>
                  </a:cubicBezTo>
                  <a:lnTo>
                    <a:pt x="0" y="1163149"/>
                  </a:lnTo>
                  <a:cubicBezTo>
                    <a:pt x="11494" y="1056512"/>
                    <a:pt x="-14751" y="897597"/>
                    <a:pt x="0" y="814204"/>
                  </a:cubicBezTo>
                  <a:lnTo>
                    <a:pt x="0" y="814204"/>
                  </a:lnTo>
                  <a:cubicBezTo>
                    <a:pt x="-16827" y="592938"/>
                    <a:pt x="17847" y="416049"/>
                    <a:pt x="0" y="232634"/>
                  </a:cubicBezTo>
                  <a:close/>
                </a:path>
                <a:path w="6727776" h="1395779" stroke="0" extrusionOk="0">
                  <a:moveTo>
                    <a:pt x="0" y="232634"/>
                  </a:moveTo>
                  <a:cubicBezTo>
                    <a:pt x="3921" y="128291"/>
                    <a:pt x="117933" y="-6269"/>
                    <a:pt x="232634" y="0"/>
                  </a:cubicBezTo>
                  <a:cubicBezTo>
                    <a:pt x="494408" y="21187"/>
                    <a:pt x="635684" y="-12053"/>
                    <a:pt x="811032" y="0"/>
                  </a:cubicBezTo>
                  <a:cubicBezTo>
                    <a:pt x="986380" y="12053"/>
                    <a:pt x="1237542" y="21364"/>
                    <a:pt x="1426349" y="0"/>
                  </a:cubicBezTo>
                  <a:cubicBezTo>
                    <a:pt x="1615156" y="-21364"/>
                    <a:pt x="1791056" y="-26432"/>
                    <a:pt x="2004747" y="0"/>
                  </a:cubicBezTo>
                  <a:cubicBezTo>
                    <a:pt x="2218438" y="26432"/>
                    <a:pt x="2490307" y="20110"/>
                    <a:pt x="2656983" y="0"/>
                  </a:cubicBezTo>
                  <a:cubicBezTo>
                    <a:pt x="2823659" y="-20110"/>
                    <a:pt x="2916935" y="22185"/>
                    <a:pt x="3161543" y="0"/>
                  </a:cubicBezTo>
                  <a:cubicBezTo>
                    <a:pt x="3406151" y="-22185"/>
                    <a:pt x="3742912" y="24437"/>
                    <a:pt x="3924536" y="0"/>
                  </a:cubicBezTo>
                  <a:lnTo>
                    <a:pt x="3924536" y="0"/>
                  </a:lnTo>
                  <a:cubicBezTo>
                    <a:pt x="4180097" y="-7340"/>
                    <a:pt x="4235667" y="1952"/>
                    <a:pt x="4468365" y="0"/>
                  </a:cubicBezTo>
                  <a:cubicBezTo>
                    <a:pt x="4701063" y="-1952"/>
                    <a:pt x="4879509" y="-13896"/>
                    <a:pt x="5012193" y="0"/>
                  </a:cubicBezTo>
                  <a:cubicBezTo>
                    <a:pt x="5144877" y="13896"/>
                    <a:pt x="5375467" y="15764"/>
                    <a:pt x="5606480" y="0"/>
                  </a:cubicBezTo>
                  <a:cubicBezTo>
                    <a:pt x="5769280" y="-7202"/>
                    <a:pt x="5842250" y="-1184"/>
                    <a:pt x="6068584" y="0"/>
                  </a:cubicBezTo>
                  <a:cubicBezTo>
                    <a:pt x="6294918" y="1184"/>
                    <a:pt x="6286839" y="-19716"/>
                    <a:pt x="6495142" y="0"/>
                  </a:cubicBezTo>
                  <a:cubicBezTo>
                    <a:pt x="6640429" y="-9365"/>
                    <a:pt x="6748669" y="112330"/>
                    <a:pt x="6727776" y="232634"/>
                  </a:cubicBezTo>
                  <a:cubicBezTo>
                    <a:pt x="6713780" y="350815"/>
                    <a:pt x="6707245" y="687797"/>
                    <a:pt x="6727776" y="814204"/>
                  </a:cubicBezTo>
                  <a:lnTo>
                    <a:pt x="6727776" y="814204"/>
                  </a:lnTo>
                  <a:cubicBezTo>
                    <a:pt x="6728623" y="973305"/>
                    <a:pt x="6741726" y="1072380"/>
                    <a:pt x="6727776" y="1163149"/>
                  </a:cubicBezTo>
                  <a:lnTo>
                    <a:pt x="6727776" y="1163145"/>
                  </a:lnTo>
                  <a:cubicBezTo>
                    <a:pt x="6723995" y="1286605"/>
                    <a:pt x="6628776" y="1392888"/>
                    <a:pt x="6495142" y="1395779"/>
                  </a:cubicBezTo>
                  <a:cubicBezTo>
                    <a:pt x="6333411" y="1412373"/>
                    <a:pt x="6272441" y="1378100"/>
                    <a:pt x="6068584" y="1395779"/>
                  </a:cubicBezTo>
                  <a:cubicBezTo>
                    <a:pt x="5864727" y="1413458"/>
                    <a:pt x="5765314" y="1388624"/>
                    <a:pt x="5606480" y="1395779"/>
                  </a:cubicBezTo>
                  <a:cubicBezTo>
                    <a:pt x="5744888" y="1480274"/>
                    <a:pt x="5833826" y="1525113"/>
                    <a:pt x="5964353" y="1571885"/>
                  </a:cubicBezTo>
                  <a:cubicBezTo>
                    <a:pt x="6094880" y="1618657"/>
                    <a:pt x="6240278" y="1686062"/>
                    <a:pt x="6322226" y="1747990"/>
                  </a:cubicBezTo>
                  <a:cubicBezTo>
                    <a:pt x="6049597" y="1677347"/>
                    <a:pt x="5970373" y="1707023"/>
                    <a:pt x="5698827" y="1656415"/>
                  </a:cubicBezTo>
                  <a:cubicBezTo>
                    <a:pt x="5427281" y="1605808"/>
                    <a:pt x="5342469" y="1629485"/>
                    <a:pt x="5123381" y="1571885"/>
                  </a:cubicBezTo>
                  <a:cubicBezTo>
                    <a:pt x="4904294" y="1514284"/>
                    <a:pt x="4772491" y="1502114"/>
                    <a:pt x="4547935" y="1487354"/>
                  </a:cubicBezTo>
                  <a:cubicBezTo>
                    <a:pt x="4323379" y="1472594"/>
                    <a:pt x="4145094" y="1417913"/>
                    <a:pt x="3924536" y="1395779"/>
                  </a:cubicBezTo>
                  <a:cubicBezTo>
                    <a:pt x="3676809" y="1380458"/>
                    <a:pt x="3444661" y="1396324"/>
                    <a:pt x="3235381" y="1395779"/>
                  </a:cubicBezTo>
                  <a:cubicBezTo>
                    <a:pt x="3026101" y="1395234"/>
                    <a:pt x="2771766" y="1412278"/>
                    <a:pt x="2546226" y="1395779"/>
                  </a:cubicBezTo>
                  <a:cubicBezTo>
                    <a:pt x="2320687" y="1379280"/>
                    <a:pt x="2162560" y="1384628"/>
                    <a:pt x="2004747" y="1395779"/>
                  </a:cubicBezTo>
                  <a:cubicBezTo>
                    <a:pt x="1846934" y="1406930"/>
                    <a:pt x="1471478" y="1366784"/>
                    <a:pt x="1315592" y="1395779"/>
                  </a:cubicBezTo>
                  <a:cubicBezTo>
                    <a:pt x="1159706" y="1424774"/>
                    <a:pt x="1040149" y="1402879"/>
                    <a:pt x="811032" y="1395779"/>
                  </a:cubicBezTo>
                  <a:cubicBezTo>
                    <a:pt x="581915" y="1388679"/>
                    <a:pt x="520183" y="1377601"/>
                    <a:pt x="232634" y="1395779"/>
                  </a:cubicBezTo>
                  <a:cubicBezTo>
                    <a:pt x="112832" y="1422864"/>
                    <a:pt x="3966" y="1294892"/>
                    <a:pt x="0" y="1163145"/>
                  </a:cubicBezTo>
                  <a:lnTo>
                    <a:pt x="0" y="1163149"/>
                  </a:lnTo>
                  <a:cubicBezTo>
                    <a:pt x="-16341" y="1022102"/>
                    <a:pt x="1024" y="942033"/>
                    <a:pt x="0" y="814204"/>
                  </a:cubicBezTo>
                  <a:lnTo>
                    <a:pt x="0" y="814204"/>
                  </a:lnTo>
                  <a:cubicBezTo>
                    <a:pt x="-3866" y="529287"/>
                    <a:pt x="-23697" y="363275"/>
                    <a:pt x="0" y="232634"/>
                  </a:cubicBezTo>
                  <a:close/>
                </a:path>
              </a:pathLst>
            </a:custGeom>
            <a:solidFill>
              <a:schemeClr val="accent5"/>
            </a:solidFill>
            <a:ln w="38100">
              <a:solidFill>
                <a:schemeClr val="accent3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830084044">
                    <a:prstGeom prst="wedgeRoundRectCallout">
                      <a:avLst>
                        <a:gd name="adj1" fmla="val 43972"/>
                        <a:gd name="adj2" fmla="val 75234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Helvetica Neue"/>
                  <a:ea typeface="+mn-ea"/>
                  <a:cs typeface="+mn-cs"/>
                </a:rPr>
                <a:t>This programme is a great tool to build aspirations in our young people and give them hope for the future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3FDCD0A-510C-6DEB-F5C7-0F809C5CC328}"/>
                </a:ext>
              </a:extLst>
            </p:cNvPr>
            <p:cNvSpPr/>
            <p:nvPr/>
          </p:nvSpPr>
          <p:spPr>
            <a:xfrm rot="625518">
              <a:off x="1099701" y="-965418"/>
              <a:ext cx="948906" cy="5175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“</a:t>
              </a:r>
              <a:endPara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CE6D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1D1A5E8-4247-269B-954E-00CC927A60D0}"/>
                </a:ext>
              </a:extLst>
            </p:cNvPr>
            <p:cNvSpPr/>
            <p:nvPr/>
          </p:nvSpPr>
          <p:spPr>
            <a:xfrm rot="625518">
              <a:off x="7769310" y="278570"/>
              <a:ext cx="860634" cy="7768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”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CE6D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AE65316-1F80-9C4A-ECCD-987F5D89EDDA}"/>
                </a:ext>
              </a:extLst>
            </p:cNvPr>
            <p:cNvSpPr/>
            <p:nvPr/>
          </p:nvSpPr>
          <p:spPr>
            <a:xfrm>
              <a:off x="1617447" y="512108"/>
              <a:ext cx="4936618" cy="4311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(Assistant Headteacher at Notre Dame School)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6EAA005-AA12-1CB0-D4C1-BFB6A837FDE1}"/>
              </a:ext>
            </a:extLst>
          </p:cNvPr>
          <p:cNvGrpSpPr/>
          <p:nvPr/>
        </p:nvGrpSpPr>
        <p:grpSpPr>
          <a:xfrm>
            <a:off x="28652" y="2702525"/>
            <a:ext cx="7242483" cy="1461996"/>
            <a:chOff x="1099701" y="-1023352"/>
            <a:chExt cx="8959161" cy="2327224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7414E033-C4FC-9099-1FFA-FC39916C1536}"/>
                </a:ext>
              </a:extLst>
            </p:cNvPr>
            <p:cNvSpPr/>
            <p:nvPr/>
          </p:nvSpPr>
          <p:spPr>
            <a:xfrm>
              <a:off x="1617446" y="-1023352"/>
              <a:ext cx="8042962" cy="1764588"/>
            </a:xfrm>
            <a:custGeom>
              <a:avLst/>
              <a:gdLst>
                <a:gd name="connsiteX0" fmla="*/ 0 w 8042962"/>
                <a:gd name="connsiteY0" fmla="*/ 294104 h 1764588"/>
                <a:gd name="connsiteX1" fmla="*/ 294104 w 8042962"/>
                <a:gd name="connsiteY1" fmla="*/ 0 h 1764588"/>
                <a:gd name="connsiteX2" fmla="*/ 966312 w 8042962"/>
                <a:gd name="connsiteY2" fmla="*/ 0 h 1764588"/>
                <a:gd name="connsiteX3" fmla="*/ 1638520 w 8042962"/>
                <a:gd name="connsiteY3" fmla="*/ 0 h 1764588"/>
                <a:gd name="connsiteX4" fmla="*/ 2354705 w 8042962"/>
                <a:gd name="connsiteY4" fmla="*/ 0 h 1764588"/>
                <a:gd name="connsiteX5" fmla="*/ 2894984 w 8042962"/>
                <a:gd name="connsiteY5" fmla="*/ 0 h 1764588"/>
                <a:gd name="connsiteX6" fmla="*/ 3611169 w 8042962"/>
                <a:gd name="connsiteY6" fmla="*/ 0 h 1764588"/>
                <a:gd name="connsiteX7" fmla="*/ 4691728 w 8042962"/>
                <a:gd name="connsiteY7" fmla="*/ 0 h 1764588"/>
                <a:gd name="connsiteX8" fmla="*/ 4691728 w 8042962"/>
                <a:gd name="connsiteY8" fmla="*/ 0 h 1764588"/>
                <a:gd name="connsiteX9" fmla="*/ 5301652 w 8042962"/>
                <a:gd name="connsiteY9" fmla="*/ 0 h 1764588"/>
                <a:gd name="connsiteX10" fmla="*/ 5911577 w 8042962"/>
                <a:gd name="connsiteY10" fmla="*/ 0 h 1764588"/>
                <a:gd name="connsiteX11" fmla="*/ 6702468 w 8042962"/>
                <a:gd name="connsiteY11" fmla="*/ 0 h 1764588"/>
                <a:gd name="connsiteX12" fmla="*/ 7194271 w 8042962"/>
                <a:gd name="connsiteY12" fmla="*/ 0 h 1764588"/>
                <a:gd name="connsiteX13" fmla="*/ 7748858 w 8042962"/>
                <a:gd name="connsiteY13" fmla="*/ 0 h 1764588"/>
                <a:gd name="connsiteX14" fmla="*/ 8042962 w 8042962"/>
                <a:gd name="connsiteY14" fmla="*/ 294104 h 1764588"/>
                <a:gd name="connsiteX15" fmla="*/ 8042962 w 8042962"/>
                <a:gd name="connsiteY15" fmla="*/ 661724 h 1764588"/>
                <a:gd name="connsiteX16" fmla="*/ 8042962 w 8042962"/>
                <a:gd name="connsiteY16" fmla="*/ 1029343 h 1764588"/>
                <a:gd name="connsiteX17" fmla="*/ 8042962 w 8042962"/>
                <a:gd name="connsiteY17" fmla="*/ 1029343 h 1764588"/>
                <a:gd name="connsiteX18" fmla="*/ 8042962 w 8042962"/>
                <a:gd name="connsiteY18" fmla="*/ 1470490 h 1764588"/>
                <a:gd name="connsiteX19" fmla="*/ 8042962 w 8042962"/>
                <a:gd name="connsiteY19" fmla="*/ 1470484 h 1764588"/>
                <a:gd name="connsiteX20" fmla="*/ 7748858 w 8042962"/>
                <a:gd name="connsiteY20" fmla="*/ 1764588 h 1764588"/>
                <a:gd name="connsiteX21" fmla="*/ 7246591 w 8042962"/>
                <a:gd name="connsiteY21" fmla="*/ 1764588 h 1764588"/>
                <a:gd name="connsiteX22" fmla="*/ 6702468 w 8042962"/>
                <a:gd name="connsiteY22" fmla="*/ 1764588 h 1764588"/>
                <a:gd name="connsiteX23" fmla="*/ 7113187 w 8042962"/>
                <a:gd name="connsiteY23" fmla="*/ 1978320 h 1764588"/>
                <a:gd name="connsiteX24" fmla="*/ 7558132 w 8042962"/>
                <a:gd name="connsiteY24" fmla="*/ 2209864 h 1764588"/>
                <a:gd name="connsiteX25" fmla="*/ 7070843 w 8042962"/>
                <a:gd name="connsiteY25" fmla="*/ 2134167 h 1764588"/>
                <a:gd name="connsiteX26" fmla="*/ 6468898 w 8042962"/>
                <a:gd name="connsiteY26" fmla="*/ 2040659 h 1764588"/>
                <a:gd name="connsiteX27" fmla="*/ 5838290 w 8042962"/>
                <a:gd name="connsiteY27" fmla="*/ 1942698 h 1764588"/>
                <a:gd name="connsiteX28" fmla="*/ 5207681 w 8042962"/>
                <a:gd name="connsiteY28" fmla="*/ 1844738 h 1764588"/>
                <a:gd name="connsiteX29" fmla="*/ 4691728 w 8042962"/>
                <a:gd name="connsiteY29" fmla="*/ 1764588 h 1764588"/>
                <a:gd name="connsiteX30" fmla="*/ 4019520 w 8042962"/>
                <a:gd name="connsiteY30" fmla="*/ 1764588 h 1764588"/>
                <a:gd name="connsiteX31" fmla="*/ 3435264 w 8042962"/>
                <a:gd name="connsiteY31" fmla="*/ 1764588 h 1764588"/>
                <a:gd name="connsiteX32" fmla="*/ 2719080 w 8042962"/>
                <a:gd name="connsiteY32" fmla="*/ 1764588 h 1764588"/>
                <a:gd name="connsiteX33" fmla="*/ 2134824 w 8042962"/>
                <a:gd name="connsiteY33" fmla="*/ 1764588 h 1764588"/>
                <a:gd name="connsiteX34" fmla="*/ 1506592 w 8042962"/>
                <a:gd name="connsiteY34" fmla="*/ 1764588 h 1764588"/>
                <a:gd name="connsiteX35" fmla="*/ 294104 w 8042962"/>
                <a:gd name="connsiteY35" fmla="*/ 1764588 h 1764588"/>
                <a:gd name="connsiteX36" fmla="*/ 0 w 8042962"/>
                <a:gd name="connsiteY36" fmla="*/ 1470484 h 1764588"/>
                <a:gd name="connsiteX37" fmla="*/ 0 w 8042962"/>
                <a:gd name="connsiteY37" fmla="*/ 1470490 h 1764588"/>
                <a:gd name="connsiteX38" fmla="*/ 0 w 8042962"/>
                <a:gd name="connsiteY38" fmla="*/ 1029343 h 1764588"/>
                <a:gd name="connsiteX39" fmla="*/ 0 w 8042962"/>
                <a:gd name="connsiteY39" fmla="*/ 1029343 h 1764588"/>
                <a:gd name="connsiteX40" fmla="*/ 0 w 8042962"/>
                <a:gd name="connsiteY40" fmla="*/ 669076 h 1764588"/>
                <a:gd name="connsiteX41" fmla="*/ 0 w 8042962"/>
                <a:gd name="connsiteY41" fmla="*/ 294104 h 1764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042962" h="1764588" fill="none" extrusionOk="0">
                  <a:moveTo>
                    <a:pt x="0" y="294104"/>
                  </a:moveTo>
                  <a:cubicBezTo>
                    <a:pt x="26566" y="153109"/>
                    <a:pt x="144998" y="28864"/>
                    <a:pt x="294104" y="0"/>
                  </a:cubicBezTo>
                  <a:cubicBezTo>
                    <a:pt x="439492" y="-13473"/>
                    <a:pt x="698828" y="6045"/>
                    <a:pt x="966312" y="0"/>
                  </a:cubicBezTo>
                  <a:cubicBezTo>
                    <a:pt x="1233796" y="-6045"/>
                    <a:pt x="1385636" y="11405"/>
                    <a:pt x="1638520" y="0"/>
                  </a:cubicBezTo>
                  <a:cubicBezTo>
                    <a:pt x="1891404" y="-11405"/>
                    <a:pt x="2095561" y="-1322"/>
                    <a:pt x="2354705" y="0"/>
                  </a:cubicBezTo>
                  <a:cubicBezTo>
                    <a:pt x="2613850" y="1322"/>
                    <a:pt x="2625857" y="-15291"/>
                    <a:pt x="2894984" y="0"/>
                  </a:cubicBezTo>
                  <a:cubicBezTo>
                    <a:pt x="3164111" y="15291"/>
                    <a:pt x="3418658" y="1838"/>
                    <a:pt x="3611169" y="0"/>
                  </a:cubicBezTo>
                  <a:cubicBezTo>
                    <a:pt x="3803681" y="-1838"/>
                    <a:pt x="4436040" y="14949"/>
                    <a:pt x="4691728" y="0"/>
                  </a:cubicBezTo>
                  <a:lnTo>
                    <a:pt x="4691728" y="0"/>
                  </a:lnTo>
                  <a:cubicBezTo>
                    <a:pt x="4876777" y="27546"/>
                    <a:pt x="5070133" y="-2759"/>
                    <a:pt x="5301652" y="0"/>
                  </a:cubicBezTo>
                  <a:cubicBezTo>
                    <a:pt x="5533171" y="2759"/>
                    <a:pt x="5753076" y="-24920"/>
                    <a:pt x="5911577" y="0"/>
                  </a:cubicBezTo>
                  <a:cubicBezTo>
                    <a:pt x="6070079" y="24920"/>
                    <a:pt x="6455985" y="19643"/>
                    <a:pt x="6702468" y="0"/>
                  </a:cubicBezTo>
                  <a:cubicBezTo>
                    <a:pt x="6821913" y="-23795"/>
                    <a:pt x="6959621" y="14574"/>
                    <a:pt x="7194271" y="0"/>
                  </a:cubicBezTo>
                  <a:cubicBezTo>
                    <a:pt x="7428921" y="-14574"/>
                    <a:pt x="7507333" y="-3747"/>
                    <a:pt x="7748858" y="0"/>
                  </a:cubicBezTo>
                  <a:cubicBezTo>
                    <a:pt x="7913347" y="9512"/>
                    <a:pt x="8057414" y="122335"/>
                    <a:pt x="8042962" y="294104"/>
                  </a:cubicBezTo>
                  <a:cubicBezTo>
                    <a:pt x="8035441" y="460967"/>
                    <a:pt x="8047659" y="586869"/>
                    <a:pt x="8042962" y="661724"/>
                  </a:cubicBezTo>
                  <a:cubicBezTo>
                    <a:pt x="8038265" y="736579"/>
                    <a:pt x="8042552" y="860389"/>
                    <a:pt x="8042962" y="1029343"/>
                  </a:cubicBezTo>
                  <a:lnTo>
                    <a:pt x="8042962" y="1029343"/>
                  </a:lnTo>
                  <a:cubicBezTo>
                    <a:pt x="8035090" y="1208285"/>
                    <a:pt x="8026897" y="1252361"/>
                    <a:pt x="8042962" y="1470490"/>
                  </a:cubicBezTo>
                  <a:lnTo>
                    <a:pt x="8042962" y="1470484"/>
                  </a:lnTo>
                  <a:cubicBezTo>
                    <a:pt x="8066791" y="1624887"/>
                    <a:pt x="7914463" y="1788783"/>
                    <a:pt x="7748858" y="1764588"/>
                  </a:cubicBezTo>
                  <a:cubicBezTo>
                    <a:pt x="7561691" y="1742449"/>
                    <a:pt x="7421400" y="1763533"/>
                    <a:pt x="7246591" y="1764588"/>
                  </a:cubicBezTo>
                  <a:cubicBezTo>
                    <a:pt x="7071782" y="1765643"/>
                    <a:pt x="6956127" y="1742154"/>
                    <a:pt x="6702468" y="1764588"/>
                  </a:cubicBezTo>
                  <a:cubicBezTo>
                    <a:pt x="6887525" y="1839601"/>
                    <a:pt x="6971309" y="1900993"/>
                    <a:pt x="7113187" y="1978320"/>
                  </a:cubicBezTo>
                  <a:cubicBezTo>
                    <a:pt x="7255065" y="2055647"/>
                    <a:pt x="7351039" y="2122277"/>
                    <a:pt x="7558132" y="2209864"/>
                  </a:cubicBezTo>
                  <a:cubicBezTo>
                    <a:pt x="7393056" y="2169462"/>
                    <a:pt x="7291522" y="2175427"/>
                    <a:pt x="7070843" y="2134167"/>
                  </a:cubicBezTo>
                  <a:cubicBezTo>
                    <a:pt x="6850164" y="2092907"/>
                    <a:pt x="6633646" y="2084874"/>
                    <a:pt x="6468898" y="2040659"/>
                  </a:cubicBezTo>
                  <a:cubicBezTo>
                    <a:pt x="6304150" y="1996444"/>
                    <a:pt x="6152312" y="1963926"/>
                    <a:pt x="5838290" y="1942698"/>
                  </a:cubicBezTo>
                  <a:cubicBezTo>
                    <a:pt x="5524268" y="1921471"/>
                    <a:pt x="5389412" y="1879589"/>
                    <a:pt x="5207681" y="1844738"/>
                  </a:cubicBezTo>
                  <a:cubicBezTo>
                    <a:pt x="5025950" y="1809886"/>
                    <a:pt x="4891864" y="1780310"/>
                    <a:pt x="4691728" y="1764588"/>
                  </a:cubicBezTo>
                  <a:cubicBezTo>
                    <a:pt x="4358664" y="1758925"/>
                    <a:pt x="4251847" y="1773878"/>
                    <a:pt x="4019520" y="1764588"/>
                  </a:cubicBezTo>
                  <a:cubicBezTo>
                    <a:pt x="3787193" y="1755298"/>
                    <a:pt x="3656201" y="1793479"/>
                    <a:pt x="3435264" y="1764588"/>
                  </a:cubicBezTo>
                  <a:cubicBezTo>
                    <a:pt x="3214327" y="1735697"/>
                    <a:pt x="2895281" y="1737993"/>
                    <a:pt x="2719080" y="1764588"/>
                  </a:cubicBezTo>
                  <a:cubicBezTo>
                    <a:pt x="2542879" y="1791183"/>
                    <a:pt x="2356761" y="1758435"/>
                    <a:pt x="2134824" y="1764588"/>
                  </a:cubicBezTo>
                  <a:cubicBezTo>
                    <a:pt x="1912887" y="1770741"/>
                    <a:pt x="1711956" y="1762296"/>
                    <a:pt x="1506592" y="1764588"/>
                  </a:cubicBezTo>
                  <a:cubicBezTo>
                    <a:pt x="1301228" y="1766880"/>
                    <a:pt x="591779" y="1716786"/>
                    <a:pt x="294104" y="1764588"/>
                  </a:cubicBezTo>
                  <a:cubicBezTo>
                    <a:pt x="126255" y="1760712"/>
                    <a:pt x="6933" y="1618853"/>
                    <a:pt x="0" y="1470484"/>
                  </a:cubicBezTo>
                  <a:lnTo>
                    <a:pt x="0" y="1470490"/>
                  </a:lnTo>
                  <a:cubicBezTo>
                    <a:pt x="1087" y="1272459"/>
                    <a:pt x="-8169" y="1208606"/>
                    <a:pt x="0" y="1029343"/>
                  </a:cubicBezTo>
                  <a:lnTo>
                    <a:pt x="0" y="1029343"/>
                  </a:lnTo>
                  <a:cubicBezTo>
                    <a:pt x="10441" y="906692"/>
                    <a:pt x="-3865" y="790432"/>
                    <a:pt x="0" y="669076"/>
                  </a:cubicBezTo>
                  <a:cubicBezTo>
                    <a:pt x="3865" y="547720"/>
                    <a:pt x="-2491" y="469090"/>
                    <a:pt x="0" y="294104"/>
                  </a:cubicBezTo>
                  <a:close/>
                </a:path>
                <a:path w="8042962" h="1764588" stroke="0" extrusionOk="0">
                  <a:moveTo>
                    <a:pt x="0" y="294104"/>
                  </a:moveTo>
                  <a:cubicBezTo>
                    <a:pt x="1222" y="139196"/>
                    <a:pt x="165705" y="-15481"/>
                    <a:pt x="294104" y="0"/>
                  </a:cubicBezTo>
                  <a:cubicBezTo>
                    <a:pt x="461933" y="-17561"/>
                    <a:pt x="587113" y="16686"/>
                    <a:pt x="878360" y="0"/>
                  </a:cubicBezTo>
                  <a:cubicBezTo>
                    <a:pt x="1169607" y="-16686"/>
                    <a:pt x="1267507" y="-24562"/>
                    <a:pt x="1506592" y="0"/>
                  </a:cubicBezTo>
                  <a:cubicBezTo>
                    <a:pt x="1745677" y="24562"/>
                    <a:pt x="1927621" y="16132"/>
                    <a:pt x="2090848" y="0"/>
                  </a:cubicBezTo>
                  <a:cubicBezTo>
                    <a:pt x="2254075" y="-16132"/>
                    <a:pt x="2543000" y="-22639"/>
                    <a:pt x="2763056" y="0"/>
                  </a:cubicBezTo>
                  <a:cubicBezTo>
                    <a:pt x="2983112" y="22639"/>
                    <a:pt x="3087455" y="6826"/>
                    <a:pt x="3259359" y="0"/>
                  </a:cubicBezTo>
                  <a:cubicBezTo>
                    <a:pt x="3431263" y="-6826"/>
                    <a:pt x="3550671" y="20379"/>
                    <a:pt x="3755662" y="0"/>
                  </a:cubicBezTo>
                  <a:cubicBezTo>
                    <a:pt x="3960653" y="-20379"/>
                    <a:pt x="4362044" y="-41167"/>
                    <a:pt x="4691728" y="0"/>
                  </a:cubicBezTo>
                  <a:lnTo>
                    <a:pt x="4691728" y="0"/>
                  </a:lnTo>
                  <a:cubicBezTo>
                    <a:pt x="4951064" y="-21356"/>
                    <a:pt x="5101642" y="-14350"/>
                    <a:pt x="5301652" y="0"/>
                  </a:cubicBezTo>
                  <a:cubicBezTo>
                    <a:pt x="5501662" y="14350"/>
                    <a:pt x="5772409" y="-5095"/>
                    <a:pt x="5992007" y="0"/>
                  </a:cubicBezTo>
                  <a:cubicBezTo>
                    <a:pt x="6211605" y="5095"/>
                    <a:pt x="6503423" y="-32885"/>
                    <a:pt x="6702468" y="0"/>
                  </a:cubicBezTo>
                  <a:cubicBezTo>
                    <a:pt x="6911600" y="-23589"/>
                    <a:pt x="6983557" y="-5443"/>
                    <a:pt x="7225663" y="0"/>
                  </a:cubicBezTo>
                  <a:cubicBezTo>
                    <a:pt x="7467770" y="5443"/>
                    <a:pt x="7570886" y="22830"/>
                    <a:pt x="7748858" y="0"/>
                  </a:cubicBezTo>
                  <a:cubicBezTo>
                    <a:pt x="7929566" y="-13829"/>
                    <a:pt x="8021227" y="128756"/>
                    <a:pt x="8042962" y="294104"/>
                  </a:cubicBezTo>
                  <a:cubicBezTo>
                    <a:pt x="8029784" y="372711"/>
                    <a:pt x="8053678" y="576904"/>
                    <a:pt x="8042962" y="654371"/>
                  </a:cubicBezTo>
                  <a:cubicBezTo>
                    <a:pt x="8032246" y="731838"/>
                    <a:pt x="8037446" y="852527"/>
                    <a:pt x="8042962" y="1029343"/>
                  </a:cubicBezTo>
                  <a:lnTo>
                    <a:pt x="8042962" y="1029343"/>
                  </a:lnTo>
                  <a:cubicBezTo>
                    <a:pt x="8040827" y="1128020"/>
                    <a:pt x="8041917" y="1351327"/>
                    <a:pt x="8042962" y="1470490"/>
                  </a:cubicBezTo>
                  <a:lnTo>
                    <a:pt x="8042962" y="1470484"/>
                  </a:lnTo>
                  <a:cubicBezTo>
                    <a:pt x="8033801" y="1619941"/>
                    <a:pt x="7893858" y="1793381"/>
                    <a:pt x="7748858" y="1764588"/>
                  </a:cubicBezTo>
                  <a:cubicBezTo>
                    <a:pt x="7585374" y="1747287"/>
                    <a:pt x="7464285" y="1740653"/>
                    <a:pt x="7215199" y="1764588"/>
                  </a:cubicBezTo>
                  <a:cubicBezTo>
                    <a:pt x="6966113" y="1788523"/>
                    <a:pt x="6940908" y="1745752"/>
                    <a:pt x="6702468" y="1764588"/>
                  </a:cubicBezTo>
                  <a:cubicBezTo>
                    <a:pt x="6820375" y="1847001"/>
                    <a:pt x="7021459" y="1943825"/>
                    <a:pt x="7113187" y="1978320"/>
                  </a:cubicBezTo>
                  <a:cubicBezTo>
                    <a:pt x="7204915" y="2012815"/>
                    <a:pt x="7435973" y="2128624"/>
                    <a:pt x="7558132" y="2209864"/>
                  </a:cubicBezTo>
                  <a:cubicBezTo>
                    <a:pt x="7411088" y="2173086"/>
                    <a:pt x="7265195" y="2156319"/>
                    <a:pt x="7070843" y="2134167"/>
                  </a:cubicBezTo>
                  <a:cubicBezTo>
                    <a:pt x="6876491" y="2112015"/>
                    <a:pt x="6594489" y="2042049"/>
                    <a:pt x="6440234" y="2036206"/>
                  </a:cubicBezTo>
                  <a:cubicBezTo>
                    <a:pt x="6285979" y="2030363"/>
                    <a:pt x="6069611" y="1957128"/>
                    <a:pt x="5809626" y="1938246"/>
                  </a:cubicBezTo>
                  <a:cubicBezTo>
                    <a:pt x="5549641" y="1919363"/>
                    <a:pt x="5475939" y="1880137"/>
                    <a:pt x="5236345" y="1849190"/>
                  </a:cubicBezTo>
                  <a:cubicBezTo>
                    <a:pt x="4996751" y="1818243"/>
                    <a:pt x="4902444" y="1824527"/>
                    <a:pt x="4691728" y="1764588"/>
                  </a:cubicBezTo>
                  <a:cubicBezTo>
                    <a:pt x="4451077" y="1790737"/>
                    <a:pt x="4297761" y="1789045"/>
                    <a:pt x="4107472" y="1764588"/>
                  </a:cubicBezTo>
                  <a:cubicBezTo>
                    <a:pt x="3917183" y="1740131"/>
                    <a:pt x="3733393" y="1752120"/>
                    <a:pt x="3611169" y="1764588"/>
                  </a:cubicBezTo>
                  <a:cubicBezTo>
                    <a:pt x="3488945" y="1777056"/>
                    <a:pt x="3175286" y="1751295"/>
                    <a:pt x="2982937" y="1764588"/>
                  </a:cubicBezTo>
                  <a:cubicBezTo>
                    <a:pt x="2790588" y="1777881"/>
                    <a:pt x="2553606" y="1783655"/>
                    <a:pt x="2354705" y="1764588"/>
                  </a:cubicBezTo>
                  <a:cubicBezTo>
                    <a:pt x="2155804" y="1745521"/>
                    <a:pt x="1938410" y="1769460"/>
                    <a:pt x="1814425" y="1764588"/>
                  </a:cubicBezTo>
                  <a:cubicBezTo>
                    <a:pt x="1690440" y="1759716"/>
                    <a:pt x="1349813" y="1736760"/>
                    <a:pt x="1230170" y="1764588"/>
                  </a:cubicBezTo>
                  <a:cubicBezTo>
                    <a:pt x="1110528" y="1792416"/>
                    <a:pt x="697881" y="1755290"/>
                    <a:pt x="294104" y="1764588"/>
                  </a:cubicBezTo>
                  <a:cubicBezTo>
                    <a:pt x="136026" y="1766802"/>
                    <a:pt x="-17628" y="1627886"/>
                    <a:pt x="0" y="1470484"/>
                  </a:cubicBezTo>
                  <a:lnTo>
                    <a:pt x="0" y="1470490"/>
                  </a:lnTo>
                  <a:cubicBezTo>
                    <a:pt x="-5417" y="1309139"/>
                    <a:pt x="-8245" y="1235532"/>
                    <a:pt x="0" y="1029343"/>
                  </a:cubicBezTo>
                  <a:lnTo>
                    <a:pt x="0" y="1029343"/>
                  </a:lnTo>
                  <a:cubicBezTo>
                    <a:pt x="-9838" y="951966"/>
                    <a:pt x="-10553" y="827716"/>
                    <a:pt x="0" y="647019"/>
                  </a:cubicBezTo>
                  <a:cubicBezTo>
                    <a:pt x="10553" y="466322"/>
                    <a:pt x="-16496" y="387498"/>
                    <a:pt x="0" y="294104"/>
                  </a:cubicBezTo>
                  <a:close/>
                </a:path>
              </a:pathLst>
            </a:custGeom>
            <a:solidFill>
              <a:schemeClr val="accent5"/>
            </a:solidFill>
            <a:ln w="38100">
              <a:solidFill>
                <a:schemeClr val="accent3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830084044">
                    <a:prstGeom prst="wedgeRoundRectCallout">
                      <a:avLst>
                        <a:gd name="adj1" fmla="val 43972"/>
                        <a:gd name="adj2" fmla="val 75234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Helvetica Neue"/>
                  <a:ea typeface="+mn-ea"/>
                  <a:cs typeface="+mn-cs"/>
                </a:rPr>
                <a:t>I saw a significant improvement in the confidence levels of 2 of our quieter pupils over the programme. It was really great to see them speaking out in groups and laughing with the mentors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80B81C2-FD8F-83B2-9094-536FC99744CC}"/>
                </a:ext>
              </a:extLst>
            </p:cNvPr>
            <p:cNvSpPr/>
            <p:nvPr/>
          </p:nvSpPr>
          <p:spPr>
            <a:xfrm rot="625518">
              <a:off x="1099701" y="-965418"/>
              <a:ext cx="948906" cy="5175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“</a:t>
              </a:r>
              <a:endPara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CE6D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F7EF0CB-1B7A-5B2D-A618-D2A0C87BF073}"/>
                </a:ext>
              </a:extLst>
            </p:cNvPr>
            <p:cNvSpPr/>
            <p:nvPr/>
          </p:nvSpPr>
          <p:spPr>
            <a:xfrm rot="625518">
              <a:off x="9198228" y="338945"/>
              <a:ext cx="860634" cy="7768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”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CE6D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68D334E-62A4-7865-A7EF-E40B2FD9C1D6}"/>
                </a:ext>
              </a:extLst>
            </p:cNvPr>
            <p:cNvSpPr/>
            <p:nvPr/>
          </p:nvSpPr>
          <p:spPr>
            <a:xfrm>
              <a:off x="1682543" y="872707"/>
              <a:ext cx="4936618" cy="4311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(School Staff at UTC Plymouth)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1F7B717-2815-B32F-BB0D-0F508FA17524}"/>
              </a:ext>
            </a:extLst>
          </p:cNvPr>
          <p:cNvGrpSpPr/>
          <p:nvPr/>
        </p:nvGrpSpPr>
        <p:grpSpPr>
          <a:xfrm>
            <a:off x="5548691" y="928771"/>
            <a:ext cx="6615284" cy="1296435"/>
            <a:chOff x="1099701" y="-1023352"/>
            <a:chExt cx="7443610" cy="2063682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F9C1F733-AFA1-088B-428A-65E8DFC4C38B}"/>
                </a:ext>
              </a:extLst>
            </p:cNvPr>
            <p:cNvSpPr/>
            <p:nvPr/>
          </p:nvSpPr>
          <p:spPr>
            <a:xfrm>
              <a:off x="1617446" y="-1023352"/>
              <a:ext cx="6559586" cy="1326994"/>
            </a:xfrm>
            <a:custGeom>
              <a:avLst/>
              <a:gdLst>
                <a:gd name="connsiteX0" fmla="*/ 0 w 6559586"/>
                <a:gd name="connsiteY0" fmla="*/ 221170 h 1326994"/>
                <a:gd name="connsiteX1" fmla="*/ 221170 w 6559586"/>
                <a:gd name="connsiteY1" fmla="*/ 0 h 1326994"/>
                <a:gd name="connsiteX2" fmla="*/ 858098 w 6559586"/>
                <a:gd name="connsiteY2" fmla="*/ 0 h 1326994"/>
                <a:gd name="connsiteX3" fmla="*/ 1386869 w 6559586"/>
                <a:gd name="connsiteY3" fmla="*/ 0 h 1326994"/>
                <a:gd name="connsiteX4" fmla="*/ 1951692 w 6559586"/>
                <a:gd name="connsiteY4" fmla="*/ 0 h 1326994"/>
                <a:gd name="connsiteX5" fmla="*/ 2552568 w 6559586"/>
                <a:gd name="connsiteY5" fmla="*/ 0 h 1326994"/>
                <a:gd name="connsiteX6" fmla="*/ 3045286 w 6559586"/>
                <a:gd name="connsiteY6" fmla="*/ 0 h 1326994"/>
                <a:gd name="connsiteX7" fmla="*/ 3826425 w 6559586"/>
                <a:gd name="connsiteY7" fmla="*/ 0 h 1326994"/>
                <a:gd name="connsiteX8" fmla="*/ 3826425 w 6559586"/>
                <a:gd name="connsiteY8" fmla="*/ 0 h 1326994"/>
                <a:gd name="connsiteX9" fmla="*/ 4389456 w 6559586"/>
                <a:gd name="connsiteY9" fmla="*/ 0 h 1326994"/>
                <a:gd name="connsiteX10" fmla="*/ 4903291 w 6559586"/>
                <a:gd name="connsiteY10" fmla="*/ 0 h 1326994"/>
                <a:gd name="connsiteX11" fmla="*/ 5466322 w 6559586"/>
                <a:gd name="connsiteY11" fmla="*/ 0 h 1326994"/>
                <a:gd name="connsiteX12" fmla="*/ 5919811 w 6559586"/>
                <a:gd name="connsiteY12" fmla="*/ 0 h 1326994"/>
                <a:gd name="connsiteX13" fmla="*/ 6338416 w 6559586"/>
                <a:gd name="connsiteY13" fmla="*/ 0 h 1326994"/>
                <a:gd name="connsiteX14" fmla="*/ 6559586 w 6559586"/>
                <a:gd name="connsiteY14" fmla="*/ 221170 h 1326994"/>
                <a:gd name="connsiteX15" fmla="*/ 6559586 w 6559586"/>
                <a:gd name="connsiteY15" fmla="*/ 774080 h 1326994"/>
                <a:gd name="connsiteX16" fmla="*/ 6559586 w 6559586"/>
                <a:gd name="connsiteY16" fmla="*/ 774080 h 1326994"/>
                <a:gd name="connsiteX17" fmla="*/ 6559586 w 6559586"/>
                <a:gd name="connsiteY17" fmla="*/ 1105828 h 1326994"/>
                <a:gd name="connsiteX18" fmla="*/ 6559586 w 6559586"/>
                <a:gd name="connsiteY18" fmla="*/ 1105824 h 1326994"/>
                <a:gd name="connsiteX19" fmla="*/ 6338416 w 6559586"/>
                <a:gd name="connsiteY19" fmla="*/ 1326994 h 1326994"/>
                <a:gd name="connsiteX20" fmla="*/ 5928532 w 6559586"/>
                <a:gd name="connsiteY20" fmla="*/ 1326994 h 1326994"/>
                <a:gd name="connsiteX21" fmla="*/ 5466322 w 6559586"/>
                <a:gd name="connsiteY21" fmla="*/ 1326994 h 1326994"/>
                <a:gd name="connsiteX22" fmla="*/ 5794312 w 6559586"/>
                <a:gd name="connsiteY22" fmla="*/ 1484375 h 1326994"/>
                <a:gd name="connsiteX23" fmla="*/ 6164174 w 6559586"/>
                <a:gd name="connsiteY23" fmla="*/ 1661848 h 1326994"/>
                <a:gd name="connsiteX24" fmla="*/ 5556359 w 6559586"/>
                <a:gd name="connsiteY24" fmla="*/ 1574786 h 1326994"/>
                <a:gd name="connsiteX25" fmla="*/ 5018677 w 6559586"/>
                <a:gd name="connsiteY25" fmla="*/ 1497770 h 1326994"/>
                <a:gd name="connsiteX26" fmla="*/ 4457617 w 6559586"/>
                <a:gd name="connsiteY26" fmla="*/ 1417405 h 1326994"/>
                <a:gd name="connsiteX27" fmla="*/ 3826425 w 6559586"/>
                <a:gd name="connsiteY27" fmla="*/ 1326994 h 1326994"/>
                <a:gd name="connsiteX28" fmla="*/ 3153444 w 6559586"/>
                <a:gd name="connsiteY28" fmla="*/ 1326994 h 1326994"/>
                <a:gd name="connsiteX29" fmla="*/ 2480463 w 6559586"/>
                <a:gd name="connsiteY29" fmla="*/ 1326994 h 1326994"/>
                <a:gd name="connsiteX30" fmla="*/ 1987745 w 6559586"/>
                <a:gd name="connsiteY30" fmla="*/ 1326994 h 1326994"/>
                <a:gd name="connsiteX31" fmla="*/ 1458974 w 6559586"/>
                <a:gd name="connsiteY31" fmla="*/ 1326994 h 1326994"/>
                <a:gd name="connsiteX32" fmla="*/ 785993 w 6559586"/>
                <a:gd name="connsiteY32" fmla="*/ 1326994 h 1326994"/>
                <a:gd name="connsiteX33" fmla="*/ 221170 w 6559586"/>
                <a:gd name="connsiteY33" fmla="*/ 1326994 h 1326994"/>
                <a:gd name="connsiteX34" fmla="*/ 0 w 6559586"/>
                <a:gd name="connsiteY34" fmla="*/ 1105824 h 1326994"/>
                <a:gd name="connsiteX35" fmla="*/ 0 w 6559586"/>
                <a:gd name="connsiteY35" fmla="*/ 1105828 h 1326994"/>
                <a:gd name="connsiteX36" fmla="*/ 0 w 6559586"/>
                <a:gd name="connsiteY36" fmla="*/ 774080 h 1326994"/>
                <a:gd name="connsiteX37" fmla="*/ 0 w 6559586"/>
                <a:gd name="connsiteY37" fmla="*/ 774080 h 1326994"/>
                <a:gd name="connsiteX38" fmla="*/ 0 w 6559586"/>
                <a:gd name="connsiteY38" fmla="*/ 221170 h 132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559586" h="1326994" fill="none" extrusionOk="0">
                  <a:moveTo>
                    <a:pt x="0" y="221170"/>
                  </a:moveTo>
                  <a:cubicBezTo>
                    <a:pt x="-24569" y="92015"/>
                    <a:pt x="81755" y="-1101"/>
                    <a:pt x="221170" y="0"/>
                  </a:cubicBezTo>
                  <a:cubicBezTo>
                    <a:pt x="388759" y="-4029"/>
                    <a:pt x="652963" y="-14643"/>
                    <a:pt x="858098" y="0"/>
                  </a:cubicBezTo>
                  <a:cubicBezTo>
                    <a:pt x="1063233" y="14643"/>
                    <a:pt x="1236943" y="16849"/>
                    <a:pt x="1386869" y="0"/>
                  </a:cubicBezTo>
                  <a:cubicBezTo>
                    <a:pt x="1536795" y="-16849"/>
                    <a:pt x="1772694" y="26760"/>
                    <a:pt x="1951692" y="0"/>
                  </a:cubicBezTo>
                  <a:cubicBezTo>
                    <a:pt x="2130690" y="-26760"/>
                    <a:pt x="2325487" y="6188"/>
                    <a:pt x="2552568" y="0"/>
                  </a:cubicBezTo>
                  <a:cubicBezTo>
                    <a:pt x="2779649" y="-6188"/>
                    <a:pt x="2898442" y="10735"/>
                    <a:pt x="3045286" y="0"/>
                  </a:cubicBezTo>
                  <a:cubicBezTo>
                    <a:pt x="3192130" y="-10735"/>
                    <a:pt x="3455186" y="-16985"/>
                    <a:pt x="3826425" y="0"/>
                  </a:cubicBezTo>
                  <a:lnTo>
                    <a:pt x="3826425" y="0"/>
                  </a:lnTo>
                  <a:cubicBezTo>
                    <a:pt x="4012741" y="-15435"/>
                    <a:pt x="4202437" y="-8492"/>
                    <a:pt x="4389456" y="0"/>
                  </a:cubicBezTo>
                  <a:cubicBezTo>
                    <a:pt x="4576475" y="8492"/>
                    <a:pt x="4767800" y="-14611"/>
                    <a:pt x="4903291" y="0"/>
                  </a:cubicBezTo>
                  <a:cubicBezTo>
                    <a:pt x="5038782" y="14611"/>
                    <a:pt x="5297147" y="8740"/>
                    <a:pt x="5466322" y="0"/>
                  </a:cubicBezTo>
                  <a:cubicBezTo>
                    <a:pt x="5609689" y="-14292"/>
                    <a:pt x="5723558" y="21523"/>
                    <a:pt x="5919811" y="0"/>
                  </a:cubicBezTo>
                  <a:cubicBezTo>
                    <a:pt x="6116064" y="-21523"/>
                    <a:pt x="6238648" y="-5875"/>
                    <a:pt x="6338416" y="0"/>
                  </a:cubicBezTo>
                  <a:cubicBezTo>
                    <a:pt x="6467269" y="8290"/>
                    <a:pt x="6548466" y="99244"/>
                    <a:pt x="6559586" y="221170"/>
                  </a:cubicBezTo>
                  <a:cubicBezTo>
                    <a:pt x="6580902" y="373741"/>
                    <a:pt x="6554357" y="512261"/>
                    <a:pt x="6559586" y="774080"/>
                  </a:cubicBezTo>
                  <a:lnTo>
                    <a:pt x="6559586" y="774080"/>
                  </a:lnTo>
                  <a:cubicBezTo>
                    <a:pt x="6553965" y="933451"/>
                    <a:pt x="6549268" y="947111"/>
                    <a:pt x="6559586" y="1105828"/>
                  </a:cubicBezTo>
                  <a:lnTo>
                    <a:pt x="6559586" y="1105824"/>
                  </a:lnTo>
                  <a:cubicBezTo>
                    <a:pt x="6567398" y="1224761"/>
                    <a:pt x="6433335" y="1338159"/>
                    <a:pt x="6338416" y="1326994"/>
                  </a:cubicBezTo>
                  <a:cubicBezTo>
                    <a:pt x="6176542" y="1321284"/>
                    <a:pt x="6030392" y="1322669"/>
                    <a:pt x="5928532" y="1326994"/>
                  </a:cubicBezTo>
                  <a:cubicBezTo>
                    <a:pt x="5826672" y="1331319"/>
                    <a:pt x="5675854" y="1339765"/>
                    <a:pt x="5466322" y="1326994"/>
                  </a:cubicBezTo>
                  <a:cubicBezTo>
                    <a:pt x="5608363" y="1376980"/>
                    <a:pt x="5641815" y="1426687"/>
                    <a:pt x="5794312" y="1484375"/>
                  </a:cubicBezTo>
                  <a:cubicBezTo>
                    <a:pt x="5946809" y="1542063"/>
                    <a:pt x="6002749" y="1576671"/>
                    <a:pt x="6164174" y="1661848"/>
                  </a:cubicBezTo>
                  <a:cubicBezTo>
                    <a:pt x="6034769" y="1659690"/>
                    <a:pt x="5834895" y="1594677"/>
                    <a:pt x="5556359" y="1574786"/>
                  </a:cubicBezTo>
                  <a:cubicBezTo>
                    <a:pt x="5277823" y="1554896"/>
                    <a:pt x="5283026" y="1531410"/>
                    <a:pt x="5018677" y="1497770"/>
                  </a:cubicBezTo>
                  <a:cubicBezTo>
                    <a:pt x="4754328" y="1464130"/>
                    <a:pt x="4688824" y="1469296"/>
                    <a:pt x="4457617" y="1417405"/>
                  </a:cubicBezTo>
                  <a:cubicBezTo>
                    <a:pt x="4226410" y="1365514"/>
                    <a:pt x="4085547" y="1393407"/>
                    <a:pt x="3826425" y="1326994"/>
                  </a:cubicBezTo>
                  <a:cubicBezTo>
                    <a:pt x="3534742" y="1359089"/>
                    <a:pt x="3429705" y="1298313"/>
                    <a:pt x="3153444" y="1326994"/>
                  </a:cubicBezTo>
                  <a:cubicBezTo>
                    <a:pt x="2877183" y="1355675"/>
                    <a:pt x="2640484" y="1333320"/>
                    <a:pt x="2480463" y="1326994"/>
                  </a:cubicBezTo>
                  <a:cubicBezTo>
                    <a:pt x="2320442" y="1320668"/>
                    <a:pt x="2207324" y="1320959"/>
                    <a:pt x="1987745" y="1326994"/>
                  </a:cubicBezTo>
                  <a:cubicBezTo>
                    <a:pt x="1768166" y="1333029"/>
                    <a:pt x="1717967" y="1339999"/>
                    <a:pt x="1458974" y="1326994"/>
                  </a:cubicBezTo>
                  <a:cubicBezTo>
                    <a:pt x="1199981" y="1313989"/>
                    <a:pt x="1005492" y="1317303"/>
                    <a:pt x="785993" y="1326994"/>
                  </a:cubicBezTo>
                  <a:cubicBezTo>
                    <a:pt x="566494" y="1336685"/>
                    <a:pt x="483031" y="1352209"/>
                    <a:pt x="221170" y="1326994"/>
                  </a:cubicBezTo>
                  <a:cubicBezTo>
                    <a:pt x="92475" y="1323122"/>
                    <a:pt x="-13274" y="1224212"/>
                    <a:pt x="0" y="1105824"/>
                  </a:cubicBezTo>
                  <a:lnTo>
                    <a:pt x="0" y="1105828"/>
                  </a:lnTo>
                  <a:cubicBezTo>
                    <a:pt x="-2158" y="996917"/>
                    <a:pt x="14057" y="917802"/>
                    <a:pt x="0" y="774080"/>
                  </a:cubicBezTo>
                  <a:lnTo>
                    <a:pt x="0" y="774080"/>
                  </a:lnTo>
                  <a:cubicBezTo>
                    <a:pt x="12839" y="602574"/>
                    <a:pt x="-21587" y="481175"/>
                    <a:pt x="0" y="221170"/>
                  </a:cubicBezTo>
                  <a:close/>
                </a:path>
                <a:path w="6559586" h="1326994" stroke="0" extrusionOk="0">
                  <a:moveTo>
                    <a:pt x="0" y="221170"/>
                  </a:moveTo>
                  <a:cubicBezTo>
                    <a:pt x="3548" y="120861"/>
                    <a:pt x="124582" y="-11628"/>
                    <a:pt x="221170" y="0"/>
                  </a:cubicBezTo>
                  <a:cubicBezTo>
                    <a:pt x="489354" y="8318"/>
                    <a:pt x="535844" y="-8005"/>
                    <a:pt x="785993" y="0"/>
                  </a:cubicBezTo>
                  <a:cubicBezTo>
                    <a:pt x="1036142" y="8005"/>
                    <a:pt x="1188689" y="-19690"/>
                    <a:pt x="1386869" y="0"/>
                  </a:cubicBezTo>
                  <a:cubicBezTo>
                    <a:pt x="1585049" y="19690"/>
                    <a:pt x="1815627" y="-17617"/>
                    <a:pt x="1951692" y="0"/>
                  </a:cubicBezTo>
                  <a:cubicBezTo>
                    <a:pt x="2087757" y="17617"/>
                    <a:pt x="2432209" y="-8862"/>
                    <a:pt x="2588621" y="0"/>
                  </a:cubicBezTo>
                  <a:cubicBezTo>
                    <a:pt x="2745033" y="8862"/>
                    <a:pt x="2879070" y="-5078"/>
                    <a:pt x="3081339" y="0"/>
                  </a:cubicBezTo>
                  <a:cubicBezTo>
                    <a:pt x="3283608" y="5078"/>
                    <a:pt x="3500252" y="-12481"/>
                    <a:pt x="3826425" y="0"/>
                  </a:cubicBezTo>
                  <a:lnTo>
                    <a:pt x="3826425" y="0"/>
                  </a:lnTo>
                  <a:cubicBezTo>
                    <a:pt x="3985808" y="-25065"/>
                    <a:pt x="4193118" y="114"/>
                    <a:pt x="4356658" y="0"/>
                  </a:cubicBezTo>
                  <a:cubicBezTo>
                    <a:pt x="4520198" y="-114"/>
                    <a:pt x="4742598" y="18141"/>
                    <a:pt x="4886892" y="0"/>
                  </a:cubicBezTo>
                  <a:cubicBezTo>
                    <a:pt x="5031186" y="-18141"/>
                    <a:pt x="5313264" y="-27076"/>
                    <a:pt x="5466322" y="0"/>
                  </a:cubicBezTo>
                  <a:cubicBezTo>
                    <a:pt x="5572964" y="12950"/>
                    <a:pt x="5695857" y="-15037"/>
                    <a:pt x="5919811" y="0"/>
                  </a:cubicBezTo>
                  <a:cubicBezTo>
                    <a:pt x="6143765" y="15037"/>
                    <a:pt x="6203065" y="3917"/>
                    <a:pt x="6338416" y="0"/>
                  </a:cubicBezTo>
                  <a:cubicBezTo>
                    <a:pt x="6479965" y="-10811"/>
                    <a:pt x="6572359" y="104019"/>
                    <a:pt x="6559586" y="221170"/>
                  </a:cubicBezTo>
                  <a:cubicBezTo>
                    <a:pt x="6566913" y="479831"/>
                    <a:pt x="6567659" y="579315"/>
                    <a:pt x="6559586" y="774080"/>
                  </a:cubicBezTo>
                  <a:lnTo>
                    <a:pt x="6559586" y="774080"/>
                  </a:lnTo>
                  <a:cubicBezTo>
                    <a:pt x="6561756" y="842607"/>
                    <a:pt x="6559300" y="939986"/>
                    <a:pt x="6559586" y="1105828"/>
                  </a:cubicBezTo>
                  <a:lnTo>
                    <a:pt x="6559586" y="1105824"/>
                  </a:lnTo>
                  <a:cubicBezTo>
                    <a:pt x="6552370" y="1218393"/>
                    <a:pt x="6480749" y="1315674"/>
                    <a:pt x="6338416" y="1326994"/>
                  </a:cubicBezTo>
                  <a:cubicBezTo>
                    <a:pt x="6211344" y="1322780"/>
                    <a:pt x="6109699" y="1331433"/>
                    <a:pt x="5919811" y="1326994"/>
                  </a:cubicBezTo>
                  <a:cubicBezTo>
                    <a:pt x="5729924" y="1322555"/>
                    <a:pt x="5647199" y="1322763"/>
                    <a:pt x="5466322" y="1326994"/>
                  </a:cubicBezTo>
                  <a:cubicBezTo>
                    <a:pt x="5632025" y="1426208"/>
                    <a:pt x="5667184" y="1439190"/>
                    <a:pt x="5815248" y="1494421"/>
                  </a:cubicBezTo>
                  <a:cubicBezTo>
                    <a:pt x="5963312" y="1549652"/>
                    <a:pt x="6066240" y="1621618"/>
                    <a:pt x="6164174" y="1661848"/>
                  </a:cubicBezTo>
                  <a:cubicBezTo>
                    <a:pt x="5896455" y="1639123"/>
                    <a:pt x="5706982" y="1605359"/>
                    <a:pt x="5556359" y="1574786"/>
                  </a:cubicBezTo>
                  <a:cubicBezTo>
                    <a:pt x="5405736" y="1544213"/>
                    <a:pt x="5128939" y="1489454"/>
                    <a:pt x="4995300" y="1494421"/>
                  </a:cubicBezTo>
                  <a:cubicBezTo>
                    <a:pt x="4861661" y="1499388"/>
                    <a:pt x="4613410" y="1430749"/>
                    <a:pt x="4434240" y="1414056"/>
                  </a:cubicBezTo>
                  <a:cubicBezTo>
                    <a:pt x="4255070" y="1397363"/>
                    <a:pt x="4100243" y="1361031"/>
                    <a:pt x="3826425" y="1326994"/>
                  </a:cubicBezTo>
                  <a:cubicBezTo>
                    <a:pt x="3681348" y="1333258"/>
                    <a:pt x="3371018" y="1328198"/>
                    <a:pt x="3153444" y="1326994"/>
                  </a:cubicBezTo>
                  <a:cubicBezTo>
                    <a:pt x="2935870" y="1325790"/>
                    <a:pt x="2721994" y="1332251"/>
                    <a:pt x="2480463" y="1326994"/>
                  </a:cubicBezTo>
                  <a:cubicBezTo>
                    <a:pt x="2238932" y="1321737"/>
                    <a:pt x="2058711" y="1348077"/>
                    <a:pt x="1951692" y="1326994"/>
                  </a:cubicBezTo>
                  <a:cubicBezTo>
                    <a:pt x="1844673" y="1305911"/>
                    <a:pt x="1471348" y="1298092"/>
                    <a:pt x="1278711" y="1326994"/>
                  </a:cubicBezTo>
                  <a:cubicBezTo>
                    <a:pt x="1086074" y="1355896"/>
                    <a:pt x="991464" y="1319833"/>
                    <a:pt x="785993" y="1326994"/>
                  </a:cubicBezTo>
                  <a:cubicBezTo>
                    <a:pt x="580522" y="1334155"/>
                    <a:pt x="389971" y="1339453"/>
                    <a:pt x="221170" y="1326994"/>
                  </a:cubicBezTo>
                  <a:cubicBezTo>
                    <a:pt x="108240" y="1355766"/>
                    <a:pt x="21521" y="1245700"/>
                    <a:pt x="0" y="1105824"/>
                  </a:cubicBezTo>
                  <a:lnTo>
                    <a:pt x="0" y="1105828"/>
                  </a:lnTo>
                  <a:cubicBezTo>
                    <a:pt x="12639" y="942943"/>
                    <a:pt x="14561" y="885641"/>
                    <a:pt x="0" y="774080"/>
                  </a:cubicBezTo>
                  <a:lnTo>
                    <a:pt x="0" y="774080"/>
                  </a:lnTo>
                  <a:cubicBezTo>
                    <a:pt x="805" y="515583"/>
                    <a:pt x="-12823" y="373381"/>
                    <a:pt x="0" y="221170"/>
                  </a:cubicBezTo>
                  <a:close/>
                </a:path>
              </a:pathLst>
            </a:custGeom>
            <a:solidFill>
              <a:schemeClr val="accent5"/>
            </a:solidFill>
            <a:ln w="38100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830084044">
                    <a:prstGeom prst="wedgeRoundRectCallout">
                      <a:avLst>
                        <a:gd name="adj1" fmla="val 43972"/>
                        <a:gd name="adj2" fmla="val 75234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Helvetica Neue"/>
                  <a:ea typeface="+mn-ea"/>
                  <a:cs typeface="+mn-cs"/>
                </a:rPr>
                <a:t>It’s changed the way I feel about myself… it can make you feel better about yourself – that’s what it did for me!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80AFB9B-C62B-F252-4147-753170693420}"/>
                </a:ext>
              </a:extLst>
            </p:cNvPr>
            <p:cNvSpPr/>
            <p:nvPr/>
          </p:nvSpPr>
          <p:spPr>
            <a:xfrm rot="625518">
              <a:off x="1099701" y="-965418"/>
              <a:ext cx="948906" cy="5175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FE5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“</a:t>
              </a:r>
              <a:endPara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8FE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232ACA4-1EAF-4AFB-4E44-8D6927DD736A}"/>
                </a:ext>
              </a:extLst>
            </p:cNvPr>
            <p:cNvSpPr/>
            <p:nvPr/>
          </p:nvSpPr>
          <p:spPr>
            <a:xfrm rot="625518">
              <a:off x="7682678" y="263471"/>
              <a:ext cx="860633" cy="7768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FE5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”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8FE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F163723-9300-9F39-BF99-FC4632D18DEE}"/>
                </a:ext>
              </a:extLst>
            </p:cNvPr>
            <p:cNvSpPr/>
            <p:nvPr/>
          </p:nvSpPr>
          <p:spPr>
            <a:xfrm>
              <a:off x="1660607" y="446869"/>
              <a:ext cx="4936618" cy="4311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(Year 8 Student at Hele’s School)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5BBF7E9-C3CA-5DDF-914D-670B2D0BB1EE}"/>
              </a:ext>
            </a:extLst>
          </p:cNvPr>
          <p:cNvGrpSpPr/>
          <p:nvPr/>
        </p:nvGrpSpPr>
        <p:grpSpPr>
          <a:xfrm>
            <a:off x="6853510" y="4024767"/>
            <a:ext cx="5143383" cy="1452307"/>
            <a:chOff x="1099701" y="-1023352"/>
            <a:chExt cx="6362514" cy="2311801"/>
          </a:xfrm>
        </p:grpSpPr>
        <p:sp>
          <p:nvSpPr>
            <p:cNvPr id="52" name="Speech Bubble: Rectangle with Corners Rounded 51">
              <a:extLst>
                <a:ext uri="{FF2B5EF4-FFF2-40B4-BE49-F238E27FC236}">
                  <a16:creationId xmlns:a16="http://schemas.microsoft.com/office/drawing/2014/main" id="{8F1243A0-5F33-3844-A902-FFC4BDB62447}"/>
                </a:ext>
              </a:extLst>
            </p:cNvPr>
            <p:cNvSpPr/>
            <p:nvPr/>
          </p:nvSpPr>
          <p:spPr>
            <a:xfrm>
              <a:off x="1617446" y="-1023352"/>
              <a:ext cx="5591610" cy="1575221"/>
            </a:xfrm>
            <a:custGeom>
              <a:avLst/>
              <a:gdLst>
                <a:gd name="connsiteX0" fmla="*/ 0 w 5591610"/>
                <a:gd name="connsiteY0" fmla="*/ 262542 h 1575221"/>
                <a:gd name="connsiteX1" fmla="*/ 262542 w 5591610"/>
                <a:gd name="connsiteY1" fmla="*/ 0 h 1575221"/>
                <a:gd name="connsiteX2" fmla="*/ 862388 w 5591610"/>
                <a:gd name="connsiteY2" fmla="*/ 0 h 1575221"/>
                <a:gd name="connsiteX3" fmla="*/ 1372257 w 5591610"/>
                <a:gd name="connsiteY3" fmla="*/ 0 h 1575221"/>
                <a:gd name="connsiteX4" fmla="*/ 1882127 w 5591610"/>
                <a:gd name="connsiteY4" fmla="*/ 0 h 1575221"/>
                <a:gd name="connsiteX5" fmla="*/ 2511965 w 5591610"/>
                <a:gd name="connsiteY5" fmla="*/ 0 h 1575221"/>
                <a:gd name="connsiteX6" fmla="*/ 3261773 w 5591610"/>
                <a:gd name="connsiteY6" fmla="*/ 0 h 1575221"/>
                <a:gd name="connsiteX7" fmla="*/ 3261773 w 5591610"/>
                <a:gd name="connsiteY7" fmla="*/ 0 h 1575221"/>
                <a:gd name="connsiteX8" fmla="*/ 3918787 w 5591610"/>
                <a:gd name="connsiteY8" fmla="*/ 0 h 1575221"/>
                <a:gd name="connsiteX9" fmla="*/ 4659675 w 5591610"/>
                <a:gd name="connsiteY9" fmla="*/ 0 h 1575221"/>
                <a:gd name="connsiteX10" fmla="*/ 5329068 w 5591610"/>
                <a:gd name="connsiteY10" fmla="*/ 0 h 1575221"/>
                <a:gd name="connsiteX11" fmla="*/ 5591610 w 5591610"/>
                <a:gd name="connsiteY11" fmla="*/ 262542 h 1575221"/>
                <a:gd name="connsiteX12" fmla="*/ 5591610 w 5591610"/>
                <a:gd name="connsiteY12" fmla="*/ 918879 h 1575221"/>
                <a:gd name="connsiteX13" fmla="*/ 5591610 w 5591610"/>
                <a:gd name="connsiteY13" fmla="*/ 918879 h 1575221"/>
                <a:gd name="connsiteX14" fmla="*/ 5591610 w 5591610"/>
                <a:gd name="connsiteY14" fmla="*/ 1312684 h 1575221"/>
                <a:gd name="connsiteX15" fmla="*/ 5591610 w 5591610"/>
                <a:gd name="connsiteY15" fmla="*/ 1312679 h 1575221"/>
                <a:gd name="connsiteX16" fmla="*/ 5329068 w 5591610"/>
                <a:gd name="connsiteY16" fmla="*/ 1575221 h 1575221"/>
                <a:gd name="connsiteX17" fmla="*/ 4659675 w 5591610"/>
                <a:gd name="connsiteY17" fmla="*/ 1575221 h 1575221"/>
                <a:gd name="connsiteX18" fmla="*/ 4939265 w 5591610"/>
                <a:gd name="connsiteY18" fmla="*/ 1762042 h 1575221"/>
                <a:gd name="connsiteX19" fmla="*/ 5254548 w 5591610"/>
                <a:gd name="connsiteY19" fmla="*/ 1972712 h 1575221"/>
                <a:gd name="connsiteX20" fmla="*/ 4650073 w 5591610"/>
                <a:gd name="connsiteY20" fmla="*/ 1852140 h 1575221"/>
                <a:gd name="connsiteX21" fmla="*/ 4045598 w 5591610"/>
                <a:gd name="connsiteY21" fmla="*/ 1731567 h 1575221"/>
                <a:gd name="connsiteX22" fmla="*/ 3261773 w 5591610"/>
                <a:gd name="connsiteY22" fmla="*/ 1575221 h 1575221"/>
                <a:gd name="connsiteX23" fmla="*/ 2601942 w 5591610"/>
                <a:gd name="connsiteY23" fmla="*/ 1575221 h 1575221"/>
                <a:gd name="connsiteX24" fmla="*/ 2062081 w 5591610"/>
                <a:gd name="connsiteY24" fmla="*/ 1575221 h 1575221"/>
                <a:gd name="connsiteX25" fmla="*/ 1432242 w 5591610"/>
                <a:gd name="connsiteY25" fmla="*/ 1575221 h 1575221"/>
                <a:gd name="connsiteX26" fmla="*/ 922373 w 5591610"/>
                <a:gd name="connsiteY26" fmla="*/ 1575221 h 1575221"/>
                <a:gd name="connsiteX27" fmla="*/ 262542 w 5591610"/>
                <a:gd name="connsiteY27" fmla="*/ 1575221 h 1575221"/>
                <a:gd name="connsiteX28" fmla="*/ 0 w 5591610"/>
                <a:gd name="connsiteY28" fmla="*/ 1312679 h 1575221"/>
                <a:gd name="connsiteX29" fmla="*/ 0 w 5591610"/>
                <a:gd name="connsiteY29" fmla="*/ 1312684 h 1575221"/>
                <a:gd name="connsiteX30" fmla="*/ 0 w 5591610"/>
                <a:gd name="connsiteY30" fmla="*/ 918879 h 1575221"/>
                <a:gd name="connsiteX31" fmla="*/ 0 w 5591610"/>
                <a:gd name="connsiteY31" fmla="*/ 918879 h 1575221"/>
                <a:gd name="connsiteX32" fmla="*/ 0 w 5591610"/>
                <a:gd name="connsiteY32" fmla="*/ 262542 h 157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591610" h="1575221" fill="none" extrusionOk="0">
                  <a:moveTo>
                    <a:pt x="0" y="262542"/>
                  </a:moveTo>
                  <a:cubicBezTo>
                    <a:pt x="-16019" y="102176"/>
                    <a:pt x="130171" y="19465"/>
                    <a:pt x="262542" y="0"/>
                  </a:cubicBezTo>
                  <a:cubicBezTo>
                    <a:pt x="402634" y="24454"/>
                    <a:pt x="685431" y="27655"/>
                    <a:pt x="862388" y="0"/>
                  </a:cubicBezTo>
                  <a:cubicBezTo>
                    <a:pt x="1039345" y="-27655"/>
                    <a:pt x="1189695" y="-919"/>
                    <a:pt x="1372257" y="0"/>
                  </a:cubicBezTo>
                  <a:cubicBezTo>
                    <a:pt x="1554819" y="919"/>
                    <a:pt x="1648757" y="-22353"/>
                    <a:pt x="1882127" y="0"/>
                  </a:cubicBezTo>
                  <a:cubicBezTo>
                    <a:pt x="2115497" y="22353"/>
                    <a:pt x="2211124" y="-19844"/>
                    <a:pt x="2511965" y="0"/>
                  </a:cubicBezTo>
                  <a:cubicBezTo>
                    <a:pt x="2812806" y="19844"/>
                    <a:pt x="3005633" y="-8162"/>
                    <a:pt x="3261773" y="0"/>
                  </a:cubicBezTo>
                  <a:lnTo>
                    <a:pt x="3261773" y="0"/>
                  </a:lnTo>
                  <a:cubicBezTo>
                    <a:pt x="3457624" y="-11421"/>
                    <a:pt x="3655083" y="20373"/>
                    <a:pt x="3918787" y="0"/>
                  </a:cubicBezTo>
                  <a:cubicBezTo>
                    <a:pt x="4182491" y="-20373"/>
                    <a:pt x="4464485" y="-9447"/>
                    <a:pt x="4659675" y="0"/>
                  </a:cubicBezTo>
                  <a:cubicBezTo>
                    <a:pt x="4798036" y="-10201"/>
                    <a:pt x="5140432" y="-8136"/>
                    <a:pt x="5329068" y="0"/>
                  </a:cubicBezTo>
                  <a:cubicBezTo>
                    <a:pt x="5461364" y="-2823"/>
                    <a:pt x="5621377" y="106797"/>
                    <a:pt x="5591610" y="262542"/>
                  </a:cubicBezTo>
                  <a:cubicBezTo>
                    <a:pt x="5565852" y="555214"/>
                    <a:pt x="5599700" y="743098"/>
                    <a:pt x="5591610" y="918879"/>
                  </a:cubicBezTo>
                  <a:lnTo>
                    <a:pt x="5591610" y="918879"/>
                  </a:lnTo>
                  <a:cubicBezTo>
                    <a:pt x="5578087" y="1008254"/>
                    <a:pt x="5604858" y="1219313"/>
                    <a:pt x="5591610" y="1312684"/>
                  </a:cubicBezTo>
                  <a:lnTo>
                    <a:pt x="5591610" y="1312679"/>
                  </a:lnTo>
                  <a:cubicBezTo>
                    <a:pt x="5572767" y="1454630"/>
                    <a:pt x="5466929" y="1595212"/>
                    <a:pt x="5329068" y="1575221"/>
                  </a:cubicBezTo>
                  <a:cubicBezTo>
                    <a:pt x="5191621" y="1592148"/>
                    <a:pt x="4805708" y="1561667"/>
                    <a:pt x="4659675" y="1575221"/>
                  </a:cubicBezTo>
                  <a:cubicBezTo>
                    <a:pt x="4732694" y="1619393"/>
                    <a:pt x="4871398" y="1723063"/>
                    <a:pt x="4939265" y="1762042"/>
                  </a:cubicBezTo>
                  <a:cubicBezTo>
                    <a:pt x="5007132" y="1801021"/>
                    <a:pt x="5147033" y="1918579"/>
                    <a:pt x="5254548" y="1972712"/>
                  </a:cubicBezTo>
                  <a:cubicBezTo>
                    <a:pt x="5038609" y="1920453"/>
                    <a:pt x="4824217" y="1865424"/>
                    <a:pt x="4650073" y="1852140"/>
                  </a:cubicBezTo>
                  <a:cubicBezTo>
                    <a:pt x="4475929" y="1838856"/>
                    <a:pt x="4258517" y="1744248"/>
                    <a:pt x="4045598" y="1731567"/>
                  </a:cubicBezTo>
                  <a:cubicBezTo>
                    <a:pt x="3832679" y="1718887"/>
                    <a:pt x="3479925" y="1599903"/>
                    <a:pt x="3261773" y="1575221"/>
                  </a:cubicBezTo>
                  <a:cubicBezTo>
                    <a:pt x="2938672" y="1586526"/>
                    <a:pt x="2822458" y="1582167"/>
                    <a:pt x="2601942" y="1575221"/>
                  </a:cubicBezTo>
                  <a:cubicBezTo>
                    <a:pt x="2381426" y="1568275"/>
                    <a:pt x="2298226" y="1579200"/>
                    <a:pt x="2062081" y="1575221"/>
                  </a:cubicBezTo>
                  <a:cubicBezTo>
                    <a:pt x="1825936" y="1571242"/>
                    <a:pt x="1641544" y="1556597"/>
                    <a:pt x="1432242" y="1575221"/>
                  </a:cubicBezTo>
                  <a:cubicBezTo>
                    <a:pt x="1222940" y="1593845"/>
                    <a:pt x="1142668" y="1599587"/>
                    <a:pt x="922373" y="1575221"/>
                  </a:cubicBezTo>
                  <a:cubicBezTo>
                    <a:pt x="702078" y="1550855"/>
                    <a:pt x="517759" y="1589100"/>
                    <a:pt x="262542" y="1575221"/>
                  </a:cubicBezTo>
                  <a:cubicBezTo>
                    <a:pt x="140887" y="1567359"/>
                    <a:pt x="3708" y="1485921"/>
                    <a:pt x="0" y="1312679"/>
                  </a:cubicBezTo>
                  <a:lnTo>
                    <a:pt x="0" y="1312684"/>
                  </a:lnTo>
                  <a:cubicBezTo>
                    <a:pt x="6368" y="1185748"/>
                    <a:pt x="-6906" y="1003344"/>
                    <a:pt x="0" y="918879"/>
                  </a:cubicBezTo>
                  <a:lnTo>
                    <a:pt x="0" y="918879"/>
                  </a:lnTo>
                  <a:cubicBezTo>
                    <a:pt x="22611" y="749974"/>
                    <a:pt x="28113" y="549063"/>
                    <a:pt x="0" y="262542"/>
                  </a:cubicBezTo>
                  <a:close/>
                </a:path>
                <a:path w="5591610" h="1575221" stroke="0" extrusionOk="0">
                  <a:moveTo>
                    <a:pt x="0" y="262542"/>
                  </a:moveTo>
                  <a:cubicBezTo>
                    <a:pt x="4697" y="146461"/>
                    <a:pt x="146627" y="-13231"/>
                    <a:pt x="262542" y="0"/>
                  </a:cubicBezTo>
                  <a:cubicBezTo>
                    <a:pt x="401284" y="25157"/>
                    <a:pt x="657044" y="18082"/>
                    <a:pt x="832396" y="0"/>
                  </a:cubicBezTo>
                  <a:cubicBezTo>
                    <a:pt x="1007748" y="-18082"/>
                    <a:pt x="1175879" y="20650"/>
                    <a:pt x="1432242" y="0"/>
                  </a:cubicBezTo>
                  <a:cubicBezTo>
                    <a:pt x="1688605" y="-20650"/>
                    <a:pt x="1817826" y="12199"/>
                    <a:pt x="2002096" y="0"/>
                  </a:cubicBezTo>
                  <a:cubicBezTo>
                    <a:pt x="2186366" y="-12199"/>
                    <a:pt x="2395998" y="12609"/>
                    <a:pt x="2631934" y="0"/>
                  </a:cubicBezTo>
                  <a:cubicBezTo>
                    <a:pt x="2867870" y="-12609"/>
                    <a:pt x="2998271" y="21299"/>
                    <a:pt x="3261773" y="0"/>
                  </a:cubicBezTo>
                  <a:lnTo>
                    <a:pt x="3261773" y="0"/>
                  </a:lnTo>
                  <a:cubicBezTo>
                    <a:pt x="3523543" y="-4490"/>
                    <a:pt x="3749171" y="-18503"/>
                    <a:pt x="3918787" y="0"/>
                  </a:cubicBezTo>
                  <a:cubicBezTo>
                    <a:pt x="4088403" y="18503"/>
                    <a:pt x="4330680" y="11045"/>
                    <a:pt x="4659675" y="0"/>
                  </a:cubicBezTo>
                  <a:cubicBezTo>
                    <a:pt x="4973619" y="-26721"/>
                    <a:pt x="5142477" y="-7614"/>
                    <a:pt x="5329068" y="0"/>
                  </a:cubicBezTo>
                  <a:cubicBezTo>
                    <a:pt x="5461415" y="-11727"/>
                    <a:pt x="5577035" y="110051"/>
                    <a:pt x="5591610" y="262542"/>
                  </a:cubicBezTo>
                  <a:cubicBezTo>
                    <a:pt x="5616939" y="560986"/>
                    <a:pt x="5577057" y="703071"/>
                    <a:pt x="5591610" y="918879"/>
                  </a:cubicBezTo>
                  <a:lnTo>
                    <a:pt x="5591610" y="918879"/>
                  </a:lnTo>
                  <a:cubicBezTo>
                    <a:pt x="5584891" y="1057203"/>
                    <a:pt x="5608172" y="1164315"/>
                    <a:pt x="5591610" y="1312684"/>
                  </a:cubicBezTo>
                  <a:lnTo>
                    <a:pt x="5591610" y="1312679"/>
                  </a:lnTo>
                  <a:cubicBezTo>
                    <a:pt x="5572165" y="1455065"/>
                    <a:pt x="5485767" y="1589576"/>
                    <a:pt x="5329068" y="1575221"/>
                  </a:cubicBezTo>
                  <a:cubicBezTo>
                    <a:pt x="5092376" y="1561949"/>
                    <a:pt x="4922362" y="1553093"/>
                    <a:pt x="4659675" y="1575221"/>
                  </a:cubicBezTo>
                  <a:cubicBezTo>
                    <a:pt x="4787957" y="1663453"/>
                    <a:pt x="4844910" y="1679285"/>
                    <a:pt x="4939265" y="1762042"/>
                  </a:cubicBezTo>
                  <a:cubicBezTo>
                    <a:pt x="5033621" y="1844799"/>
                    <a:pt x="5163662" y="1897319"/>
                    <a:pt x="5254548" y="1972712"/>
                  </a:cubicBezTo>
                  <a:cubicBezTo>
                    <a:pt x="5029727" y="1926943"/>
                    <a:pt x="4798055" y="1912713"/>
                    <a:pt x="4550434" y="1832265"/>
                  </a:cubicBezTo>
                  <a:cubicBezTo>
                    <a:pt x="4302813" y="1751818"/>
                    <a:pt x="4084429" y="1746953"/>
                    <a:pt x="3906104" y="1703743"/>
                  </a:cubicBezTo>
                  <a:cubicBezTo>
                    <a:pt x="3727779" y="1660534"/>
                    <a:pt x="3427090" y="1591348"/>
                    <a:pt x="3261773" y="1575221"/>
                  </a:cubicBezTo>
                  <a:cubicBezTo>
                    <a:pt x="3052886" y="1597202"/>
                    <a:pt x="2870371" y="1566958"/>
                    <a:pt x="2661927" y="1575221"/>
                  </a:cubicBezTo>
                  <a:cubicBezTo>
                    <a:pt x="2453483" y="1583484"/>
                    <a:pt x="2374014" y="1563445"/>
                    <a:pt x="2122065" y="1575221"/>
                  </a:cubicBezTo>
                  <a:cubicBezTo>
                    <a:pt x="1870116" y="1586997"/>
                    <a:pt x="1709334" y="1558169"/>
                    <a:pt x="1522219" y="1575221"/>
                  </a:cubicBezTo>
                  <a:cubicBezTo>
                    <a:pt x="1335104" y="1592273"/>
                    <a:pt x="1152352" y="1543705"/>
                    <a:pt x="862388" y="1575221"/>
                  </a:cubicBezTo>
                  <a:cubicBezTo>
                    <a:pt x="572424" y="1606737"/>
                    <a:pt x="482716" y="1579736"/>
                    <a:pt x="262542" y="1575221"/>
                  </a:cubicBezTo>
                  <a:cubicBezTo>
                    <a:pt x="115016" y="1589979"/>
                    <a:pt x="5124" y="1450209"/>
                    <a:pt x="0" y="1312679"/>
                  </a:cubicBezTo>
                  <a:lnTo>
                    <a:pt x="0" y="1312684"/>
                  </a:lnTo>
                  <a:cubicBezTo>
                    <a:pt x="13922" y="1169755"/>
                    <a:pt x="6848" y="1057945"/>
                    <a:pt x="0" y="918879"/>
                  </a:cubicBezTo>
                  <a:lnTo>
                    <a:pt x="0" y="918879"/>
                  </a:lnTo>
                  <a:cubicBezTo>
                    <a:pt x="15808" y="721140"/>
                    <a:pt x="12601" y="561107"/>
                    <a:pt x="0" y="262542"/>
                  </a:cubicBezTo>
                  <a:close/>
                </a:path>
              </a:pathLst>
            </a:custGeom>
            <a:solidFill>
              <a:schemeClr val="accent5"/>
            </a:solidFill>
            <a:ln w="38100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830084044">
                    <a:prstGeom prst="wedgeRoundRectCallout">
                      <a:avLst>
                        <a:gd name="adj1" fmla="val 43972"/>
                        <a:gd name="adj2" fmla="val 75234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Calibri" panose="020F0502020204030204" pitchFamily="34" charset="0"/>
                  <a:cs typeface="Arial" panose="020B0604020202020204" pitchFamily="34" charset="0"/>
                </a:rPr>
                <a:t>It has changed the way I think about my future. I’ve always wanted to be a writer but now I feel like I can actually do it!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Helvetica Neue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6833699-7CE7-E270-2AC8-14D382B1D8B5}"/>
                </a:ext>
              </a:extLst>
            </p:cNvPr>
            <p:cNvSpPr/>
            <p:nvPr/>
          </p:nvSpPr>
          <p:spPr>
            <a:xfrm rot="625518">
              <a:off x="1099701" y="-965418"/>
              <a:ext cx="948906" cy="5175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FE5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“</a:t>
              </a:r>
              <a:endPara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8FE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C819D6-C3FA-9A6A-F7A2-CB46995FA9D0}"/>
                </a:ext>
              </a:extLst>
            </p:cNvPr>
            <p:cNvSpPr/>
            <p:nvPr/>
          </p:nvSpPr>
          <p:spPr>
            <a:xfrm rot="625518">
              <a:off x="6601581" y="511590"/>
              <a:ext cx="860634" cy="7768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FE5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”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8FE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6E0E029-7CA2-A54A-39A2-43BB08B8E9CE}"/>
                </a:ext>
              </a:extLst>
            </p:cNvPr>
            <p:cNvSpPr/>
            <p:nvPr/>
          </p:nvSpPr>
          <p:spPr>
            <a:xfrm>
              <a:off x="1617446" y="611005"/>
              <a:ext cx="4936618" cy="4311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(Year 9 Student at UTC Plymouth)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30CE49E-9D04-A0C7-6E43-AA1AEA8ACD06}"/>
              </a:ext>
            </a:extLst>
          </p:cNvPr>
          <p:cNvGrpSpPr/>
          <p:nvPr/>
        </p:nvGrpSpPr>
        <p:grpSpPr>
          <a:xfrm>
            <a:off x="-134150" y="5716770"/>
            <a:ext cx="12330759" cy="1104076"/>
            <a:chOff x="1075619" y="-1023352"/>
            <a:chExt cx="8056877" cy="2982264"/>
          </a:xfrm>
        </p:grpSpPr>
        <p:sp>
          <p:nvSpPr>
            <p:cNvPr id="57" name="Speech Bubble: Rectangle with Corners Rounded 56">
              <a:extLst>
                <a:ext uri="{FF2B5EF4-FFF2-40B4-BE49-F238E27FC236}">
                  <a16:creationId xmlns:a16="http://schemas.microsoft.com/office/drawing/2014/main" id="{6E92A26D-8D71-40E8-17C7-2DA1F5EBCE7B}"/>
                </a:ext>
              </a:extLst>
            </p:cNvPr>
            <p:cNvSpPr/>
            <p:nvPr/>
          </p:nvSpPr>
          <p:spPr>
            <a:xfrm>
              <a:off x="1617446" y="-1023352"/>
              <a:ext cx="7133011" cy="2101230"/>
            </a:xfrm>
            <a:custGeom>
              <a:avLst/>
              <a:gdLst>
                <a:gd name="connsiteX0" fmla="*/ 0 w 7133011"/>
                <a:gd name="connsiteY0" fmla="*/ 350212 h 2101230"/>
                <a:gd name="connsiteX1" fmla="*/ 350212 w 7133011"/>
                <a:gd name="connsiteY1" fmla="*/ 0 h 2101230"/>
                <a:gd name="connsiteX2" fmla="*/ 985331 w 7133011"/>
                <a:gd name="connsiteY2" fmla="*/ 0 h 2101230"/>
                <a:gd name="connsiteX3" fmla="*/ 1620449 w 7133011"/>
                <a:gd name="connsiteY3" fmla="*/ 0 h 2101230"/>
                <a:gd name="connsiteX4" fmla="*/ 2141246 w 7133011"/>
                <a:gd name="connsiteY4" fmla="*/ 0 h 2101230"/>
                <a:gd name="connsiteX5" fmla="*/ 2814472 w 7133011"/>
                <a:gd name="connsiteY5" fmla="*/ 0 h 2101230"/>
                <a:gd name="connsiteX6" fmla="*/ 3487697 w 7133011"/>
                <a:gd name="connsiteY6" fmla="*/ 0 h 2101230"/>
                <a:gd name="connsiteX7" fmla="*/ 4160923 w 7133011"/>
                <a:gd name="connsiteY7" fmla="*/ 0 h 2101230"/>
                <a:gd name="connsiteX8" fmla="*/ 4160923 w 7133011"/>
                <a:gd name="connsiteY8" fmla="*/ 0 h 2101230"/>
                <a:gd name="connsiteX9" fmla="*/ 4719676 w 7133011"/>
                <a:gd name="connsiteY9" fmla="*/ 0 h 2101230"/>
                <a:gd name="connsiteX10" fmla="*/ 5349758 w 7133011"/>
                <a:gd name="connsiteY10" fmla="*/ 0 h 2101230"/>
                <a:gd name="connsiteX11" fmla="*/ 5944176 w 7133011"/>
                <a:gd name="connsiteY11" fmla="*/ 0 h 2101230"/>
                <a:gd name="connsiteX12" fmla="*/ 6371874 w 7133011"/>
                <a:gd name="connsiteY12" fmla="*/ 0 h 2101230"/>
                <a:gd name="connsiteX13" fmla="*/ 6782799 w 7133011"/>
                <a:gd name="connsiteY13" fmla="*/ 0 h 2101230"/>
                <a:gd name="connsiteX14" fmla="*/ 7133011 w 7133011"/>
                <a:gd name="connsiteY14" fmla="*/ 350212 h 2101230"/>
                <a:gd name="connsiteX15" fmla="*/ 7133011 w 7133011"/>
                <a:gd name="connsiteY15" fmla="*/ 805475 h 2101230"/>
                <a:gd name="connsiteX16" fmla="*/ 7133011 w 7133011"/>
                <a:gd name="connsiteY16" fmla="*/ 1225718 h 2101230"/>
                <a:gd name="connsiteX17" fmla="*/ 7133011 w 7133011"/>
                <a:gd name="connsiteY17" fmla="*/ 1225718 h 2101230"/>
                <a:gd name="connsiteX18" fmla="*/ 7133011 w 7133011"/>
                <a:gd name="connsiteY18" fmla="*/ 1751025 h 2101230"/>
                <a:gd name="connsiteX19" fmla="*/ 7133011 w 7133011"/>
                <a:gd name="connsiteY19" fmla="*/ 1751018 h 2101230"/>
                <a:gd name="connsiteX20" fmla="*/ 6782799 w 7133011"/>
                <a:gd name="connsiteY20" fmla="*/ 2101230 h 2101230"/>
                <a:gd name="connsiteX21" fmla="*/ 6380260 w 7133011"/>
                <a:gd name="connsiteY21" fmla="*/ 2101230 h 2101230"/>
                <a:gd name="connsiteX22" fmla="*/ 5944176 w 7133011"/>
                <a:gd name="connsiteY22" fmla="*/ 2101230 h 2101230"/>
                <a:gd name="connsiteX23" fmla="*/ 6308427 w 7133011"/>
                <a:gd name="connsiteY23" fmla="*/ 2355738 h 2101230"/>
                <a:gd name="connsiteX24" fmla="*/ 6703033 w 7133011"/>
                <a:gd name="connsiteY24" fmla="*/ 2631454 h 2101230"/>
                <a:gd name="connsiteX25" fmla="*/ 6067506 w 7133011"/>
                <a:gd name="connsiteY25" fmla="*/ 2498898 h 2101230"/>
                <a:gd name="connsiteX26" fmla="*/ 5381136 w 7133011"/>
                <a:gd name="connsiteY26" fmla="*/ 2355738 h 2101230"/>
                <a:gd name="connsiteX27" fmla="*/ 4796451 w 7133011"/>
                <a:gd name="connsiteY27" fmla="*/ 2233786 h 2101230"/>
                <a:gd name="connsiteX28" fmla="*/ 4160923 w 7133011"/>
                <a:gd name="connsiteY28" fmla="*/ 2101230 h 2101230"/>
                <a:gd name="connsiteX29" fmla="*/ 3487697 w 7133011"/>
                <a:gd name="connsiteY29" fmla="*/ 2101230 h 2101230"/>
                <a:gd name="connsiteX30" fmla="*/ 2776365 w 7133011"/>
                <a:gd name="connsiteY30" fmla="*/ 2101230 h 2101230"/>
                <a:gd name="connsiteX31" fmla="*/ 2217460 w 7133011"/>
                <a:gd name="connsiteY31" fmla="*/ 2101230 h 2101230"/>
                <a:gd name="connsiteX32" fmla="*/ 1506128 w 7133011"/>
                <a:gd name="connsiteY32" fmla="*/ 2101230 h 2101230"/>
                <a:gd name="connsiteX33" fmla="*/ 350212 w 7133011"/>
                <a:gd name="connsiteY33" fmla="*/ 2101230 h 2101230"/>
                <a:gd name="connsiteX34" fmla="*/ 0 w 7133011"/>
                <a:gd name="connsiteY34" fmla="*/ 1751018 h 2101230"/>
                <a:gd name="connsiteX35" fmla="*/ 0 w 7133011"/>
                <a:gd name="connsiteY35" fmla="*/ 1751025 h 2101230"/>
                <a:gd name="connsiteX36" fmla="*/ 0 w 7133011"/>
                <a:gd name="connsiteY36" fmla="*/ 1225718 h 2101230"/>
                <a:gd name="connsiteX37" fmla="*/ 0 w 7133011"/>
                <a:gd name="connsiteY37" fmla="*/ 1225718 h 2101230"/>
                <a:gd name="connsiteX38" fmla="*/ 0 w 7133011"/>
                <a:gd name="connsiteY38" fmla="*/ 787965 h 2101230"/>
                <a:gd name="connsiteX39" fmla="*/ 0 w 7133011"/>
                <a:gd name="connsiteY39" fmla="*/ 350212 h 2101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133011" h="2101230" fill="none" extrusionOk="0">
                  <a:moveTo>
                    <a:pt x="0" y="350212"/>
                  </a:moveTo>
                  <a:cubicBezTo>
                    <a:pt x="-9881" y="202071"/>
                    <a:pt x="161363" y="1526"/>
                    <a:pt x="350212" y="0"/>
                  </a:cubicBezTo>
                  <a:cubicBezTo>
                    <a:pt x="607034" y="-15365"/>
                    <a:pt x="723609" y="25901"/>
                    <a:pt x="985331" y="0"/>
                  </a:cubicBezTo>
                  <a:cubicBezTo>
                    <a:pt x="1247053" y="-25901"/>
                    <a:pt x="1319473" y="-7413"/>
                    <a:pt x="1620449" y="0"/>
                  </a:cubicBezTo>
                  <a:cubicBezTo>
                    <a:pt x="1921425" y="7413"/>
                    <a:pt x="1918850" y="-20375"/>
                    <a:pt x="2141246" y="0"/>
                  </a:cubicBezTo>
                  <a:cubicBezTo>
                    <a:pt x="2363642" y="20375"/>
                    <a:pt x="2479589" y="24332"/>
                    <a:pt x="2814472" y="0"/>
                  </a:cubicBezTo>
                  <a:cubicBezTo>
                    <a:pt x="3149355" y="-24332"/>
                    <a:pt x="3267391" y="15890"/>
                    <a:pt x="3487697" y="0"/>
                  </a:cubicBezTo>
                  <a:cubicBezTo>
                    <a:pt x="3708003" y="-15890"/>
                    <a:pt x="3955095" y="-23758"/>
                    <a:pt x="4160923" y="0"/>
                  </a:cubicBezTo>
                  <a:lnTo>
                    <a:pt x="4160923" y="0"/>
                  </a:lnTo>
                  <a:cubicBezTo>
                    <a:pt x="4288085" y="10148"/>
                    <a:pt x="4446033" y="22711"/>
                    <a:pt x="4719676" y="0"/>
                  </a:cubicBezTo>
                  <a:cubicBezTo>
                    <a:pt x="4993319" y="-22711"/>
                    <a:pt x="5137951" y="-22763"/>
                    <a:pt x="5349758" y="0"/>
                  </a:cubicBezTo>
                  <a:cubicBezTo>
                    <a:pt x="5561565" y="22763"/>
                    <a:pt x="5759966" y="23859"/>
                    <a:pt x="5944176" y="0"/>
                  </a:cubicBezTo>
                  <a:cubicBezTo>
                    <a:pt x="6094423" y="-21159"/>
                    <a:pt x="6280393" y="-7902"/>
                    <a:pt x="6371874" y="0"/>
                  </a:cubicBezTo>
                  <a:cubicBezTo>
                    <a:pt x="6463355" y="7902"/>
                    <a:pt x="6637833" y="-6404"/>
                    <a:pt x="6782799" y="0"/>
                  </a:cubicBezTo>
                  <a:cubicBezTo>
                    <a:pt x="7018007" y="-10230"/>
                    <a:pt x="7133672" y="193374"/>
                    <a:pt x="7133011" y="350212"/>
                  </a:cubicBezTo>
                  <a:cubicBezTo>
                    <a:pt x="7140776" y="450151"/>
                    <a:pt x="7130248" y="712905"/>
                    <a:pt x="7133011" y="805475"/>
                  </a:cubicBezTo>
                  <a:cubicBezTo>
                    <a:pt x="7135774" y="898045"/>
                    <a:pt x="7133951" y="1051401"/>
                    <a:pt x="7133011" y="1225718"/>
                  </a:cubicBezTo>
                  <a:lnTo>
                    <a:pt x="7133011" y="1225718"/>
                  </a:lnTo>
                  <a:cubicBezTo>
                    <a:pt x="7157445" y="1354283"/>
                    <a:pt x="7157960" y="1554518"/>
                    <a:pt x="7133011" y="1751025"/>
                  </a:cubicBezTo>
                  <a:lnTo>
                    <a:pt x="7133011" y="1751018"/>
                  </a:lnTo>
                  <a:cubicBezTo>
                    <a:pt x="7143301" y="1982956"/>
                    <a:pt x="6966240" y="2136377"/>
                    <a:pt x="6782799" y="2101230"/>
                  </a:cubicBezTo>
                  <a:cubicBezTo>
                    <a:pt x="6633706" y="2094625"/>
                    <a:pt x="6572509" y="2119380"/>
                    <a:pt x="6380260" y="2101230"/>
                  </a:cubicBezTo>
                  <a:cubicBezTo>
                    <a:pt x="6188011" y="2083080"/>
                    <a:pt x="6111078" y="2097370"/>
                    <a:pt x="5944176" y="2101230"/>
                  </a:cubicBezTo>
                  <a:cubicBezTo>
                    <a:pt x="6102104" y="2220502"/>
                    <a:pt x="6203600" y="2296616"/>
                    <a:pt x="6308427" y="2355738"/>
                  </a:cubicBezTo>
                  <a:cubicBezTo>
                    <a:pt x="6413254" y="2414860"/>
                    <a:pt x="6610031" y="2563400"/>
                    <a:pt x="6703033" y="2631454"/>
                  </a:cubicBezTo>
                  <a:cubicBezTo>
                    <a:pt x="6433497" y="2573689"/>
                    <a:pt x="6351823" y="2537747"/>
                    <a:pt x="6067506" y="2498898"/>
                  </a:cubicBezTo>
                  <a:cubicBezTo>
                    <a:pt x="5783189" y="2460049"/>
                    <a:pt x="5637246" y="2419282"/>
                    <a:pt x="5381136" y="2355738"/>
                  </a:cubicBezTo>
                  <a:cubicBezTo>
                    <a:pt x="5125026" y="2292194"/>
                    <a:pt x="4925504" y="2238211"/>
                    <a:pt x="4796451" y="2233786"/>
                  </a:cubicBezTo>
                  <a:cubicBezTo>
                    <a:pt x="4667398" y="2229362"/>
                    <a:pt x="4429588" y="2148270"/>
                    <a:pt x="4160923" y="2101230"/>
                  </a:cubicBezTo>
                  <a:cubicBezTo>
                    <a:pt x="3862928" y="2107871"/>
                    <a:pt x="3692273" y="2123813"/>
                    <a:pt x="3487697" y="2101230"/>
                  </a:cubicBezTo>
                  <a:cubicBezTo>
                    <a:pt x="3283121" y="2078647"/>
                    <a:pt x="3126636" y="2124826"/>
                    <a:pt x="2776365" y="2101230"/>
                  </a:cubicBezTo>
                  <a:cubicBezTo>
                    <a:pt x="2426094" y="2077634"/>
                    <a:pt x="2365557" y="2117409"/>
                    <a:pt x="2217460" y="2101230"/>
                  </a:cubicBezTo>
                  <a:cubicBezTo>
                    <a:pt x="2069363" y="2085051"/>
                    <a:pt x="1813295" y="2110238"/>
                    <a:pt x="1506128" y="2101230"/>
                  </a:cubicBezTo>
                  <a:cubicBezTo>
                    <a:pt x="1198961" y="2092222"/>
                    <a:pt x="764534" y="2074954"/>
                    <a:pt x="350212" y="2101230"/>
                  </a:cubicBezTo>
                  <a:cubicBezTo>
                    <a:pt x="136463" y="2109253"/>
                    <a:pt x="-6428" y="1946293"/>
                    <a:pt x="0" y="1751018"/>
                  </a:cubicBezTo>
                  <a:lnTo>
                    <a:pt x="0" y="1751025"/>
                  </a:lnTo>
                  <a:cubicBezTo>
                    <a:pt x="19378" y="1562956"/>
                    <a:pt x="25802" y="1461895"/>
                    <a:pt x="0" y="1225718"/>
                  </a:cubicBezTo>
                  <a:lnTo>
                    <a:pt x="0" y="1225718"/>
                  </a:lnTo>
                  <a:cubicBezTo>
                    <a:pt x="-14991" y="1113245"/>
                    <a:pt x="-5989" y="1006210"/>
                    <a:pt x="0" y="787965"/>
                  </a:cubicBezTo>
                  <a:cubicBezTo>
                    <a:pt x="5989" y="569720"/>
                    <a:pt x="8919" y="487999"/>
                    <a:pt x="0" y="350212"/>
                  </a:cubicBezTo>
                  <a:close/>
                </a:path>
                <a:path w="7133011" h="2101230" stroke="0" extrusionOk="0">
                  <a:moveTo>
                    <a:pt x="0" y="350212"/>
                  </a:moveTo>
                  <a:cubicBezTo>
                    <a:pt x="1778" y="167742"/>
                    <a:pt x="188041" y="-14215"/>
                    <a:pt x="350212" y="0"/>
                  </a:cubicBezTo>
                  <a:cubicBezTo>
                    <a:pt x="636717" y="-15002"/>
                    <a:pt x="685005" y="-15279"/>
                    <a:pt x="947223" y="0"/>
                  </a:cubicBezTo>
                  <a:cubicBezTo>
                    <a:pt x="1209441" y="15279"/>
                    <a:pt x="1302913" y="-8787"/>
                    <a:pt x="1582342" y="0"/>
                  </a:cubicBezTo>
                  <a:cubicBezTo>
                    <a:pt x="1861771" y="8787"/>
                    <a:pt x="2051611" y="-13889"/>
                    <a:pt x="2179353" y="0"/>
                  </a:cubicBezTo>
                  <a:cubicBezTo>
                    <a:pt x="2307095" y="13889"/>
                    <a:pt x="2562483" y="23389"/>
                    <a:pt x="2852579" y="0"/>
                  </a:cubicBezTo>
                  <a:cubicBezTo>
                    <a:pt x="3142675" y="-23389"/>
                    <a:pt x="3166558" y="-17662"/>
                    <a:pt x="3373376" y="0"/>
                  </a:cubicBezTo>
                  <a:cubicBezTo>
                    <a:pt x="3580194" y="17662"/>
                    <a:pt x="3865074" y="-13776"/>
                    <a:pt x="4160923" y="0"/>
                  </a:cubicBezTo>
                  <a:lnTo>
                    <a:pt x="4160923" y="0"/>
                  </a:lnTo>
                  <a:cubicBezTo>
                    <a:pt x="4441301" y="-6658"/>
                    <a:pt x="4620792" y="-19399"/>
                    <a:pt x="4737508" y="0"/>
                  </a:cubicBezTo>
                  <a:cubicBezTo>
                    <a:pt x="4854224" y="19399"/>
                    <a:pt x="5132697" y="6078"/>
                    <a:pt x="5314093" y="0"/>
                  </a:cubicBezTo>
                  <a:cubicBezTo>
                    <a:pt x="5495490" y="-6078"/>
                    <a:pt x="5755499" y="-15302"/>
                    <a:pt x="5944176" y="0"/>
                  </a:cubicBezTo>
                  <a:cubicBezTo>
                    <a:pt x="6092369" y="-12874"/>
                    <a:pt x="6176547" y="12824"/>
                    <a:pt x="6380260" y="0"/>
                  </a:cubicBezTo>
                  <a:cubicBezTo>
                    <a:pt x="6583973" y="-12824"/>
                    <a:pt x="6612394" y="15987"/>
                    <a:pt x="6782799" y="0"/>
                  </a:cubicBezTo>
                  <a:cubicBezTo>
                    <a:pt x="6983435" y="-4022"/>
                    <a:pt x="7151048" y="163853"/>
                    <a:pt x="7133011" y="350212"/>
                  </a:cubicBezTo>
                  <a:cubicBezTo>
                    <a:pt x="7116542" y="442356"/>
                    <a:pt x="7133757" y="702278"/>
                    <a:pt x="7133011" y="805475"/>
                  </a:cubicBezTo>
                  <a:cubicBezTo>
                    <a:pt x="7132265" y="908672"/>
                    <a:pt x="7125749" y="1082172"/>
                    <a:pt x="7133011" y="1225718"/>
                  </a:cubicBezTo>
                  <a:lnTo>
                    <a:pt x="7133011" y="1225718"/>
                  </a:lnTo>
                  <a:cubicBezTo>
                    <a:pt x="7117556" y="1420292"/>
                    <a:pt x="7114825" y="1603976"/>
                    <a:pt x="7133011" y="1751025"/>
                  </a:cubicBezTo>
                  <a:lnTo>
                    <a:pt x="7133011" y="1751018"/>
                  </a:lnTo>
                  <a:cubicBezTo>
                    <a:pt x="7117862" y="1957935"/>
                    <a:pt x="6986055" y="2126658"/>
                    <a:pt x="6782799" y="2101230"/>
                  </a:cubicBezTo>
                  <a:cubicBezTo>
                    <a:pt x="6647508" y="2091905"/>
                    <a:pt x="6468938" y="2105463"/>
                    <a:pt x="6355101" y="2101230"/>
                  </a:cubicBezTo>
                  <a:cubicBezTo>
                    <a:pt x="6241264" y="2096997"/>
                    <a:pt x="6085781" y="2102654"/>
                    <a:pt x="5944176" y="2101230"/>
                  </a:cubicBezTo>
                  <a:cubicBezTo>
                    <a:pt x="6065220" y="2181525"/>
                    <a:pt x="6183045" y="2259845"/>
                    <a:pt x="6316016" y="2361040"/>
                  </a:cubicBezTo>
                  <a:cubicBezTo>
                    <a:pt x="6448987" y="2462235"/>
                    <a:pt x="6628995" y="2570466"/>
                    <a:pt x="6703033" y="2631454"/>
                  </a:cubicBezTo>
                  <a:cubicBezTo>
                    <a:pt x="6556240" y="2617073"/>
                    <a:pt x="6191390" y="2531623"/>
                    <a:pt x="6042084" y="2493596"/>
                  </a:cubicBezTo>
                  <a:cubicBezTo>
                    <a:pt x="5892778" y="2455568"/>
                    <a:pt x="5729025" y="2404968"/>
                    <a:pt x="5431978" y="2366342"/>
                  </a:cubicBezTo>
                  <a:cubicBezTo>
                    <a:pt x="5134931" y="2327717"/>
                    <a:pt x="5021400" y="2282334"/>
                    <a:pt x="4745608" y="2223182"/>
                  </a:cubicBezTo>
                  <a:cubicBezTo>
                    <a:pt x="4469816" y="2164030"/>
                    <a:pt x="4400208" y="2149685"/>
                    <a:pt x="4160923" y="2101230"/>
                  </a:cubicBezTo>
                  <a:cubicBezTo>
                    <a:pt x="4021115" y="2129277"/>
                    <a:pt x="3758312" y="2105454"/>
                    <a:pt x="3525805" y="2101230"/>
                  </a:cubicBezTo>
                  <a:cubicBezTo>
                    <a:pt x="3293298" y="2097006"/>
                    <a:pt x="3106406" y="2117879"/>
                    <a:pt x="2966900" y="2101230"/>
                  </a:cubicBezTo>
                  <a:cubicBezTo>
                    <a:pt x="2827395" y="2084581"/>
                    <a:pt x="2509723" y="2070836"/>
                    <a:pt x="2255568" y="2101230"/>
                  </a:cubicBezTo>
                  <a:cubicBezTo>
                    <a:pt x="2001413" y="2131624"/>
                    <a:pt x="1890611" y="2125836"/>
                    <a:pt x="1734770" y="2101230"/>
                  </a:cubicBezTo>
                  <a:cubicBezTo>
                    <a:pt x="1578929" y="2076624"/>
                    <a:pt x="1415000" y="2129879"/>
                    <a:pt x="1099652" y="2101230"/>
                  </a:cubicBezTo>
                  <a:cubicBezTo>
                    <a:pt x="784304" y="2072581"/>
                    <a:pt x="666156" y="2132721"/>
                    <a:pt x="350212" y="2101230"/>
                  </a:cubicBezTo>
                  <a:cubicBezTo>
                    <a:pt x="131773" y="2075038"/>
                    <a:pt x="3524" y="1950897"/>
                    <a:pt x="0" y="1751018"/>
                  </a:cubicBezTo>
                  <a:lnTo>
                    <a:pt x="0" y="1751025"/>
                  </a:lnTo>
                  <a:cubicBezTo>
                    <a:pt x="1031" y="1539921"/>
                    <a:pt x="-713" y="1332766"/>
                    <a:pt x="0" y="1225718"/>
                  </a:cubicBezTo>
                  <a:lnTo>
                    <a:pt x="0" y="1225718"/>
                  </a:lnTo>
                  <a:cubicBezTo>
                    <a:pt x="-15414" y="1083720"/>
                    <a:pt x="3050" y="1018136"/>
                    <a:pt x="0" y="814230"/>
                  </a:cubicBezTo>
                  <a:cubicBezTo>
                    <a:pt x="-3050" y="610324"/>
                    <a:pt x="21841" y="498230"/>
                    <a:pt x="0" y="350212"/>
                  </a:cubicBezTo>
                  <a:close/>
                </a:path>
              </a:pathLst>
            </a:custGeom>
            <a:solidFill>
              <a:schemeClr val="accent5"/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830084044">
                    <a:prstGeom prst="wedgeRoundRectCallout">
                      <a:avLst>
                        <a:gd name="adj1" fmla="val 43972"/>
                        <a:gd name="adj2" fmla="val 75234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Helvetica Neue"/>
                  <a:ea typeface="+mn-ea"/>
                  <a:cs typeface="+mn-cs"/>
                </a:rPr>
                <a:t>There was one girl in particular who exhibited the most change… Her pastoral teacher told me that they had noticed a new openness in her and that she had started working more effectively with the support systems…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C6F8296-7F17-C8BA-EBD2-705067FB6209}"/>
                </a:ext>
              </a:extLst>
            </p:cNvPr>
            <p:cNvSpPr/>
            <p:nvPr/>
          </p:nvSpPr>
          <p:spPr>
            <a:xfrm rot="625518">
              <a:off x="1075619" y="-669079"/>
              <a:ext cx="948906" cy="5175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66CCFF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“</a:t>
              </a:r>
              <a:endPara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6CCFF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21EB789-30B3-B014-E87D-B99EFD58B77C}"/>
                </a:ext>
              </a:extLst>
            </p:cNvPr>
            <p:cNvSpPr/>
            <p:nvPr/>
          </p:nvSpPr>
          <p:spPr>
            <a:xfrm rot="625518">
              <a:off x="8271862" y="1182053"/>
              <a:ext cx="860634" cy="7768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66CCFF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”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66CCFF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9136C67-8A6E-5B99-95C5-D9481CBADFD5}"/>
                </a:ext>
              </a:extLst>
            </p:cNvPr>
            <p:cNvSpPr/>
            <p:nvPr/>
          </p:nvSpPr>
          <p:spPr>
            <a:xfrm>
              <a:off x="1928945" y="1382175"/>
              <a:ext cx="4936618" cy="4311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(</a:t>
              </a:r>
              <a:r>
                <a:rPr kumimoji="0" lang="en-GB" sz="14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UoP</a:t>
              </a: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 Student / Mentor)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8754313-2681-615A-5D74-C1E2EDD4BA3B}"/>
              </a:ext>
            </a:extLst>
          </p:cNvPr>
          <p:cNvGrpSpPr/>
          <p:nvPr/>
        </p:nvGrpSpPr>
        <p:grpSpPr>
          <a:xfrm>
            <a:off x="6981551" y="2463060"/>
            <a:ext cx="5143383" cy="1452307"/>
            <a:chOff x="1099701" y="-1023352"/>
            <a:chExt cx="6362514" cy="2311801"/>
          </a:xfrm>
        </p:grpSpPr>
        <p:sp>
          <p:nvSpPr>
            <p:cNvPr id="62" name="Speech Bubble: Rectangle with Corners Rounded 61">
              <a:extLst>
                <a:ext uri="{FF2B5EF4-FFF2-40B4-BE49-F238E27FC236}">
                  <a16:creationId xmlns:a16="http://schemas.microsoft.com/office/drawing/2014/main" id="{D8083BBD-7C42-22DA-E82D-FF004092C088}"/>
                </a:ext>
              </a:extLst>
            </p:cNvPr>
            <p:cNvSpPr/>
            <p:nvPr/>
          </p:nvSpPr>
          <p:spPr>
            <a:xfrm>
              <a:off x="1617446" y="-1023352"/>
              <a:ext cx="5591610" cy="1575221"/>
            </a:xfrm>
            <a:custGeom>
              <a:avLst/>
              <a:gdLst>
                <a:gd name="connsiteX0" fmla="*/ 0 w 5591610"/>
                <a:gd name="connsiteY0" fmla="*/ 262542 h 1575221"/>
                <a:gd name="connsiteX1" fmla="*/ 262542 w 5591610"/>
                <a:gd name="connsiteY1" fmla="*/ 0 h 1575221"/>
                <a:gd name="connsiteX2" fmla="*/ 862388 w 5591610"/>
                <a:gd name="connsiteY2" fmla="*/ 0 h 1575221"/>
                <a:gd name="connsiteX3" fmla="*/ 1372257 w 5591610"/>
                <a:gd name="connsiteY3" fmla="*/ 0 h 1575221"/>
                <a:gd name="connsiteX4" fmla="*/ 1882127 w 5591610"/>
                <a:gd name="connsiteY4" fmla="*/ 0 h 1575221"/>
                <a:gd name="connsiteX5" fmla="*/ 2511965 w 5591610"/>
                <a:gd name="connsiteY5" fmla="*/ 0 h 1575221"/>
                <a:gd name="connsiteX6" fmla="*/ 3261773 w 5591610"/>
                <a:gd name="connsiteY6" fmla="*/ 0 h 1575221"/>
                <a:gd name="connsiteX7" fmla="*/ 3261773 w 5591610"/>
                <a:gd name="connsiteY7" fmla="*/ 0 h 1575221"/>
                <a:gd name="connsiteX8" fmla="*/ 3918787 w 5591610"/>
                <a:gd name="connsiteY8" fmla="*/ 0 h 1575221"/>
                <a:gd name="connsiteX9" fmla="*/ 4659675 w 5591610"/>
                <a:gd name="connsiteY9" fmla="*/ 0 h 1575221"/>
                <a:gd name="connsiteX10" fmla="*/ 5329068 w 5591610"/>
                <a:gd name="connsiteY10" fmla="*/ 0 h 1575221"/>
                <a:gd name="connsiteX11" fmla="*/ 5591610 w 5591610"/>
                <a:gd name="connsiteY11" fmla="*/ 262542 h 1575221"/>
                <a:gd name="connsiteX12" fmla="*/ 5591610 w 5591610"/>
                <a:gd name="connsiteY12" fmla="*/ 918879 h 1575221"/>
                <a:gd name="connsiteX13" fmla="*/ 5591610 w 5591610"/>
                <a:gd name="connsiteY13" fmla="*/ 918879 h 1575221"/>
                <a:gd name="connsiteX14" fmla="*/ 5591610 w 5591610"/>
                <a:gd name="connsiteY14" fmla="*/ 1312684 h 1575221"/>
                <a:gd name="connsiteX15" fmla="*/ 5591610 w 5591610"/>
                <a:gd name="connsiteY15" fmla="*/ 1312679 h 1575221"/>
                <a:gd name="connsiteX16" fmla="*/ 5329068 w 5591610"/>
                <a:gd name="connsiteY16" fmla="*/ 1575221 h 1575221"/>
                <a:gd name="connsiteX17" fmla="*/ 4659675 w 5591610"/>
                <a:gd name="connsiteY17" fmla="*/ 1575221 h 1575221"/>
                <a:gd name="connsiteX18" fmla="*/ 4939265 w 5591610"/>
                <a:gd name="connsiteY18" fmla="*/ 1762042 h 1575221"/>
                <a:gd name="connsiteX19" fmla="*/ 5254548 w 5591610"/>
                <a:gd name="connsiteY19" fmla="*/ 1972712 h 1575221"/>
                <a:gd name="connsiteX20" fmla="*/ 4650073 w 5591610"/>
                <a:gd name="connsiteY20" fmla="*/ 1852140 h 1575221"/>
                <a:gd name="connsiteX21" fmla="*/ 4045598 w 5591610"/>
                <a:gd name="connsiteY21" fmla="*/ 1731567 h 1575221"/>
                <a:gd name="connsiteX22" fmla="*/ 3261773 w 5591610"/>
                <a:gd name="connsiteY22" fmla="*/ 1575221 h 1575221"/>
                <a:gd name="connsiteX23" fmla="*/ 2601942 w 5591610"/>
                <a:gd name="connsiteY23" fmla="*/ 1575221 h 1575221"/>
                <a:gd name="connsiteX24" fmla="*/ 2062081 w 5591610"/>
                <a:gd name="connsiteY24" fmla="*/ 1575221 h 1575221"/>
                <a:gd name="connsiteX25" fmla="*/ 1432242 w 5591610"/>
                <a:gd name="connsiteY25" fmla="*/ 1575221 h 1575221"/>
                <a:gd name="connsiteX26" fmla="*/ 922373 w 5591610"/>
                <a:gd name="connsiteY26" fmla="*/ 1575221 h 1575221"/>
                <a:gd name="connsiteX27" fmla="*/ 262542 w 5591610"/>
                <a:gd name="connsiteY27" fmla="*/ 1575221 h 1575221"/>
                <a:gd name="connsiteX28" fmla="*/ 0 w 5591610"/>
                <a:gd name="connsiteY28" fmla="*/ 1312679 h 1575221"/>
                <a:gd name="connsiteX29" fmla="*/ 0 w 5591610"/>
                <a:gd name="connsiteY29" fmla="*/ 1312684 h 1575221"/>
                <a:gd name="connsiteX30" fmla="*/ 0 w 5591610"/>
                <a:gd name="connsiteY30" fmla="*/ 918879 h 1575221"/>
                <a:gd name="connsiteX31" fmla="*/ 0 w 5591610"/>
                <a:gd name="connsiteY31" fmla="*/ 918879 h 1575221"/>
                <a:gd name="connsiteX32" fmla="*/ 0 w 5591610"/>
                <a:gd name="connsiteY32" fmla="*/ 262542 h 157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591610" h="1575221" fill="none" extrusionOk="0">
                  <a:moveTo>
                    <a:pt x="0" y="262542"/>
                  </a:moveTo>
                  <a:cubicBezTo>
                    <a:pt x="-16019" y="102176"/>
                    <a:pt x="130171" y="19465"/>
                    <a:pt x="262542" y="0"/>
                  </a:cubicBezTo>
                  <a:cubicBezTo>
                    <a:pt x="402634" y="24454"/>
                    <a:pt x="685431" y="27655"/>
                    <a:pt x="862388" y="0"/>
                  </a:cubicBezTo>
                  <a:cubicBezTo>
                    <a:pt x="1039345" y="-27655"/>
                    <a:pt x="1189695" y="-919"/>
                    <a:pt x="1372257" y="0"/>
                  </a:cubicBezTo>
                  <a:cubicBezTo>
                    <a:pt x="1554819" y="919"/>
                    <a:pt x="1648757" y="-22353"/>
                    <a:pt x="1882127" y="0"/>
                  </a:cubicBezTo>
                  <a:cubicBezTo>
                    <a:pt x="2115497" y="22353"/>
                    <a:pt x="2211124" y="-19844"/>
                    <a:pt x="2511965" y="0"/>
                  </a:cubicBezTo>
                  <a:cubicBezTo>
                    <a:pt x="2812806" y="19844"/>
                    <a:pt x="3005633" y="-8162"/>
                    <a:pt x="3261773" y="0"/>
                  </a:cubicBezTo>
                  <a:lnTo>
                    <a:pt x="3261773" y="0"/>
                  </a:lnTo>
                  <a:cubicBezTo>
                    <a:pt x="3457624" y="-11421"/>
                    <a:pt x="3655083" y="20373"/>
                    <a:pt x="3918787" y="0"/>
                  </a:cubicBezTo>
                  <a:cubicBezTo>
                    <a:pt x="4182491" y="-20373"/>
                    <a:pt x="4464485" y="-9447"/>
                    <a:pt x="4659675" y="0"/>
                  </a:cubicBezTo>
                  <a:cubicBezTo>
                    <a:pt x="4798036" y="-10201"/>
                    <a:pt x="5140432" y="-8136"/>
                    <a:pt x="5329068" y="0"/>
                  </a:cubicBezTo>
                  <a:cubicBezTo>
                    <a:pt x="5461364" y="-2823"/>
                    <a:pt x="5621377" y="106797"/>
                    <a:pt x="5591610" y="262542"/>
                  </a:cubicBezTo>
                  <a:cubicBezTo>
                    <a:pt x="5565852" y="555214"/>
                    <a:pt x="5599700" y="743098"/>
                    <a:pt x="5591610" y="918879"/>
                  </a:cubicBezTo>
                  <a:lnTo>
                    <a:pt x="5591610" y="918879"/>
                  </a:lnTo>
                  <a:cubicBezTo>
                    <a:pt x="5578087" y="1008254"/>
                    <a:pt x="5604858" y="1219313"/>
                    <a:pt x="5591610" y="1312684"/>
                  </a:cubicBezTo>
                  <a:lnTo>
                    <a:pt x="5591610" y="1312679"/>
                  </a:lnTo>
                  <a:cubicBezTo>
                    <a:pt x="5572767" y="1454630"/>
                    <a:pt x="5466929" y="1595212"/>
                    <a:pt x="5329068" y="1575221"/>
                  </a:cubicBezTo>
                  <a:cubicBezTo>
                    <a:pt x="5191621" y="1592148"/>
                    <a:pt x="4805708" y="1561667"/>
                    <a:pt x="4659675" y="1575221"/>
                  </a:cubicBezTo>
                  <a:cubicBezTo>
                    <a:pt x="4732694" y="1619393"/>
                    <a:pt x="4871398" y="1723063"/>
                    <a:pt x="4939265" y="1762042"/>
                  </a:cubicBezTo>
                  <a:cubicBezTo>
                    <a:pt x="5007132" y="1801021"/>
                    <a:pt x="5147033" y="1918579"/>
                    <a:pt x="5254548" y="1972712"/>
                  </a:cubicBezTo>
                  <a:cubicBezTo>
                    <a:pt x="5038609" y="1920453"/>
                    <a:pt x="4824217" y="1865424"/>
                    <a:pt x="4650073" y="1852140"/>
                  </a:cubicBezTo>
                  <a:cubicBezTo>
                    <a:pt x="4475929" y="1838856"/>
                    <a:pt x="4258517" y="1744248"/>
                    <a:pt x="4045598" y="1731567"/>
                  </a:cubicBezTo>
                  <a:cubicBezTo>
                    <a:pt x="3832679" y="1718887"/>
                    <a:pt x="3479925" y="1599903"/>
                    <a:pt x="3261773" y="1575221"/>
                  </a:cubicBezTo>
                  <a:cubicBezTo>
                    <a:pt x="2938672" y="1586526"/>
                    <a:pt x="2822458" y="1582167"/>
                    <a:pt x="2601942" y="1575221"/>
                  </a:cubicBezTo>
                  <a:cubicBezTo>
                    <a:pt x="2381426" y="1568275"/>
                    <a:pt x="2298226" y="1579200"/>
                    <a:pt x="2062081" y="1575221"/>
                  </a:cubicBezTo>
                  <a:cubicBezTo>
                    <a:pt x="1825936" y="1571242"/>
                    <a:pt x="1641544" y="1556597"/>
                    <a:pt x="1432242" y="1575221"/>
                  </a:cubicBezTo>
                  <a:cubicBezTo>
                    <a:pt x="1222940" y="1593845"/>
                    <a:pt x="1142668" y="1599587"/>
                    <a:pt x="922373" y="1575221"/>
                  </a:cubicBezTo>
                  <a:cubicBezTo>
                    <a:pt x="702078" y="1550855"/>
                    <a:pt x="517759" y="1589100"/>
                    <a:pt x="262542" y="1575221"/>
                  </a:cubicBezTo>
                  <a:cubicBezTo>
                    <a:pt x="140887" y="1567359"/>
                    <a:pt x="3708" y="1485921"/>
                    <a:pt x="0" y="1312679"/>
                  </a:cubicBezTo>
                  <a:lnTo>
                    <a:pt x="0" y="1312684"/>
                  </a:lnTo>
                  <a:cubicBezTo>
                    <a:pt x="6368" y="1185748"/>
                    <a:pt x="-6906" y="1003344"/>
                    <a:pt x="0" y="918879"/>
                  </a:cubicBezTo>
                  <a:lnTo>
                    <a:pt x="0" y="918879"/>
                  </a:lnTo>
                  <a:cubicBezTo>
                    <a:pt x="22611" y="749974"/>
                    <a:pt x="28113" y="549063"/>
                    <a:pt x="0" y="262542"/>
                  </a:cubicBezTo>
                  <a:close/>
                </a:path>
                <a:path w="5591610" h="1575221" stroke="0" extrusionOk="0">
                  <a:moveTo>
                    <a:pt x="0" y="262542"/>
                  </a:moveTo>
                  <a:cubicBezTo>
                    <a:pt x="4697" y="146461"/>
                    <a:pt x="146627" y="-13231"/>
                    <a:pt x="262542" y="0"/>
                  </a:cubicBezTo>
                  <a:cubicBezTo>
                    <a:pt x="401284" y="25157"/>
                    <a:pt x="657044" y="18082"/>
                    <a:pt x="832396" y="0"/>
                  </a:cubicBezTo>
                  <a:cubicBezTo>
                    <a:pt x="1007748" y="-18082"/>
                    <a:pt x="1175879" y="20650"/>
                    <a:pt x="1432242" y="0"/>
                  </a:cubicBezTo>
                  <a:cubicBezTo>
                    <a:pt x="1688605" y="-20650"/>
                    <a:pt x="1817826" y="12199"/>
                    <a:pt x="2002096" y="0"/>
                  </a:cubicBezTo>
                  <a:cubicBezTo>
                    <a:pt x="2186366" y="-12199"/>
                    <a:pt x="2395998" y="12609"/>
                    <a:pt x="2631934" y="0"/>
                  </a:cubicBezTo>
                  <a:cubicBezTo>
                    <a:pt x="2867870" y="-12609"/>
                    <a:pt x="2998271" y="21299"/>
                    <a:pt x="3261773" y="0"/>
                  </a:cubicBezTo>
                  <a:lnTo>
                    <a:pt x="3261773" y="0"/>
                  </a:lnTo>
                  <a:cubicBezTo>
                    <a:pt x="3523543" y="-4490"/>
                    <a:pt x="3749171" y="-18503"/>
                    <a:pt x="3918787" y="0"/>
                  </a:cubicBezTo>
                  <a:cubicBezTo>
                    <a:pt x="4088403" y="18503"/>
                    <a:pt x="4330680" y="11045"/>
                    <a:pt x="4659675" y="0"/>
                  </a:cubicBezTo>
                  <a:cubicBezTo>
                    <a:pt x="4973619" y="-26721"/>
                    <a:pt x="5142477" y="-7614"/>
                    <a:pt x="5329068" y="0"/>
                  </a:cubicBezTo>
                  <a:cubicBezTo>
                    <a:pt x="5461415" y="-11727"/>
                    <a:pt x="5577035" y="110051"/>
                    <a:pt x="5591610" y="262542"/>
                  </a:cubicBezTo>
                  <a:cubicBezTo>
                    <a:pt x="5616939" y="560986"/>
                    <a:pt x="5577057" y="703071"/>
                    <a:pt x="5591610" y="918879"/>
                  </a:cubicBezTo>
                  <a:lnTo>
                    <a:pt x="5591610" y="918879"/>
                  </a:lnTo>
                  <a:cubicBezTo>
                    <a:pt x="5584891" y="1057203"/>
                    <a:pt x="5608172" y="1164315"/>
                    <a:pt x="5591610" y="1312684"/>
                  </a:cubicBezTo>
                  <a:lnTo>
                    <a:pt x="5591610" y="1312679"/>
                  </a:lnTo>
                  <a:cubicBezTo>
                    <a:pt x="5572165" y="1455065"/>
                    <a:pt x="5485767" y="1589576"/>
                    <a:pt x="5329068" y="1575221"/>
                  </a:cubicBezTo>
                  <a:cubicBezTo>
                    <a:pt x="5092376" y="1561949"/>
                    <a:pt x="4922362" y="1553093"/>
                    <a:pt x="4659675" y="1575221"/>
                  </a:cubicBezTo>
                  <a:cubicBezTo>
                    <a:pt x="4787957" y="1663453"/>
                    <a:pt x="4844910" y="1679285"/>
                    <a:pt x="4939265" y="1762042"/>
                  </a:cubicBezTo>
                  <a:cubicBezTo>
                    <a:pt x="5033621" y="1844799"/>
                    <a:pt x="5163662" y="1897319"/>
                    <a:pt x="5254548" y="1972712"/>
                  </a:cubicBezTo>
                  <a:cubicBezTo>
                    <a:pt x="5029727" y="1926943"/>
                    <a:pt x="4798055" y="1912713"/>
                    <a:pt x="4550434" y="1832265"/>
                  </a:cubicBezTo>
                  <a:cubicBezTo>
                    <a:pt x="4302813" y="1751818"/>
                    <a:pt x="4084429" y="1746953"/>
                    <a:pt x="3906104" y="1703743"/>
                  </a:cubicBezTo>
                  <a:cubicBezTo>
                    <a:pt x="3727779" y="1660534"/>
                    <a:pt x="3427090" y="1591348"/>
                    <a:pt x="3261773" y="1575221"/>
                  </a:cubicBezTo>
                  <a:cubicBezTo>
                    <a:pt x="3052886" y="1597202"/>
                    <a:pt x="2870371" y="1566958"/>
                    <a:pt x="2661927" y="1575221"/>
                  </a:cubicBezTo>
                  <a:cubicBezTo>
                    <a:pt x="2453483" y="1583484"/>
                    <a:pt x="2374014" y="1563445"/>
                    <a:pt x="2122065" y="1575221"/>
                  </a:cubicBezTo>
                  <a:cubicBezTo>
                    <a:pt x="1870116" y="1586997"/>
                    <a:pt x="1709334" y="1558169"/>
                    <a:pt x="1522219" y="1575221"/>
                  </a:cubicBezTo>
                  <a:cubicBezTo>
                    <a:pt x="1335104" y="1592273"/>
                    <a:pt x="1152352" y="1543705"/>
                    <a:pt x="862388" y="1575221"/>
                  </a:cubicBezTo>
                  <a:cubicBezTo>
                    <a:pt x="572424" y="1606737"/>
                    <a:pt x="482716" y="1579736"/>
                    <a:pt x="262542" y="1575221"/>
                  </a:cubicBezTo>
                  <a:cubicBezTo>
                    <a:pt x="115016" y="1589979"/>
                    <a:pt x="5124" y="1450209"/>
                    <a:pt x="0" y="1312679"/>
                  </a:cubicBezTo>
                  <a:lnTo>
                    <a:pt x="0" y="1312684"/>
                  </a:lnTo>
                  <a:cubicBezTo>
                    <a:pt x="13922" y="1169755"/>
                    <a:pt x="6848" y="1057945"/>
                    <a:pt x="0" y="918879"/>
                  </a:cubicBezTo>
                  <a:lnTo>
                    <a:pt x="0" y="918879"/>
                  </a:lnTo>
                  <a:cubicBezTo>
                    <a:pt x="15808" y="721140"/>
                    <a:pt x="12601" y="561107"/>
                    <a:pt x="0" y="262542"/>
                  </a:cubicBezTo>
                  <a:close/>
                </a:path>
              </a:pathLst>
            </a:custGeom>
            <a:solidFill>
              <a:schemeClr val="accent5"/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830084044">
                    <a:prstGeom prst="wedgeRoundRectCallout">
                      <a:avLst>
                        <a:gd name="adj1" fmla="val 43972"/>
                        <a:gd name="adj2" fmla="val 75234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Helvetica Neue"/>
                  <a:ea typeface="+mn-ea"/>
                  <a:cs typeface="+mn-cs"/>
                </a:rPr>
                <a:t>Being a mentor for ‘Are we Included?’ was a great experience for my own personal growth and for the growth of my mentees.</a:t>
              </a:r>
              <a:endParaRPr kumimoji="0" lang="en-GB" sz="1600" b="1" i="1" u="none" strike="noStrike" kern="1200" cap="none" spc="0" normalizeH="0" baseline="0" noProof="0" dirty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Helvetica Neue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1056D15-91D0-08EC-3A82-9F4D1BEC9BA3}"/>
                </a:ext>
              </a:extLst>
            </p:cNvPr>
            <p:cNvSpPr/>
            <p:nvPr/>
          </p:nvSpPr>
          <p:spPr>
            <a:xfrm rot="625518">
              <a:off x="1099701" y="-965418"/>
              <a:ext cx="948906" cy="5175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66CCFF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“</a:t>
              </a:r>
              <a:endPara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6CCFF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EC7C9F3-C178-EFD4-98E5-DDECC0316218}"/>
                </a:ext>
              </a:extLst>
            </p:cNvPr>
            <p:cNvSpPr/>
            <p:nvPr/>
          </p:nvSpPr>
          <p:spPr>
            <a:xfrm rot="625518">
              <a:off x="6601581" y="511590"/>
              <a:ext cx="860634" cy="7768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66CCFF">
                      <a:lumMod val="75000"/>
                    </a:srgbClr>
                  </a:solidFill>
                  <a:effectLst/>
                  <a:uLnTx/>
                  <a:uFillTx/>
                  <a:latin typeface="Congenial" panose="02000503040000020004" pitchFamily="2" charset="0"/>
                  <a:ea typeface="Calibri" panose="020F0502020204030204" pitchFamily="34" charset="0"/>
                  <a:cs typeface="ADLaM Display" panose="02010000000000000000" pitchFamily="2" charset="0"/>
                </a:rPr>
                <a:t>”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66CCFF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6AEB11F-C692-660C-DDB4-5592FC94ECB5}"/>
                </a:ext>
              </a:extLst>
            </p:cNvPr>
            <p:cNvSpPr/>
            <p:nvPr/>
          </p:nvSpPr>
          <p:spPr>
            <a:xfrm>
              <a:off x="1617446" y="611005"/>
              <a:ext cx="4936618" cy="4311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(</a:t>
              </a:r>
              <a:r>
                <a:rPr kumimoji="0" lang="en-GB" sz="14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UoP</a:t>
              </a: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Yu Gothic Light" panose="020B0300000000000000" pitchFamily="34" charset="-128"/>
                  <a:cs typeface="+mn-cs"/>
                </a:rPr>
                <a:t> Student / Mentor)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pic>
        <p:nvPicPr>
          <p:cNvPr id="77" name="Graphic 76" descr="School boy with solid fill">
            <a:extLst>
              <a:ext uri="{FF2B5EF4-FFF2-40B4-BE49-F238E27FC236}">
                <a16:creationId xmlns:a16="http://schemas.microsoft.com/office/drawing/2014/main" id="{A9849C78-9B27-B0CA-6538-D2971B80F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46523" y="363325"/>
            <a:ext cx="772556" cy="772556"/>
          </a:xfrm>
          <a:prstGeom prst="rect">
            <a:avLst/>
          </a:prstGeom>
        </p:spPr>
      </p:pic>
      <p:pic>
        <p:nvPicPr>
          <p:cNvPr id="79" name="Graphic 78" descr="Graduation cap with solid fill">
            <a:extLst>
              <a:ext uri="{FF2B5EF4-FFF2-40B4-BE49-F238E27FC236}">
                <a16:creationId xmlns:a16="http://schemas.microsoft.com/office/drawing/2014/main" id="{B09E7BD0-9364-4D40-525B-6A229497D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532" y="6186375"/>
            <a:ext cx="655129" cy="655129"/>
          </a:xfrm>
          <a:prstGeom prst="rect">
            <a:avLst/>
          </a:prstGeom>
        </p:spPr>
      </p:pic>
      <p:pic>
        <p:nvPicPr>
          <p:cNvPr id="80" name="Graphic 79" descr="Classroom with solid fill">
            <a:extLst>
              <a:ext uri="{FF2B5EF4-FFF2-40B4-BE49-F238E27FC236}">
                <a16:creationId xmlns:a16="http://schemas.microsoft.com/office/drawing/2014/main" id="{68195CC4-4612-C429-7398-49704B7897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19264" y="2241463"/>
            <a:ext cx="668480" cy="66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23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574489F-6E35-D5E1-479C-16120627DF72}"/>
              </a:ext>
            </a:extLst>
          </p:cNvPr>
          <p:cNvSpPr/>
          <p:nvPr/>
        </p:nvSpPr>
        <p:spPr>
          <a:xfrm>
            <a:off x="289560" y="1976604"/>
            <a:ext cx="2804160" cy="3855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F57437-4B75-6272-47CF-0AF509D8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86" y="-26356"/>
            <a:ext cx="10873740" cy="887725"/>
          </a:xfrm>
        </p:spPr>
        <p:txBody>
          <a:bodyPr/>
          <a:lstStyle/>
          <a:p>
            <a:r>
              <a:rPr lang="en-GB" dirty="0"/>
              <a:t>‘Our ‘AWI?’ Impact so far…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C9FBE94-645A-6432-177F-F82566833E2C}"/>
              </a:ext>
            </a:extLst>
          </p:cNvPr>
          <p:cNvGrpSpPr/>
          <p:nvPr/>
        </p:nvGrpSpPr>
        <p:grpSpPr>
          <a:xfrm>
            <a:off x="289560" y="1136503"/>
            <a:ext cx="6220172" cy="5297012"/>
            <a:chOff x="1111262" y="1736696"/>
            <a:chExt cx="5108910" cy="435067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3740D3-D7DC-6674-4386-FD2A44D92D1D}"/>
                </a:ext>
              </a:extLst>
            </p:cNvPr>
            <p:cNvSpPr/>
            <p:nvPr/>
          </p:nvSpPr>
          <p:spPr>
            <a:xfrm>
              <a:off x="1403318" y="2234561"/>
              <a:ext cx="2590800" cy="3962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DF218D-A050-69E2-9149-F9661F2CB26A}"/>
                </a:ext>
              </a:extLst>
            </p:cNvPr>
            <p:cNvSpPr/>
            <p:nvPr/>
          </p:nvSpPr>
          <p:spPr>
            <a:xfrm>
              <a:off x="1485047" y="1736696"/>
              <a:ext cx="4735125" cy="703497"/>
            </a:xfrm>
            <a:custGeom>
              <a:avLst/>
              <a:gdLst>
                <a:gd name="connsiteX0" fmla="*/ 0 w 4735125"/>
                <a:gd name="connsiteY0" fmla="*/ 0 h 703495"/>
                <a:gd name="connsiteX1" fmla="*/ 4383378 w 4735125"/>
                <a:gd name="connsiteY1" fmla="*/ 0 h 703495"/>
                <a:gd name="connsiteX2" fmla="*/ 4735125 w 4735125"/>
                <a:gd name="connsiteY2" fmla="*/ 351748 h 703495"/>
                <a:gd name="connsiteX3" fmla="*/ 4383378 w 4735125"/>
                <a:gd name="connsiteY3" fmla="*/ 703495 h 703495"/>
                <a:gd name="connsiteX4" fmla="*/ 0 w 4735125"/>
                <a:gd name="connsiteY4" fmla="*/ 703495 h 703495"/>
                <a:gd name="connsiteX5" fmla="*/ 0 w 4735125"/>
                <a:gd name="connsiteY5" fmla="*/ 0 h 70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5125" h="703495">
                  <a:moveTo>
                    <a:pt x="4735125" y="703494"/>
                  </a:moveTo>
                  <a:lnTo>
                    <a:pt x="351747" y="703494"/>
                  </a:lnTo>
                  <a:lnTo>
                    <a:pt x="0" y="351747"/>
                  </a:lnTo>
                  <a:lnTo>
                    <a:pt x="351747" y="1"/>
                  </a:lnTo>
                  <a:lnTo>
                    <a:pt x="4735125" y="1"/>
                  </a:lnTo>
                  <a:lnTo>
                    <a:pt x="4735125" y="703494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486096" tIns="121921" rIns="227584" bIns="121921" numCol="1" spcCol="1270" anchor="ctr" anchorCtr="0">
              <a:noAutofit/>
            </a:bodyPr>
            <a:lstStyle/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203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School Pupils mentored</a:t>
              </a: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933EB00-EF5B-3772-CC20-703414B2B1AE}"/>
                </a:ext>
              </a:extLst>
            </p:cNvPr>
            <p:cNvSpPr/>
            <p:nvPr/>
          </p:nvSpPr>
          <p:spPr>
            <a:xfrm>
              <a:off x="1485047" y="2650190"/>
              <a:ext cx="4735125" cy="703497"/>
            </a:xfrm>
            <a:custGeom>
              <a:avLst/>
              <a:gdLst>
                <a:gd name="connsiteX0" fmla="*/ 0 w 4735125"/>
                <a:gd name="connsiteY0" fmla="*/ 0 h 703495"/>
                <a:gd name="connsiteX1" fmla="*/ 4383378 w 4735125"/>
                <a:gd name="connsiteY1" fmla="*/ 0 h 703495"/>
                <a:gd name="connsiteX2" fmla="*/ 4735125 w 4735125"/>
                <a:gd name="connsiteY2" fmla="*/ 351748 h 703495"/>
                <a:gd name="connsiteX3" fmla="*/ 4383378 w 4735125"/>
                <a:gd name="connsiteY3" fmla="*/ 703495 h 703495"/>
                <a:gd name="connsiteX4" fmla="*/ 0 w 4735125"/>
                <a:gd name="connsiteY4" fmla="*/ 703495 h 703495"/>
                <a:gd name="connsiteX5" fmla="*/ 0 w 4735125"/>
                <a:gd name="connsiteY5" fmla="*/ 0 h 70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5125" h="703495">
                  <a:moveTo>
                    <a:pt x="4735125" y="703494"/>
                  </a:moveTo>
                  <a:lnTo>
                    <a:pt x="351747" y="703494"/>
                  </a:lnTo>
                  <a:lnTo>
                    <a:pt x="0" y="351747"/>
                  </a:lnTo>
                  <a:lnTo>
                    <a:pt x="351747" y="1"/>
                  </a:lnTo>
                  <a:lnTo>
                    <a:pt x="4735125" y="1"/>
                  </a:lnTo>
                  <a:lnTo>
                    <a:pt x="4735125" y="703494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486096" tIns="121921" rIns="227584" bIns="121921" numCol="1" spcCol="1270" anchor="ctr" anchorCtr="0">
              <a:noAutofit/>
            </a:bodyPr>
            <a:lstStyle/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18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GB" sz="2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University student mentors</a:t>
              </a:r>
              <a:endParaRPr kumimoji="0" lang="en-GB" sz="2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F597D7-7652-9E80-75B4-A45FE64EB571}"/>
                </a:ext>
              </a:extLst>
            </p:cNvPr>
            <p:cNvSpPr/>
            <p:nvPr/>
          </p:nvSpPr>
          <p:spPr>
            <a:xfrm>
              <a:off x="1485047" y="3563685"/>
              <a:ext cx="4735125" cy="703496"/>
            </a:xfrm>
            <a:custGeom>
              <a:avLst/>
              <a:gdLst>
                <a:gd name="connsiteX0" fmla="*/ 0 w 4735125"/>
                <a:gd name="connsiteY0" fmla="*/ 0 h 703495"/>
                <a:gd name="connsiteX1" fmla="*/ 4383378 w 4735125"/>
                <a:gd name="connsiteY1" fmla="*/ 0 h 703495"/>
                <a:gd name="connsiteX2" fmla="*/ 4735125 w 4735125"/>
                <a:gd name="connsiteY2" fmla="*/ 351748 h 703495"/>
                <a:gd name="connsiteX3" fmla="*/ 4383378 w 4735125"/>
                <a:gd name="connsiteY3" fmla="*/ 703495 h 703495"/>
                <a:gd name="connsiteX4" fmla="*/ 0 w 4735125"/>
                <a:gd name="connsiteY4" fmla="*/ 703495 h 703495"/>
                <a:gd name="connsiteX5" fmla="*/ 0 w 4735125"/>
                <a:gd name="connsiteY5" fmla="*/ 0 h 70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5125" h="703495">
                  <a:moveTo>
                    <a:pt x="4735125" y="703494"/>
                  </a:moveTo>
                  <a:lnTo>
                    <a:pt x="351747" y="703494"/>
                  </a:lnTo>
                  <a:lnTo>
                    <a:pt x="0" y="351747"/>
                  </a:lnTo>
                  <a:lnTo>
                    <a:pt x="351747" y="1"/>
                  </a:lnTo>
                  <a:lnTo>
                    <a:pt x="4735125" y="1"/>
                  </a:lnTo>
                  <a:lnTo>
                    <a:pt x="4735125" y="703494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486096" tIns="121921" rIns="227584" bIns="121920" numCol="1" spcCol="1270" anchor="ctr" anchorCtr="0">
              <a:noAutofit/>
            </a:bodyPr>
            <a:lstStyle/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programmes delivered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FDAF77-7076-5E04-644E-DC82CBCE926C}"/>
                </a:ext>
              </a:extLst>
            </p:cNvPr>
            <p:cNvSpPr/>
            <p:nvPr/>
          </p:nvSpPr>
          <p:spPr>
            <a:xfrm>
              <a:off x="1485047" y="4477180"/>
              <a:ext cx="4735125" cy="703496"/>
            </a:xfrm>
            <a:custGeom>
              <a:avLst/>
              <a:gdLst>
                <a:gd name="connsiteX0" fmla="*/ 0 w 4735125"/>
                <a:gd name="connsiteY0" fmla="*/ 0 h 703495"/>
                <a:gd name="connsiteX1" fmla="*/ 4383378 w 4735125"/>
                <a:gd name="connsiteY1" fmla="*/ 0 h 703495"/>
                <a:gd name="connsiteX2" fmla="*/ 4735125 w 4735125"/>
                <a:gd name="connsiteY2" fmla="*/ 351748 h 703495"/>
                <a:gd name="connsiteX3" fmla="*/ 4383378 w 4735125"/>
                <a:gd name="connsiteY3" fmla="*/ 703495 h 703495"/>
                <a:gd name="connsiteX4" fmla="*/ 0 w 4735125"/>
                <a:gd name="connsiteY4" fmla="*/ 703495 h 703495"/>
                <a:gd name="connsiteX5" fmla="*/ 0 w 4735125"/>
                <a:gd name="connsiteY5" fmla="*/ 0 h 70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5125" h="703495">
                  <a:moveTo>
                    <a:pt x="4735125" y="703494"/>
                  </a:moveTo>
                  <a:lnTo>
                    <a:pt x="351747" y="703494"/>
                  </a:lnTo>
                  <a:lnTo>
                    <a:pt x="0" y="351747"/>
                  </a:lnTo>
                  <a:lnTo>
                    <a:pt x="351747" y="1"/>
                  </a:lnTo>
                  <a:lnTo>
                    <a:pt x="4735125" y="1"/>
                  </a:lnTo>
                  <a:lnTo>
                    <a:pt x="4735125" y="703494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486096" tIns="80011" rIns="149352" bIns="80010" numCol="1" spcCol="1270" anchor="ctr" anchorCtr="0">
              <a:noAutofit/>
            </a:bodyPr>
            <a:lstStyle/>
            <a:p>
              <a:pPr marL="0" marR="0" lvl="0" indent="0" algn="ctr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Across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Plymouth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schools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F387888-FD71-FE3C-D263-D135C39B52F4}"/>
                </a:ext>
              </a:extLst>
            </p:cNvPr>
            <p:cNvSpPr/>
            <p:nvPr/>
          </p:nvSpPr>
          <p:spPr>
            <a:xfrm>
              <a:off x="1472703" y="5383877"/>
              <a:ext cx="4735126" cy="703496"/>
            </a:xfrm>
            <a:custGeom>
              <a:avLst/>
              <a:gdLst>
                <a:gd name="connsiteX0" fmla="*/ 0 w 4735125"/>
                <a:gd name="connsiteY0" fmla="*/ 0 h 703495"/>
                <a:gd name="connsiteX1" fmla="*/ 4383378 w 4735125"/>
                <a:gd name="connsiteY1" fmla="*/ 0 h 703495"/>
                <a:gd name="connsiteX2" fmla="*/ 4735125 w 4735125"/>
                <a:gd name="connsiteY2" fmla="*/ 351748 h 703495"/>
                <a:gd name="connsiteX3" fmla="*/ 4383378 w 4735125"/>
                <a:gd name="connsiteY3" fmla="*/ 703495 h 703495"/>
                <a:gd name="connsiteX4" fmla="*/ 0 w 4735125"/>
                <a:gd name="connsiteY4" fmla="*/ 703495 h 703495"/>
                <a:gd name="connsiteX5" fmla="*/ 0 w 4735125"/>
                <a:gd name="connsiteY5" fmla="*/ 0 h 70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5125" h="703495">
                  <a:moveTo>
                    <a:pt x="4735125" y="703494"/>
                  </a:moveTo>
                  <a:lnTo>
                    <a:pt x="351747" y="703494"/>
                  </a:lnTo>
                  <a:lnTo>
                    <a:pt x="0" y="351747"/>
                  </a:lnTo>
                  <a:lnTo>
                    <a:pt x="351747" y="1"/>
                  </a:lnTo>
                  <a:lnTo>
                    <a:pt x="4735125" y="1"/>
                  </a:lnTo>
                  <a:lnTo>
                    <a:pt x="4735125" y="703494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486096" tIns="80011" rIns="149353" bIns="80010" numCol="1" spcCol="1270" anchor="ctr" anchorCtr="0">
              <a:noAutofit/>
            </a:bodyPr>
            <a:lstStyle/>
            <a:p>
              <a:pPr marL="0" marR="0" lvl="0" indent="0" algn="ctr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24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CE6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School Staff took part</a:t>
              </a: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F4735EC-DAC7-D89D-CDF8-93A9B49B680E}"/>
                </a:ext>
              </a:extLst>
            </p:cNvPr>
            <p:cNvSpPr/>
            <p:nvPr/>
          </p:nvSpPr>
          <p:spPr>
            <a:xfrm>
              <a:off x="1123606" y="1738954"/>
              <a:ext cx="701236" cy="701236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6B3993D-B1FF-A660-CCBB-F2DD0687A463}"/>
                </a:ext>
              </a:extLst>
            </p:cNvPr>
            <p:cNvSpPr/>
            <p:nvPr/>
          </p:nvSpPr>
          <p:spPr>
            <a:xfrm>
              <a:off x="1135558" y="2652449"/>
              <a:ext cx="701236" cy="701236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57E17BD-E979-8A42-5E38-1A1EA387D8C2}"/>
                </a:ext>
              </a:extLst>
            </p:cNvPr>
            <p:cNvSpPr/>
            <p:nvPr/>
          </p:nvSpPr>
          <p:spPr>
            <a:xfrm>
              <a:off x="1123606" y="3572742"/>
              <a:ext cx="701236" cy="701236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52A4CE2-08A2-6D80-FDB0-72F849948DE0}"/>
                </a:ext>
              </a:extLst>
            </p:cNvPr>
            <p:cNvSpPr/>
            <p:nvPr/>
          </p:nvSpPr>
          <p:spPr>
            <a:xfrm>
              <a:off x="1181576" y="4528777"/>
              <a:ext cx="600301" cy="600301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630F848-D201-DE60-9C42-CC8563D262D5}"/>
                </a:ext>
              </a:extLst>
            </p:cNvPr>
            <p:cNvSpPr/>
            <p:nvPr/>
          </p:nvSpPr>
          <p:spPr>
            <a:xfrm>
              <a:off x="1111262" y="5383874"/>
              <a:ext cx="701236" cy="701236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 descr="School boy with solid fill">
              <a:extLst>
                <a:ext uri="{FF2B5EF4-FFF2-40B4-BE49-F238E27FC236}">
                  <a16:creationId xmlns:a16="http://schemas.microsoft.com/office/drawing/2014/main" id="{BB09A8C6-A55F-D114-6AA0-2C70BECC5EFD}"/>
                </a:ext>
              </a:extLst>
            </p:cNvPr>
            <p:cNvSpPr/>
            <p:nvPr/>
          </p:nvSpPr>
          <p:spPr>
            <a:xfrm>
              <a:off x="1173106" y="1745322"/>
              <a:ext cx="602235" cy="602235"/>
            </a:xfrm>
            <a:prstGeom prst="ellipse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CE6D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 descr="Graduation cap with solid fill">
              <a:extLst>
                <a:ext uri="{FF2B5EF4-FFF2-40B4-BE49-F238E27FC236}">
                  <a16:creationId xmlns:a16="http://schemas.microsoft.com/office/drawing/2014/main" id="{4044B10C-B0ED-2765-3477-F2E78D738F02}"/>
                </a:ext>
              </a:extLst>
            </p:cNvPr>
            <p:cNvSpPr/>
            <p:nvPr/>
          </p:nvSpPr>
          <p:spPr>
            <a:xfrm>
              <a:off x="1193197" y="2696762"/>
              <a:ext cx="602235" cy="602235"/>
            </a:xfrm>
            <a:prstGeom prst="ellipse">
              <a:avLst/>
            </a:pr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CE6D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 descr="Meeting with solid fill">
              <a:extLst>
                <a:ext uri="{FF2B5EF4-FFF2-40B4-BE49-F238E27FC236}">
                  <a16:creationId xmlns:a16="http://schemas.microsoft.com/office/drawing/2014/main" id="{696E84C9-4E06-8D2F-2702-5E9D14892BF4}"/>
                </a:ext>
              </a:extLst>
            </p:cNvPr>
            <p:cNvSpPr/>
            <p:nvPr/>
          </p:nvSpPr>
          <p:spPr>
            <a:xfrm>
              <a:off x="1171586" y="3611060"/>
              <a:ext cx="602235" cy="602235"/>
            </a:xfrm>
            <a:prstGeom prst="ellipse">
              <a:avLst/>
            </a:pr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CE6D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 descr="Schoolhouse with solid fill">
              <a:extLst>
                <a:ext uri="{FF2B5EF4-FFF2-40B4-BE49-F238E27FC236}">
                  <a16:creationId xmlns:a16="http://schemas.microsoft.com/office/drawing/2014/main" id="{1B015B88-8C8E-A9AE-9177-260D6CC0655D}"/>
                </a:ext>
              </a:extLst>
            </p:cNvPr>
            <p:cNvSpPr/>
            <p:nvPr/>
          </p:nvSpPr>
          <p:spPr>
            <a:xfrm>
              <a:off x="1188616" y="4491274"/>
              <a:ext cx="600301" cy="600301"/>
            </a:xfrm>
            <a:prstGeom prst="ellipse">
              <a:avLst/>
            </a:pr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CE6D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Oval 20" descr="Teacher with solid fill">
              <a:extLst>
                <a:ext uri="{FF2B5EF4-FFF2-40B4-BE49-F238E27FC236}">
                  <a16:creationId xmlns:a16="http://schemas.microsoft.com/office/drawing/2014/main" id="{9172E4D2-772C-70E6-13A7-44A3488FED69}"/>
                </a:ext>
              </a:extLst>
            </p:cNvPr>
            <p:cNvSpPr/>
            <p:nvPr/>
          </p:nvSpPr>
          <p:spPr>
            <a:xfrm>
              <a:off x="1153993" y="5433374"/>
              <a:ext cx="602235" cy="602235"/>
            </a:xfrm>
            <a:prstGeom prst="ellipse">
              <a:avLst/>
            </a:pr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CE6D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6B333090-8C87-5F70-D11E-9BC39D9BA3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3" t="23362" r="2886"/>
          <a:stretch>
            <a:fillRect/>
          </a:stretch>
        </p:blipFill>
        <p:spPr>
          <a:xfrm>
            <a:off x="7456874" y="0"/>
            <a:ext cx="4735125" cy="2053363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pic>
        <p:nvPicPr>
          <p:cNvPr id="4" name="Picture 3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1F821C79-7B6E-9B19-9F67-65E6ED9B3D4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7" t="20935" r="13370" b="32945"/>
          <a:stretch>
            <a:fillRect/>
          </a:stretch>
        </p:blipFill>
        <p:spPr>
          <a:xfrm>
            <a:off x="7456875" y="4752301"/>
            <a:ext cx="4735125" cy="2105699"/>
          </a:xfrm>
          <a:prstGeom prst="rect">
            <a:avLst/>
          </a:prstGeom>
          <a:solidFill>
            <a:schemeClr val="accent5"/>
          </a:solidFill>
          <a:ln w="28575">
            <a:solidFill>
              <a:srgbClr val="000000"/>
            </a:solidFill>
          </a:ln>
          <a:effectLst>
            <a:softEdge rad="31750"/>
          </a:effectLst>
        </p:spPr>
      </p:pic>
      <p:pic>
        <p:nvPicPr>
          <p:cNvPr id="9" name="Picture 8" descr="A group of children holding up posters&#10;&#10;AI-generated content may be incorrect.">
            <a:extLst>
              <a:ext uri="{FF2B5EF4-FFF2-40B4-BE49-F238E27FC236}">
                <a16:creationId xmlns:a16="http://schemas.microsoft.com/office/drawing/2014/main" id="{FE8389A3-DB99-73D7-1D0E-92474BEA39E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8283" r="8359" b="9761"/>
          <a:stretch>
            <a:fillRect/>
          </a:stretch>
        </p:blipFill>
        <p:spPr>
          <a:xfrm>
            <a:off x="6891381" y="1976604"/>
            <a:ext cx="5300620" cy="2881789"/>
          </a:xfrm>
          <a:prstGeom prst="rect">
            <a:avLst/>
          </a:prstGeom>
          <a:ln w="19050">
            <a:solidFill>
              <a:srgbClr val="000000"/>
            </a:solidFill>
          </a:ln>
          <a:effectLst>
            <a:outerShdw blurRad="63500" sx="103000" sy="103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024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F6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EAF5BE-5560-8E90-7F26-0A081DEFE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1B90FA7-DB70-9039-C18D-8C3575F3138E}"/>
              </a:ext>
            </a:extLst>
          </p:cNvPr>
          <p:cNvSpPr txBox="1">
            <a:spLocks/>
          </p:cNvSpPr>
          <p:nvPr/>
        </p:nvSpPr>
        <p:spPr>
          <a:xfrm>
            <a:off x="636270" y="337230"/>
            <a:ext cx="9707880" cy="116031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latin typeface="ADLaM Display"/>
                <a:ea typeface="ADLaM Display"/>
                <a:cs typeface="ADLaM Display"/>
              </a:rPr>
              <a:t>Our ‘AWI?’ Impact in Plymouth…</a:t>
            </a:r>
            <a:endParaRPr lang="en-GB" sz="4000" dirty="0">
              <a:highlight>
                <a:srgbClr val="FFFF00"/>
              </a:highligh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3339B6-58EF-ED76-8EF2-AD7F3C75AFBD}"/>
              </a:ext>
            </a:extLst>
          </p:cNvPr>
          <p:cNvSpPr/>
          <p:nvPr/>
        </p:nvSpPr>
        <p:spPr>
          <a:xfrm>
            <a:off x="233797" y="963030"/>
            <a:ext cx="11703279" cy="519015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en-US" sz="2000"/>
          </a:p>
        </p:txBody>
      </p:sp>
      <p:pic>
        <p:nvPicPr>
          <p:cNvPr id="4" name="Picture 3" descr="Welcome to Widey Court Primary School">
            <a:extLst>
              <a:ext uri="{FF2B5EF4-FFF2-40B4-BE49-F238E27FC236}">
                <a16:creationId xmlns:a16="http://schemas.microsoft.com/office/drawing/2014/main" id="{1600CAC1-F65C-6DC8-02F5-D148C4E9FE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158"/>
          <a:stretch>
            <a:fillRect/>
          </a:stretch>
        </p:blipFill>
        <p:spPr>
          <a:xfrm>
            <a:off x="634938" y="1668751"/>
            <a:ext cx="1498674" cy="1647986"/>
          </a:xfrm>
          <a:prstGeom prst="rect">
            <a:avLst/>
          </a:prstGeom>
        </p:spPr>
      </p:pic>
      <p:pic>
        <p:nvPicPr>
          <p:cNvPr id="5" name="Picture 4" descr="Manadon Vale Primary School • Connect Academy Trust">
            <a:extLst>
              <a:ext uri="{FF2B5EF4-FFF2-40B4-BE49-F238E27FC236}">
                <a16:creationId xmlns:a16="http://schemas.microsoft.com/office/drawing/2014/main" id="{50C48CAC-F333-ACA7-E12F-5CD88363C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4650" y="1456467"/>
            <a:ext cx="1454091" cy="173463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1FDF063-ABA9-04A7-B57B-DD6815B99D78}"/>
              </a:ext>
            </a:extLst>
          </p:cNvPr>
          <p:cNvGrpSpPr/>
          <p:nvPr/>
        </p:nvGrpSpPr>
        <p:grpSpPr>
          <a:xfrm>
            <a:off x="3240870" y="4087599"/>
            <a:ext cx="2254916" cy="1406982"/>
            <a:chOff x="1859280" y="2534451"/>
            <a:chExt cx="3413760" cy="19984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3BABCE1-2346-58E4-43AC-8A2787A6CDF6}"/>
                </a:ext>
              </a:extLst>
            </p:cNvPr>
            <p:cNvSpPr/>
            <p:nvPr/>
          </p:nvSpPr>
          <p:spPr>
            <a:xfrm>
              <a:off x="1859280" y="2534451"/>
              <a:ext cx="3413760" cy="19984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en-GB" sz="2000"/>
            </a:p>
          </p:txBody>
        </p:sp>
        <p:pic>
          <p:nvPicPr>
            <p:cNvPr id="12" name="Picture 12" descr="Landing Page | Tor Bridge High">
              <a:extLst>
                <a:ext uri="{FF2B5EF4-FFF2-40B4-BE49-F238E27FC236}">
                  <a16:creationId xmlns:a16="http://schemas.microsoft.com/office/drawing/2014/main" id="{D42EC901-711D-154A-7F6D-EEFD5CCE7F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4928" y="2534451"/>
              <a:ext cx="3376519" cy="1975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13" descr="Notre Dame School - Home">
            <a:extLst>
              <a:ext uri="{FF2B5EF4-FFF2-40B4-BE49-F238E27FC236}">
                <a16:creationId xmlns:a16="http://schemas.microsoft.com/office/drawing/2014/main" id="{CAB350AE-AF52-1F41-3A52-09FDC634AF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0756" y="4279702"/>
            <a:ext cx="3156731" cy="11603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F10677-5198-5C4E-08B6-3A951328EDEF}"/>
              </a:ext>
            </a:extLst>
          </p:cNvPr>
          <p:cNvSpPr txBox="1"/>
          <p:nvPr/>
        </p:nvSpPr>
        <p:spPr>
          <a:xfrm>
            <a:off x="2765569" y="6277829"/>
            <a:ext cx="8796067" cy="5295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  <a:buClr>
                <a:schemeClr val="accent1"/>
              </a:buClr>
            </a:pPr>
            <a:r>
              <a:rPr lang="en-US" sz="2800" b="1">
                <a:solidFill>
                  <a:srgbClr val="1D347E"/>
                </a:solidFill>
                <a:cs typeface="Arial"/>
              </a:rPr>
              <a:t>… and looking to add more schools in 2025-26</a:t>
            </a:r>
          </a:p>
        </p:txBody>
      </p:sp>
      <p:pic>
        <p:nvPicPr>
          <p:cNvPr id="8" name="Picture 7" descr="Stoke Damerel Community College">
            <a:extLst>
              <a:ext uri="{FF2B5EF4-FFF2-40B4-BE49-F238E27FC236}">
                <a16:creationId xmlns:a16="http://schemas.microsoft.com/office/drawing/2014/main" id="{C3A8273C-EE65-6AFF-7C9D-89B35A0419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7040" y="1250161"/>
            <a:ext cx="2316374" cy="2316374"/>
          </a:xfrm>
          <a:prstGeom prst="rect">
            <a:avLst/>
          </a:prstGeom>
        </p:spPr>
      </p:pic>
      <p:pic>
        <p:nvPicPr>
          <p:cNvPr id="9" name="Picture 2" descr="UTC Plymouth">
            <a:extLst>
              <a:ext uri="{FF2B5EF4-FFF2-40B4-BE49-F238E27FC236}">
                <a16:creationId xmlns:a16="http://schemas.microsoft.com/office/drawing/2014/main" id="{149043E8-4DDE-FFCF-96E9-FEBE8DF63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082" y="368453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Lipson Co-operative Academy - Home">
            <a:extLst>
              <a:ext uri="{FF2B5EF4-FFF2-40B4-BE49-F238E27FC236}">
                <a16:creationId xmlns:a16="http://schemas.microsoft.com/office/drawing/2014/main" id="{8F2A28F7-8B01-7F1C-8DFC-42CF5D124E3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7454" t="14407" r="29306" b="16657"/>
          <a:stretch>
            <a:fillRect/>
          </a:stretch>
        </p:blipFill>
        <p:spPr>
          <a:xfrm>
            <a:off x="9404622" y="1250161"/>
            <a:ext cx="2152440" cy="2147242"/>
          </a:xfrm>
          <a:prstGeom prst="rect">
            <a:avLst/>
          </a:prstGeom>
        </p:spPr>
      </p:pic>
      <p:pic>
        <p:nvPicPr>
          <p:cNvPr id="1026" name="Picture 2" descr="Hele's School | Building Plymouth">
            <a:extLst>
              <a:ext uri="{FF2B5EF4-FFF2-40B4-BE49-F238E27FC236}">
                <a16:creationId xmlns:a16="http://schemas.microsoft.com/office/drawing/2014/main" id="{0E39335B-BF17-EF8E-0B91-B225FBF1FD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3" t="8348" r="12445" b="10867"/>
          <a:stretch>
            <a:fillRect/>
          </a:stretch>
        </p:blipFill>
        <p:spPr bwMode="auto">
          <a:xfrm>
            <a:off x="2460590" y="1391961"/>
            <a:ext cx="2224855" cy="203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lymstock School on X: &quot;We are looking for an outstanding and inspiring  senior leader with a passion for the successful education and well-being of  young people to join our team as Deputy">
            <a:extLst>
              <a:ext uri="{FF2B5EF4-FFF2-40B4-BE49-F238E27FC236}">
                <a16:creationId xmlns:a16="http://schemas.microsoft.com/office/drawing/2014/main" id="{CCDF7941-7BB9-F83D-C822-0E4394CD4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0" r="25681"/>
          <a:stretch>
            <a:fillRect/>
          </a:stretch>
        </p:blipFill>
        <p:spPr bwMode="auto">
          <a:xfrm>
            <a:off x="1384814" y="3751845"/>
            <a:ext cx="1511109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986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F6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CF2D9E-BAE9-7565-4B4E-8DA9CA452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FAC99764-8A25-ACEC-4A21-E41C7A7CCD68}"/>
              </a:ext>
            </a:extLst>
          </p:cNvPr>
          <p:cNvSpPr txBox="1">
            <a:spLocks/>
          </p:cNvSpPr>
          <p:nvPr/>
        </p:nvSpPr>
        <p:spPr>
          <a:xfrm>
            <a:off x="6679965" y="229389"/>
            <a:ext cx="5690818" cy="116031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Across our Programmes…</a:t>
            </a:r>
            <a:endParaRPr lang="en-GB" sz="2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058" name="Rectangle 2057">
            <a:extLst>
              <a:ext uri="{FF2B5EF4-FFF2-40B4-BE49-F238E27FC236}">
                <a16:creationId xmlns:a16="http://schemas.microsoft.com/office/drawing/2014/main" id="{983A807A-182C-EC00-04AF-56DC6B446167}"/>
              </a:ext>
            </a:extLst>
          </p:cNvPr>
          <p:cNvSpPr/>
          <p:nvPr/>
        </p:nvSpPr>
        <p:spPr>
          <a:xfrm>
            <a:off x="7088426" y="2682335"/>
            <a:ext cx="2590800" cy="396240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9" name="Freeform: Shape 2058">
            <a:extLst>
              <a:ext uri="{FF2B5EF4-FFF2-40B4-BE49-F238E27FC236}">
                <a16:creationId xmlns:a16="http://schemas.microsoft.com/office/drawing/2014/main" id="{BFD0A1EB-10C5-E705-294E-5E2A64F5BCF2}"/>
              </a:ext>
            </a:extLst>
          </p:cNvPr>
          <p:cNvSpPr/>
          <p:nvPr/>
        </p:nvSpPr>
        <p:spPr>
          <a:xfrm>
            <a:off x="7170155" y="2184470"/>
            <a:ext cx="4735125" cy="703497"/>
          </a:xfrm>
          <a:custGeom>
            <a:avLst/>
            <a:gdLst>
              <a:gd name="connsiteX0" fmla="*/ 0 w 4735125"/>
              <a:gd name="connsiteY0" fmla="*/ 0 h 703495"/>
              <a:gd name="connsiteX1" fmla="*/ 4383378 w 4735125"/>
              <a:gd name="connsiteY1" fmla="*/ 0 h 703495"/>
              <a:gd name="connsiteX2" fmla="*/ 4735125 w 4735125"/>
              <a:gd name="connsiteY2" fmla="*/ 351748 h 703495"/>
              <a:gd name="connsiteX3" fmla="*/ 4383378 w 4735125"/>
              <a:gd name="connsiteY3" fmla="*/ 703495 h 703495"/>
              <a:gd name="connsiteX4" fmla="*/ 0 w 4735125"/>
              <a:gd name="connsiteY4" fmla="*/ 703495 h 703495"/>
              <a:gd name="connsiteX5" fmla="*/ 0 w 4735125"/>
              <a:gd name="connsiteY5" fmla="*/ 0 h 70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35125" h="703495">
                <a:moveTo>
                  <a:pt x="4735125" y="703494"/>
                </a:moveTo>
                <a:lnTo>
                  <a:pt x="351747" y="703494"/>
                </a:lnTo>
                <a:lnTo>
                  <a:pt x="0" y="351747"/>
                </a:lnTo>
                <a:lnTo>
                  <a:pt x="351747" y="1"/>
                </a:lnTo>
                <a:lnTo>
                  <a:pt x="4735125" y="1"/>
                </a:lnTo>
                <a:lnTo>
                  <a:pt x="4735125" y="703494"/>
                </a:lnTo>
                <a:close/>
              </a:path>
            </a:pathLst>
          </a:custGeom>
          <a:gradFill rotWithShape="1">
            <a:gsLst>
              <a:gs pos="0">
                <a:srgbClr val="008FE5">
                  <a:satMod val="103000"/>
                  <a:lumMod val="102000"/>
                  <a:tint val="94000"/>
                </a:srgbClr>
              </a:gs>
              <a:gs pos="50000">
                <a:srgbClr val="008FE5">
                  <a:satMod val="110000"/>
                  <a:lumMod val="100000"/>
                  <a:shade val="100000"/>
                </a:srgbClr>
              </a:gs>
              <a:gs pos="100000">
                <a:srgbClr val="008FE5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008FE5"/>
            </a:solidFill>
            <a:prstDash val="solid"/>
            <a:miter lim="800000"/>
          </a:ln>
          <a:effectLst/>
        </p:spPr>
        <p:txBody>
          <a:bodyPr spcFirstLastPara="0" vert="horz" wrap="square" lIns="486096" tIns="121921" rIns="227584" bIns="121921" numCol="1" spcCol="1270" anchor="ctr" anchorCtr="0">
            <a:noAutofit/>
          </a:bodyPr>
          <a:lstStyle/>
          <a:p>
            <a:pPr marL="0" marR="0" lvl="0" indent="0" algn="ctr" defTabSz="1422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3600" b="1" ker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532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School Pupils mentored</a:t>
            </a:r>
            <a:endParaRPr kumimoji="0" lang="en-GB" sz="2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0" name="Freeform: Shape 2059">
            <a:extLst>
              <a:ext uri="{FF2B5EF4-FFF2-40B4-BE49-F238E27FC236}">
                <a16:creationId xmlns:a16="http://schemas.microsoft.com/office/drawing/2014/main" id="{B742CD4E-6851-811B-AE42-6B60A4D9927B}"/>
              </a:ext>
            </a:extLst>
          </p:cNvPr>
          <p:cNvSpPr/>
          <p:nvPr/>
        </p:nvSpPr>
        <p:spPr>
          <a:xfrm>
            <a:off x="7170155" y="3097964"/>
            <a:ext cx="4735125" cy="703497"/>
          </a:xfrm>
          <a:custGeom>
            <a:avLst/>
            <a:gdLst>
              <a:gd name="connsiteX0" fmla="*/ 0 w 4735125"/>
              <a:gd name="connsiteY0" fmla="*/ 0 h 703495"/>
              <a:gd name="connsiteX1" fmla="*/ 4383378 w 4735125"/>
              <a:gd name="connsiteY1" fmla="*/ 0 h 703495"/>
              <a:gd name="connsiteX2" fmla="*/ 4735125 w 4735125"/>
              <a:gd name="connsiteY2" fmla="*/ 351748 h 703495"/>
              <a:gd name="connsiteX3" fmla="*/ 4383378 w 4735125"/>
              <a:gd name="connsiteY3" fmla="*/ 703495 h 703495"/>
              <a:gd name="connsiteX4" fmla="*/ 0 w 4735125"/>
              <a:gd name="connsiteY4" fmla="*/ 703495 h 703495"/>
              <a:gd name="connsiteX5" fmla="*/ 0 w 4735125"/>
              <a:gd name="connsiteY5" fmla="*/ 0 h 70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35125" h="703495">
                <a:moveTo>
                  <a:pt x="4735125" y="703494"/>
                </a:moveTo>
                <a:lnTo>
                  <a:pt x="351747" y="703494"/>
                </a:lnTo>
                <a:lnTo>
                  <a:pt x="0" y="351747"/>
                </a:lnTo>
                <a:lnTo>
                  <a:pt x="351747" y="1"/>
                </a:lnTo>
                <a:lnTo>
                  <a:pt x="4735125" y="1"/>
                </a:lnTo>
                <a:lnTo>
                  <a:pt x="4735125" y="703494"/>
                </a:lnTo>
                <a:close/>
              </a:path>
            </a:pathLst>
          </a:custGeom>
          <a:gradFill rotWithShape="1">
            <a:gsLst>
              <a:gs pos="0">
                <a:srgbClr val="008FE5">
                  <a:satMod val="103000"/>
                  <a:lumMod val="102000"/>
                  <a:tint val="94000"/>
                </a:srgbClr>
              </a:gs>
              <a:gs pos="50000">
                <a:srgbClr val="008FE5">
                  <a:satMod val="110000"/>
                  <a:lumMod val="100000"/>
                  <a:shade val="100000"/>
                </a:srgbClr>
              </a:gs>
              <a:gs pos="100000">
                <a:srgbClr val="008FE5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008FE5"/>
            </a:solidFill>
            <a:prstDash val="solid"/>
            <a:miter lim="800000"/>
          </a:ln>
          <a:effectLst/>
        </p:spPr>
        <p:txBody>
          <a:bodyPr spcFirstLastPara="0" vert="horz" wrap="square" lIns="486096" tIns="121921" rIns="227584" bIns="121921" numCol="1" spcCol="1270" anchor="ctr" anchorCtr="0">
            <a:noAutofit/>
          </a:bodyPr>
          <a:lstStyle/>
          <a:p>
            <a:pPr marL="0" marR="0" lvl="0" indent="0" algn="ctr" defTabSz="1422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89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University students as mentors</a:t>
            </a:r>
            <a:endParaRPr kumimoji="0" lang="en-GB" sz="2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1" name="Freeform: Shape 2060">
            <a:extLst>
              <a:ext uri="{FF2B5EF4-FFF2-40B4-BE49-F238E27FC236}">
                <a16:creationId xmlns:a16="http://schemas.microsoft.com/office/drawing/2014/main" id="{3544FF6E-9130-A5F7-E96D-B4B193E521A2}"/>
              </a:ext>
            </a:extLst>
          </p:cNvPr>
          <p:cNvSpPr/>
          <p:nvPr/>
        </p:nvSpPr>
        <p:spPr>
          <a:xfrm>
            <a:off x="7170155" y="4011459"/>
            <a:ext cx="4735125" cy="703496"/>
          </a:xfrm>
          <a:custGeom>
            <a:avLst/>
            <a:gdLst>
              <a:gd name="connsiteX0" fmla="*/ 0 w 4735125"/>
              <a:gd name="connsiteY0" fmla="*/ 0 h 703495"/>
              <a:gd name="connsiteX1" fmla="*/ 4383378 w 4735125"/>
              <a:gd name="connsiteY1" fmla="*/ 0 h 703495"/>
              <a:gd name="connsiteX2" fmla="*/ 4735125 w 4735125"/>
              <a:gd name="connsiteY2" fmla="*/ 351748 h 703495"/>
              <a:gd name="connsiteX3" fmla="*/ 4383378 w 4735125"/>
              <a:gd name="connsiteY3" fmla="*/ 703495 h 703495"/>
              <a:gd name="connsiteX4" fmla="*/ 0 w 4735125"/>
              <a:gd name="connsiteY4" fmla="*/ 703495 h 703495"/>
              <a:gd name="connsiteX5" fmla="*/ 0 w 4735125"/>
              <a:gd name="connsiteY5" fmla="*/ 0 h 70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35125" h="703495">
                <a:moveTo>
                  <a:pt x="4735125" y="703494"/>
                </a:moveTo>
                <a:lnTo>
                  <a:pt x="351747" y="703494"/>
                </a:lnTo>
                <a:lnTo>
                  <a:pt x="0" y="351747"/>
                </a:lnTo>
                <a:lnTo>
                  <a:pt x="351747" y="1"/>
                </a:lnTo>
                <a:lnTo>
                  <a:pt x="4735125" y="1"/>
                </a:lnTo>
                <a:lnTo>
                  <a:pt x="4735125" y="703494"/>
                </a:lnTo>
                <a:close/>
              </a:path>
            </a:pathLst>
          </a:custGeom>
          <a:gradFill rotWithShape="1">
            <a:gsLst>
              <a:gs pos="0">
                <a:srgbClr val="008FE5">
                  <a:satMod val="103000"/>
                  <a:lumMod val="102000"/>
                  <a:tint val="94000"/>
                </a:srgbClr>
              </a:gs>
              <a:gs pos="50000">
                <a:srgbClr val="008FE5">
                  <a:satMod val="110000"/>
                  <a:lumMod val="100000"/>
                  <a:shade val="100000"/>
                </a:srgbClr>
              </a:gs>
              <a:gs pos="100000">
                <a:srgbClr val="008FE5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008FE5"/>
            </a:solidFill>
            <a:prstDash val="solid"/>
            <a:miter lim="800000"/>
          </a:ln>
          <a:effectLst/>
        </p:spPr>
        <p:txBody>
          <a:bodyPr spcFirstLastPara="0" vert="horz" wrap="square" lIns="486096" tIns="121921" rIns="227584" bIns="121920" numCol="1" spcCol="1270" anchor="ctr" anchorCtr="0">
            <a:noAutofit/>
          </a:bodyPr>
          <a:lstStyle/>
          <a:p>
            <a:pPr marL="0" marR="0" lvl="0" indent="0" algn="ctr" defTabSz="1422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39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programmes delivered</a:t>
            </a:r>
          </a:p>
        </p:txBody>
      </p:sp>
      <p:sp>
        <p:nvSpPr>
          <p:cNvPr id="2062" name="Freeform: Shape 2061">
            <a:extLst>
              <a:ext uri="{FF2B5EF4-FFF2-40B4-BE49-F238E27FC236}">
                <a16:creationId xmlns:a16="http://schemas.microsoft.com/office/drawing/2014/main" id="{99A51E9F-E4D2-1E01-300D-24A013755A73}"/>
              </a:ext>
            </a:extLst>
          </p:cNvPr>
          <p:cNvSpPr/>
          <p:nvPr/>
        </p:nvSpPr>
        <p:spPr>
          <a:xfrm>
            <a:off x="7170155" y="4924954"/>
            <a:ext cx="4735125" cy="703496"/>
          </a:xfrm>
          <a:custGeom>
            <a:avLst/>
            <a:gdLst>
              <a:gd name="connsiteX0" fmla="*/ 0 w 4735125"/>
              <a:gd name="connsiteY0" fmla="*/ 0 h 703495"/>
              <a:gd name="connsiteX1" fmla="*/ 4383378 w 4735125"/>
              <a:gd name="connsiteY1" fmla="*/ 0 h 703495"/>
              <a:gd name="connsiteX2" fmla="*/ 4735125 w 4735125"/>
              <a:gd name="connsiteY2" fmla="*/ 351748 h 703495"/>
              <a:gd name="connsiteX3" fmla="*/ 4383378 w 4735125"/>
              <a:gd name="connsiteY3" fmla="*/ 703495 h 703495"/>
              <a:gd name="connsiteX4" fmla="*/ 0 w 4735125"/>
              <a:gd name="connsiteY4" fmla="*/ 703495 h 703495"/>
              <a:gd name="connsiteX5" fmla="*/ 0 w 4735125"/>
              <a:gd name="connsiteY5" fmla="*/ 0 h 70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35125" h="703495">
                <a:moveTo>
                  <a:pt x="4735125" y="703494"/>
                </a:moveTo>
                <a:lnTo>
                  <a:pt x="351747" y="703494"/>
                </a:lnTo>
                <a:lnTo>
                  <a:pt x="0" y="351747"/>
                </a:lnTo>
                <a:lnTo>
                  <a:pt x="351747" y="1"/>
                </a:lnTo>
                <a:lnTo>
                  <a:pt x="4735125" y="1"/>
                </a:lnTo>
                <a:lnTo>
                  <a:pt x="4735125" y="703494"/>
                </a:lnTo>
                <a:close/>
              </a:path>
            </a:pathLst>
          </a:custGeom>
          <a:gradFill rotWithShape="1">
            <a:gsLst>
              <a:gs pos="0">
                <a:srgbClr val="008FE5">
                  <a:satMod val="103000"/>
                  <a:lumMod val="102000"/>
                  <a:tint val="94000"/>
                </a:srgbClr>
              </a:gs>
              <a:gs pos="50000">
                <a:srgbClr val="008FE5">
                  <a:satMod val="110000"/>
                  <a:lumMod val="100000"/>
                  <a:shade val="100000"/>
                </a:srgbClr>
              </a:gs>
              <a:gs pos="100000">
                <a:srgbClr val="008FE5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008FE5"/>
            </a:solidFill>
            <a:prstDash val="solid"/>
            <a:miter lim="800000"/>
          </a:ln>
          <a:effectLst/>
        </p:spPr>
        <p:txBody>
          <a:bodyPr spcFirstLastPara="0" vert="horz" wrap="square" lIns="486096" tIns="80011" rIns="149352" bIns="80010" numCol="1" spcCol="1270" anchor="ctr" anchorCtr="0">
            <a:noAutofit/>
          </a:bodyPr>
          <a:lstStyle/>
          <a:p>
            <a:pPr marL="0" marR="0" lvl="0" indent="0" algn="ctr" defTabSz="9334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Across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1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Plymouth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schools</a:t>
            </a:r>
          </a:p>
        </p:txBody>
      </p:sp>
      <p:sp>
        <p:nvSpPr>
          <p:cNvPr id="2063" name="Freeform: Shape 2062">
            <a:extLst>
              <a:ext uri="{FF2B5EF4-FFF2-40B4-BE49-F238E27FC236}">
                <a16:creationId xmlns:a16="http://schemas.microsoft.com/office/drawing/2014/main" id="{026023D9-F054-7D8E-8F3C-4361E747EB3F}"/>
              </a:ext>
            </a:extLst>
          </p:cNvPr>
          <p:cNvSpPr/>
          <p:nvPr/>
        </p:nvSpPr>
        <p:spPr>
          <a:xfrm>
            <a:off x="7157811" y="5831651"/>
            <a:ext cx="4735126" cy="703496"/>
          </a:xfrm>
          <a:custGeom>
            <a:avLst/>
            <a:gdLst>
              <a:gd name="connsiteX0" fmla="*/ 0 w 4735125"/>
              <a:gd name="connsiteY0" fmla="*/ 0 h 703495"/>
              <a:gd name="connsiteX1" fmla="*/ 4383378 w 4735125"/>
              <a:gd name="connsiteY1" fmla="*/ 0 h 703495"/>
              <a:gd name="connsiteX2" fmla="*/ 4735125 w 4735125"/>
              <a:gd name="connsiteY2" fmla="*/ 351748 h 703495"/>
              <a:gd name="connsiteX3" fmla="*/ 4383378 w 4735125"/>
              <a:gd name="connsiteY3" fmla="*/ 703495 h 703495"/>
              <a:gd name="connsiteX4" fmla="*/ 0 w 4735125"/>
              <a:gd name="connsiteY4" fmla="*/ 703495 h 703495"/>
              <a:gd name="connsiteX5" fmla="*/ 0 w 4735125"/>
              <a:gd name="connsiteY5" fmla="*/ 0 h 70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35125" h="703495">
                <a:moveTo>
                  <a:pt x="4735125" y="703494"/>
                </a:moveTo>
                <a:lnTo>
                  <a:pt x="351747" y="703494"/>
                </a:lnTo>
                <a:lnTo>
                  <a:pt x="0" y="351747"/>
                </a:lnTo>
                <a:lnTo>
                  <a:pt x="351747" y="1"/>
                </a:lnTo>
                <a:lnTo>
                  <a:pt x="4735125" y="1"/>
                </a:lnTo>
                <a:lnTo>
                  <a:pt x="4735125" y="703494"/>
                </a:lnTo>
                <a:close/>
              </a:path>
            </a:pathLst>
          </a:custGeom>
          <a:gradFill rotWithShape="1">
            <a:gsLst>
              <a:gs pos="0">
                <a:srgbClr val="008FE5">
                  <a:satMod val="103000"/>
                  <a:lumMod val="102000"/>
                  <a:tint val="94000"/>
                </a:srgbClr>
              </a:gs>
              <a:gs pos="50000">
                <a:srgbClr val="008FE5">
                  <a:satMod val="110000"/>
                  <a:lumMod val="100000"/>
                  <a:shade val="100000"/>
                </a:srgbClr>
              </a:gs>
              <a:gs pos="100000">
                <a:srgbClr val="008FE5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008FE5"/>
            </a:solidFill>
            <a:prstDash val="solid"/>
            <a:miter lim="800000"/>
          </a:ln>
          <a:effectLst/>
        </p:spPr>
        <p:txBody>
          <a:bodyPr spcFirstLastPara="0" vert="horz" wrap="square" lIns="486096" tIns="80011" rIns="149353" bIns="80010" numCol="1" spcCol="1270" anchor="ctr" anchorCtr="0">
            <a:noAutofit/>
          </a:bodyPr>
          <a:lstStyle/>
          <a:p>
            <a:pPr marL="0" marR="0" lvl="0" indent="0" algn="ctr" defTabSz="9334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CE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School Staff took part</a:t>
            </a:r>
            <a:endParaRPr kumimoji="0" lang="en-GB" sz="2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4" name="Oval 2063">
            <a:extLst>
              <a:ext uri="{FF2B5EF4-FFF2-40B4-BE49-F238E27FC236}">
                <a16:creationId xmlns:a16="http://schemas.microsoft.com/office/drawing/2014/main" id="{84D1FE8A-1E07-C6AC-5927-2BB24C3E7711}"/>
              </a:ext>
            </a:extLst>
          </p:cNvPr>
          <p:cNvSpPr/>
          <p:nvPr/>
        </p:nvSpPr>
        <p:spPr>
          <a:xfrm>
            <a:off x="6808714" y="2186728"/>
            <a:ext cx="701236" cy="701236"/>
          </a:xfrm>
          <a:prstGeom prst="ellipse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AA7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5" name="Oval 2064">
            <a:extLst>
              <a:ext uri="{FF2B5EF4-FFF2-40B4-BE49-F238E27FC236}">
                <a16:creationId xmlns:a16="http://schemas.microsoft.com/office/drawing/2014/main" id="{EC6BF813-4736-CDF7-0A8A-7564C0126B3E}"/>
              </a:ext>
            </a:extLst>
          </p:cNvPr>
          <p:cNvSpPr/>
          <p:nvPr/>
        </p:nvSpPr>
        <p:spPr>
          <a:xfrm>
            <a:off x="6820666" y="3100223"/>
            <a:ext cx="701236" cy="701236"/>
          </a:xfrm>
          <a:prstGeom prst="ellipse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AA7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6" name="Oval 2065">
            <a:extLst>
              <a:ext uri="{FF2B5EF4-FFF2-40B4-BE49-F238E27FC236}">
                <a16:creationId xmlns:a16="http://schemas.microsoft.com/office/drawing/2014/main" id="{674904A9-4C90-FF64-9146-97546C0DE9E5}"/>
              </a:ext>
            </a:extLst>
          </p:cNvPr>
          <p:cNvSpPr/>
          <p:nvPr/>
        </p:nvSpPr>
        <p:spPr>
          <a:xfrm>
            <a:off x="6808714" y="4020516"/>
            <a:ext cx="701236" cy="701236"/>
          </a:xfrm>
          <a:prstGeom prst="ellipse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AA7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7" name="Oval 2066">
            <a:extLst>
              <a:ext uri="{FF2B5EF4-FFF2-40B4-BE49-F238E27FC236}">
                <a16:creationId xmlns:a16="http://schemas.microsoft.com/office/drawing/2014/main" id="{1D0FE949-D22B-EDEE-BEEC-8068CA2B53FE}"/>
              </a:ext>
            </a:extLst>
          </p:cNvPr>
          <p:cNvSpPr/>
          <p:nvPr/>
        </p:nvSpPr>
        <p:spPr>
          <a:xfrm>
            <a:off x="6866684" y="4976551"/>
            <a:ext cx="600301" cy="600301"/>
          </a:xfrm>
          <a:prstGeom prst="ellipse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AA7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36B7DDF4-0270-11B1-2E84-BF40EB9A4AAA}"/>
              </a:ext>
            </a:extLst>
          </p:cNvPr>
          <p:cNvSpPr/>
          <p:nvPr/>
        </p:nvSpPr>
        <p:spPr>
          <a:xfrm>
            <a:off x="6796370" y="5831648"/>
            <a:ext cx="701236" cy="701236"/>
          </a:xfrm>
          <a:prstGeom prst="ellipse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AA7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9" name="Oval 2068" descr="School boy with solid fill">
            <a:extLst>
              <a:ext uri="{FF2B5EF4-FFF2-40B4-BE49-F238E27FC236}">
                <a16:creationId xmlns:a16="http://schemas.microsoft.com/office/drawing/2014/main" id="{DD234D3B-416F-BF71-3E57-D47F0067093A}"/>
              </a:ext>
            </a:extLst>
          </p:cNvPr>
          <p:cNvSpPr/>
          <p:nvPr/>
        </p:nvSpPr>
        <p:spPr>
          <a:xfrm>
            <a:off x="6858214" y="2193096"/>
            <a:ext cx="602235" cy="602235"/>
          </a:xfrm>
          <a:prstGeom prst="ellipse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CE6D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0" name="Oval 2069" descr="Graduation cap with solid fill">
            <a:extLst>
              <a:ext uri="{FF2B5EF4-FFF2-40B4-BE49-F238E27FC236}">
                <a16:creationId xmlns:a16="http://schemas.microsoft.com/office/drawing/2014/main" id="{C5A50F91-D6DC-6D3E-6A9B-EA5AE1E2C1F4}"/>
              </a:ext>
            </a:extLst>
          </p:cNvPr>
          <p:cNvSpPr/>
          <p:nvPr/>
        </p:nvSpPr>
        <p:spPr>
          <a:xfrm>
            <a:off x="6878305" y="3144536"/>
            <a:ext cx="602235" cy="602235"/>
          </a:xfrm>
          <a:prstGeom prst="ellipse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CE6D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1" name="Oval 2070" descr="Meeting with solid fill">
            <a:extLst>
              <a:ext uri="{FF2B5EF4-FFF2-40B4-BE49-F238E27FC236}">
                <a16:creationId xmlns:a16="http://schemas.microsoft.com/office/drawing/2014/main" id="{FEAE360C-E8D5-212A-FDF0-85D359A16DAF}"/>
              </a:ext>
            </a:extLst>
          </p:cNvPr>
          <p:cNvSpPr/>
          <p:nvPr/>
        </p:nvSpPr>
        <p:spPr>
          <a:xfrm>
            <a:off x="6856694" y="4058834"/>
            <a:ext cx="602235" cy="602235"/>
          </a:xfrm>
          <a:prstGeom prst="ellipse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CE6D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2" name="Oval 2071" descr="Schoolhouse with solid fill">
            <a:extLst>
              <a:ext uri="{FF2B5EF4-FFF2-40B4-BE49-F238E27FC236}">
                <a16:creationId xmlns:a16="http://schemas.microsoft.com/office/drawing/2014/main" id="{46B7E80D-0D36-3EC5-BDA3-68FC76126784}"/>
              </a:ext>
            </a:extLst>
          </p:cNvPr>
          <p:cNvSpPr/>
          <p:nvPr/>
        </p:nvSpPr>
        <p:spPr>
          <a:xfrm>
            <a:off x="6873724" y="4939048"/>
            <a:ext cx="600301" cy="600301"/>
          </a:xfrm>
          <a:prstGeom prst="ellipse">
            <a:avLst/>
          </a:pr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CE6D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3" name="Oval 2072" descr="Teacher with solid fill">
            <a:extLst>
              <a:ext uri="{FF2B5EF4-FFF2-40B4-BE49-F238E27FC236}">
                <a16:creationId xmlns:a16="http://schemas.microsoft.com/office/drawing/2014/main" id="{836249F0-488D-8B4F-FEA4-B756AB5F5B38}"/>
              </a:ext>
            </a:extLst>
          </p:cNvPr>
          <p:cNvSpPr/>
          <p:nvPr/>
        </p:nvSpPr>
        <p:spPr>
          <a:xfrm>
            <a:off x="6839101" y="5881148"/>
            <a:ext cx="602235" cy="602235"/>
          </a:xfrm>
          <a:prstGeom prst="ellipse">
            <a:avLst/>
          </a:pr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CE6D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74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0BC893A-A2CA-AF24-EF99-2CE1FE6B61F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62"/>
          <a:stretch/>
        </p:blipFill>
        <p:spPr>
          <a:xfrm>
            <a:off x="11083" y="-2689"/>
            <a:ext cx="4186230" cy="1634988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pic>
        <p:nvPicPr>
          <p:cNvPr id="2075" name="Picture 2074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F710FC2C-8DC0-D636-001C-2B7DCC676EF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47"/>
          <a:stretch/>
        </p:blipFill>
        <p:spPr>
          <a:xfrm>
            <a:off x="4192640" y="-2689"/>
            <a:ext cx="2301732" cy="1624469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pic>
        <p:nvPicPr>
          <p:cNvPr id="2076" name="Picture 2075" descr="A group of children holding up posters&#10;&#10;AI-generated content may be incorrect.">
            <a:extLst>
              <a:ext uri="{FF2B5EF4-FFF2-40B4-BE49-F238E27FC236}">
                <a16:creationId xmlns:a16="http://schemas.microsoft.com/office/drawing/2014/main" id="{48863B18-FD09-8C34-7A1F-5256F08C78B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4691" r="8117" b="38"/>
          <a:stretch/>
        </p:blipFill>
        <p:spPr>
          <a:xfrm>
            <a:off x="2909321" y="1632299"/>
            <a:ext cx="3584510" cy="2335699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pic>
        <p:nvPicPr>
          <p:cNvPr id="2077" name="Picture 207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60A0C9E4-0034-723E-6609-0C58B252C72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06"/>
          <a:stretch/>
        </p:blipFill>
        <p:spPr>
          <a:xfrm>
            <a:off x="0" y="3990109"/>
            <a:ext cx="6493831" cy="2867891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pic>
        <p:nvPicPr>
          <p:cNvPr id="2078" name="Picture 2077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732C3598-8C48-900E-9784-57D4690D786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20"/>
          <a:stretch/>
        </p:blipFill>
        <p:spPr>
          <a:xfrm>
            <a:off x="6410" y="1621780"/>
            <a:ext cx="2924674" cy="2331841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56A3A6-C9F8-EA67-F10B-DE7E0323D56D}"/>
              </a:ext>
            </a:extLst>
          </p:cNvPr>
          <p:cNvSpPr/>
          <p:nvPr/>
        </p:nvSpPr>
        <p:spPr>
          <a:xfrm>
            <a:off x="10239840" y="819072"/>
            <a:ext cx="1180034" cy="1180034"/>
          </a:xfrm>
          <a:prstGeom prst="roundRect">
            <a:avLst>
              <a:gd name="adj" fmla="val 5546"/>
            </a:avLst>
          </a:prstGeom>
          <a:blipFill>
            <a:blip r:embed="rId23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3E8C2AD-F655-0542-BEE3-5C306F3E6998}"/>
              </a:ext>
            </a:extLst>
          </p:cNvPr>
          <p:cNvSpPr/>
          <p:nvPr/>
        </p:nvSpPr>
        <p:spPr>
          <a:xfrm>
            <a:off x="8873672" y="809544"/>
            <a:ext cx="1180034" cy="1180034"/>
          </a:xfrm>
          <a:prstGeom prst="roundRect">
            <a:avLst>
              <a:gd name="adj" fmla="val 5546"/>
            </a:avLst>
          </a:prstGeom>
          <a:blipFill>
            <a:blip r:embed="rId24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9A8B4EB-5807-5E30-6386-E354CB732A65}"/>
              </a:ext>
            </a:extLst>
          </p:cNvPr>
          <p:cNvGrpSpPr/>
          <p:nvPr/>
        </p:nvGrpSpPr>
        <p:grpSpPr>
          <a:xfrm>
            <a:off x="7497606" y="816274"/>
            <a:ext cx="1180035" cy="1166573"/>
            <a:chOff x="4309768" y="94481"/>
            <a:chExt cx="3564784" cy="3524117"/>
          </a:xfrm>
          <a:effectLst/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ACB2A7B-64F6-0CA4-45DE-88D109D08D8F}"/>
                </a:ext>
              </a:extLst>
            </p:cNvPr>
            <p:cNvSpPr/>
            <p:nvPr/>
          </p:nvSpPr>
          <p:spPr>
            <a:xfrm>
              <a:off x="4309768" y="94481"/>
              <a:ext cx="3564784" cy="3524117"/>
            </a:xfrm>
            <a:prstGeom prst="roundRect">
              <a:avLst>
                <a:gd name="adj" fmla="val 6811"/>
              </a:avLst>
            </a:prstGeom>
            <a:solidFill>
              <a:srgbClr val="002060"/>
            </a:solidFill>
            <a:ln w="12700">
              <a:solidFill>
                <a:srgbClr val="DDEC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B61F1CE-FC7C-5DF1-6717-8067F1BA3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4373463" y="201881"/>
              <a:ext cx="3437392" cy="33093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526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5ADC3-A991-9F42-590C-1135EE410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i="1" dirty="0"/>
              <a:t>Discussion and Questions…</a:t>
            </a:r>
            <a:endParaRPr lang="en-GB" sz="5400" dirty="0"/>
          </a:p>
        </p:txBody>
      </p:sp>
      <p:pic>
        <p:nvPicPr>
          <p:cNvPr id="5" name="Graphic 4" descr="Customer review with solid fill">
            <a:extLst>
              <a:ext uri="{FF2B5EF4-FFF2-40B4-BE49-F238E27FC236}">
                <a16:creationId xmlns:a16="http://schemas.microsoft.com/office/drawing/2014/main" id="{80C6F2B8-3DC3-E36F-07C1-523D700B0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3033712"/>
            <a:ext cx="1737360" cy="1737360"/>
          </a:xfrm>
          <a:prstGeom prst="rect">
            <a:avLst/>
          </a:prstGeom>
        </p:spPr>
      </p:pic>
      <p:pic>
        <p:nvPicPr>
          <p:cNvPr id="2" name="Picture 1" descr="Wooden blocks with question marks">
            <a:extLst>
              <a:ext uri="{FF2B5EF4-FFF2-40B4-BE49-F238E27FC236}">
                <a16:creationId xmlns:a16="http://schemas.microsoft.com/office/drawing/2014/main" id="{57E6A898-21E4-31BD-CC6F-4A6D19A60B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1" r="25991"/>
          <a:stretch/>
        </p:blipFill>
        <p:spPr>
          <a:xfrm>
            <a:off x="0" y="0"/>
            <a:ext cx="4939666" cy="685800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909E727-1411-BF66-267F-0468845B0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20036"/>
              </p:ext>
            </p:extLst>
          </p:nvPr>
        </p:nvGraphicFramePr>
        <p:xfrm>
          <a:off x="933449" y="1670987"/>
          <a:ext cx="3185906" cy="4098044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906">
                  <a:extLst>
                    <a:ext uri="{9D8B030D-6E8A-4147-A177-3AD203B41FA5}">
                      <a16:colId xmlns:a16="http://schemas.microsoft.com/office/drawing/2014/main" val="1957396233"/>
                    </a:ext>
                  </a:extLst>
                </a:gridCol>
              </a:tblGrid>
              <a:tr h="4098044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rgbClr val="000000"/>
                        </a:solidFill>
                      </a:endParaRPr>
                    </a:p>
                    <a:p>
                      <a:endParaRPr lang="en-GB" sz="2400" dirty="0">
                        <a:solidFill>
                          <a:srgbClr val="000000"/>
                        </a:solidFill>
                      </a:endParaRPr>
                    </a:p>
                    <a:p>
                      <a:pPr algn="ctr"/>
                      <a:r>
                        <a:rPr lang="en-GB" sz="2400" u="sng" dirty="0">
                          <a:solidFill>
                            <a:srgbClr val="000000"/>
                          </a:solidFill>
                        </a:rPr>
                        <a:t>More on our website:</a:t>
                      </a:r>
                    </a:p>
                    <a:p>
                      <a:pPr algn="ctr"/>
                      <a:r>
                        <a:rPr lang="en-GB" sz="2400" dirty="0">
                          <a:solidFill>
                            <a:srgbClr val="000000"/>
                          </a:solidFill>
                        </a:rPr>
                        <a:t>Scan below…</a:t>
                      </a:r>
                    </a:p>
                    <a:p>
                      <a:endParaRPr lang="en-GB" sz="2400" dirty="0">
                        <a:solidFill>
                          <a:srgbClr val="000000"/>
                        </a:solidFill>
                      </a:endParaRPr>
                    </a:p>
                    <a:p>
                      <a:endParaRPr lang="en-GB" sz="2400" dirty="0">
                        <a:solidFill>
                          <a:srgbClr val="000000"/>
                        </a:solidFill>
                      </a:endParaRPr>
                    </a:p>
                    <a:p>
                      <a:endParaRPr lang="en-GB" sz="2400" dirty="0">
                        <a:solidFill>
                          <a:srgbClr val="000000"/>
                        </a:solidFill>
                      </a:endParaRPr>
                    </a:p>
                    <a:p>
                      <a:endParaRPr lang="en-GB" sz="2400" dirty="0">
                        <a:solidFill>
                          <a:srgbClr val="000000"/>
                        </a:solidFill>
                      </a:endParaRPr>
                    </a:p>
                    <a:p>
                      <a:endParaRPr lang="en-GB" sz="2400" dirty="0">
                        <a:solidFill>
                          <a:srgbClr val="000000"/>
                        </a:solidFill>
                      </a:endParaRPr>
                    </a:p>
                    <a:p>
                      <a:pPr algn="ctr"/>
                      <a:r>
                        <a:rPr lang="en-GB" sz="2400" dirty="0">
                          <a:solidFill>
                            <a:srgbClr val="000000"/>
                          </a:solidFill>
                        </a:rPr>
                        <a:t>Or click </a:t>
                      </a:r>
                      <a:r>
                        <a:rPr lang="en-GB" sz="2400" dirty="0">
                          <a:solidFill>
                            <a:srgbClr val="000000"/>
                          </a:solidFill>
                          <a:hlinkClick r:id="rId6"/>
                        </a:rPr>
                        <a:t>here</a:t>
                      </a:r>
                      <a:endParaRPr lang="en-GB" sz="24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3F7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3F7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3F7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3F7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28150"/>
                  </a:ext>
                </a:extLst>
              </a:tr>
            </a:tbl>
          </a:graphicData>
        </a:graphic>
      </p:graphicFrame>
      <p:pic>
        <p:nvPicPr>
          <p:cNvPr id="8" name="Picture 7" descr="A qr code with blue squares and circles&#10;&#10;AI-generated content may be incorrect.">
            <a:extLst>
              <a:ext uri="{FF2B5EF4-FFF2-40B4-BE49-F238E27FC236}">
                <a16:creationId xmlns:a16="http://schemas.microsoft.com/office/drawing/2014/main" id="{E0E01454-F538-A7C4-19A7-AFFBD11AEB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505" y="3383783"/>
            <a:ext cx="1440000" cy="1440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C943789-E330-BA58-D15F-DDFD92A10C3A}"/>
              </a:ext>
            </a:extLst>
          </p:cNvPr>
          <p:cNvGrpSpPr/>
          <p:nvPr/>
        </p:nvGrpSpPr>
        <p:grpSpPr>
          <a:xfrm>
            <a:off x="1483521" y="344695"/>
            <a:ext cx="1972623" cy="1950119"/>
            <a:chOff x="4309768" y="94481"/>
            <a:chExt cx="3564784" cy="352411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D878119-A0FA-076D-CE73-5A7C022731F4}"/>
                </a:ext>
              </a:extLst>
            </p:cNvPr>
            <p:cNvSpPr/>
            <p:nvPr/>
          </p:nvSpPr>
          <p:spPr>
            <a:xfrm>
              <a:off x="4309768" y="94481"/>
              <a:ext cx="3564784" cy="3524117"/>
            </a:xfrm>
            <a:prstGeom prst="roundRect">
              <a:avLst>
                <a:gd name="adj" fmla="val 6811"/>
              </a:avLst>
            </a:prstGeom>
            <a:solidFill>
              <a:srgbClr val="002060"/>
            </a:solidFill>
            <a:ln w="76200">
              <a:solidFill>
                <a:srgbClr val="DDECFF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03C32F0-65E0-A56C-8AC7-DA8A9F072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73464" y="201881"/>
              <a:ext cx="3437392" cy="3309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2362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F6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5A2189-C7F8-0489-AF12-94ABCB63A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9AB44-7425-C3C1-D484-E835877059D3}"/>
              </a:ext>
            </a:extLst>
          </p:cNvPr>
          <p:cNvSpPr txBox="1">
            <a:spLocks/>
          </p:cNvSpPr>
          <p:nvPr/>
        </p:nvSpPr>
        <p:spPr>
          <a:xfrm>
            <a:off x="636270" y="322853"/>
            <a:ext cx="9707880" cy="116031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00B0F1B-EA7F-2FA6-FA77-036D01528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773789"/>
          </a:xfrm>
        </p:spPr>
        <p:txBody>
          <a:bodyPr>
            <a:normAutofit/>
          </a:bodyPr>
          <a:lstStyle/>
          <a:p>
            <a:r>
              <a:rPr lang="en-GB" sz="32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Our Recent Publications…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51FDF8-9272-F619-42F4-6F02AC70DE9F}"/>
              </a:ext>
            </a:extLst>
          </p:cNvPr>
          <p:cNvSpPr/>
          <p:nvPr/>
        </p:nvSpPr>
        <p:spPr>
          <a:xfrm>
            <a:off x="594360" y="641920"/>
            <a:ext cx="2895600" cy="111741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3503ED-8803-F51E-9471-F27B631B91A7}"/>
              </a:ext>
            </a:extLst>
          </p:cNvPr>
          <p:cNvSpPr txBox="1">
            <a:spLocks/>
          </p:cNvSpPr>
          <p:nvPr/>
        </p:nvSpPr>
        <p:spPr>
          <a:xfrm>
            <a:off x="0" y="876664"/>
            <a:ext cx="12192000" cy="598133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000" indent="-34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4000" indent="-34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6000" indent="-34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68000" indent="-34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" indent="-3429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30238" indent="-3429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1800" kern="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Achtaridou</a:t>
            </a:r>
            <a:r>
              <a:rPr lang="en-GB" sz="1800" kern="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E.; Blandford, S.; Gibson, S. and Sharma, U. (2022), </a:t>
            </a:r>
            <a:r>
              <a:rPr lang="en-GB" sz="1800" i="1" kern="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Framework for Inclusion</a:t>
            </a:r>
            <a:r>
              <a:rPr lang="en-GB" sz="1800" kern="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Teaching Times, Available from  </a:t>
            </a:r>
            <a:r>
              <a:rPr lang="en-GB" sz="1800" u="sng" kern="100" dirty="0">
                <a:solidFill>
                  <a:srgbClr val="4472C4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https://www.teachingtimes.com/a-framework-for-inclusion/</a:t>
            </a:r>
            <a:endParaRPr lang="en-GB" sz="1800" u="sng" kern="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18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Bamsey, V., Blandford, S., Gibson, S., </a:t>
            </a:r>
            <a:r>
              <a:rPr lang="en-GB" sz="18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Traling</a:t>
            </a:r>
            <a:r>
              <a:rPr lang="en-GB" sz="18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J. and  </a:t>
            </a:r>
            <a:r>
              <a:rPr lang="en-GB" sz="18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Vasello</a:t>
            </a:r>
            <a:r>
              <a:rPr lang="en-GB" sz="18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T (2022), SEND Green paper 2022- Some Critical Insights, </a:t>
            </a:r>
            <a:r>
              <a:rPr lang="en-GB" sz="1800" kern="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Teaching Times, Available from  </a:t>
            </a:r>
            <a:r>
              <a:rPr lang="en-GB" sz="1800" u="sng" kern="100" dirty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https://www.teachingtimes.com/send-green-paper-2022-some-critical-insights/</a:t>
            </a:r>
            <a:endParaRPr lang="en-GB" sz="1800" u="sng" kern="100" dirty="0">
              <a:solidFill>
                <a:srgbClr val="0000FF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Blandford, S., Casson, W., Gibson, S., Munn, G., and Shute, J. (2023): </a:t>
            </a:r>
            <a:r>
              <a:rPr lang="en-GB" sz="1800" i="1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Evaluation of the approach and impact of the Place-Based work in Plymouth (September 2020 - August 2022) on 19 Plymouth Secondary schools and an Alternative Provision Provider</a:t>
            </a:r>
            <a:r>
              <a:rPr lang="en-GB" sz="18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Plymouth Marjon and Plymouth University, Plymouth.</a:t>
            </a: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kern="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Blandford, S., Casson, W., Gibson, S., Munn, G., and Shute, J. (2023). </a:t>
            </a:r>
            <a:r>
              <a:rPr lang="en-GB" sz="1800" i="1" kern="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Schools Collaborate To Make Inclusion Work.</a:t>
            </a:r>
            <a:r>
              <a:rPr lang="en-GB" sz="1800" kern="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Teaching Times. Available at: </a:t>
            </a:r>
            <a:r>
              <a:rPr lang="en-GB" sz="1800" u="sng" kern="100" dirty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https://www.teachingtimes.com/schools-collaborate-to-make-inclusion-work/</a:t>
            </a:r>
            <a:endParaRPr lang="en-GB" sz="1800" u="sng" kern="100" dirty="0">
              <a:solidFill>
                <a:srgbClr val="0000FF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dirty="0"/>
              <a:t>Blandford, S. (2024). Why Are 1.5 Million Children In England Failing To Attend School? Teaching Times. Available at: </a:t>
            </a:r>
            <a:r>
              <a:rPr lang="en-GB" dirty="0">
                <a:hlinkClick r:id="rId5"/>
              </a:rPr>
              <a:t>https://www.teachingtimes.com/why-are-2-million-children-in-england-failing-to-attend-school/</a:t>
            </a:r>
            <a:endParaRPr lang="en-GB" sz="1800" kern="1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dirty="0"/>
              <a:t>Munn, G. (2024). A Vision for True Inclusion in Plymouth Schools and Beyond. Teaching Times. Available at: </a:t>
            </a:r>
            <a:r>
              <a:rPr lang="en-GB" sz="1800" dirty="0">
                <a:hlinkClick r:id="rId6"/>
              </a:rPr>
              <a:t>https://www.teachingtimes.com/a-vision-for-true-inclusion-in-plymouth-schools-and-beyond/</a:t>
            </a:r>
            <a:endParaRPr lang="en-GB" sz="1800" dirty="0"/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Gibson, S. (2025). Collaborating through Place-Based Partnerships for Inclusion. Plymouth Institute of Education Open Journal: Vol. 3: </a:t>
            </a:r>
            <a:r>
              <a:rPr lang="en-GB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Iss</a:t>
            </a:r>
            <a:r>
              <a:rPr lang="en-GB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 3, Article 4. DOI: </a:t>
            </a:r>
            <a:r>
              <a:rPr lang="en-GB" sz="1800" kern="100" dirty="0"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https://doi.org/10.70156/2634-8594.1027</a:t>
            </a:r>
            <a:r>
              <a:rPr lang="en-GB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3581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F6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616C47-962C-DFD2-4204-EB4A681C6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9A3F1-E523-2215-EFB0-4DF0A7EB4123}"/>
              </a:ext>
            </a:extLst>
          </p:cNvPr>
          <p:cNvSpPr txBox="1">
            <a:spLocks/>
          </p:cNvSpPr>
          <p:nvPr/>
        </p:nvSpPr>
        <p:spPr>
          <a:xfrm>
            <a:off x="636270" y="322853"/>
            <a:ext cx="9707880" cy="116031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1B20A71-B998-42B9-8FF4-E65551220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773789"/>
          </a:xfrm>
        </p:spPr>
        <p:txBody>
          <a:bodyPr>
            <a:normAutofit/>
          </a:bodyPr>
          <a:lstStyle/>
          <a:p>
            <a:r>
              <a:rPr lang="en-GB" sz="32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Programme Evaluations…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BCD866-7FD7-80CF-E2EE-5C70EA6CDD7A}"/>
              </a:ext>
            </a:extLst>
          </p:cNvPr>
          <p:cNvSpPr/>
          <p:nvPr/>
        </p:nvSpPr>
        <p:spPr>
          <a:xfrm>
            <a:off x="594360" y="641920"/>
            <a:ext cx="2895600" cy="111741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FDF2F1F-0D15-295A-834D-DDAE3CFA31EC}"/>
              </a:ext>
            </a:extLst>
          </p:cNvPr>
          <p:cNvSpPr txBox="1">
            <a:spLocks/>
          </p:cNvSpPr>
          <p:nvPr/>
        </p:nvSpPr>
        <p:spPr>
          <a:xfrm>
            <a:off x="0" y="988405"/>
            <a:ext cx="12192000" cy="586959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000" indent="-34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4000" indent="-34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6000" indent="-34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68000" indent="-34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" indent="-3429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30238" indent="-3429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Blandford, S., Casson, W., Gibson, S., Munn, G., and Shute, J. (2023). </a:t>
            </a:r>
            <a:r>
              <a:rPr lang="en-GB" sz="1800" i="1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‘Are We Included?’ – Study 3: Findings from the Autumn 2022 ‘Are We Included?’ Mutuality Coaching Programme. </a:t>
            </a: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Plymouth Marjon University and University of Plymouth, Plymouth. Available at: </a:t>
            </a:r>
            <a:r>
              <a:rPr lang="en-GB" sz="1800" u="sng" kern="10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https://www.plymouth.ac.uk/research/education/university-practice-partnerships/research-in-practice/are-we-included</a:t>
            </a:r>
            <a:r>
              <a:rPr lang="en-GB" sz="1800" u="sng" kern="10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18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Blandford, S., Casson, W., Gibson, S., Munn, G., and Shute, J. (2023). </a:t>
            </a:r>
            <a:r>
              <a:rPr lang="en-GB" sz="1800" i="1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‘Are We Included?’ – Study 3: Findings from the Spring 2023 ‘Are We Included?’ Mutuality Coaching Programme. </a:t>
            </a: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Plymouth Marjon University and University of Plymouth, Plymouth. Available at: </a:t>
            </a:r>
            <a:r>
              <a:rPr lang="en-GB" sz="1800" u="sng" kern="10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https://www.plymouth.ac.uk/research/education/university-practice-partnerships/research-in-practice/are-we-included</a:t>
            </a:r>
            <a:r>
              <a:rPr lang="en-GB" sz="1800" kern="10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Blandford, S., Casson, W., Gibson, S., Munn, G., and Shute, J. (2023). </a:t>
            </a:r>
            <a:r>
              <a:rPr lang="en-GB" sz="1800" i="1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‘Are We Included?’ – Study 3: Findings from the Summer 2023 ‘Are We Included?’ Mutuality Coaching Programme. </a:t>
            </a: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Plymouth Marjon University and University of Plymouth, Plymouth. Available at: </a:t>
            </a:r>
            <a:r>
              <a:rPr lang="en-GB" sz="1800" u="sng" kern="10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https://www.plymouth.ac.uk/research/education/university-practice-partnerships/research-in-practice/are-we-included</a:t>
            </a:r>
            <a:r>
              <a:rPr lang="en-GB" sz="1800" kern="10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Blandford, S., Casson, W., Gibson, S., Munn, G., and Shute, J. (2024). </a:t>
            </a:r>
            <a:r>
              <a:rPr lang="en-GB" sz="1800" i="1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‘Are We Included?’ – Study 3: Findings from the Spring 2024 ‘Are We Included?’ Mutuality Coaching Programme. </a:t>
            </a: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Plymouth Marjon University and University of Plymouth, Plymouth. Available at: </a:t>
            </a:r>
            <a:r>
              <a:rPr lang="en-GB" sz="1800" u="sng" kern="10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https://www.plymouth.ac.uk/research/education/university-practice-partnerships/research-in-practice/are-we-included</a:t>
            </a:r>
            <a:r>
              <a:rPr lang="en-GB" sz="1800" u="sng" kern="10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1800" kern="1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Blandford, S., Gibson, S., Munn, G. (2025). </a:t>
            </a:r>
            <a:r>
              <a:rPr lang="en-GB" sz="1800" i="1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‘Are We Included?’  Mentoring: Secondary – Spring 2025 Interim Impact Summary. </a:t>
            </a: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Plymouth Marjon University and University of Plymouth, Plymouth. </a:t>
            </a: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Blandford, S., Gibson, S., Munn, G. (2025). </a:t>
            </a:r>
            <a:r>
              <a:rPr lang="en-GB" sz="1800" i="1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‘Are We Included?’  Mentoring: Primary – Spring 2025 Interim Impact Summary. </a:t>
            </a:r>
            <a:r>
              <a:rPr lang="en-GB" sz="1800" kern="1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Plymouth Marjon University and University of Plymouth, Plymouth. </a:t>
            </a:r>
            <a:endParaRPr lang="en-GB" sz="18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800"/>
              </a:spcAft>
            </a:pPr>
            <a:endParaRPr lang="en-GB" sz="1800" kern="1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478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2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0B953-324D-0041-447B-E3836DC3B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DEFACBF-E4ED-E341-F5A1-659CBDCBE3C1}"/>
              </a:ext>
            </a:extLst>
          </p:cNvPr>
          <p:cNvGraphicFramePr>
            <a:graphicFrameLocks/>
          </p:cNvGraphicFramePr>
          <p:nvPr/>
        </p:nvGraphicFramePr>
        <p:xfrm>
          <a:off x="1847850" y="859537"/>
          <a:ext cx="8496300" cy="5807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2ABA5448-1C77-B109-8C31-7071893BF258}"/>
              </a:ext>
            </a:extLst>
          </p:cNvPr>
          <p:cNvSpPr/>
          <p:nvPr/>
        </p:nvSpPr>
        <p:spPr>
          <a:xfrm>
            <a:off x="365760" y="3825240"/>
            <a:ext cx="3627120" cy="28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D68385-B118-5F09-A74D-2F3CF1AD23F4}"/>
              </a:ext>
            </a:extLst>
          </p:cNvPr>
          <p:cNvSpPr/>
          <p:nvPr/>
        </p:nvSpPr>
        <p:spPr>
          <a:xfrm>
            <a:off x="8564880" y="6370320"/>
            <a:ext cx="3627120" cy="457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(Statistics from LG Inform and Gov.uk)</a:t>
            </a:r>
          </a:p>
        </p:txBody>
      </p:sp>
      <p:pic>
        <p:nvPicPr>
          <p:cNvPr id="8" name="Graphic 7" descr="School girl with solid fill">
            <a:extLst>
              <a:ext uri="{FF2B5EF4-FFF2-40B4-BE49-F238E27FC236}">
                <a16:creationId xmlns:a16="http://schemas.microsoft.com/office/drawing/2014/main" id="{4BDCF914-E41C-13BD-6365-B5F5925850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4560" y="2357022"/>
            <a:ext cx="1569720" cy="15697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D1F0B07-CD75-1200-763F-2A9828B57530}"/>
              </a:ext>
            </a:extLst>
          </p:cNvPr>
          <p:cNvSpPr txBox="1">
            <a:spLocks/>
          </p:cNvSpPr>
          <p:nvPr/>
        </p:nvSpPr>
        <p:spPr>
          <a:xfrm>
            <a:off x="636270" y="322853"/>
            <a:ext cx="9707880" cy="116031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Crisis for Young People in England:</a:t>
            </a:r>
          </a:p>
        </p:txBody>
      </p:sp>
    </p:spTree>
    <p:extLst>
      <p:ext uri="{BB962C8B-B14F-4D97-AF65-F5344CB8AC3E}">
        <p14:creationId xmlns:p14="http://schemas.microsoft.com/office/powerpoint/2010/main" val="2542172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E3844C-C82B-52F5-8560-FF9BF7D14175}"/>
              </a:ext>
            </a:extLst>
          </p:cNvPr>
          <p:cNvSpPr/>
          <p:nvPr/>
        </p:nvSpPr>
        <p:spPr>
          <a:xfrm>
            <a:off x="289560" y="1976604"/>
            <a:ext cx="2804160" cy="3855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E83451B-FCDD-F428-3516-9F902D936254}"/>
              </a:ext>
            </a:extLst>
          </p:cNvPr>
          <p:cNvGraphicFramePr/>
          <p:nvPr/>
        </p:nvGraphicFramePr>
        <p:xfrm>
          <a:off x="297180" y="1928688"/>
          <a:ext cx="11597640" cy="3745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Graphic 7" descr="School girl with solid fill">
            <a:extLst>
              <a:ext uri="{FF2B5EF4-FFF2-40B4-BE49-F238E27FC236}">
                <a16:creationId xmlns:a16="http://schemas.microsoft.com/office/drawing/2014/main" id="{8BBB325B-7100-A755-F910-21CB73C204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72171" y="4804386"/>
            <a:ext cx="914400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8E2B1F-C802-5C14-5F45-0782F3837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09555"/>
            <a:ext cx="10873740" cy="1085845"/>
          </a:xfrm>
        </p:spPr>
        <p:txBody>
          <a:bodyPr anchor="ctr"/>
          <a:lstStyle/>
          <a:p>
            <a:r>
              <a:rPr lang="en-GB"/>
              <a:t>An Increase in ‘</a:t>
            </a:r>
            <a:r>
              <a:rPr lang="en-GB" i="1"/>
              <a:t>Challenged</a:t>
            </a:r>
            <a:r>
              <a:rPr lang="en-GB"/>
              <a:t> Children’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F34361-D2C3-4970-57BA-60CDCC221FEB}"/>
              </a:ext>
            </a:extLst>
          </p:cNvPr>
          <p:cNvSpPr/>
          <p:nvPr/>
        </p:nvSpPr>
        <p:spPr>
          <a:xfrm>
            <a:off x="594360" y="1183659"/>
            <a:ext cx="2895600" cy="11174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4DBE9-CDDE-1B3B-13F4-6EE60FC79D5A}"/>
              </a:ext>
            </a:extLst>
          </p:cNvPr>
          <p:cNvSpPr txBox="1">
            <a:spLocks/>
          </p:cNvSpPr>
          <p:nvPr/>
        </p:nvSpPr>
        <p:spPr>
          <a:xfrm>
            <a:off x="594360" y="1407143"/>
            <a:ext cx="10652760" cy="524130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Students who are </a:t>
            </a:r>
            <a:r>
              <a:rPr kumimoji="0" lang="en-GB" sz="28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challenged</a:t>
            </a: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a daily basis by their circumstance:</a:t>
            </a:r>
          </a:p>
          <a:p>
            <a:pPr marL="27432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7432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7432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7432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7432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7432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7432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83464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       Children whose education and lives are negatively impacted through no fault of their own. </a:t>
            </a:r>
          </a:p>
        </p:txBody>
      </p:sp>
    </p:spTree>
    <p:extLst>
      <p:ext uri="{BB962C8B-B14F-4D97-AF65-F5344CB8AC3E}">
        <p14:creationId xmlns:p14="http://schemas.microsoft.com/office/powerpoint/2010/main" val="2079261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B65AB2-1FA4-2033-721F-555E8C46CDC9}"/>
              </a:ext>
            </a:extLst>
          </p:cNvPr>
          <p:cNvSpPr/>
          <p:nvPr/>
        </p:nvSpPr>
        <p:spPr>
          <a:xfrm>
            <a:off x="226579" y="299130"/>
            <a:ext cx="11720946" cy="62597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E37C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  <a:sym typeface="Arial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2AC95AA-A3DB-A185-3A4F-5E7BC619652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3287" y="1034369"/>
            <a:ext cx="11947525" cy="5524500"/>
          </a:xfrm>
          <a:noFill/>
        </p:spPr>
        <p:txBody>
          <a:bodyPr>
            <a:noAutofit/>
          </a:bodyPr>
          <a:lstStyle/>
          <a:p>
            <a:pPr marL="320040" lvl="1" indent="0">
              <a:buNone/>
            </a:pPr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Inclusion is: 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100% of children learning and having their needs met in high quality education, 100% of the time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Inclusion is: 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aspiration, progression and success for </a:t>
            </a:r>
            <a:r>
              <a:rPr lang="en-GB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Inclusive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thinking</a:t>
            </a:r>
            <a:r>
              <a:rPr lang="en-GB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means we keep our </a:t>
            </a:r>
            <a:r>
              <a:rPr lang="en-GB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minds, ears and doors open </a:t>
            </a:r>
            <a:r>
              <a:rPr lang="en-GB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building our reach, growing opportunities, and keeping a focus on progression and success for all. 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n-GB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truly included child</a:t>
            </a:r>
            <a:r>
              <a:rPr lang="en-GB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2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Attends regular classroom lessons with appropriate provision</a:t>
            </a:r>
            <a:r>
              <a:rPr lang="en-GB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</a:p>
          <a:p>
            <a:pPr lvl="2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Participates in all activities offered to other students, </a:t>
            </a:r>
            <a:endParaRPr lang="en-GB" sz="2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Symbol" panose="05050102010706020507" pitchFamily="18" charset="2"/>
            </a:endParaRPr>
          </a:p>
          <a:p>
            <a:pPr lvl="2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accepted by the rest of the school community, </a:t>
            </a:r>
            <a:endParaRPr lang="en-GB" sz="2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Symbol" panose="05050102010706020507" pitchFamily="18" charset="2"/>
            </a:endParaRPr>
          </a:p>
          <a:p>
            <a:pPr lvl="2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Achieves in all learning domains, </a:t>
            </a:r>
            <a:endParaRPr lang="en-GB" sz="2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Symbol" panose="05050102010706020507" pitchFamily="18" charset="2"/>
            </a:endParaRPr>
          </a:p>
          <a:p>
            <a:pPr lvl="2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 a strong sense of belonging and feels happy to be part of the school community. 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n-GB" sz="1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0" lvl="1" indent="0" algn="r">
              <a:buClr>
                <a:schemeClr val="tx2">
                  <a:lumMod val="75000"/>
                </a:schemeClr>
              </a:buClr>
              <a:buNone/>
            </a:pPr>
            <a:r>
              <a:rPr lang="en-GB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Blandford, S., Casson, W., Gibson, S., Munn, G., and Shute, J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(2023)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75A8B95-1C85-3E80-7463-0BC98992EA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788" y="356670"/>
            <a:ext cx="11312525" cy="536575"/>
          </a:xfrm>
        </p:spPr>
        <p:txBody>
          <a:bodyPr anchor="ctr">
            <a:noAutofit/>
          </a:bodyPr>
          <a:lstStyle/>
          <a:p>
            <a:r>
              <a:rPr lang="en-GB" sz="3600" b="1" cap="none">
                <a:solidFill>
                  <a:srgbClr val="000000"/>
                </a:solidFill>
              </a:rPr>
              <a:t>A working definition of inclusion: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AD9AAF-5928-85F3-5FAA-F2E16A3DE8D6}"/>
              </a:ext>
            </a:extLst>
          </p:cNvPr>
          <p:cNvCxnSpPr/>
          <p:nvPr/>
        </p:nvCxnSpPr>
        <p:spPr>
          <a:xfrm>
            <a:off x="440531" y="928397"/>
            <a:ext cx="11310938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BF9193-BFF2-23C1-16E5-8449B8B5DA05}"/>
              </a:ext>
            </a:extLst>
          </p:cNvPr>
          <p:cNvCxnSpPr/>
          <p:nvPr/>
        </p:nvCxnSpPr>
        <p:spPr>
          <a:xfrm>
            <a:off x="440531" y="2867182"/>
            <a:ext cx="11310938" cy="0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BC45391-A016-192F-A5F9-3CCE71B10B0F}"/>
              </a:ext>
            </a:extLst>
          </p:cNvPr>
          <p:cNvCxnSpPr/>
          <p:nvPr/>
        </p:nvCxnSpPr>
        <p:spPr>
          <a:xfrm>
            <a:off x="430788" y="2147959"/>
            <a:ext cx="11310938" cy="0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746313-FE81-26F5-D892-549DEDEEB06F}"/>
              </a:ext>
            </a:extLst>
          </p:cNvPr>
          <p:cNvCxnSpPr>
            <a:cxnSpLocks/>
          </p:cNvCxnSpPr>
          <p:nvPr/>
        </p:nvCxnSpPr>
        <p:spPr>
          <a:xfrm>
            <a:off x="430788" y="3850855"/>
            <a:ext cx="10791394" cy="0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School boy with solid fill">
            <a:extLst>
              <a:ext uri="{FF2B5EF4-FFF2-40B4-BE49-F238E27FC236}">
                <a16:creationId xmlns:a16="http://schemas.microsoft.com/office/drawing/2014/main" id="{0480615F-7CD2-033B-9AF6-D345C90FBE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74283" y="3188943"/>
            <a:ext cx="2258335" cy="225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0C39719-914D-23E8-B775-60E1B2F4359A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476818445"/>
              </p:ext>
            </p:extLst>
          </p:nvPr>
        </p:nvGraphicFramePr>
        <p:xfrm>
          <a:off x="295448" y="167640"/>
          <a:ext cx="11601103" cy="321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CDE1E16C-3162-9EA2-F996-CF66A1A653E3}"/>
              </a:ext>
            </a:extLst>
          </p:cNvPr>
          <p:cNvGrpSpPr/>
          <p:nvPr/>
        </p:nvGrpSpPr>
        <p:grpSpPr>
          <a:xfrm>
            <a:off x="10558296" y="2958723"/>
            <a:ext cx="1370179" cy="296203"/>
            <a:chOff x="10058399" y="722201"/>
            <a:chExt cx="2324385" cy="502481"/>
          </a:xfrm>
        </p:grpSpPr>
        <p:pic>
          <p:nvPicPr>
            <p:cNvPr id="27" name="Picture 6" descr="University of Plymouth (P60) - The Uni Guide">
              <a:extLst>
                <a:ext uri="{FF2B5EF4-FFF2-40B4-BE49-F238E27FC236}">
                  <a16:creationId xmlns:a16="http://schemas.microsoft.com/office/drawing/2014/main" id="{FA7D94C6-044F-94B3-1D15-036E3212A8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770"/>
            <a:stretch/>
          </p:blipFill>
          <p:spPr bwMode="auto">
            <a:xfrm>
              <a:off x="10185272" y="739673"/>
              <a:ext cx="2197512" cy="442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6" descr="University of Plymouth (P60) - The Uni Guide">
              <a:extLst>
                <a:ext uri="{FF2B5EF4-FFF2-40B4-BE49-F238E27FC236}">
                  <a16:creationId xmlns:a16="http://schemas.microsoft.com/office/drawing/2014/main" id="{1DBD746A-3928-A105-4D30-8E04EA1B80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53" r="35053" b="39226"/>
            <a:stretch/>
          </p:blipFill>
          <p:spPr bwMode="auto">
            <a:xfrm>
              <a:off x="10058399" y="722201"/>
              <a:ext cx="464559" cy="5024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48" name="Picture 8">
            <a:extLst>
              <a:ext uri="{FF2B5EF4-FFF2-40B4-BE49-F238E27FC236}">
                <a16:creationId xmlns:a16="http://schemas.microsoft.com/office/drawing/2014/main" id="{13B46E22-7B59-567D-8CFB-DCC038129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192" y="2489392"/>
            <a:ext cx="927834" cy="34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CD7EAC5-1357-2468-CB00-C02BE44DBF76}"/>
              </a:ext>
            </a:extLst>
          </p:cNvPr>
          <p:cNvGrpSpPr/>
          <p:nvPr/>
        </p:nvGrpSpPr>
        <p:grpSpPr>
          <a:xfrm>
            <a:off x="10269330" y="36038"/>
            <a:ext cx="1786669" cy="1766286"/>
            <a:chOff x="4309768" y="94481"/>
            <a:chExt cx="3564784" cy="3524117"/>
          </a:xfrm>
          <a:effectLst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ED290C33-2FDD-C9F8-1C65-ABDF2DEE441B}"/>
                </a:ext>
              </a:extLst>
            </p:cNvPr>
            <p:cNvSpPr/>
            <p:nvPr/>
          </p:nvSpPr>
          <p:spPr>
            <a:xfrm>
              <a:off x="4309768" y="94481"/>
              <a:ext cx="3564784" cy="3524117"/>
            </a:xfrm>
            <a:prstGeom prst="roundRect">
              <a:avLst>
                <a:gd name="adj" fmla="val 6811"/>
              </a:avLst>
            </a:prstGeom>
            <a:solidFill>
              <a:srgbClr val="002060"/>
            </a:solidFill>
            <a:ln w="12700">
              <a:solidFill>
                <a:srgbClr val="DDEC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6958BFA-D9F4-9000-1D69-D0B8F391C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73463" y="201881"/>
              <a:ext cx="3437392" cy="3309314"/>
            </a:xfrm>
            <a:prstGeom prst="rect">
              <a:avLst/>
            </a:prstGeom>
          </p:spPr>
        </p:pic>
      </p:grp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F6A12CAA-9EFC-2AA0-2400-D34B1968A8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6262774"/>
              </p:ext>
            </p:extLst>
          </p:nvPr>
        </p:nvGraphicFramePr>
        <p:xfrm>
          <a:off x="2516642" y="3830782"/>
          <a:ext cx="7752688" cy="2859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2" name="Graphic 11" descr="Bullseye with solid fill">
            <a:extLst>
              <a:ext uri="{FF2B5EF4-FFF2-40B4-BE49-F238E27FC236}">
                <a16:creationId xmlns:a16="http://schemas.microsoft.com/office/drawing/2014/main" id="{7BBD0931-DC8B-8323-380F-41218B3000F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787214" y="4775189"/>
            <a:ext cx="1588135" cy="15881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CCDFC2-BF72-0B56-6F83-39491C399914}"/>
              </a:ext>
            </a:extLst>
          </p:cNvPr>
          <p:cNvSpPr txBox="1"/>
          <p:nvPr/>
        </p:nvSpPr>
        <p:spPr>
          <a:xfrm>
            <a:off x="767271" y="3989441"/>
            <a:ext cx="2039885" cy="1271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Clr>
                <a:schemeClr val="accent1"/>
              </a:buClr>
            </a:pPr>
            <a:r>
              <a:rPr lang="en-GB" sz="2400" b="1" dirty="0"/>
              <a:t>Supporting pupils to:</a:t>
            </a:r>
          </a:p>
        </p:txBody>
      </p:sp>
    </p:spTree>
    <p:extLst>
      <p:ext uri="{BB962C8B-B14F-4D97-AF65-F5344CB8AC3E}">
        <p14:creationId xmlns:p14="http://schemas.microsoft.com/office/powerpoint/2010/main" val="63241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7D2261-90B0-C4F4-AB90-450AA24619B9}"/>
              </a:ext>
            </a:extLst>
          </p:cNvPr>
          <p:cNvSpPr/>
          <p:nvPr/>
        </p:nvSpPr>
        <p:spPr>
          <a:xfrm>
            <a:off x="-14634" y="3795191"/>
            <a:ext cx="3221996" cy="313138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7D4722-CE76-A5C2-F43A-F01588A93D95}"/>
              </a:ext>
            </a:extLst>
          </p:cNvPr>
          <p:cNvSpPr/>
          <p:nvPr/>
        </p:nvSpPr>
        <p:spPr>
          <a:xfrm>
            <a:off x="289560" y="1976604"/>
            <a:ext cx="2804160" cy="3855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8E83D3-AA52-609E-916A-72B99CEB259E}"/>
              </a:ext>
            </a:extLst>
          </p:cNvPr>
          <p:cNvSpPr/>
          <p:nvPr/>
        </p:nvSpPr>
        <p:spPr>
          <a:xfrm>
            <a:off x="6590961" y="-68580"/>
            <a:ext cx="5592741" cy="6995160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bg1"/>
            </a:solidFill>
            <a:prstDash val="soli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8E2B1F-C802-5C14-5F45-0782F3837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90160"/>
            <a:ext cx="10873740" cy="1085845"/>
          </a:xfrm>
        </p:spPr>
        <p:txBody>
          <a:bodyPr anchor="ctr"/>
          <a:lstStyle/>
          <a:p>
            <a:r>
              <a:rPr lang="en-GB" dirty="0"/>
              <a:t>The ‘AWI?’ Programme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F34361-D2C3-4970-57BA-60CDCC221FEB}"/>
              </a:ext>
            </a:extLst>
          </p:cNvPr>
          <p:cNvSpPr/>
          <p:nvPr/>
        </p:nvSpPr>
        <p:spPr>
          <a:xfrm>
            <a:off x="619125" y="918584"/>
            <a:ext cx="2895600" cy="111741"/>
          </a:xfrm>
          <a:prstGeom prst="rect">
            <a:avLst/>
          </a:prstGeom>
          <a:solidFill>
            <a:srgbClr val="006B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6A1F8085-D6C4-A164-E2AA-4759D46412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6022392"/>
              </p:ext>
            </p:extLst>
          </p:nvPr>
        </p:nvGraphicFramePr>
        <p:xfrm>
          <a:off x="5844201" y="209555"/>
          <a:ext cx="7146367" cy="6399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4D7DE7F-DA39-90B6-3B7D-A050A78034C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9130" y="1030325"/>
            <a:ext cx="5711190" cy="5618120"/>
          </a:xfrm>
        </p:spPr>
        <p:txBody>
          <a:bodyPr>
            <a:normAutofit/>
          </a:bodyPr>
          <a:lstStyle/>
          <a:p>
            <a:pPr lvl="0"/>
            <a:r>
              <a:rPr lang="en-GB" sz="2400" b="0" i="0" dirty="0">
                <a:solidFill>
                  <a:schemeClr val="bg2"/>
                </a:solidFill>
              </a:rPr>
              <a:t>Available as a </a:t>
            </a:r>
            <a:r>
              <a:rPr lang="en-GB" sz="2400" b="1" dirty="0">
                <a:solidFill>
                  <a:schemeClr val="bg2"/>
                </a:solidFill>
              </a:rPr>
              <a:t>7</a:t>
            </a:r>
            <a:r>
              <a:rPr lang="en-GB" sz="2400" b="1" i="0" dirty="0">
                <a:solidFill>
                  <a:schemeClr val="bg2"/>
                </a:solidFill>
              </a:rPr>
              <a:t>, </a:t>
            </a:r>
            <a:r>
              <a:rPr lang="en-GB" sz="2400" b="1" dirty="0">
                <a:solidFill>
                  <a:schemeClr val="bg2"/>
                </a:solidFill>
              </a:rPr>
              <a:t>9</a:t>
            </a:r>
            <a:r>
              <a:rPr lang="en-GB" sz="2400" b="1" i="0" dirty="0">
                <a:solidFill>
                  <a:schemeClr val="bg2"/>
                </a:solidFill>
              </a:rPr>
              <a:t>, or 10 week intervention</a:t>
            </a:r>
            <a:r>
              <a:rPr lang="en-GB" sz="2400" i="0" dirty="0">
                <a:solidFill>
                  <a:schemeClr val="bg2"/>
                </a:solidFill>
              </a:rPr>
              <a:t>,</a:t>
            </a:r>
            <a:r>
              <a:rPr lang="en-GB" sz="2400" b="1" i="0" dirty="0">
                <a:solidFill>
                  <a:schemeClr val="bg2"/>
                </a:solidFill>
              </a:rPr>
              <a:t> </a:t>
            </a:r>
            <a:r>
              <a:rPr lang="en-GB" sz="2400" i="0" dirty="0">
                <a:solidFill>
                  <a:schemeClr val="bg2"/>
                </a:solidFill>
              </a:rPr>
              <a:t>with</a:t>
            </a:r>
            <a:r>
              <a:rPr lang="en-GB" sz="2400" b="1" i="0" dirty="0">
                <a:solidFill>
                  <a:schemeClr val="bg2"/>
                </a:solidFill>
              </a:rPr>
              <a:t> </a:t>
            </a:r>
            <a:r>
              <a:rPr lang="en-GB" sz="2400" b="0" i="0" dirty="0">
                <a:solidFill>
                  <a:schemeClr val="bg2"/>
                </a:solidFill>
              </a:rPr>
              <a:t>weekly 1hr sessions</a:t>
            </a:r>
          </a:p>
          <a:p>
            <a:r>
              <a:rPr lang="en-GB" sz="2400" b="1" dirty="0">
                <a:solidFill>
                  <a:schemeClr val="bg2"/>
                </a:solidFill>
              </a:rPr>
              <a:t>KS2, KS3, or bespoke cohorts, </a:t>
            </a:r>
            <a:r>
              <a:rPr lang="en-GB" sz="2400" dirty="0">
                <a:solidFill>
                  <a:schemeClr val="bg2"/>
                </a:solidFill>
              </a:rPr>
              <a:t>specifically those pupils who struggle with confidence, aspiration, or  are beginning to struggle to engage in school</a:t>
            </a:r>
          </a:p>
          <a:p>
            <a:r>
              <a:rPr lang="en-GB" sz="2400" dirty="0">
                <a:solidFill>
                  <a:schemeClr val="bg2"/>
                </a:solidFill>
              </a:rPr>
              <a:t>Delivered by UG and PG                                         </a:t>
            </a:r>
            <a:r>
              <a:rPr lang="en-GB" sz="2400" b="1" dirty="0">
                <a:solidFill>
                  <a:schemeClr val="bg2"/>
                </a:solidFill>
              </a:rPr>
              <a:t>university students </a:t>
            </a:r>
            <a:r>
              <a:rPr lang="en-GB" sz="2400" dirty="0">
                <a:solidFill>
                  <a:schemeClr val="bg2"/>
                </a:solidFill>
              </a:rPr>
              <a:t>as                                 trained </a:t>
            </a:r>
            <a:r>
              <a:rPr lang="en-GB" sz="2400" b="1" dirty="0">
                <a:solidFill>
                  <a:schemeClr val="bg2"/>
                </a:solidFill>
              </a:rPr>
              <a:t>AWI? Mentors</a:t>
            </a:r>
          </a:p>
          <a:p>
            <a:r>
              <a:rPr lang="en-GB" sz="2400" b="1" dirty="0">
                <a:solidFill>
                  <a:schemeClr val="bg2"/>
                </a:solidFill>
              </a:rPr>
              <a:t>Academic evaluation:                                                    </a:t>
            </a:r>
            <a:r>
              <a:rPr lang="en-GB" sz="2400" dirty="0">
                <a:solidFill>
                  <a:schemeClr val="bg2"/>
                </a:solidFill>
              </a:rPr>
              <a:t>Pupil, parent, teacher                                                           questionnaires; report                                 data; and pupil interviews</a:t>
            </a:r>
            <a:endParaRPr lang="en-GB" sz="2400" b="0" dirty="0">
              <a:solidFill>
                <a:schemeClr val="bg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9900"/>
              </a:buClr>
            </a:pPr>
            <a:endParaRPr lang="en-GB" sz="2400" b="1" dirty="0">
              <a:solidFill>
                <a:schemeClr val="bg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52B804-30CD-02BC-8DD4-98927C8FA6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6619" y="3657599"/>
            <a:ext cx="2163701" cy="29972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1557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F6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A5A45F-F3DB-51EA-0A85-26FD434CD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014F6FF0-011B-4BD0-6EDF-FDC1F8C9B512}"/>
              </a:ext>
            </a:extLst>
          </p:cNvPr>
          <p:cNvSpPr txBox="1">
            <a:spLocks/>
          </p:cNvSpPr>
          <p:nvPr/>
        </p:nvSpPr>
        <p:spPr>
          <a:xfrm>
            <a:off x="636270" y="164702"/>
            <a:ext cx="9707880" cy="116031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>
                <a:latin typeface="ADLaM Display"/>
                <a:ea typeface="ADLaM Display"/>
                <a:cs typeface="ADLaM Display"/>
              </a:rPr>
              <a:t>Our Mentors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571577-A5B8-2725-3B82-D9A93D8CD4D8}"/>
              </a:ext>
            </a:extLst>
          </p:cNvPr>
          <p:cNvSpPr/>
          <p:nvPr/>
        </p:nvSpPr>
        <p:spPr>
          <a:xfrm>
            <a:off x="7055369" y="953831"/>
            <a:ext cx="4644026" cy="340592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429BE8-C6B5-C60B-BA58-042C108EC165}"/>
              </a:ext>
            </a:extLst>
          </p:cNvPr>
          <p:cNvSpPr txBox="1"/>
          <p:nvPr/>
        </p:nvSpPr>
        <p:spPr>
          <a:xfrm>
            <a:off x="631154" y="751436"/>
            <a:ext cx="6428085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400"/>
              </a:spcAft>
            </a:pPr>
            <a:r>
              <a:rPr lang="en-US" sz="2000" b="1">
                <a:solidFill>
                  <a:srgbClr val="FF9933"/>
                </a:solidFill>
                <a:cs typeface="Arial"/>
              </a:rPr>
              <a:t>Students</a:t>
            </a:r>
            <a:r>
              <a:rPr lang="en-US" sz="2000">
                <a:cs typeface="Arial"/>
              </a:rPr>
              <a:t> from across Plymouth University, </a:t>
            </a:r>
            <a:endParaRPr lang="en-US">
              <a:cs typeface="Arial"/>
            </a:endParaRPr>
          </a:p>
          <a:p>
            <a:pPr>
              <a:spcAft>
                <a:spcPts val="400"/>
              </a:spcAft>
            </a:pPr>
            <a:r>
              <a:rPr lang="en-US" sz="2000">
                <a:cs typeface="Arial"/>
              </a:rPr>
              <a:t>with </a:t>
            </a:r>
            <a:r>
              <a:rPr lang="en-US" sz="2000" b="1">
                <a:solidFill>
                  <a:srgbClr val="FF9933"/>
                </a:solidFill>
                <a:cs typeface="Arial"/>
              </a:rPr>
              <a:t>diverse backgrounds and life stories</a:t>
            </a:r>
            <a:r>
              <a:rPr lang="en-US" sz="2000">
                <a:cs typeface="Arial"/>
              </a:rPr>
              <a:t>...</a:t>
            </a:r>
            <a:endParaRPr lang="en-US">
              <a:cs typeface="Arial"/>
            </a:endParaRPr>
          </a:p>
          <a:p>
            <a:pPr marL="342900" indent="-342900">
              <a:spcAft>
                <a:spcPts val="800"/>
              </a:spcAft>
              <a:buFont typeface="Arial"/>
              <a:buChar char="•"/>
            </a:pPr>
            <a:r>
              <a:rPr lang="en-US" sz="2000">
                <a:cs typeface="Arial"/>
              </a:rPr>
              <a:t>Undergraduate, Post-graduate, Doctoral study</a:t>
            </a:r>
          </a:p>
          <a:p>
            <a:pPr marL="342900" indent="-342900">
              <a:spcAft>
                <a:spcPts val="800"/>
              </a:spcAft>
              <a:buFont typeface="Arial"/>
              <a:buChar char="•"/>
            </a:pPr>
            <a:r>
              <a:rPr lang="en-US" sz="2000">
                <a:cs typeface="Arial"/>
              </a:rPr>
              <a:t>A wide variety of subject specialisms</a:t>
            </a:r>
            <a:endParaRPr lang="en-US">
              <a:cs typeface="Arial"/>
            </a:endParaRPr>
          </a:p>
          <a:p>
            <a:pPr marL="342900" indent="-342900">
              <a:spcAft>
                <a:spcPts val="800"/>
              </a:spcAft>
              <a:buFont typeface="Arial"/>
              <a:buChar char="•"/>
            </a:pPr>
            <a:r>
              <a:rPr lang="en-US" sz="2000">
                <a:cs typeface="Arial"/>
              </a:rPr>
              <a:t>Various ages: from 18yrs – mature students</a:t>
            </a:r>
            <a:endParaRPr lang="en-US">
              <a:cs typeface="Arial"/>
            </a:endParaRPr>
          </a:p>
          <a:p>
            <a:pPr marL="342900" indent="-342900">
              <a:spcAft>
                <a:spcPts val="800"/>
              </a:spcAft>
              <a:buFont typeface="Arial"/>
              <a:buChar char="•"/>
            </a:pPr>
            <a:r>
              <a:rPr lang="en-US" sz="2000">
                <a:cs typeface="Arial"/>
              </a:rPr>
              <a:t>Diverse cultural and educational backgrounds</a:t>
            </a:r>
            <a:endParaRPr lang="en-US">
              <a:cs typeface="Arial"/>
            </a:endParaRPr>
          </a:p>
          <a:p>
            <a:pPr marL="342900" indent="-342900">
              <a:spcAft>
                <a:spcPts val="800"/>
              </a:spcAft>
              <a:buFont typeface="Arial"/>
              <a:buChar char="•"/>
            </a:pPr>
            <a:r>
              <a:rPr lang="en-US" sz="2000">
                <a:cs typeface="Arial"/>
              </a:rPr>
              <a:t>Varied career aspirations and insights</a:t>
            </a:r>
            <a:endParaRPr lang="en-US">
              <a:cs typeface="Arial"/>
            </a:endParaRPr>
          </a:p>
          <a:p>
            <a:pPr marL="342900" indent="-342900">
              <a:spcAft>
                <a:spcPts val="800"/>
              </a:spcAft>
              <a:buFont typeface="Arial"/>
              <a:buChar char="•"/>
            </a:pPr>
            <a:r>
              <a:rPr lang="en-US" sz="2000">
                <a:cs typeface="Arial"/>
              </a:rPr>
              <a:t>Eclectic hobbies, interests, +  life stories to share!</a:t>
            </a:r>
            <a:endParaRPr lang="en-US">
              <a:cs typeface="Arial"/>
            </a:endParaRPr>
          </a:p>
        </p:txBody>
      </p:sp>
      <p:pic>
        <p:nvPicPr>
          <p:cNvPr id="2" name="Picture 1" descr="A person with a beard&#10;&#10;AI-generated content may be incorrect.">
            <a:extLst>
              <a:ext uri="{FF2B5EF4-FFF2-40B4-BE49-F238E27FC236}">
                <a16:creationId xmlns:a16="http://schemas.microsoft.com/office/drawing/2014/main" id="{214C38A9-5AAF-F9E2-3299-2D7EBCC4DC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" contrast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17821" y="168934"/>
            <a:ext cx="1674963" cy="155994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Picture 5" descr="Esra Elyounsi - Medical Student at Peninsula Medical School ...">
            <a:extLst>
              <a:ext uri="{FF2B5EF4-FFF2-40B4-BE49-F238E27FC236}">
                <a16:creationId xmlns:a16="http://schemas.microsoft.com/office/drawing/2014/main" id="{5BDA45AB-48AD-B56E-0ABB-D87BC01CBF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1905" t="-3252" r="12698" b="18699"/>
          <a:stretch>
            <a:fillRect/>
          </a:stretch>
        </p:blipFill>
        <p:spPr>
          <a:xfrm>
            <a:off x="8982257" y="145352"/>
            <a:ext cx="1360419" cy="1501927"/>
          </a:xfrm>
          <a:prstGeom prst="rect">
            <a:avLst/>
          </a:prstGeom>
        </p:spPr>
      </p:pic>
      <p:pic>
        <p:nvPicPr>
          <p:cNvPr id="4" name="Picture 3" descr="A person in a suit&#10;&#10;AI-generated content may be incorrect.">
            <a:extLst>
              <a:ext uri="{FF2B5EF4-FFF2-40B4-BE49-F238E27FC236}">
                <a16:creationId xmlns:a16="http://schemas.microsoft.com/office/drawing/2014/main" id="{85B2797E-845D-BEB7-8DFF-A346790DD6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 contrast="-2000"/>
                    </a14:imgEffect>
                  </a14:imgLayer>
                </a14:imgProps>
              </a:ext>
            </a:extLst>
          </a:blip>
          <a:srcRect l="157" t="9804" r="-720" b="490"/>
          <a:stretch>
            <a:fillRect/>
          </a:stretch>
        </p:blipFill>
        <p:spPr>
          <a:xfrm>
            <a:off x="8046368" y="327894"/>
            <a:ext cx="1191995" cy="155923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CF34410-41D5-49BF-2EA8-6C09AF7620D1}"/>
              </a:ext>
            </a:extLst>
          </p:cNvPr>
          <p:cNvSpPr/>
          <p:nvPr/>
        </p:nvSpPr>
        <p:spPr>
          <a:xfrm>
            <a:off x="4057290" y="4653952"/>
            <a:ext cx="7916171" cy="18920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en-US" sz="2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F7E6FD-A2B8-4B70-662E-F2D1989BE881}"/>
              </a:ext>
            </a:extLst>
          </p:cNvPr>
          <p:cNvSpPr txBox="1"/>
          <p:nvPr/>
        </p:nvSpPr>
        <p:spPr>
          <a:xfrm>
            <a:off x="4166579" y="4831475"/>
            <a:ext cx="4353463" cy="404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  <a:buClr>
                <a:schemeClr val="accent1"/>
              </a:buClr>
            </a:pPr>
            <a:r>
              <a:rPr lang="en-US" sz="2000" b="1">
                <a:cs typeface="Arial"/>
              </a:rPr>
              <a:t>Benefits for our Mentors: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66876FAA-7403-5DBC-F0E8-C936473784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677586"/>
              </p:ext>
            </p:extLst>
          </p:nvPr>
        </p:nvGraphicFramePr>
        <p:xfrm>
          <a:off x="4169434" y="5173833"/>
          <a:ext cx="7663131" cy="1361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01" name="TextBox 300">
            <a:extLst>
              <a:ext uri="{FF2B5EF4-FFF2-40B4-BE49-F238E27FC236}">
                <a16:creationId xmlns:a16="http://schemas.microsoft.com/office/drawing/2014/main" id="{EF13304A-7060-DEE2-9E6F-28343D7C8D4B}"/>
              </a:ext>
            </a:extLst>
          </p:cNvPr>
          <p:cNvSpPr txBox="1"/>
          <p:nvPr/>
        </p:nvSpPr>
        <p:spPr>
          <a:xfrm>
            <a:off x="7053650" y="1938366"/>
            <a:ext cx="4655387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1700" b="1">
                <a:solidFill>
                  <a:schemeClr val="accent1">
                    <a:lumMod val="76000"/>
                  </a:schemeClr>
                </a:solidFill>
                <a:cs typeface="Arial"/>
              </a:rPr>
              <a:t>Emmanuel </a:t>
            </a:r>
            <a:r>
              <a:rPr lang="en-US" sz="1700" b="1">
                <a:cs typeface="Arial"/>
              </a:rPr>
              <a:t>– Yr 10 student</a:t>
            </a:r>
            <a:endParaRPr lang="en-US" sz="1700">
              <a:cs typeface="Arial"/>
            </a:endParaRPr>
          </a:p>
          <a:p>
            <a:r>
              <a:rPr lang="en-US">
                <a:cs typeface="Arial"/>
              </a:rPr>
              <a:t>Born in Nigeria, and has aspirations for a career in medicine.</a:t>
            </a:r>
          </a:p>
          <a:p>
            <a:endParaRPr lang="en-US" sz="700">
              <a:solidFill>
                <a:srgbClr val="000000"/>
              </a:solidFill>
              <a:cs typeface="Arial"/>
            </a:endParaRPr>
          </a:p>
          <a:p>
            <a:r>
              <a:rPr lang="en-US" sz="1700" b="1">
                <a:solidFill>
                  <a:schemeClr val="accent1">
                    <a:lumMod val="76000"/>
                  </a:schemeClr>
                </a:solidFill>
                <a:cs typeface="Arial"/>
              </a:rPr>
              <a:t>Samuel </a:t>
            </a:r>
            <a:r>
              <a:rPr lang="en-US" sz="1700" b="1">
                <a:cs typeface="Arial"/>
              </a:rPr>
              <a:t>– AWI, OP, and E4I Mentor</a:t>
            </a:r>
          </a:p>
          <a:p>
            <a:r>
              <a:rPr lang="en-US">
                <a:cs typeface="Arial"/>
              </a:rPr>
              <a:t>Was also born and grew up in Nigeria</a:t>
            </a:r>
          </a:p>
          <a:p>
            <a:endParaRPr lang="en-US" sz="700">
              <a:solidFill>
                <a:srgbClr val="000000"/>
              </a:solidFill>
              <a:cs typeface="Arial"/>
            </a:endParaRPr>
          </a:p>
          <a:p>
            <a:r>
              <a:rPr lang="en-US" sz="1700" b="1">
                <a:solidFill>
                  <a:schemeClr val="accent1">
                    <a:lumMod val="76000"/>
                  </a:schemeClr>
                </a:solidFill>
                <a:cs typeface="Arial"/>
              </a:rPr>
              <a:t>Esra </a:t>
            </a:r>
            <a:r>
              <a:rPr lang="en-US" sz="1700" b="1">
                <a:cs typeface="Arial"/>
              </a:rPr>
              <a:t>– AWI and OP Mentor</a:t>
            </a:r>
          </a:p>
          <a:p>
            <a:r>
              <a:rPr lang="en-US">
                <a:cs typeface="Arial"/>
              </a:rPr>
              <a:t>Studying BMBS Medicine + Surgery</a:t>
            </a:r>
          </a:p>
        </p:txBody>
      </p:sp>
      <p:pic>
        <p:nvPicPr>
          <p:cNvPr id="18" name="Picture 1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C353485-69C0-E97B-0B6E-CF558BD4D70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16" t="17445" r="2632" b="365"/>
          <a:stretch>
            <a:fillRect/>
          </a:stretch>
        </p:blipFill>
        <p:spPr>
          <a:xfrm>
            <a:off x="226077" y="4076647"/>
            <a:ext cx="3835507" cy="2600738"/>
          </a:xfrm>
          <a:prstGeom prst="rect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8303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3028F82-9B32-3158-F98C-65BEA8BDF483}"/>
              </a:ext>
            </a:extLst>
          </p:cNvPr>
          <p:cNvSpPr/>
          <p:nvPr/>
        </p:nvSpPr>
        <p:spPr>
          <a:xfrm>
            <a:off x="289560" y="1976604"/>
            <a:ext cx="2804160" cy="3855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8E2B1F-C802-5C14-5F45-0782F3837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09555"/>
            <a:ext cx="10873740" cy="1085845"/>
          </a:xfrm>
        </p:spPr>
        <p:txBody>
          <a:bodyPr anchor="ctr"/>
          <a:lstStyle/>
          <a:p>
            <a:r>
              <a:rPr lang="en-GB" dirty="0"/>
              <a:t>Evaluating Impact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F34361-D2C3-4970-57BA-60CDCC221FEB}"/>
              </a:ext>
            </a:extLst>
          </p:cNvPr>
          <p:cNvSpPr/>
          <p:nvPr/>
        </p:nvSpPr>
        <p:spPr>
          <a:xfrm>
            <a:off x="594360" y="1183659"/>
            <a:ext cx="2895600" cy="111741"/>
          </a:xfrm>
          <a:prstGeom prst="rect">
            <a:avLst/>
          </a:prstGeom>
          <a:solidFill>
            <a:srgbClr val="006B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5EE74FA-B1E8-19F0-4A61-8CFEC704EA61}"/>
              </a:ext>
            </a:extLst>
          </p:cNvPr>
          <p:cNvSpPr txBox="1">
            <a:spLocks/>
          </p:cNvSpPr>
          <p:nvPr/>
        </p:nvSpPr>
        <p:spPr>
          <a:xfrm>
            <a:off x="659130" y="1620529"/>
            <a:ext cx="6458612" cy="474475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Termly evaluations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capture impact:</a:t>
            </a:r>
          </a:p>
          <a:p>
            <a:pPr marL="228600" marR="0" lvl="0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‘AWI?’ Questionnaires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1143000" marR="0" lvl="2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</a:t>
            </a:r>
          </a:p>
          <a:p>
            <a:pPr marL="1143000" marR="0" lvl="2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Parent/carer</a:t>
            </a:r>
          </a:p>
          <a:p>
            <a:pPr marL="1143000" marR="0" lvl="2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Teacher/leader</a:t>
            </a:r>
          </a:p>
          <a:p>
            <a:pPr marL="1143000" marR="0" lvl="2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Pre- and post-programme 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pupil report data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inc. behaviour, attendance, attainment.</a:t>
            </a:r>
          </a:p>
          <a:p>
            <a:pPr marL="685800" marR="0" lvl="1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School staff comments</a:t>
            </a:r>
          </a:p>
          <a:p>
            <a:pPr marL="685800" marR="0" lvl="1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Mentor comments</a:t>
            </a:r>
          </a:p>
          <a:p>
            <a:pPr marL="685800" marR="0" lvl="1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600" b="1" dirty="0">
              <a:solidFill>
                <a:srgbClr val="FAA700"/>
              </a:solidFill>
              <a:latin typeface="Calibri" panose="020F0502020204030204"/>
            </a:endParaRPr>
          </a:p>
          <a:p>
            <a:pPr marL="685800" marR="0" lvl="1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FAA7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Video interviews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FA05FF8-631A-DD11-0036-4BDC77F2B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034" y="616759"/>
            <a:ext cx="2719877" cy="37444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F24FF3C-CB05-516B-EAC6-26931694A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002" y="1450383"/>
            <a:ext cx="3067288" cy="41765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C39FA85-3DBD-59C2-C48A-C84402465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9957" y="2372257"/>
            <a:ext cx="2932491" cy="39930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3162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A1E5F9-2F8F-563C-4C87-69C04E174062}"/>
              </a:ext>
            </a:extLst>
          </p:cNvPr>
          <p:cNvSpPr/>
          <p:nvPr/>
        </p:nvSpPr>
        <p:spPr>
          <a:xfrm>
            <a:off x="289560" y="1976604"/>
            <a:ext cx="2804160" cy="3855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8E2B1F-C802-5C14-5F45-0782F3837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-62690"/>
            <a:ext cx="11176462" cy="1085845"/>
          </a:xfrm>
        </p:spPr>
        <p:txBody>
          <a:bodyPr anchor="ctr"/>
          <a:lstStyle/>
          <a:p>
            <a:r>
              <a:rPr lang="en-GB" dirty="0"/>
              <a:t>Evidenced Impact across communities: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F34361-D2C3-4970-57BA-60CDCC221FEB}"/>
              </a:ext>
            </a:extLst>
          </p:cNvPr>
          <p:cNvSpPr/>
          <p:nvPr/>
        </p:nvSpPr>
        <p:spPr>
          <a:xfrm>
            <a:off x="594360" y="812282"/>
            <a:ext cx="2895600" cy="111741"/>
          </a:xfrm>
          <a:prstGeom prst="rect">
            <a:avLst/>
          </a:prstGeom>
          <a:solidFill>
            <a:srgbClr val="006B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CE6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A97F05C-234A-E3D7-344E-D5430C0182B4}"/>
              </a:ext>
            </a:extLst>
          </p:cNvPr>
          <p:cNvGrpSpPr/>
          <p:nvPr/>
        </p:nvGrpSpPr>
        <p:grpSpPr>
          <a:xfrm>
            <a:off x="285105" y="1124063"/>
            <a:ext cx="11620747" cy="5363712"/>
            <a:chOff x="293712" y="1428650"/>
            <a:chExt cx="11620747" cy="5363712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70D0298-B601-AE12-E2CA-EB65A3183FFE}"/>
                </a:ext>
              </a:extLst>
            </p:cNvPr>
            <p:cNvSpPr/>
            <p:nvPr/>
          </p:nvSpPr>
          <p:spPr>
            <a:xfrm>
              <a:off x="440530" y="1540188"/>
              <a:ext cx="5516388" cy="5252173"/>
            </a:xfrm>
            <a:custGeom>
              <a:avLst/>
              <a:gdLst>
                <a:gd name="connsiteX0" fmla="*/ 0 w 5435675"/>
                <a:gd name="connsiteY0" fmla="*/ 0 h 1698648"/>
                <a:gd name="connsiteX1" fmla="*/ 5435675 w 5435675"/>
                <a:gd name="connsiteY1" fmla="*/ 0 h 1698648"/>
                <a:gd name="connsiteX2" fmla="*/ 5435675 w 5435675"/>
                <a:gd name="connsiteY2" fmla="*/ 1698648 h 1698648"/>
                <a:gd name="connsiteX3" fmla="*/ 0 w 5435675"/>
                <a:gd name="connsiteY3" fmla="*/ 1698648 h 1698648"/>
                <a:gd name="connsiteX4" fmla="*/ 0 w 5435675"/>
                <a:gd name="connsiteY4" fmla="*/ 0 h 16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35675" h="1698648">
                  <a:moveTo>
                    <a:pt x="0" y="0"/>
                  </a:moveTo>
                  <a:lnTo>
                    <a:pt x="5435675" y="0"/>
                  </a:lnTo>
                  <a:lnTo>
                    <a:pt x="5435675" y="1698648"/>
                  </a:lnTo>
                  <a:lnTo>
                    <a:pt x="0" y="16986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50551" tIns="68580" rIns="68580" bIns="68580" numCol="1" spcCol="1270" anchor="t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AE0C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Students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AE0C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Increased feelings of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inclusion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and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belonging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amongst their peers and wider school community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 improvement in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attendance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r>
                <a:rPr kumimoji="0" lang="en-GB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ehaviour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and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academic progress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School staff report increased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confidence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self-esteem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r>
                <a:rPr kumimoji="0" lang="en-GB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mongst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students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Increased number of parents reporting that students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enjoy attending school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and look forward to classroom activities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0AB94AB-EAFF-C1E2-C264-9B21A948785D}"/>
                </a:ext>
              </a:extLst>
            </p:cNvPr>
            <p:cNvSpPr/>
            <p:nvPr/>
          </p:nvSpPr>
          <p:spPr>
            <a:xfrm>
              <a:off x="293712" y="1439332"/>
              <a:ext cx="1189053" cy="1188007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CE6D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2964D31-F4AE-807D-384A-40642FACB696}"/>
                </a:ext>
              </a:extLst>
            </p:cNvPr>
            <p:cNvSpPr/>
            <p:nvPr/>
          </p:nvSpPr>
          <p:spPr>
            <a:xfrm>
              <a:off x="6478784" y="1540188"/>
              <a:ext cx="5435675" cy="1398361"/>
            </a:xfrm>
            <a:custGeom>
              <a:avLst/>
              <a:gdLst>
                <a:gd name="connsiteX0" fmla="*/ 0 w 5435675"/>
                <a:gd name="connsiteY0" fmla="*/ 0 h 1246043"/>
                <a:gd name="connsiteX1" fmla="*/ 5435675 w 5435675"/>
                <a:gd name="connsiteY1" fmla="*/ 0 h 1246043"/>
                <a:gd name="connsiteX2" fmla="*/ 5435675 w 5435675"/>
                <a:gd name="connsiteY2" fmla="*/ 1246043 h 1246043"/>
                <a:gd name="connsiteX3" fmla="*/ 0 w 5435675"/>
                <a:gd name="connsiteY3" fmla="*/ 1246043 h 1246043"/>
                <a:gd name="connsiteX4" fmla="*/ 0 w 5435675"/>
                <a:gd name="connsiteY4" fmla="*/ 0 h 124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35675" h="1246043">
                  <a:moveTo>
                    <a:pt x="0" y="0"/>
                  </a:moveTo>
                  <a:lnTo>
                    <a:pt x="5435675" y="0"/>
                  </a:lnTo>
                  <a:lnTo>
                    <a:pt x="5435675" y="1246043"/>
                  </a:lnTo>
                  <a:lnTo>
                    <a:pt x="0" y="12460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50551" tIns="68580" rIns="68580" bIns="68580" numCol="1" spcCol="1270" anchor="t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AE0C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Parents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AE0C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1" indent="0" algn="l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Improved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parental satisfaction surrounding school’s Inclusion agenda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FFF2B23-C255-402E-7BD1-8AC6AB241A38}"/>
                </a:ext>
              </a:extLst>
            </p:cNvPr>
            <p:cNvSpPr/>
            <p:nvPr/>
          </p:nvSpPr>
          <p:spPr>
            <a:xfrm>
              <a:off x="6252297" y="1428650"/>
              <a:ext cx="1189053" cy="1188007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CE6D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A25BB09-29E2-2D11-C6B8-74890FDCA24B}"/>
                </a:ext>
              </a:extLst>
            </p:cNvPr>
            <p:cNvSpPr/>
            <p:nvPr/>
          </p:nvSpPr>
          <p:spPr>
            <a:xfrm>
              <a:off x="6462769" y="3279006"/>
              <a:ext cx="5435675" cy="1760862"/>
            </a:xfrm>
            <a:custGeom>
              <a:avLst/>
              <a:gdLst>
                <a:gd name="connsiteX0" fmla="*/ 0 w 5435675"/>
                <a:gd name="connsiteY0" fmla="*/ 0 h 1698648"/>
                <a:gd name="connsiteX1" fmla="*/ 5435675 w 5435675"/>
                <a:gd name="connsiteY1" fmla="*/ 0 h 1698648"/>
                <a:gd name="connsiteX2" fmla="*/ 5435675 w 5435675"/>
                <a:gd name="connsiteY2" fmla="*/ 1698648 h 1698648"/>
                <a:gd name="connsiteX3" fmla="*/ 0 w 5435675"/>
                <a:gd name="connsiteY3" fmla="*/ 1698648 h 1698648"/>
                <a:gd name="connsiteX4" fmla="*/ 0 w 5435675"/>
                <a:gd name="connsiteY4" fmla="*/ 0 h 16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35675" h="1698648">
                  <a:moveTo>
                    <a:pt x="0" y="0"/>
                  </a:moveTo>
                  <a:lnTo>
                    <a:pt x="5435675" y="0"/>
                  </a:lnTo>
                  <a:lnTo>
                    <a:pt x="5435675" y="1698648"/>
                  </a:lnTo>
                  <a:lnTo>
                    <a:pt x="0" y="16986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50551" tIns="68580" rIns="68580" bIns="68580" numCol="1" spcCol="1270" anchor="t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AE0C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School Staff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AE0C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1" indent="0" algn="l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Improved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attitudes to Inclusion, and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willingness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to undertake CPD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9AAD0F9-5428-604E-2194-C11824339E10}"/>
                </a:ext>
              </a:extLst>
            </p:cNvPr>
            <p:cNvSpPr/>
            <p:nvPr/>
          </p:nvSpPr>
          <p:spPr>
            <a:xfrm>
              <a:off x="6252297" y="3140364"/>
              <a:ext cx="1189053" cy="1188007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CE6D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593BC41-A3CF-B085-14D1-C52C2D6EC37A}"/>
                </a:ext>
              </a:extLst>
            </p:cNvPr>
            <p:cNvSpPr/>
            <p:nvPr/>
          </p:nvSpPr>
          <p:spPr>
            <a:xfrm>
              <a:off x="6462769" y="5394001"/>
              <a:ext cx="5435675" cy="1398361"/>
            </a:xfrm>
            <a:custGeom>
              <a:avLst/>
              <a:gdLst>
                <a:gd name="connsiteX0" fmla="*/ 0 w 5435675"/>
                <a:gd name="connsiteY0" fmla="*/ 0 h 1398361"/>
                <a:gd name="connsiteX1" fmla="*/ 5435675 w 5435675"/>
                <a:gd name="connsiteY1" fmla="*/ 0 h 1398361"/>
                <a:gd name="connsiteX2" fmla="*/ 5435675 w 5435675"/>
                <a:gd name="connsiteY2" fmla="*/ 1398361 h 1398361"/>
                <a:gd name="connsiteX3" fmla="*/ 0 w 5435675"/>
                <a:gd name="connsiteY3" fmla="*/ 1398361 h 1398361"/>
                <a:gd name="connsiteX4" fmla="*/ 0 w 5435675"/>
                <a:gd name="connsiteY4" fmla="*/ 0 h 139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35675" h="1398361">
                  <a:moveTo>
                    <a:pt x="0" y="0"/>
                  </a:moveTo>
                  <a:lnTo>
                    <a:pt x="5435675" y="0"/>
                  </a:lnTo>
                  <a:lnTo>
                    <a:pt x="5435675" y="1398361"/>
                  </a:lnTo>
                  <a:lnTo>
                    <a:pt x="0" y="1398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50551" tIns="68580" rIns="68580" bIns="68580" numCol="1" spcCol="1270" anchor="t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AE0C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Whole School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AE0C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1" indent="0" algn="l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 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AA7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catalyst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for positive discussion and ethos building around inclusion…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09DDC2F-889F-583B-D18C-C1C5A32C9429}"/>
                </a:ext>
              </a:extLst>
            </p:cNvPr>
            <p:cNvSpPr/>
            <p:nvPr/>
          </p:nvSpPr>
          <p:spPr>
            <a:xfrm>
              <a:off x="6252297" y="5219884"/>
              <a:ext cx="1189053" cy="1188007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CE6D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0" name="Graphic 49" descr="Schoolhouse with solid fill">
            <a:extLst>
              <a:ext uri="{FF2B5EF4-FFF2-40B4-BE49-F238E27FC236}">
                <a16:creationId xmlns:a16="http://schemas.microsoft.com/office/drawing/2014/main" id="{3BBBBFEC-D387-4541-01A5-A8C34D728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6476" y="4925572"/>
            <a:ext cx="1189053" cy="1189053"/>
          </a:xfrm>
          <a:prstGeom prst="rect">
            <a:avLst/>
          </a:prstGeom>
        </p:spPr>
      </p:pic>
      <p:pic>
        <p:nvPicPr>
          <p:cNvPr id="51" name="Graphic 50" descr="School boy with solid fill">
            <a:extLst>
              <a:ext uri="{FF2B5EF4-FFF2-40B4-BE49-F238E27FC236}">
                <a16:creationId xmlns:a16="http://schemas.microsoft.com/office/drawing/2014/main" id="{554DCDF1-BEFF-1480-6A2B-FBDE1BFA27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0212" y="1136233"/>
            <a:ext cx="1189053" cy="1189053"/>
          </a:xfrm>
          <a:prstGeom prst="rect">
            <a:avLst/>
          </a:prstGeom>
        </p:spPr>
      </p:pic>
      <p:pic>
        <p:nvPicPr>
          <p:cNvPr id="52" name="Graphic 51" descr="Classroom with solid fill">
            <a:extLst>
              <a:ext uri="{FF2B5EF4-FFF2-40B4-BE49-F238E27FC236}">
                <a16:creationId xmlns:a16="http://schemas.microsoft.com/office/drawing/2014/main" id="{7E34EE66-9DA8-F660-15AF-F08777C908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50903" y="2869199"/>
            <a:ext cx="1174626" cy="1174626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C714B09E-478D-3550-40A2-780E600464B5}"/>
              </a:ext>
            </a:extLst>
          </p:cNvPr>
          <p:cNvGrpSpPr/>
          <p:nvPr/>
        </p:nvGrpSpPr>
        <p:grpSpPr>
          <a:xfrm>
            <a:off x="6258117" y="1175428"/>
            <a:ext cx="1204840" cy="1148582"/>
            <a:chOff x="6258117" y="1175428"/>
            <a:chExt cx="1204840" cy="1148582"/>
          </a:xfrm>
        </p:grpSpPr>
        <p:pic>
          <p:nvPicPr>
            <p:cNvPr id="54" name="Graphic 53" descr="User with solid fill">
              <a:extLst>
                <a:ext uri="{FF2B5EF4-FFF2-40B4-BE49-F238E27FC236}">
                  <a16:creationId xmlns:a16="http://schemas.microsoft.com/office/drawing/2014/main" id="{9F5D3FA6-CD3D-BD7C-0067-CB62E2DFB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258117" y="1175428"/>
              <a:ext cx="978353" cy="978353"/>
            </a:xfrm>
            <a:prstGeom prst="rect">
              <a:avLst/>
            </a:prstGeom>
          </p:spPr>
        </p:pic>
        <p:pic>
          <p:nvPicPr>
            <p:cNvPr id="55" name="Graphic 54" descr="User with solid fill">
              <a:extLst>
                <a:ext uri="{FF2B5EF4-FFF2-40B4-BE49-F238E27FC236}">
                  <a16:creationId xmlns:a16="http://schemas.microsoft.com/office/drawing/2014/main" id="{8221E946-3CE0-9FCA-3E59-E7ECE40CA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524755" y="1385808"/>
              <a:ext cx="938202" cy="938202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D026ABD-D751-F230-70BF-2A6CA9A89C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17711" y="79600"/>
            <a:ext cx="952503" cy="13113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A55EB1-1B3E-D108-D2BF-F8B20814E5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12912" y="406846"/>
            <a:ext cx="1074166" cy="14626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B799F9-A168-F449-EE2E-DF0406602A0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39241" y="728621"/>
            <a:ext cx="1026960" cy="13983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9199258"/>
      </p:ext>
    </p:extLst>
  </p:cSld>
  <p:clrMapOvr>
    <a:masterClrMapping/>
  </p:clrMapOvr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University of Plymouth 2023 without user tips">
  <a:themeElements>
    <a:clrScheme name="University of Plymouth v3">
      <a:dk1>
        <a:srgbClr val="000000"/>
      </a:dk1>
      <a:lt1>
        <a:sysClr val="window" lastClr="FFFFFF"/>
      </a:lt1>
      <a:dk2>
        <a:srgbClr val="D93426"/>
      </a:dk2>
      <a:lt2>
        <a:srgbClr val="FFFFFF"/>
      </a:lt2>
      <a:accent1>
        <a:srgbClr val="005DAC"/>
      </a:accent1>
      <a:accent2>
        <a:srgbClr val="EFE090"/>
      </a:accent2>
      <a:accent3>
        <a:srgbClr val="5391CA"/>
      </a:accent3>
      <a:accent4>
        <a:srgbClr val="9FCAC5"/>
      </a:accent4>
      <a:accent5>
        <a:srgbClr val="1D347E"/>
      </a:accent5>
      <a:accent6>
        <a:srgbClr val="7B77A5"/>
      </a:accent6>
      <a:hlink>
        <a:srgbClr val="005DAC"/>
      </a:hlink>
      <a:folHlink>
        <a:srgbClr val="005DAC"/>
      </a:folHlink>
    </a:clrScheme>
    <a:fontScheme name="University of Plymouth 20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lnSpc>
            <a:spcPct val="110000"/>
          </a:lnSpc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marL="342000" indent="-342000" algn="l">
          <a:lnSpc>
            <a:spcPct val="110000"/>
          </a:lnSpc>
          <a:spcAft>
            <a:spcPts val="800"/>
          </a:spcAft>
          <a:buClr>
            <a:schemeClr val="accent1"/>
          </a:buClr>
          <a:buFont typeface="Arial" panose="020B0604020202020204" pitchFamily="34" charset="0"/>
          <a:buChar char="•"/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B0E33DD1-F03C-004E-8A67-8F755F20D722}" vid="{B3DD8709-B593-1043-989B-78FCA5EDF45D}"/>
    </a:ext>
  </a:extLst>
</a:theme>
</file>

<file path=ppt/theme/theme4.xml><?xml version="1.0" encoding="utf-8"?>
<a:theme xmlns:a="http://schemas.openxmlformats.org/drawingml/2006/main" name="Custom">
  <a:themeElements>
    <a:clrScheme name="Custom 28">
      <a:dk1>
        <a:srgbClr val="FAA700"/>
      </a:dk1>
      <a:lt1>
        <a:srgbClr val="FFCE6D"/>
      </a:lt1>
      <a:dk2>
        <a:srgbClr val="002060"/>
      </a:dk2>
      <a:lt2>
        <a:srgbClr val="008FE5"/>
      </a:lt2>
      <a:accent1>
        <a:srgbClr val="008FE5"/>
      </a:accent1>
      <a:accent2>
        <a:srgbClr val="00327F"/>
      </a:accent2>
      <a:accent3>
        <a:srgbClr val="FFC000"/>
      </a:accent3>
      <a:accent4>
        <a:srgbClr val="66CCFF"/>
      </a:accent4>
      <a:accent5>
        <a:srgbClr val="FFFFFF"/>
      </a:accent5>
      <a:accent6>
        <a:srgbClr val="CC0066"/>
      </a:accent6>
      <a:hlink>
        <a:srgbClr val="0070C0"/>
      </a:hlink>
      <a:folHlink>
        <a:srgbClr val="0070C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5.xml><?xml version="1.0" encoding="utf-8"?>
<a:theme xmlns:a="http://schemas.openxmlformats.org/drawingml/2006/main" name="Wood Type">
  <a:themeElements>
    <a:clrScheme name="Arrows">
      <a:dk1>
        <a:srgbClr val="241E2D"/>
      </a:dk1>
      <a:lt1>
        <a:srgbClr val="FFFFFF"/>
      </a:lt1>
      <a:dk2>
        <a:srgbClr val="F8931D"/>
      </a:dk2>
      <a:lt2>
        <a:srgbClr val="E4C9FF"/>
      </a:lt2>
      <a:accent1>
        <a:srgbClr val="CC99FF"/>
      </a:accent1>
      <a:accent2>
        <a:srgbClr val="E4C9FF"/>
      </a:accent2>
      <a:accent3>
        <a:srgbClr val="F8931D"/>
      </a:accent3>
      <a:accent4>
        <a:srgbClr val="FFCA08"/>
      </a:accent4>
      <a:accent5>
        <a:srgbClr val="CC66FF"/>
      </a:accent5>
      <a:accent6>
        <a:srgbClr val="F3E7FF"/>
      </a:accent6>
      <a:hlink>
        <a:srgbClr val="0070C0"/>
      </a:hlink>
      <a:folHlink>
        <a:srgbClr val="002060"/>
      </a:folHlink>
    </a:clrScheme>
    <a:fontScheme name="Custom 1">
      <a:majorFont>
        <a:latin typeface="Bahnschrift"/>
        <a:ea typeface=""/>
        <a:cs typeface=""/>
      </a:majorFont>
      <a:minorFont>
        <a:latin typeface="Rockwell"/>
        <a:ea typeface=""/>
        <a:cs typeface="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2478</Words>
  <Application>Microsoft Office PowerPoint</Application>
  <PresentationFormat>Widescreen</PresentationFormat>
  <Paragraphs>276</Paragraphs>
  <Slides>19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8" baseType="lpstr">
      <vt:lpstr>ADLaM Display</vt:lpstr>
      <vt:lpstr>Aptos</vt:lpstr>
      <vt:lpstr>Aptos Display</vt:lpstr>
      <vt:lpstr>Arial</vt:lpstr>
      <vt:lpstr>Bahnschrift</vt:lpstr>
      <vt:lpstr>Calibri</vt:lpstr>
      <vt:lpstr>Century Gothic</vt:lpstr>
      <vt:lpstr>Congenial</vt:lpstr>
      <vt:lpstr>Courier New</vt:lpstr>
      <vt:lpstr>Helvetica Neue</vt:lpstr>
      <vt:lpstr>MentiDisplay</vt:lpstr>
      <vt:lpstr>Rockwell</vt:lpstr>
      <vt:lpstr>Times New Roman</vt:lpstr>
      <vt:lpstr>Wingdings</vt:lpstr>
      <vt:lpstr>Office Theme</vt:lpstr>
      <vt:lpstr>1_Office Theme</vt:lpstr>
      <vt:lpstr>University of Plymouth 2023 without user tips</vt:lpstr>
      <vt:lpstr>Custom</vt:lpstr>
      <vt:lpstr>Wood Type</vt:lpstr>
      <vt:lpstr>PowerPoint Presentation</vt:lpstr>
      <vt:lpstr>PowerPoint Presentation</vt:lpstr>
      <vt:lpstr>An Increase in ‘Challenged Children’</vt:lpstr>
      <vt:lpstr>A working definition of inclusion:</vt:lpstr>
      <vt:lpstr>PowerPoint Presentation</vt:lpstr>
      <vt:lpstr>The ‘AWI?’ Programme</vt:lpstr>
      <vt:lpstr>PowerPoint Presentation</vt:lpstr>
      <vt:lpstr>Evaluating Impact</vt:lpstr>
      <vt:lpstr>Evidenced Impact across communities:</vt:lpstr>
      <vt:lpstr>PowerPoint Presentation</vt:lpstr>
      <vt:lpstr>PowerPoint Presentation</vt:lpstr>
      <vt:lpstr>PowerPoint Presentation</vt:lpstr>
      <vt:lpstr>Pupil, Mentor, and Teacher voices…</vt:lpstr>
      <vt:lpstr>‘Our ‘AWI?’ Impact so far…</vt:lpstr>
      <vt:lpstr>PowerPoint Presentation</vt:lpstr>
      <vt:lpstr>PowerPoint Presentation</vt:lpstr>
      <vt:lpstr>Discussion and Questions…</vt:lpstr>
      <vt:lpstr>Our Recent Publications…</vt:lpstr>
      <vt:lpstr>Programme Evaluations…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Munn</dc:creator>
  <cp:lastModifiedBy>Kate Littledyke</cp:lastModifiedBy>
  <cp:revision>5</cp:revision>
  <dcterms:created xsi:type="dcterms:W3CDTF">2025-07-13T18:39:12Z</dcterms:created>
  <dcterms:modified xsi:type="dcterms:W3CDTF">2025-09-25T15:56:46Z</dcterms:modified>
</cp:coreProperties>
</file>