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3" r:id="rId3"/>
    <p:sldId id="262" r:id="rId4"/>
    <p:sldId id="264" r:id="rId5"/>
    <p:sldId id="265" r:id="rId6"/>
    <p:sldId id="261" r:id="rId7"/>
    <p:sldId id="257" r:id="rId8"/>
    <p:sldId id="267" r:id="rId9"/>
    <p:sldId id="259" r:id="rId10"/>
    <p:sldId id="260" r:id="rId11"/>
    <p:sldId id="2147473860" r:id="rId12"/>
    <p:sldId id="2147473859" r:id="rId13"/>
    <p:sldId id="2147473861" r:id="rId14"/>
    <p:sldId id="268" r:id="rId15"/>
    <p:sldId id="266" r:id="rId16"/>
    <p:sldId id="2147473862" r:id="rId17"/>
    <p:sldId id="270" r:id="rId18"/>
    <p:sldId id="2147473850" r:id="rId19"/>
    <p:sldId id="271" r:id="rId20"/>
    <p:sldId id="272" r:id="rId21"/>
    <p:sldId id="2147473851" r:id="rId22"/>
    <p:sldId id="500" r:id="rId23"/>
    <p:sldId id="258" r:id="rId24"/>
    <p:sldId id="2147473863" r:id="rId25"/>
    <p:sldId id="2147473854" r:id="rId26"/>
    <p:sldId id="2147473855" r:id="rId27"/>
    <p:sldId id="2147473856" r:id="rId28"/>
    <p:sldId id="2147473857" r:id="rId29"/>
    <p:sldId id="2147473858" r:id="rId30"/>
    <p:sldId id="2147473853" r:id="rId31"/>
    <p:sldId id="51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573"/>
    <a:srgbClr val="005EB8"/>
    <a:srgbClr val="009639"/>
    <a:srgbClr val="ED8B00"/>
    <a:srgbClr val="7C2855"/>
    <a:srgbClr val="330072"/>
    <a:srgbClr val="E8EDEE"/>
    <a:srgbClr val="F6C2E7"/>
    <a:srgbClr val="5F7584"/>
    <a:srgbClr val="D7B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8" autoAdjust="0"/>
    <p:restoredTop sz="85109" autoAdjust="0"/>
  </p:normalViewPr>
  <p:slideViewPr>
    <p:cSldViewPr snapToGrid="0">
      <p:cViewPr varScale="1">
        <p:scale>
          <a:sx n="50" d="100"/>
          <a:sy n="50" d="100"/>
        </p:scale>
        <p:origin x="1374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2100A-3FCD-4F95-9225-8DD6E14CA49F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11A89-A243-4D51-A119-98D78221F5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179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Profiling is not appropriate for every child who has additional needs and, or behaviour concerns – it has a specific focus on neurodivergence where there is a big impact of differences.</a:t>
            </a:r>
          </a:p>
          <a:p>
            <a:r>
              <a:rPr lang="en-GB" dirty="0"/>
              <a:t>If  there is only 1 area of need, then a comprehensive neurodevelopmental profile is not required. Follow existing pathways.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Diagnostic assessment if this is where the evidence takes us – KEY ROLE OF SECONDARY SERVICES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11A89-A243-4D51-A119-98D78221F52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45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11A89-A243-4D51-A119-98D78221F52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791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TREATMENT TO PREVENTION – ROLE OF MHSTs in MH wellbeing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D11A89-A243-4D51-A119-98D78221F520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24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89814BA-CF6A-17C4-432B-B42FD833F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8314" y="0"/>
            <a:ext cx="12200313" cy="5336771"/>
          </a:xfrm>
          <a:custGeom>
            <a:avLst/>
            <a:gdLst>
              <a:gd name="connsiteX0" fmla="*/ 0 w 12192000"/>
              <a:gd name="connsiteY0" fmla="*/ 0 h 5336771"/>
              <a:gd name="connsiteX1" fmla="*/ 12192000 w 12192000"/>
              <a:gd name="connsiteY1" fmla="*/ 0 h 5336771"/>
              <a:gd name="connsiteX2" fmla="*/ 12192000 w 12192000"/>
              <a:gd name="connsiteY2" fmla="*/ 5336771 h 5336771"/>
              <a:gd name="connsiteX3" fmla="*/ 0 w 12192000"/>
              <a:gd name="connsiteY3" fmla="*/ 5336771 h 5336771"/>
              <a:gd name="connsiteX4" fmla="*/ 0 w 12192000"/>
              <a:gd name="connsiteY4" fmla="*/ 0 h 5336771"/>
              <a:gd name="connsiteX0" fmla="*/ 8313 w 12200313"/>
              <a:gd name="connsiteY0" fmla="*/ 0 h 5336771"/>
              <a:gd name="connsiteX1" fmla="*/ 12200313 w 12200313"/>
              <a:gd name="connsiteY1" fmla="*/ 0 h 5336771"/>
              <a:gd name="connsiteX2" fmla="*/ 12200313 w 12200313"/>
              <a:gd name="connsiteY2" fmla="*/ 5336771 h 5336771"/>
              <a:gd name="connsiteX3" fmla="*/ 0 w 12200313"/>
              <a:gd name="connsiteY3" fmla="*/ 4771505 h 5336771"/>
              <a:gd name="connsiteX4" fmla="*/ 8313 w 12200313"/>
              <a:gd name="connsiteY4" fmla="*/ 0 h 533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313" h="5336771">
                <a:moveTo>
                  <a:pt x="8313" y="0"/>
                </a:moveTo>
                <a:lnTo>
                  <a:pt x="12200313" y="0"/>
                </a:lnTo>
                <a:lnTo>
                  <a:pt x="12200313" y="5336771"/>
                </a:lnTo>
                <a:lnTo>
                  <a:pt x="0" y="4771505"/>
                </a:lnTo>
                <a:lnTo>
                  <a:pt x="8313" y="0"/>
                </a:lnTo>
                <a:close/>
              </a:path>
            </a:pathLst>
          </a:cu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7665" y="1903761"/>
            <a:ext cx="9144000" cy="1292366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7665" y="3331299"/>
            <a:ext cx="9144000" cy="129236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presenter</a:t>
            </a:r>
          </a:p>
          <a:p>
            <a:r>
              <a:rPr lang="en-GB" dirty="0"/>
              <a:t>13 February 2023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588DEF-46FF-BCCE-7A38-17ABF2078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D5E592F-7F60-C0D6-50BB-2D6099ACE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5243" y="5550913"/>
            <a:ext cx="1377142" cy="10578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95545A-4402-77ED-DC13-FB5A36817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717665" y="5787428"/>
            <a:ext cx="4962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5EB8"/>
                </a:solidFill>
              </a:rPr>
              <a:t>Outstanding care for all</a:t>
            </a:r>
          </a:p>
        </p:txBody>
      </p:sp>
    </p:spTree>
    <p:extLst>
      <p:ext uri="{BB962C8B-B14F-4D97-AF65-F5344CB8AC3E}">
        <p14:creationId xmlns:p14="http://schemas.microsoft.com/office/powerpoint/2010/main" val="3258677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EE91F4C-2C43-69E0-173C-E2C6B5AFA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31EF36-45BA-85FC-B225-49AD88DF9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2443" y="2005342"/>
            <a:ext cx="3921316" cy="3921316"/>
          </a:xfrm>
          <a:prstGeom prst="ellipse">
            <a:avLst/>
          </a:prstGeom>
          <a:solidFill>
            <a:srgbClr val="330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3E2E964-360D-ABE5-0C4E-D8F7AC1E41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3261" y="2236160"/>
            <a:ext cx="3459681" cy="3459681"/>
          </a:xfrm>
          <a:prstGeom prst="ellipse">
            <a:avLst/>
          </a:prstGeom>
          <a:solidFill>
            <a:srgbClr val="005EB8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“Quotes goes here”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2E034831-F9B1-F422-DD23-826FC3C53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23664" y="2005342"/>
            <a:ext cx="6045952" cy="392131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688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05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1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  <a:solidFill>
            <a:srgbClr val="005EB8"/>
          </a:solidFill>
        </p:spPr>
        <p:txBody>
          <a:bodyPr/>
          <a:lstStyle>
            <a:lvl1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70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blue backgrou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403C1E8-9FEE-FC34-16DB-2EC79DCA6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7F74D-C79E-DABB-3F3E-780B28FF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/>
          <a:lstStyle>
            <a:lvl1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/>
          <a:lstStyle>
            <a:lvl1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31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7045780" cy="1072800"/>
          </a:xfrm>
        </p:spPr>
        <p:txBody>
          <a:bodyPr/>
          <a:lstStyle>
            <a:lvl1pPr>
              <a:defRPr>
                <a:solidFill>
                  <a:srgbClr val="AE257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940943"/>
            <a:ext cx="5157787" cy="56413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rgbClr val="005E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50C7C3-35A5-1A50-8EE5-500E87AED59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580237"/>
            <a:ext cx="5181600" cy="39126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40943"/>
            <a:ext cx="5183188" cy="56413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rgbClr val="005E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5040D48-D8C9-E653-312A-592D771E6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80237"/>
            <a:ext cx="5181600" cy="39126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457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1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7045780" cy="1072800"/>
          </a:xfrm>
        </p:spPr>
        <p:txBody>
          <a:bodyPr/>
          <a:lstStyle>
            <a:lvl1pPr>
              <a:defRPr>
                <a:solidFill>
                  <a:srgbClr val="AE257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199" y="1940943"/>
            <a:ext cx="5180400" cy="639294"/>
          </a:xfrm>
          <a:solidFill>
            <a:srgbClr val="005EB8"/>
          </a:solidFill>
        </p:spPr>
        <p:txBody>
          <a:bodyPr anchor="t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50C7C3-35A5-1A50-8EE5-500E87AED59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2580237"/>
            <a:ext cx="5181600" cy="3912637"/>
          </a:xfrm>
          <a:solidFill>
            <a:srgbClr val="005EB8"/>
          </a:solidFill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40943"/>
            <a:ext cx="5180400" cy="56413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rgbClr val="005E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5040D48-D8C9-E653-312A-592D771E6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80237"/>
            <a:ext cx="5181600" cy="39126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80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AC327B-F3D9-17BF-8916-1038DFF39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bg1"/>
              </a:buClr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46BEA2-B01C-F34B-AC6A-4B77631B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7045780" cy="1072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26C1BF-36BC-A0D7-9D7B-235D38918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F4F9889-7F5D-187F-45F8-CF6BBACCB2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40943"/>
            <a:ext cx="5157787" cy="56413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7B31951-FE39-1DC9-94AD-46FCEF132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9878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2B7664A-8F2E-D4BD-828E-84416CF2939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40943"/>
            <a:ext cx="5183188" cy="564132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C1D0CFA-B2AB-C92C-94E2-46E9EE2AF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9878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348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085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CE1CE7A-A984-F6AC-EF7C-306C3968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6786130" cy="1229557"/>
          </a:xfrm>
        </p:spPr>
        <p:txBody>
          <a:bodyPr anchor="ctr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4EF78F39-E31F-5673-7E50-F2F6F0500DC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6613" y="2057400"/>
            <a:ext cx="4054476" cy="380365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07E28A4-05A7-F93A-DDB4-64AA2C3E7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82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50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great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2B0CCE-45CC-65F9-C35B-6E5FF42C3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0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C1B6B2-E907-E59B-D6EC-6F598F432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37346"/>
            <a:ext cx="12192000" cy="30426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65" y="2363637"/>
            <a:ext cx="10515600" cy="175026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5400">
                <a:solidFill>
                  <a:srgbClr val="33007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084E7A-A0E1-D0E8-D4C9-CD8DC5D0A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17665" y="4218526"/>
            <a:ext cx="10515600" cy="534629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205BF2-A38F-D937-C857-1BDEE5BA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450911" y="6030314"/>
            <a:ext cx="2579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Great care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58703BE-EAA2-E3FE-D147-D46627B5F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364" y="5833711"/>
            <a:ext cx="7048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4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great 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2B0CCE-45CC-65F9-C35B-6E5FF42C3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28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C1B6B2-E907-E59B-D6EC-6F598F432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37346"/>
            <a:ext cx="12192000" cy="30426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65" y="2363637"/>
            <a:ext cx="10515600" cy="175026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5400">
                <a:solidFill>
                  <a:srgbClr val="7C285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084E7A-A0E1-D0E8-D4C9-CD8DC5D0A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17665" y="4218526"/>
            <a:ext cx="10515600" cy="534629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205BF2-A38F-D937-C857-1BDEE5BA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450911" y="6030314"/>
            <a:ext cx="2579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Great organisation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58703BE-EAA2-E3FE-D147-D46627B5F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364" y="5833711"/>
            <a:ext cx="7048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06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great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2B0CCE-45CC-65F9-C35B-6E5FF42C3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8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C1B6B2-E907-E59B-D6EC-6F598F432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37346"/>
            <a:ext cx="12192000" cy="30426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D8B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65" y="2363637"/>
            <a:ext cx="10515600" cy="175026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5400">
                <a:solidFill>
                  <a:srgbClr val="ED8B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084E7A-A0E1-D0E8-D4C9-CD8DC5D0A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17665" y="4218526"/>
            <a:ext cx="10515600" cy="534629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205BF2-A38F-D937-C857-1BDEE5BA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450911" y="6030314"/>
            <a:ext cx="2579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Great people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58703BE-EAA2-E3FE-D147-D46627B5F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364" y="5833711"/>
            <a:ext cx="7048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6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great part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2B0CCE-45CC-65F9-C35B-6E5FF42C3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C1B6B2-E907-E59B-D6EC-6F598F432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37346"/>
            <a:ext cx="12192000" cy="30426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D8B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65" y="2363637"/>
            <a:ext cx="10515600" cy="175026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5400">
                <a:solidFill>
                  <a:srgbClr val="00963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084E7A-A0E1-D0E8-D4C9-CD8DC5D0A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174" y="354738"/>
            <a:ext cx="3079522" cy="10728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17665" y="4218526"/>
            <a:ext cx="10515600" cy="534629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205BF2-A38F-D937-C857-1BDEE5BA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450911" y="6030314"/>
            <a:ext cx="2579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Great partner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58703BE-EAA2-E3FE-D147-D46627B5F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364" y="5833711"/>
            <a:ext cx="7048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8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icture with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0879374-0AC5-6A4E-AFA7-2DE3A1971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544792" cy="6858000"/>
          </a:xfrm>
          <a:prstGeom prst="rect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264CD16-B39B-ED2D-0269-E8BE6A9BA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9464" y="365125"/>
            <a:ext cx="4917998" cy="107297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C0978467-C105-D500-F942-1FEBBFA96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9363" y="2174875"/>
            <a:ext cx="4672012" cy="334803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393CA0D-8E90-1CCE-5845-CEEF9D6BF3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2174875"/>
            <a:ext cx="5273616" cy="3347739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3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223B4-2D05-D4D7-352B-E1CFF3149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9464" y="365125"/>
            <a:ext cx="4917998" cy="107297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B32030-6413-BD73-CD0A-BFF51F051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544792" cy="1713600"/>
          </a:xfrm>
          <a:prstGeom prst="rect">
            <a:avLst/>
          </a:prstGeom>
          <a:solidFill>
            <a:srgbClr val="330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2096A1-54EA-7788-F151-4B8584EAF7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29464" y="1890944"/>
            <a:ext cx="8540152" cy="451873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643447-947A-6B9A-1955-C5B65EC231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15400"/>
            <a:ext cx="2544792" cy="1713600"/>
          </a:xfrm>
          <a:prstGeom prst="rect">
            <a:avLst/>
          </a:prstGeom>
          <a:solidFill>
            <a:srgbClr val="7C28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D1606E-3A61-3528-E181-3C32A3D9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2544792" cy="1713600"/>
          </a:xfrm>
          <a:prstGeom prst="rect">
            <a:avLst/>
          </a:prstGeom>
          <a:solidFill>
            <a:srgbClr val="ED8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35249C-6458-845C-5790-70A17A6B2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144400"/>
            <a:ext cx="2544792" cy="1713600"/>
          </a:xfrm>
          <a:prstGeom prst="rect">
            <a:avLst/>
          </a:prstGeom>
          <a:solidFill>
            <a:srgbClr val="009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A275A3-EFE9-5C8A-C92D-9B340AF06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02461" y="379747"/>
            <a:ext cx="173987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Great care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E3ECD-BF99-AF30-0A3C-602A4D157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" y="2095147"/>
            <a:ext cx="254479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Great organisation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268C34-3391-F21E-B093-9C4F04EDB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99878" y="3808747"/>
            <a:ext cx="234503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Great people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E32F70-7A0A-66BF-830F-D8ACA5985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99878" y="5524147"/>
            <a:ext cx="234503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Great partner</a:t>
            </a:r>
          </a:p>
        </p:txBody>
      </p:sp>
    </p:spTree>
    <p:extLst>
      <p:ext uri="{BB962C8B-B14F-4D97-AF65-F5344CB8AC3E}">
        <p14:creationId xmlns:p14="http://schemas.microsoft.com/office/powerpoint/2010/main" val="220358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picture with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98F8EDE9-29AD-EFB0-E296-51001D7D9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10" y="1987587"/>
            <a:ext cx="6310148" cy="65637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40452D13-5A07-20FD-DFAD-CD45B0F852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9510" y="2752606"/>
            <a:ext cx="6310149" cy="3096286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65A620-59D5-6F34-6680-07AA0F78B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74624" y="2847315"/>
            <a:ext cx="2544792" cy="4010685"/>
          </a:xfrm>
          <a:prstGeom prst="rect">
            <a:avLst/>
          </a:prstGeom>
          <a:solidFill>
            <a:srgbClr val="005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8F5E2B63-C0F6-ECBB-8625-22F808DD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91584" y="1987587"/>
            <a:ext cx="4110872" cy="4110872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5EB8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6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B40368-1A8E-3DBD-B2B8-DBA528181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769" y="365125"/>
            <a:ext cx="3080031" cy="107297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601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75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2" r:id="rId6"/>
    <p:sldLayoutId id="2147483663" r:id="rId7"/>
    <p:sldLayoutId id="2147483666" r:id="rId8"/>
    <p:sldLayoutId id="2147483664" r:id="rId9"/>
    <p:sldLayoutId id="2147483665" r:id="rId10"/>
    <p:sldLayoutId id="2147483652" r:id="rId11"/>
    <p:sldLayoutId id="2147483669" r:id="rId12"/>
    <p:sldLayoutId id="2147483667" r:id="rId13"/>
    <p:sldLayoutId id="2147483668" r:id="rId14"/>
    <p:sldLayoutId id="2147483670" r:id="rId15"/>
    <p:sldLayoutId id="2147483653" r:id="rId16"/>
    <p:sldLayoutId id="2147483654" r:id="rId17"/>
    <p:sldLayoutId id="2147483657" r:id="rId18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rgbClr val="AE257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5EB8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AE257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33007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963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ft.camhsmidreferrals@nhs.net" TargetMode="External"/><Relationship Id="rId2" Type="http://schemas.openxmlformats.org/officeDocument/2006/relationships/hyperlink" Target="mailto:cft.camhswestreferrals@nhs.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ornwallft.nhs.uk/camhs/" TargetMode="External"/><Relationship Id="rId4" Type="http://schemas.openxmlformats.org/officeDocument/2006/relationships/hyperlink" Target="mailto:cft.camhseastreferrals@nhs.net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ateatingdisorders.org.uk/" TargetMode="External"/><Relationship Id="rId7" Type="http://schemas.openxmlformats.org/officeDocument/2006/relationships/hyperlink" Target="https://rms.cornwall.nhs.uk/content/CEDS%20INFO%20LEAFLET_FINAL_2018%2008.pdf" TargetMode="External"/><Relationship Id="rId2" Type="http://schemas.openxmlformats.org/officeDocument/2006/relationships/hyperlink" Target="https://www.cornwallft.nhs.uk/children-and-young-people-eating-disorder-servi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eltyeatingdisorders.ca/" TargetMode="External"/><Relationship Id="rId5" Type="http://schemas.openxmlformats.org/officeDocument/2006/relationships/hyperlink" Target="https://anorexiafamily.com/?v=79cba1185463" TargetMode="External"/><Relationship Id="rId4" Type="http://schemas.openxmlformats.org/officeDocument/2006/relationships/hyperlink" Target="https://www.cci.health.wa.gov.au/resources/looking-after-yoursel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cornwallsendiass.org.uk/" TargetMode="External"/><Relationship Id="rId3" Type="http://schemas.openxmlformats.org/officeDocument/2006/relationships/hyperlink" Target="https://gbr01.safelinks.protection.outlook.com/?url=https%3A%2F%2Finourplace.heiapply.com%2Fonline-learning%2Fcourse%2F36&amp;data=05%7C02%7Ckpurse%40nhs.net%7C3baec11fd53644c87ce408dc4cdbe958%7C37c354b285b047f5b22207b48d774ee3%7C0%7C0%7C638469754590218113%7CUnknown%7CTWFpbGZsb3d8eyJWIjoiMC4wLjAwMDAiLCJQIjoiV2luMzIiLCJBTiI6Ik1haWwiLCJXVCI6Mn0%3D%7C0%7C%7C%7C&amp;sdata=LERfCWBz4B%2B%2Bh5mP7LQdoKngAP41Bk1dLI30gzgpQsg%3D&amp;reserved=0" TargetMode="External"/><Relationship Id="rId7" Type="http://schemas.openxmlformats.org/officeDocument/2006/relationships/hyperlink" Target="https://parentcarerscornwall.org.uk/" TargetMode="External"/><Relationship Id="rId2" Type="http://schemas.openxmlformats.org/officeDocument/2006/relationships/hyperlink" Target="https://www.cornwall.gov.uk/health-and-social-care/childrens-services/early-help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rentcarerscornwall.org.uk/neurodiversity/" TargetMode="External"/><Relationship Id="rId5" Type="http://schemas.openxmlformats.org/officeDocument/2006/relationships/hyperlink" Target="https://www.cornwall.gov.uk/healthadvice" TargetMode="External"/><Relationship Id="rId4" Type="http://schemas.openxmlformats.org/officeDocument/2006/relationships/hyperlink" Target="https://homestartkernow.org.uk/" TargetMode="External"/><Relationship Id="rId9" Type="http://schemas.openxmlformats.org/officeDocument/2006/relationships/hyperlink" Target="https://youngpeoplecornwall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E9D29-5F49-003E-2053-38300E4879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Children’s Services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418F9-844F-761E-009C-4FE68E951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Lynsey Attwood – Associate Director Children’s Services, Cornwall Partnership NHS Foundation Trust </a:t>
            </a:r>
          </a:p>
        </p:txBody>
      </p:sp>
    </p:spTree>
    <p:extLst>
      <p:ext uri="{BB962C8B-B14F-4D97-AF65-F5344CB8AC3E}">
        <p14:creationId xmlns:p14="http://schemas.microsoft.com/office/powerpoint/2010/main" val="80764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72079-B037-9E6E-78E9-B1C57D2EA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442C2-4245-485B-435D-358720AAB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950"/>
              </a:lnSpc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CAMHS Contact Details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109C0-F7C0-A2F7-A8F3-B57738B1F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04" y="1791640"/>
            <a:ext cx="3889075" cy="407432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West Cornwall ICA</a:t>
            </a:r>
            <a:endParaRPr lang="en-GB" sz="16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Call the Redruth (the Hive) on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01209 204 000.</a:t>
            </a:r>
            <a:endParaRPr lang="en-GB" sz="16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GB" sz="16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Call Penzance on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01736 571 070.</a:t>
            </a:r>
            <a:endParaRPr lang="en-GB" sz="16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 tooltip="Email the CAMHS West Referrals Team"/>
              </a:rPr>
              <a:t>Email the CAMHS West Referrals Team</a:t>
            </a:r>
            <a:r>
              <a:rPr lang="en-GB" sz="1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6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GB" sz="16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17201F-F271-9934-39AE-268B764552D4}"/>
              </a:ext>
            </a:extLst>
          </p:cNvPr>
          <p:cNvSpPr txBox="1"/>
          <p:nvPr/>
        </p:nvSpPr>
        <p:spPr>
          <a:xfrm>
            <a:off x="4292831" y="1791640"/>
            <a:ext cx="3758492" cy="343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Mid-Cornwall ICA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Call St Austell 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01726 873 292.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Call Truro 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01872 246 980.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sng" strike="noStrike" kern="100" cap="none" spc="0" normalizeH="0" baseline="0" noProof="0" dirty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 tooltip="Email the CAMHS Mid Referrals Team"/>
              </a:rPr>
              <a:t>Email the CAMHS Mid Referrals Team</a:t>
            </a: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2D8AC9-98F9-BF80-3BC6-BE659626C73C}"/>
              </a:ext>
            </a:extLst>
          </p:cNvPr>
          <p:cNvSpPr txBox="1"/>
          <p:nvPr/>
        </p:nvSpPr>
        <p:spPr>
          <a:xfrm>
            <a:off x="8203475" y="1791640"/>
            <a:ext cx="3822939" cy="343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East Cornwall ICA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Call Launceston 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01566 765 660.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Call Liskeard 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01579 373 850.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Clr>
                <a:srgbClr val="005EB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sng" strike="noStrike" kern="100" cap="none" spc="0" normalizeH="0" baseline="0" noProof="0" dirty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4" tooltip="CAMHS East Referrals Team email address"/>
              </a:rPr>
              <a:t>Email the CAMHS East Referrals Team</a:t>
            </a: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8145C-A9DC-DA7D-7C1D-4E81118EA564}"/>
              </a:ext>
            </a:extLst>
          </p:cNvPr>
          <p:cNvSpPr txBox="1"/>
          <p:nvPr/>
        </p:nvSpPr>
        <p:spPr>
          <a:xfrm>
            <a:off x="838200" y="10608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Child and Adolescent Mental Health Service (CAMHS)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891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64399-31E9-BD77-EDDC-B31210DA1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49860" cy="1072977"/>
          </a:xfrm>
        </p:spPr>
        <p:txBody>
          <a:bodyPr>
            <a:normAutofit fontScale="90000"/>
          </a:bodyPr>
          <a:lstStyle/>
          <a:p>
            <a:r>
              <a:rPr lang="en-GB" dirty="0"/>
              <a:t>Children’s Eating Disorders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04805-0C6A-E46B-C712-3F2CB68DA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18520" cy="46672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Referral Routes:</a:t>
            </a:r>
          </a:p>
          <a:p>
            <a:r>
              <a:rPr lang="en-GB" dirty="0"/>
              <a:t>GP, school, social care, CAMHS, voluntary sector or self referral; client/family</a:t>
            </a:r>
          </a:p>
          <a:p>
            <a:r>
              <a:rPr lang="en-GB" dirty="0"/>
              <a:t>GPs are responsible for the initial physical risk assessment/examination. 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What we help with:</a:t>
            </a:r>
          </a:p>
          <a:p>
            <a:pPr marL="0" indent="0" fontAlgn="base">
              <a:buNone/>
            </a:pPr>
            <a:r>
              <a:rPr lang="en-GB" dirty="0"/>
              <a:t>8 to 18 years old with suspected or diagnosed: </a:t>
            </a:r>
          </a:p>
          <a:p>
            <a:pPr fontAlgn="base"/>
            <a:r>
              <a:rPr lang="en-GB" dirty="0"/>
              <a:t>Anorexia nervosa </a:t>
            </a:r>
          </a:p>
          <a:p>
            <a:pPr fontAlgn="base"/>
            <a:r>
              <a:rPr lang="en-GB" dirty="0"/>
              <a:t>Bulimia nervosa </a:t>
            </a:r>
          </a:p>
          <a:p>
            <a:pPr fontAlgn="base"/>
            <a:r>
              <a:rPr lang="en-GB" dirty="0"/>
              <a:t>Binge eating disorder </a:t>
            </a:r>
          </a:p>
          <a:p>
            <a:pPr fontAlgn="base"/>
            <a:r>
              <a:rPr lang="en-GB" dirty="0"/>
              <a:t>Other specified feeding or eating disorders (OSFED) </a:t>
            </a:r>
          </a:p>
          <a:p>
            <a:pPr fontAlgn="base"/>
            <a:r>
              <a:rPr lang="en-GB" dirty="0"/>
              <a:t>Disordered eating, including in the context of self-harm (RISH - restrictive intake self-harm) </a:t>
            </a:r>
          </a:p>
          <a:p>
            <a:pPr mar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8857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06AF3-52FC-5717-5859-EAE59F4D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Eating Disorders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76232-04C3-6A4A-64FD-8BE8A0657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4571" cy="4601054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Countywide team delivering across the 3 integrated care areas. </a:t>
            </a:r>
          </a:p>
          <a:p>
            <a:r>
              <a:rPr lang="en-GB" dirty="0"/>
              <a:t>Full multi-disciplinary team offering evidence-based systemic and family therapy interventions for eating disorders, individual therapy, and group-based pathways. </a:t>
            </a:r>
          </a:p>
          <a:p>
            <a:r>
              <a:rPr lang="en-GB" dirty="0"/>
              <a:t>Eating disorders deliver in-house physical monitoring to those on caseload only as part of their holistic mental and physical health care. </a:t>
            </a:r>
          </a:p>
          <a:p>
            <a:r>
              <a:rPr lang="en-GB" dirty="0"/>
              <a:t>Pilot for COAST (Community Outreach and Support Team) to support complex and acute eating disorder children with aim to avoid admission to acute paediatric and/or mental health settings</a:t>
            </a:r>
          </a:p>
        </p:txBody>
      </p:sp>
    </p:spTree>
    <p:extLst>
      <p:ext uri="{BB962C8B-B14F-4D97-AF65-F5344CB8AC3E}">
        <p14:creationId xmlns:p14="http://schemas.microsoft.com/office/powerpoint/2010/main" val="1286725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84A11-4113-9DA6-35AA-C06AD800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63530-DE9C-541E-F400-58255805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49860" cy="1072977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Childrens</a:t>
            </a:r>
            <a:r>
              <a:rPr lang="en-GB" dirty="0"/>
              <a:t> Eating Disorders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91DAF-AB29-3641-160A-C43AD452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438102"/>
            <a:ext cx="11653520" cy="49885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Advice and Guidance </a:t>
            </a:r>
          </a:p>
          <a:p>
            <a:pPr marL="0" indent="0">
              <a:buNone/>
            </a:pPr>
            <a:r>
              <a:rPr lang="en-GB" dirty="0"/>
              <a:t>In hours (Mon-Fri 9-5pm): CYPEDS clinical lead: (01579) 373781 </a:t>
            </a:r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dirty="0">
                <a:hlinkClick r:id="rId2"/>
              </a:rPr>
              <a:t>Children and Young People’s Eating Disorder Service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fontAlgn="base">
              <a:buNone/>
            </a:pPr>
            <a:r>
              <a:rPr lang="en-GB" b="1" dirty="0"/>
              <a:t>Support For patients and parents/carers: </a:t>
            </a:r>
          </a:p>
          <a:p>
            <a:pPr fontAlgn="base"/>
            <a:r>
              <a:rPr lang="en-GB" sz="2700" dirty="0">
                <a:hlinkClick r:id="rId3"/>
              </a:rPr>
              <a:t>BEAT</a:t>
            </a:r>
            <a:r>
              <a:rPr lang="en-GB" sz="2700" dirty="0"/>
              <a:t> </a:t>
            </a:r>
          </a:p>
          <a:p>
            <a:pPr fontAlgn="base"/>
            <a:r>
              <a:rPr lang="en-GB" sz="2700" dirty="0">
                <a:hlinkClick r:id="rId4"/>
              </a:rPr>
              <a:t>CCI Looking After Yourself: Self Help Resources for Mental Health Problems</a:t>
            </a:r>
            <a:r>
              <a:rPr lang="en-GB" sz="2700" dirty="0"/>
              <a:t> </a:t>
            </a:r>
          </a:p>
          <a:p>
            <a:pPr fontAlgn="base"/>
            <a:r>
              <a:rPr lang="en-GB" sz="2700" dirty="0">
                <a:hlinkClick r:id="rId5"/>
              </a:rPr>
              <a:t>Eva </a:t>
            </a:r>
            <a:r>
              <a:rPr lang="en-GB" sz="2700" dirty="0" err="1">
                <a:hlinkClick r:id="rId5"/>
              </a:rPr>
              <a:t>Musby</a:t>
            </a:r>
            <a:r>
              <a:rPr lang="en-GB" sz="2700" dirty="0">
                <a:hlinkClick r:id="rId5"/>
              </a:rPr>
              <a:t>: Helping you free your child of an eating disorder</a:t>
            </a:r>
            <a:r>
              <a:rPr lang="en-GB" sz="2700" dirty="0"/>
              <a:t> </a:t>
            </a:r>
          </a:p>
          <a:p>
            <a:pPr fontAlgn="base"/>
            <a:r>
              <a:rPr lang="en-GB" sz="2700" dirty="0">
                <a:hlinkClick r:id="rId6"/>
              </a:rPr>
              <a:t>Kelty Eating Disorders</a:t>
            </a:r>
            <a:r>
              <a:rPr lang="en-GB" sz="2700" dirty="0"/>
              <a:t> </a:t>
            </a:r>
          </a:p>
          <a:p>
            <a:pPr fontAlgn="base"/>
            <a:r>
              <a:rPr lang="en-GB" sz="2700" dirty="0">
                <a:hlinkClick r:id="rId7"/>
              </a:rPr>
              <a:t>Cornwall’s CYPDS patient information leaflet</a:t>
            </a:r>
            <a:r>
              <a:rPr lang="en-GB" sz="2700" dirty="0"/>
              <a:t> </a:t>
            </a:r>
          </a:p>
          <a:p>
            <a:pPr marL="0" indent="0">
              <a:buNone/>
            </a:pP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336987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AE144-02D2-5119-C857-FF0305C0C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F7BBD-2F5E-BE32-FE15-0F9D9668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494917" cy="1072977"/>
          </a:xfrm>
        </p:spPr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950"/>
              </a:lnSpc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lang="en-GB" sz="2800" dirty="0">
                <a:ea typeface="+mn-ea"/>
                <a:cs typeface="+mn-cs"/>
              </a:rPr>
              <a:t>Accessing Crisis Mental Health Services</a:t>
            </a:r>
            <a:b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endParaRPr lang="en-GB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B1BDD9-B619-2897-2853-09325E0A8E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538" t="10419" r="12038" b="45827"/>
          <a:stretch>
            <a:fillRect/>
          </a:stretch>
        </p:blipFill>
        <p:spPr>
          <a:xfrm>
            <a:off x="3202237" y="1543005"/>
            <a:ext cx="5622585" cy="3755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91310E-2F6C-7EE3-2626-B992CF343587}"/>
              </a:ext>
            </a:extLst>
          </p:cNvPr>
          <p:cNvSpPr txBox="1"/>
          <p:nvPr/>
        </p:nvSpPr>
        <p:spPr>
          <a:xfrm>
            <a:off x="242977" y="5693433"/>
            <a:ext cx="11706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</a:rPr>
              <a:t>If the young person has a medical need, call NHS 111. </a:t>
            </a:r>
          </a:p>
          <a:p>
            <a:pPr algn="ctr"/>
            <a:r>
              <a:rPr lang="en-GB" sz="2800" b="1" dirty="0">
                <a:solidFill>
                  <a:srgbClr val="FF0000"/>
                </a:solidFill>
              </a:rPr>
              <a:t>In a medical emergency, go to the emergency department</a:t>
            </a:r>
          </a:p>
        </p:txBody>
      </p:sp>
    </p:spTree>
    <p:extLst>
      <p:ext uri="{BB962C8B-B14F-4D97-AF65-F5344CB8AC3E}">
        <p14:creationId xmlns:p14="http://schemas.microsoft.com/office/powerpoint/2010/main" val="3681791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32835-7908-B95B-145F-55C67047B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9419-9D83-41FA-86EF-C480FBB1DC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Neurodevelopmental Service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2172D-69F1-6DD1-CF27-1DF9F94331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422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0F823-2530-194C-A554-B22BC248C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B983B-3E7A-BEF8-6EF3-1D49B2FEF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Shifting the focus from deficit to difference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326A9-C338-4DBE-333F-C396F4104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/>
              <a:t>Shifting the Focus from Deficit to Difference</a:t>
            </a:r>
          </a:p>
          <a:p>
            <a:r>
              <a:rPr lang="en-GB" dirty="0"/>
              <a:t>We view conditions like autism and ADHD not as disorders to be cured, but as natural variations in how a person's brain is wired.</a:t>
            </a:r>
          </a:p>
          <a:p>
            <a:r>
              <a:rPr lang="en-GB" dirty="0"/>
              <a:t>Instead of focusing on what a young person can't do, we see these differences as a part of their identity. </a:t>
            </a:r>
          </a:p>
          <a:p>
            <a:r>
              <a:rPr lang="en-GB" dirty="0"/>
              <a:t>Our goal isn't to change the neurodivergent person, but to help them, their family, and team understand and navigate the world with their unique traits. </a:t>
            </a:r>
          </a:p>
          <a:p>
            <a:r>
              <a:rPr lang="en-GB" dirty="0"/>
              <a:t>We use non-</a:t>
            </a:r>
            <a:r>
              <a:rPr lang="en-GB" dirty="0" err="1"/>
              <a:t>pathologising</a:t>
            </a:r>
            <a:r>
              <a:rPr lang="en-GB" dirty="0"/>
              <a:t> language, for example, saying "the student is autistic" instead of "the student suffers from autism."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41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1649E-C076-B3B6-0EDD-9C84A4ACE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Strategic partnership key to enabling a needs-led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5C67F-BB38-2394-11C8-D7660E52B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221720" cy="513397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Identify needs early as they are emerging in a variety of touchpoints in the system.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 To stop children, young people and their family's hitting crisis point.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Help access advice, help and support to meet needs irrespective of a diagnostic assessment.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Acknowledge different lived experiences such as school and/or home.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Use the information from people who know the child or young person the most, to identify the right support.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Ensure diagnostic assessments are available to those who need them.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 More timely diagnostic assessments, reducing long waits.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 Recognition of the impact of COVID and other adverse experiences on child development.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3866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9185E-505D-CCB8-B657-7E78B0E93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9A203-25B1-87A0-CFAB-6C539E124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/>
              <a:t>Concern re; continuing rise of ND referrals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C8BE05-388E-8A45-423A-3CFB6DEF9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61" y="2574709"/>
            <a:ext cx="10511765" cy="3652837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DBA6CD-5CB8-1469-35FE-7F1CA6B801E2}"/>
              </a:ext>
            </a:extLst>
          </p:cNvPr>
          <p:cNvSpPr txBox="1"/>
          <p:nvPr/>
        </p:nvSpPr>
        <p:spPr>
          <a:xfrm>
            <a:off x="807425" y="1544741"/>
            <a:ext cx="10577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July saw over 400 referrals, +27% vs. June. This level of demand is not sustainable, there is a wealth of Early help available.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A42D7-EE6E-C376-888D-E835EB967E34}"/>
              </a:ext>
            </a:extLst>
          </p:cNvPr>
          <p:cNvSpPr txBox="1"/>
          <p:nvPr/>
        </p:nvSpPr>
        <p:spPr>
          <a:xfrm>
            <a:off x="152400" y="6482080"/>
            <a:ext cx="4897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Source: RiO January 2024 to July 2025</a:t>
            </a:r>
          </a:p>
        </p:txBody>
      </p:sp>
    </p:spTree>
    <p:extLst>
      <p:ext uri="{BB962C8B-B14F-4D97-AF65-F5344CB8AC3E}">
        <p14:creationId xmlns:p14="http://schemas.microsoft.com/office/powerpoint/2010/main" val="4289390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A6094-3033-C5B0-A38D-0900A801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300"/>
              <a:t>The neurodiversity pathway in Cornwall is not linear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E21AD0-F93E-4770-5DA2-03EFDB0C2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Whole system approach </a:t>
            </a:r>
          </a:p>
          <a:p>
            <a:endParaRPr lang="en-US" dirty="0"/>
          </a:p>
          <a:p>
            <a:r>
              <a:rPr lang="en-US" dirty="0"/>
              <a:t>Wealth of early help information and support available to young people and their families/carers</a:t>
            </a:r>
          </a:p>
          <a:p>
            <a:endParaRPr lang="en-US" dirty="0"/>
          </a:p>
          <a:p>
            <a:r>
              <a:rPr lang="en-US" dirty="0"/>
              <a:t>Profiling can understand emerging and established needs </a:t>
            </a:r>
          </a:p>
          <a:p>
            <a:endParaRPr lang="en-US" dirty="0"/>
          </a:p>
          <a:p>
            <a:r>
              <a:rPr lang="en-US" dirty="0"/>
              <a:t>Diagnostic assessment if this is where the evidence takes us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Content Placeholder 4" descr="A map of a path&#10;&#10;AI-generated content may be incorrect.">
            <a:extLst>
              <a:ext uri="{FF2B5EF4-FFF2-40B4-BE49-F238E27FC236}">
                <a16:creationId xmlns:a16="http://schemas.microsoft.com/office/drawing/2014/main" id="{75F4498F-285C-7165-73D3-702E1301C5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26" b="5048"/>
          <a:stretch>
            <a:fillRect/>
          </a:stretch>
        </p:blipFill>
        <p:spPr>
          <a:xfrm>
            <a:off x="6172200" y="1825625"/>
            <a:ext cx="5181600" cy="4667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090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D2696-2983-2BAE-D939-E626870F4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52F06-136D-9920-36C4-0F6E246C4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950"/>
              </a:lnSpc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Hello! </a:t>
            </a:r>
            <a:b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7FCC7-974C-7508-3AC0-96364455C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073"/>
            <a:ext cx="5467709" cy="5157869"/>
          </a:xfrm>
        </p:spPr>
        <p:txBody>
          <a:bodyPr>
            <a:normAutofit fontScale="85000" lnSpcReduction="10000"/>
          </a:bodyPr>
          <a:lstStyle/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Overview of services</a:t>
            </a:r>
          </a:p>
          <a:p>
            <a:pPr marL="0" indent="0" algn="l">
              <a:spcAft>
                <a:spcPts val="900"/>
              </a:spcAft>
              <a:buNone/>
            </a:pP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0" indent="0" algn="l">
              <a:spcAft>
                <a:spcPts val="900"/>
              </a:spcAft>
              <a:buNone/>
            </a:pP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Focus on;</a:t>
            </a:r>
          </a:p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CAMHs (Child and Adolescent Mental Health service)</a:t>
            </a:r>
          </a:p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Neurodevelopmental service</a:t>
            </a:r>
          </a:p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MHST (Mental Health Support Teams in Schools)</a:t>
            </a:r>
          </a:p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00"/>
                </a:solidFill>
                <a:latin typeface="+mj-lt"/>
              </a:rPr>
              <a:t>Time to hear from you! </a:t>
            </a:r>
          </a:p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sz="32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727ACA-C5C9-9AB6-5CE0-4BC22CF69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286" y="2184776"/>
            <a:ext cx="4692177" cy="312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24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5AD0C-1A6C-E795-A43C-4963191A0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903B8-5817-A2AD-5F9E-7FB2A9CE9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300" dirty="0"/>
              <a:t>Early Help – </a:t>
            </a:r>
            <a:r>
              <a:rPr lang="en-GB" sz="2700" dirty="0"/>
              <a:t>have these been explored before a referral to secondary services?</a:t>
            </a:r>
            <a:endParaRPr lang="en-GB" sz="33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5891FE5-3B96-F319-79D3-A11E47E4F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79975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 err="1"/>
              <a:t>ChatHealth</a:t>
            </a:r>
            <a:endParaRPr lang="en-GB" sz="2400" dirty="0"/>
          </a:p>
          <a:p>
            <a:r>
              <a:rPr lang="en-GB" sz="2400" dirty="0"/>
              <a:t>Early Help Hub</a:t>
            </a:r>
          </a:p>
          <a:p>
            <a:r>
              <a:rPr lang="en-GB" sz="2400" dirty="0"/>
              <a:t>Workshops for parents</a:t>
            </a:r>
          </a:p>
          <a:p>
            <a:r>
              <a:rPr lang="en-GB" sz="2400" dirty="0"/>
              <a:t>Family Hub offer</a:t>
            </a:r>
          </a:p>
          <a:p>
            <a:r>
              <a:rPr lang="en-GB" sz="2400" dirty="0"/>
              <a:t>WRAPS (school facing, 3 tiered support for sensory needs)</a:t>
            </a:r>
          </a:p>
          <a:p>
            <a:r>
              <a:rPr lang="en-GB" sz="2400" dirty="0"/>
              <a:t>Graduated Response in Schools</a:t>
            </a:r>
          </a:p>
          <a:p>
            <a:r>
              <a:rPr lang="en-GB" sz="2400" dirty="0" err="1"/>
              <a:t>Homestart</a:t>
            </a:r>
            <a:r>
              <a:rPr lang="en-GB" sz="2400" dirty="0"/>
              <a:t> Kernow</a:t>
            </a:r>
          </a:p>
          <a:p>
            <a:r>
              <a:rPr lang="en-GB" sz="2400" dirty="0"/>
              <a:t>Developmental Co-ordination Disorder pathway</a:t>
            </a:r>
          </a:p>
          <a:p>
            <a:r>
              <a:rPr lang="en-GB" sz="2400" dirty="0"/>
              <a:t>Steps (dietetic support for restricted eating)</a:t>
            </a:r>
          </a:p>
          <a:p>
            <a:endParaRPr lang="en-US" sz="2400" dirty="0"/>
          </a:p>
        </p:txBody>
      </p:sp>
      <p:pic>
        <p:nvPicPr>
          <p:cNvPr id="4" name="Content Placeholder 4" descr="A map of a path&#10;&#10;AI-generated content may be incorrect.">
            <a:extLst>
              <a:ext uri="{FF2B5EF4-FFF2-40B4-BE49-F238E27FC236}">
                <a16:creationId xmlns:a16="http://schemas.microsoft.com/office/drawing/2014/main" id="{FEE12DD5-6500-393B-0FDB-49EABF94F9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25" r="2059" b="5048"/>
          <a:stretch>
            <a:fillRect/>
          </a:stretch>
        </p:blipFill>
        <p:spPr>
          <a:xfrm>
            <a:off x="6172200" y="1825625"/>
            <a:ext cx="5074920" cy="466725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71E089A-0BF3-280E-4D19-00614FF5F2FA}"/>
              </a:ext>
            </a:extLst>
          </p:cNvPr>
          <p:cNvSpPr/>
          <p:nvPr/>
        </p:nvSpPr>
        <p:spPr>
          <a:xfrm>
            <a:off x="7843520" y="1696720"/>
            <a:ext cx="1330960" cy="6908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370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9B60DA-7A7D-FCEC-EB7F-82C9C55C0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find the right support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533F7-A8CA-3AA2-19E7-3AEC5B196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16920" cy="4601054"/>
          </a:xfrm>
        </p:spPr>
        <p:txBody>
          <a:bodyPr/>
          <a:lstStyle/>
          <a:p>
            <a:r>
              <a:rPr lang="en-GB" dirty="0"/>
              <a:t>What is it that the young person needs help with?  </a:t>
            </a:r>
          </a:p>
          <a:p>
            <a:r>
              <a:rPr lang="en-GB" dirty="0"/>
              <a:t>What are they struggling with at school, home and other places?</a:t>
            </a:r>
          </a:p>
          <a:p>
            <a:r>
              <a:rPr lang="en-GB" dirty="0"/>
              <a:t>What are they/their family most worried about? What matters to them and the young person the most?</a:t>
            </a:r>
          </a:p>
          <a:p>
            <a:r>
              <a:rPr lang="en-GB" dirty="0"/>
              <a:t>What help and support have they/the school already tried? </a:t>
            </a:r>
          </a:p>
          <a:p>
            <a:r>
              <a:rPr lang="en-GB" dirty="0"/>
              <a:t>What has worked, what hasn’t, and do we know why?</a:t>
            </a:r>
          </a:p>
          <a:p>
            <a:r>
              <a:rPr lang="en-GB" dirty="0"/>
              <a:t>Does the young person need a Neurodiversity profile or is there a service out there already that could help?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175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89B3F-EE74-5576-0AB2-420C6C53F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91400" cy="1885706"/>
          </a:xfrm>
        </p:spPr>
        <p:txBody>
          <a:bodyPr>
            <a:normAutofit/>
          </a:bodyPr>
          <a:lstStyle/>
          <a:p>
            <a:r>
              <a:rPr lang="en-GB" dirty="0"/>
              <a:t>Neurodiversity Hub offers a wealth of support for families </a:t>
            </a:r>
            <a:endParaRPr lang="en-GB" sz="2700" dirty="0"/>
          </a:p>
        </p:txBody>
      </p:sp>
      <p:pic>
        <p:nvPicPr>
          <p:cNvPr id="5" name="Picture 4" descr="Neurodiversity Hub website">
            <a:extLst>
              <a:ext uri="{FF2B5EF4-FFF2-40B4-BE49-F238E27FC236}">
                <a16:creationId xmlns:a16="http://schemas.microsoft.com/office/drawing/2014/main" id="{E20C48F9-7D7B-0B79-17BC-BC6D80BD7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625" y="2073513"/>
            <a:ext cx="8229600" cy="3655531"/>
          </a:xfrm>
          <a:prstGeom prst="rect">
            <a:avLst/>
          </a:prstGeom>
        </p:spPr>
      </p:pic>
      <p:pic>
        <p:nvPicPr>
          <p:cNvPr id="7" name="Picture 6" descr="QR code.">
            <a:extLst>
              <a:ext uri="{FF2B5EF4-FFF2-40B4-BE49-F238E27FC236}">
                <a16:creationId xmlns:a16="http://schemas.microsoft.com/office/drawing/2014/main" id="{97A4A7AB-C22F-9DFE-9F8E-0ED0C1F7F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05" y="2250831"/>
            <a:ext cx="3317749" cy="33177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CAA077-9EB5-79F4-9975-276C0B838781}"/>
              </a:ext>
            </a:extLst>
          </p:cNvPr>
          <p:cNvSpPr txBox="1"/>
          <p:nvPr/>
        </p:nvSpPr>
        <p:spPr>
          <a:xfrm>
            <a:off x="3179035" y="5889509"/>
            <a:ext cx="5469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https://parentcarerscornwall.org.uk/neurodiversity/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175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8B92F58-BD3D-9D0A-81D8-59CA1B6DD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D579B-94A6-D042-8FA6-2462BB860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CAMHS ND pathway to diagnosis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A465F3-47FD-8BA9-0E10-2B0A8C75C88D}"/>
              </a:ext>
            </a:extLst>
          </p:cNvPr>
          <p:cNvSpPr/>
          <p:nvPr/>
        </p:nvSpPr>
        <p:spPr>
          <a:xfrm>
            <a:off x="1711152" y="2060386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Getting Help Intervention 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(12 weeks)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2F746BF-5F9F-0A8D-E8DE-98DE3E80AE30}"/>
              </a:ext>
            </a:extLst>
          </p:cNvPr>
          <p:cNvSpPr/>
          <p:nvPr/>
        </p:nvSpPr>
        <p:spPr>
          <a:xfrm>
            <a:off x="1711152" y="3385011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ND profiling tool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37C6EA-5B13-AB45-614E-B21FA530D5FB}"/>
              </a:ext>
            </a:extLst>
          </p:cNvPr>
          <p:cNvSpPr/>
          <p:nvPr/>
        </p:nvSpPr>
        <p:spPr>
          <a:xfrm>
            <a:off x="2848155" y="4853922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Refer to NDAT for Diagnosis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86677D-D07A-BFD2-D429-672A8FF9C32A}"/>
              </a:ext>
            </a:extLst>
          </p:cNvPr>
          <p:cNvSpPr/>
          <p:nvPr/>
        </p:nvSpPr>
        <p:spPr>
          <a:xfrm>
            <a:off x="396920" y="4853369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Sign posting to ND Hub for information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F750B3-364D-32FE-32C5-68AEAD078B95}"/>
              </a:ext>
            </a:extLst>
          </p:cNvPr>
          <p:cNvSpPr/>
          <p:nvPr/>
        </p:nvSpPr>
        <p:spPr>
          <a:xfrm>
            <a:off x="6474546" y="2088770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Getting More Help Intervention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80477D-B4E5-F3D4-F2DD-B10E94AEEE46}"/>
              </a:ext>
            </a:extLst>
          </p:cNvPr>
          <p:cNvSpPr/>
          <p:nvPr/>
        </p:nvSpPr>
        <p:spPr>
          <a:xfrm>
            <a:off x="6474546" y="3429000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ND Profiling tool (not essential)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0EDA929-99A7-9F60-0987-5F9D5BABE5E8}"/>
              </a:ext>
            </a:extLst>
          </p:cNvPr>
          <p:cNvSpPr/>
          <p:nvPr/>
        </p:nvSpPr>
        <p:spPr>
          <a:xfrm>
            <a:off x="6474546" y="4840098"/>
            <a:ext cx="2165230" cy="966159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Full ASD work up (6 weeks +)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A493B7C-A1C8-36E4-FE83-3CDAAE75261C}"/>
              </a:ext>
            </a:extLst>
          </p:cNvPr>
          <p:cNvSpPr/>
          <p:nvPr/>
        </p:nvSpPr>
        <p:spPr>
          <a:xfrm>
            <a:off x="8533866" y="3182983"/>
            <a:ext cx="990600" cy="2852057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116EC4-2170-B990-2198-40DD1B7ACECB}"/>
              </a:ext>
            </a:extLst>
          </p:cNvPr>
          <p:cNvSpPr txBox="1"/>
          <p:nvPr/>
        </p:nvSpPr>
        <p:spPr>
          <a:xfrm>
            <a:off x="9524466" y="3177903"/>
            <a:ext cx="24236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Completed alongside Therapeutic intervention by bespoke ND pathway Clinicians in CAMHS</a:t>
            </a:r>
          </a:p>
          <a:p>
            <a:endParaRPr lang="en-GB" sz="1600" dirty="0"/>
          </a:p>
          <a:p>
            <a:r>
              <a:rPr lang="en-GB" sz="1600" dirty="0"/>
              <a:t>These Clinicians will liaise with local schools to allow development of relationships, and support between CAMHS &amp; Education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6AFEB39-B2FE-010B-CD1A-A276AF73D2C1}"/>
              </a:ext>
            </a:extLst>
          </p:cNvPr>
          <p:cNvCxnSpPr/>
          <p:nvPr/>
        </p:nvCxnSpPr>
        <p:spPr>
          <a:xfrm>
            <a:off x="2827835" y="3026545"/>
            <a:ext cx="0" cy="33008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60FB7FA-307F-09B2-E11F-DCA706C1E5BA}"/>
              </a:ext>
            </a:extLst>
          </p:cNvPr>
          <p:cNvCxnSpPr>
            <a:cxnSpLocks/>
          </p:cNvCxnSpPr>
          <p:nvPr/>
        </p:nvCxnSpPr>
        <p:spPr>
          <a:xfrm>
            <a:off x="1943915" y="4351170"/>
            <a:ext cx="0" cy="5021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9579181-7F4D-7084-8358-6EDA9E9DC6B1}"/>
              </a:ext>
            </a:extLst>
          </p:cNvPr>
          <p:cNvCxnSpPr>
            <a:cxnSpLocks/>
          </p:cNvCxnSpPr>
          <p:nvPr/>
        </p:nvCxnSpPr>
        <p:spPr>
          <a:xfrm>
            <a:off x="3518715" y="4351170"/>
            <a:ext cx="0" cy="4889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BE4394A-5B97-2809-94DF-783935969B8E}"/>
              </a:ext>
            </a:extLst>
          </p:cNvPr>
          <p:cNvCxnSpPr/>
          <p:nvPr/>
        </p:nvCxnSpPr>
        <p:spPr>
          <a:xfrm>
            <a:off x="7572555" y="3098918"/>
            <a:ext cx="0" cy="33008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5B2C922-F5BD-0C38-55C3-84FD222A36D5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7557161" y="4395159"/>
            <a:ext cx="8589" cy="44493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25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F7E0-A8CE-3695-F0C4-C51A5F2B7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E2ABE-CBA9-D253-4C26-21D1FEBA6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" y="548005"/>
            <a:ext cx="8315960" cy="1072977"/>
          </a:xfrm>
        </p:spPr>
        <p:txBody>
          <a:bodyPr>
            <a:normAutofit/>
          </a:bodyPr>
          <a:lstStyle/>
          <a:p>
            <a:r>
              <a:rPr lang="en-GB" sz="3000" dirty="0"/>
              <a:t>Access to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DB7DB-2BF8-4FD7-6CFB-71FB4D952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Where Neurodiversity is indicated adaptations will be made for the Young Person in their treatment sessions across our services</a:t>
            </a:r>
          </a:p>
          <a:p>
            <a:pPr marL="0" indent="0">
              <a:buNone/>
            </a:pPr>
            <a:endParaRPr lang="en-GB" dirty="0"/>
          </a:p>
          <a:p>
            <a:pPr marL="285750" indent="-285750"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Shorter or longer appointments if needed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Turning off bright lights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Using drawing or writing if speaking is hard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Providing fidget toys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Taking a break during appointments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Giving more time to process information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437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5C072-5C13-7184-9C10-D638A099C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E3669-AD8E-8776-8DDD-6032AEA849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Mental Health Support Teams in Schools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F807A2-C932-BC9C-71E3-C25B2BAE08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482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A23BC-B175-5DDA-0577-4ABB54876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/>
              <a:t>MHST expansion clearly mandated in the NHS 10 year plan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A92FBAF-9830-0CE3-DF31-4485B1D69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3657" y="1825625"/>
            <a:ext cx="6039053" cy="4667250"/>
          </a:xfrm>
        </p:spPr>
        <p:txBody>
          <a:bodyPr>
            <a:normAutofit/>
          </a:bodyPr>
          <a:lstStyle/>
          <a:p>
            <a:r>
              <a:rPr lang="en-US" sz="2400" dirty="0"/>
              <a:t>Three key shifts </a:t>
            </a:r>
          </a:p>
          <a:p>
            <a:pPr lvl="1"/>
            <a:r>
              <a:rPr lang="en-US" sz="2000" dirty="0"/>
              <a:t>From hospital to community </a:t>
            </a:r>
          </a:p>
          <a:p>
            <a:pPr lvl="1"/>
            <a:r>
              <a:rPr lang="en-US" sz="2000" dirty="0"/>
              <a:t>From analogue to digital </a:t>
            </a:r>
          </a:p>
          <a:p>
            <a:pPr lvl="1"/>
            <a:r>
              <a:rPr lang="en-US" sz="2600" dirty="0"/>
              <a:t>From treatment to prevention </a:t>
            </a:r>
          </a:p>
          <a:p>
            <a:endParaRPr lang="en-US" sz="2400" dirty="0"/>
          </a:p>
          <a:p>
            <a:r>
              <a:rPr lang="en-US" sz="2400" dirty="0"/>
              <a:t>For MHSTs</a:t>
            </a:r>
          </a:p>
          <a:p>
            <a:pPr lvl="1"/>
            <a:r>
              <a:rPr lang="en-US" sz="2000" dirty="0"/>
              <a:t>100% coverage by 2029/30</a:t>
            </a:r>
          </a:p>
          <a:p>
            <a:pPr lvl="1"/>
            <a:r>
              <a:rPr lang="en-US" sz="2000" dirty="0"/>
              <a:t>Schools, colleges, alternative provision, electively home educated</a:t>
            </a:r>
          </a:p>
          <a:p>
            <a:pPr lvl="1"/>
            <a:r>
              <a:rPr lang="en-US" sz="2000" dirty="0"/>
              <a:t>Deliver the national model, evidence-based interventions, supporting mental health lead and giving advice to secondary school staff 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 descr="A cover of a health plan&#10;&#10;AI-generated content may be incorrect.">
            <a:extLst>
              <a:ext uri="{FF2B5EF4-FFF2-40B4-BE49-F238E27FC236}">
                <a16:creationId xmlns:a16="http://schemas.microsoft.com/office/drawing/2014/main" id="{AB6DBF0D-8059-D7FB-881F-B98B69B74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711" y="1825625"/>
            <a:ext cx="4620577" cy="4667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9480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D8DCB-FD45-EDF9-E786-B7BFE509E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D2E7-9DA5-14A7-2DC1-BD796E866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100" dirty="0"/>
              <a:t>MHST expansion – 2025/26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D4C1E57-CE60-7885-4D73-B069D4AE9C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614511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One new team, Restormel</a:t>
            </a:r>
          </a:p>
          <a:p>
            <a:endParaRPr lang="en-US" dirty="0"/>
          </a:p>
          <a:p>
            <a:r>
              <a:rPr lang="en-US" dirty="0"/>
              <a:t>Our first dedicated team for secondary schools </a:t>
            </a:r>
          </a:p>
          <a:p>
            <a:endParaRPr lang="en-US" dirty="0"/>
          </a:p>
          <a:p>
            <a:r>
              <a:rPr lang="en-US" dirty="0"/>
              <a:t>Supported by a new strategic partnership board </a:t>
            </a:r>
          </a:p>
          <a:p>
            <a:endParaRPr lang="en-US" dirty="0"/>
          </a:p>
          <a:p>
            <a:r>
              <a:rPr lang="en-US" dirty="0"/>
              <a:t>Co-produced with system partners, families and young people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B11436-7A08-A4A9-D570-83C71F6ACE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5" t="5437" r="4474" b="1631"/>
          <a:stretch>
            <a:fillRect/>
          </a:stretch>
        </p:blipFill>
        <p:spPr>
          <a:xfrm>
            <a:off x="7464813" y="1972291"/>
            <a:ext cx="4076947" cy="380256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CAF22AF-1A13-5775-3CFA-8E109F1EEB0B}"/>
              </a:ext>
            </a:extLst>
          </p:cNvPr>
          <p:cNvSpPr/>
          <p:nvPr/>
        </p:nvSpPr>
        <p:spPr>
          <a:xfrm rot="2321121">
            <a:off x="9076476" y="3773851"/>
            <a:ext cx="1391920" cy="77080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441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0826F7C-97B4-D820-8587-858966C51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/>
          <a:lstStyle/>
          <a:p>
            <a:r>
              <a:rPr lang="en-US" dirty="0"/>
              <a:t>What need are you seeing?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12BAAD9-A07D-E03F-E29F-1B970B551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/>
          <a:lstStyle/>
          <a:p>
            <a:r>
              <a:rPr lang="en-US" dirty="0"/>
              <a:t>How can we work together to deliver what secondary schools and their pupils need? </a:t>
            </a:r>
          </a:p>
        </p:txBody>
      </p:sp>
      <p:pic>
        <p:nvPicPr>
          <p:cNvPr id="5" name="Picture 4" descr="A group of colorful people sitting around a table&#10;&#10;AI-generated content may be incorrect.">
            <a:extLst>
              <a:ext uri="{FF2B5EF4-FFF2-40B4-BE49-F238E27FC236}">
                <a16:creationId xmlns:a16="http://schemas.microsoft.com/office/drawing/2014/main" id="{C94D486B-A213-6324-81AA-41FB45DED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060702"/>
            <a:ext cx="5181600" cy="4197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4108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13BF71-B312-83C1-8160-B7DD9192D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8A98A1-AAB4-136A-CD39-0253F1306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975" y="1094029"/>
            <a:ext cx="5182049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8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F185A-545D-1FC0-7B71-738B38B73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78C1F-BCD9-F197-5CD6-70878D963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Overview of Cornwall Partnership NHS Foundation Trust Children’s Services</a:t>
            </a:r>
            <a:b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lang="en-GB" dirty="0">
              <a:latin typeface="+mn-lt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21A768A-4E3D-1667-23BE-FD52B56FE05B}"/>
              </a:ext>
            </a:extLst>
          </p:cNvPr>
          <p:cNvSpPr/>
          <p:nvPr/>
        </p:nvSpPr>
        <p:spPr>
          <a:xfrm>
            <a:off x="957532" y="2803585"/>
            <a:ext cx="10420710" cy="19150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9DA52B-EBA2-24E1-043E-80968F8ACCF7}"/>
              </a:ext>
            </a:extLst>
          </p:cNvPr>
          <p:cNvSpPr txBox="1"/>
          <p:nvPr/>
        </p:nvSpPr>
        <p:spPr>
          <a:xfrm>
            <a:off x="957531" y="3576451"/>
            <a:ext cx="201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Pre-birth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324A87-25D5-F014-F297-77603EE4A1A1}"/>
              </a:ext>
            </a:extLst>
          </p:cNvPr>
          <p:cNvSpPr txBox="1"/>
          <p:nvPr/>
        </p:nvSpPr>
        <p:spPr>
          <a:xfrm>
            <a:off x="957531" y="4320249"/>
            <a:ext cx="3338424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Thriving Together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F52726-2FCF-8E05-98AA-680309E25040}"/>
              </a:ext>
            </a:extLst>
          </p:cNvPr>
          <p:cNvSpPr txBox="1"/>
          <p:nvPr/>
        </p:nvSpPr>
        <p:spPr>
          <a:xfrm>
            <a:off x="3010618" y="3572940"/>
            <a:ext cx="201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Pre-school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177089-3157-D935-2429-77863447E8D7}"/>
              </a:ext>
            </a:extLst>
          </p:cNvPr>
          <p:cNvSpPr txBox="1"/>
          <p:nvPr/>
        </p:nvSpPr>
        <p:spPr>
          <a:xfrm>
            <a:off x="5397260" y="3576451"/>
            <a:ext cx="201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School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122A4B-48CF-5A4D-ED83-9ED1D26F190C}"/>
              </a:ext>
            </a:extLst>
          </p:cNvPr>
          <p:cNvSpPr txBox="1"/>
          <p:nvPr/>
        </p:nvSpPr>
        <p:spPr>
          <a:xfrm>
            <a:off x="8793192" y="3576451"/>
            <a:ext cx="2018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Adulthood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1EB256-6C80-A991-424D-BEF4994433CD}"/>
              </a:ext>
            </a:extLst>
          </p:cNvPr>
          <p:cNvSpPr txBox="1"/>
          <p:nvPr/>
        </p:nvSpPr>
        <p:spPr>
          <a:xfrm>
            <a:off x="4819289" y="4320249"/>
            <a:ext cx="3565587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MHST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BD30D2-C9EB-6D18-3EA0-B0EDCC038170}"/>
              </a:ext>
            </a:extLst>
          </p:cNvPr>
          <p:cNvSpPr txBox="1"/>
          <p:nvPr/>
        </p:nvSpPr>
        <p:spPr>
          <a:xfrm>
            <a:off x="4819287" y="5336286"/>
            <a:ext cx="5515157" cy="7386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CAMHS, ADHD, Eating Disorders including ARFID (avoidant restrictive food intake disorder), Crisis Mental Health Services including COAST and LD Key workers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077790-2BE5-3ED7-D932-28A979102CB7}"/>
              </a:ext>
            </a:extLst>
          </p:cNvPr>
          <p:cNvSpPr txBox="1"/>
          <p:nvPr/>
        </p:nvSpPr>
        <p:spPr>
          <a:xfrm>
            <a:off x="954407" y="4850626"/>
            <a:ext cx="9380038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Special Parenting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3C710E-8B30-2FA5-F73C-E62E40375EB2}"/>
              </a:ext>
            </a:extLst>
          </p:cNvPr>
          <p:cNvSpPr txBox="1"/>
          <p:nvPr/>
        </p:nvSpPr>
        <p:spPr>
          <a:xfrm>
            <a:off x="4819289" y="6391909"/>
            <a:ext cx="3565587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Sowenna – General Adolescent Unit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EAF2A5-9963-4A6D-799D-78D30FB6BC77}"/>
              </a:ext>
            </a:extLst>
          </p:cNvPr>
          <p:cNvSpPr txBox="1"/>
          <p:nvPr/>
        </p:nvSpPr>
        <p:spPr>
          <a:xfrm>
            <a:off x="2147977" y="2123705"/>
            <a:ext cx="8186467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Community Nursing, epilepsy, palliative care, short breaks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7C0769-94DA-F8D3-7A22-E80AF84DACBA}"/>
              </a:ext>
            </a:extLst>
          </p:cNvPr>
          <p:cNvSpPr txBox="1"/>
          <p:nvPr/>
        </p:nvSpPr>
        <p:spPr>
          <a:xfrm>
            <a:off x="5029199" y="1666576"/>
            <a:ext cx="530524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Youth Justice Service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2AF5A4-5FF7-B115-96AD-8A261D813866}"/>
              </a:ext>
            </a:extLst>
          </p:cNvPr>
          <p:cNvSpPr txBox="1"/>
          <p:nvPr/>
        </p:nvSpPr>
        <p:spPr>
          <a:xfrm>
            <a:off x="3226279" y="2671608"/>
            <a:ext cx="7108165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Speech &amp; language, neurodiversity diagnosis &amp; assessment, learning disabilities</a:t>
            </a:r>
          </a:p>
        </p:txBody>
      </p:sp>
    </p:spTree>
    <p:extLst>
      <p:ext uri="{BB962C8B-B14F-4D97-AF65-F5344CB8AC3E}">
        <p14:creationId xmlns:p14="http://schemas.microsoft.com/office/powerpoint/2010/main" val="899331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BFA519-BFBB-5CAF-6B2F-84E62E334C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Appendix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EB73D74-6BF2-D282-3670-E9682DEDCA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34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B5FE-E773-96E4-BB4C-C40F2659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76" y="322396"/>
            <a:ext cx="6909262" cy="1072977"/>
          </a:xfrm>
        </p:spPr>
        <p:txBody>
          <a:bodyPr>
            <a:normAutofit fontScale="90000"/>
          </a:bodyPr>
          <a:lstStyle/>
          <a:p>
            <a:r>
              <a:rPr lang="en-GB" dirty="0"/>
              <a:t>Neurodiversity -  sources of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C450C-99AD-9F94-7072-60711C3CF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3855"/>
            <a:ext cx="10515600" cy="514282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/>
              <a:t>Accessing the Early Help Hub 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EARLY HELP CORNWALL COUNCIL</a:t>
            </a:r>
            <a:r>
              <a:rPr lang="en-GB" dirty="0"/>
              <a:t>  for advice and information on parent-focused workshops, family workers.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en-GB" dirty="0">
                <a:effectLst/>
              </a:rPr>
              <a:t>Such as:</a:t>
            </a:r>
          </a:p>
          <a:p>
            <a:pPr marL="0" indent="0">
              <a:buNone/>
            </a:pPr>
            <a:r>
              <a:rPr lang="en-GB" b="1" dirty="0">
                <a:effectLst/>
              </a:rPr>
              <a:t>Understanding your child with additional needs (</a:t>
            </a:r>
            <a:r>
              <a:rPr lang="en-GB" i="1" dirty="0">
                <a:effectLst/>
              </a:rPr>
              <a:t>free online course for all parents, carers and grandparents.)</a:t>
            </a:r>
          </a:p>
          <a:p>
            <a:r>
              <a:rPr lang="en-GB" i="1" dirty="0"/>
              <a:t>r</a:t>
            </a:r>
            <a:r>
              <a:rPr lang="en-GB" i="1" dirty="0">
                <a:effectLst/>
              </a:rPr>
              <a:t>eading your child's behaviour and understanding their feelings.</a:t>
            </a:r>
            <a:endParaRPr lang="en-GB" i="1" dirty="0"/>
          </a:p>
          <a:p>
            <a:r>
              <a:rPr lang="en-GB" i="1" dirty="0">
                <a:effectLst/>
              </a:rPr>
              <a:t>effective communication techniques.</a:t>
            </a:r>
            <a:endParaRPr lang="en-GB" i="1" dirty="0"/>
          </a:p>
          <a:p>
            <a:r>
              <a:rPr lang="en-GB" i="1" dirty="0">
                <a:effectLst/>
              </a:rPr>
              <a:t>reflecting on your relationship and how to nurture your child's emotional health.</a:t>
            </a:r>
            <a:endParaRPr lang="en-GB" i="1" dirty="0"/>
          </a:p>
          <a:p>
            <a:r>
              <a:rPr lang="en-GB" i="1" dirty="0">
                <a:effectLst/>
              </a:rPr>
              <a:t>a transformative journey that can strengthen your bond with your child at every age.</a:t>
            </a:r>
            <a:endParaRPr lang="en-GB" i="1" dirty="0"/>
          </a:p>
          <a:p>
            <a:pPr marL="0" indent="0">
              <a:buNone/>
            </a:pPr>
            <a:r>
              <a:rPr lang="en-GB" i="1" dirty="0">
                <a:effectLst/>
              </a:rPr>
              <a:t>Find out more on the </a:t>
            </a:r>
            <a:r>
              <a:rPr lang="en-GB" i="1" dirty="0">
                <a:effectLst/>
                <a:hlinkClick r:id="rId3" tooltip="https://gbr01.safelinks.protection.outlook.com/?url=https%3a%2f%2finourplace.heiapply.com%2fonline-learning%2fcourse%2f36&amp;data=05%7c02%7ckpurse%40nhs.net%7c3baec11fd53644c87ce408dc4cdbe958%7c37c354b285b047f5b22207b48d774ee3%7c0%7c0%7c638469754590218113%7cunknown%7ctwfpbgzsb3d8eyjwijoimc4wljawmdailcjqijoiv2lumziilcjbtii6ik1hawwilcjxvci6mn0%3d%7c0%7c%7c%7c&amp;sdata=lerfcwbz4b%2b%2bh5mp7lqdokngap41bk1dli30gzgpqsg%3d&amp;reserved=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Our Place website</a:t>
            </a:r>
            <a:r>
              <a:rPr lang="en-GB" i="1" dirty="0">
                <a:effectLst/>
              </a:rPr>
              <a:t>, including a short video that provides an overview. Use the Access Code TAMAR.</a:t>
            </a:r>
            <a:endParaRPr lang="en-GB" i="1" dirty="0"/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HOME START KERNOW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dirty="0"/>
              <a:t>– workshops and parent support</a:t>
            </a:r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CHAT HEALTH</a:t>
            </a:r>
            <a:r>
              <a:rPr lang="en-GB" dirty="0"/>
              <a:t> text and advice line </a:t>
            </a:r>
          </a:p>
          <a:p>
            <a:r>
              <a:rPr lang="en-GB" dirty="0"/>
              <a:t>Health Visiting and School nursing service</a:t>
            </a:r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NEURODIVERSITY HUB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dirty="0"/>
              <a:t>Family Hubs in your locality</a:t>
            </a:r>
          </a:p>
          <a:p>
            <a:r>
              <a:rPr lang="en-GB" dirty="0"/>
              <a:t>Autism in Schools Team advice line</a:t>
            </a:r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PARENT CARER CORNWALL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 support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SEND IASS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support for parents in relation to navigating the SEND system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9"/>
              </a:rPr>
              <a:t>YOUNG PEOPLE CORNWALL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support young people directly</a:t>
            </a:r>
          </a:p>
          <a:p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Parenting </a:t>
            </a:r>
            <a:r>
              <a:rPr lang="en-GB" u="sng" kern="100" dirty="0" err="1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cornwall</a:t>
            </a:r>
            <a:r>
              <a:rPr lang="en-GB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podcasts</a:t>
            </a:r>
            <a:endParaRPr lang="en-GB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7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ADB57-F331-DC29-32F9-45FE74699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37369-C46C-021B-C643-55F190B1A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 anchor="ctr"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Celebrating Success</a:t>
            </a:r>
            <a:br>
              <a:rPr lang="en-GB" dirty="0"/>
            </a:b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Mental Health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7B91A-1AF1-0509-DF41-194B7CF096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dirty="0"/>
              <a:t>Number 1 in England for CAMHs Access 2024/25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dirty="0"/>
              <a:t>27% reduction in Emergency Department attendance for CYP in Mental Health crisis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dirty="0"/>
              <a:t>Safe place at Sowenna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dirty="0"/>
              <a:t>Thriving Together; Multiagency consultation model embedded and effective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dirty="0"/>
              <a:t>COAST (Community Outreach and Support Team); Zero Specialist Eating Disorder Unit admissions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dirty="0"/>
              <a:t>Gender Identity Service pathway established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b="0" i="0" dirty="0">
              <a:effectLst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92FA4C-7BE8-2755-1EB1-8CC3080D27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89" r="26339"/>
          <a:stretch>
            <a:fillRect/>
          </a:stretch>
        </p:blipFill>
        <p:spPr>
          <a:xfrm>
            <a:off x="6172200" y="1825625"/>
            <a:ext cx="5181600" cy="4667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2754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48A19-D285-D78B-96A1-8B236FC98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9E4FC-C0BA-4727-2BDC-C2062F1AF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09262" cy="1072977"/>
          </a:xfrm>
        </p:spPr>
        <p:txBody>
          <a:bodyPr anchor="ctr"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Celebrating Success</a:t>
            </a:r>
            <a:b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Health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61543-BCF6-5322-ADE2-AC24C99A5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Increased training and delivery of phlebotomy in the community to reduce attendance to RCHT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New SaLT pathway within Youth Justice Service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Short Breaks rated ‘good’ by Ofsted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Joint epilepsy transition clinic with RCHT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SaLT, ND and ADHD investment and recovery plans in place to reduce waits </a:t>
            </a:r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000" b="0" i="0" dirty="0">
              <a:effectLst/>
            </a:endParaRPr>
          </a:p>
          <a:p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5A8A0-B42F-3FCF-EDE7-9ADC1D99A5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089" r="26339"/>
          <a:stretch>
            <a:fillRect/>
          </a:stretch>
        </p:blipFill>
        <p:spPr>
          <a:xfrm>
            <a:off x="6172200" y="1825625"/>
            <a:ext cx="5181600" cy="4667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500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1AB6B-1456-0464-42CC-73200C79D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E3FEC-FCDA-B9E0-5211-69328E5587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CAMHS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ED90CB-BECF-7238-52A5-D69870E74C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181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64399-31E9-BD77-EDDC-B31210DA1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494917" cy="1072977"/>
          </a:xfrm>
        </p:spPr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950"/>
              </a:lnSpc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Overview of CAMHS Community Services</a:t>
            </a:r>
            <a:b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04805-0C6A-E46B-C712-3F2CB68DA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Provides assessment, consultation, and treatment for children and young people (ages 5-18) with moderate to severe mental health difficulties.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Focus on complex, co-occurring needs, involving families, carers, and professional networks.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Conditions include mood, anxiety, eating disorders, trauma, autism spectrum disorder, and more.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Offers psychological interventions tailored to individual goals and needs.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Collaborates with education, social care, the voluntary care sector and community groups.</a:t>
            </a:r>
          </a:p>
          <a:p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22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FA9FE-3E3A-2DA1-16DF-77AA4D72F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9ACF-5A2F-32E0-008D-0898CAEA4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950"/>
              </a:lnSpc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Service Structure &amp; Offer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FEBF0-FB8A-0983-3446-5E7C964BF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9589" cy="4601054"/>
          </a:xfrm>
        </p:spPr>
        <p:txBody>
          <a:bodyPr>
            <a:normAutofit fontScale="85000" lnSpcReduction="10000"/>
          </a:bodyPr>
          <a:lstStyle/>
          <a:p>
            <a:pPr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Service divided into Integrated Care Areas - East, Mid, West, moving to place-based model as per 10 year plan.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Available Monday-Friday, 9am-5pm.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Initial, targeted, and intensive treatments based on NICE guidelines.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Patient choice options meeting central to decision making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First intervention: holistic, reviewed after 6 sessions.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Follow-up treatments: goal-focused and evidence-based.</a:t>
            </a:r>
          </a:p>
          <a:p>
            <a:pPr algn="l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0000"/>
                </a:solidFill>
                <a:effectLst/>
                <a:latin typeface="+mj-lt"/>
              </a:rPr>
              <a:t>Multi-disciplinary team includes psychiatrists, psychologists, clinical associate psychologists, allied health professionals, nurses, psychotherapists and support workers.</a:t>
            </a:r>
          </a:p>
          <a:p>
            <a:endParaRPr lang="en-GB" sz="24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728130-F497-897E-46F5-944E32EA0B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5" t="5437" r="4474" b="1631"/>
          <a:stretch>
            <a:fillRect/>
          </a:stretch>
        </p:blipFill>
        <p:spPr>
          <a:xfrm>
            <a:off x="8115053" y="1962131"/>
            <a:ext cx="4076947" cy="38025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B1DB00-E94F-7882-A703-46735317AD4B}"/>
              </a:ext>
            </a:extLst>
          </p:cNvPr>
          <p:cNvSpPr txBox="1"/>
          <p:nvPr/>
        </p:nvSpPr>
        <p:spPr>
          <a:xfrm rot="21199547">
            <a:off x="8395866" y="4179543"/>
            <a:ext cx="94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DE8B0C-B387-133F-B125-D806488C6A8E}"/>
              </a:ext>
            </a:extLst>
          </p:cNvPr>
          <p:cNvSpPr txBox="1"/>
          <p:nvPr/>
        </p:nvSpPr>
        <p:spPr>
          <a:xfrm rot="21199547">
            <a:off x="9132499" y="3703430"/>
            <a:ext cx="94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2EBF5-DAA2-1C7E-CA59-CC4CACF9F0F0}"/>
              </a:ext>
            </a:extLst>
          </p:cNvPr>
          <p:cNvSpPr txBox="1"/>
          <p:nvPr/>
        </p:nvSpPr>
        <p:spPr>
          <a:xfrm rot="21199547">
            <a:off x="10171802" y="2561794"/>
            <a:ext cx="94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EAST</a:t>
            </a:r>
          </a:p>
        </p:txBody>
      </p:sp>
    </p:spTree>
    <p:extLst>
      <p:ext uri="{BB962C8B-B14F-4D97-AF65-F5344CB8AC3E}">
        <p14:creationId xmlns:p14="http://schemas.microsoft.com/office/powerpoint/2010/main" val="1563325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7D5B0-EBAD-D6A1-053F-47C92E542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CAEE6-94C0-4DC3-8975-B4C68B369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ts val="1950"/>
              </a:lnSpc>
              <a:spcBef>
                <a:spcPts val="1000"/>
              </a:spcBef>
              <a:spcAft>
                <a:spcPts val="900"/>
              </a:spcAft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Referral &amp; Support Process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endParaRPr lang="en-GB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433060-31E0-B9A8-5FC8-AFA23E3F78F2}"/>
              </a:ext>
            </a:extLst>
          </p:cNvPr>
          <p:cNvSpPr/>
          <p:nvPr/>
        </p:nvSpPr>
        <p:spPr>
          <a:xfrm>
            <a:off x="1052423" y="2009955"/>
            <a:ext cx="2191109" cy="141904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Referral triage by qualified mental health professionals 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5E8BF6C-973C-95B7-00CE-CB03F10138F3}"/>
              </a:ext>
            </a:extLst>
          </p:cNvPr>
          <p:cNvSpPr/>
          <p:nvPr/>
        </p:nvSpPr>
        <p:spPr>
          <a:xfrm>
            <a:off x="1940943" y="3673049"/>
            <a:ext cx="405441" cy="6556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D1C97A-7EAF-F2E1-4032-5C72778C0645}"/>
              </a:ext>
            </a:extLst>
          </p:cNvPr>
          <p:cNvSpPr/>
          <p:nvPr/>
        </p:nvSpPr>
        <p:spPr>
          <a:xfrm>
            <a:off x="1048108" y="4474106"/>
            <a:ext cx="2191109" cy="141904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Needs may be better met elsewhere in the system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38E8AC-7752-C543-51CF-66078D9F65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887" t="10630" r="20512" b="10293"/>
          <a:stretch>
            <a:fillRect/>
          </a:stretch>
        </p:blipFill>
        <p:spPr>
          <a:xfrm>
            <a:off x="3001993" y="5404252"/>
            <a:ext cx="1764709" cy="1419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F9D47C-B033-230A-656A-9EA0FFA10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38" t="2012" r="27606" b="87369"/>
          <a:stretch>
            <a:fillRect/>
          </a:stretch>
        </p:blipFill>
        <p:spPr>
          <a:xfrm>
            <a:off x="482471" y="6144671"/>
            <a:ext cx="2432648" cy="377500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4A56BFEB-F132-F227-85CD-56EDD1ACD9B3}"/>
              </a:ext>
            </a:extLst>
          </p:cNvPr>
          <p:cNvSpPr/>
          <p:nvPr/>
        </p:nvSpPr>
        <p:spPr>
          <a:xfrm rot="16200000">
            <a:off x="3620219" y="2272159"/>
            <a:ext cx="405441" cy="6556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25CE93-3020-7938-A9FC-1C2FCCE58280}"/>
              </a:ext>
            </a:extLst>
          </p:cNvPr>
          <p:cNvSpPr/>
          <p:nvPr/>
        </p:nvSpPr>
        <p:spPr>
          <a:xfrm>
            <a:off x="4508740" y="2009954"/>
            <a:ext cx="2191109" cy="141904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Acceptance letter and invite to options meeting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7914007-7C5F-EC28-DF33-175906FFCCA2}"/>
              </a:ext>
            </a:extLst>
          </p:cNvPr>
          <p:cNvSpPr/>
          <p:nvPr/>
        </p:nvSpPr>
        <p:spPr>
          <a:xfrm rot="16200000">
            <a:off x="7067910" y="2272159"/>
            <a:ext cx="405441" cy="6556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E9D8AF-B625-3AEF-CF0C-5B5113696C0C}"/>
              </a:ext>
            </a:extLst>
          </p:cNvPr>
          <p:cNvSpPr/>
          <p:nvPr/>
        </p:nvSpPr>
        <p:spPr>
          <a:xfrm>
            <a:off x="7965057" y="2009953"/>
            <a:ext cx="3715109" cy="141904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Targeted NICE guidance intervention alongside individual care, safety and risk plans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06CE98-3A89-AD69-9BD1-BC19C3936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088" y="3589416"/>
            <a:ext cx="3005837" cy="3005837"/>
          </a:xfrm>
          <a:prstGeom prst="rect">
            <a:avLst/>
          </a:prstGeom>
        </p:spPr>
      </p:pic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8D31BD4D-09C8-8D4A-6E70-2204AA068445}"/>
              </a:ext>
            </a:extLst>
          </p:cNvPr>
          <p:cNvCxnSpPr>
            <a:stCxn id="12" idx="2"/>
            <a:endCxn id="8" idx="3"/>
          </p:cNvCxnSpPr>
          <p:nvPr/>
        </p:nvCxnSpPr>
        <p:spPr>
          <a:xfrm rot="5400000">
            <a:off x="3544441" y="3123775"/>
            <a:ext cx="1754630" cy="2365078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186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E0F7E1-E4E6-4C10-B0C0-6E798D41A237}" vid="{FDEED520-E510-4FD6-8F25-313649C69D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02E613D-51E7-4E2E-A8CC-20D16405773A}">
  <we:reference id="ec54a0d4-1494-4e42-b65a-78000cc718aa" version="1.0.0.0" store="EXCatalog" storeType="EXCatalog"/>
  <we:alternateReferences>
    <we:reference id="WA200003509" version="1.0.0.0" store="en-GB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Trust PowerPoint template</Template>
  <TotalTime>197</TotalTime>
  <Words>1835</Words>
  <Application>Microsoft Office PowerPoint</Application>
  <PresentationFormat>Widescreen</PresentationFormat>
  <Paragraphs>234</Paragraphs>
  <Slides>31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Aptos</vt:lpstr>
      <vt:lpstr>Arial</vt:lpstr>
      <vt:lpstr>Calibri</vt:lpstr>
      <vt:lpstr>Wingdings</vt:lpstr>
      <vt:lpstr>Office Theme</vt:lpstr>
      <vt:lpstr>Children’s Services</vt:lpstr>
      <vt:lpstr>Hello!  </vt:lpstr>
      <vt:lpstr>Overview of Cornwall Partnership NHS Foundation Trust Children’s Services </vt:lpstr>
      <vt:lpstr>Celebrating Success Mental Health</vt:lpstr>
      <vt:lpstr>Celebrating Success Health</vt:lpstr>
      <vt:lpstr>CAMHS</vt:lpstr>
      <vt:lpstr>Overview of CAMHS Community Services </vt:lpstr>
      <vt:lpstr>Service Structure &amp; Offer</vt:lpstr>
      <vt:lpstr>Referral &amp; Support Process </vt:lpstr>
      <vt:lpstr>CAMHS Contact Details </vt:lpstr>
      <vt:lpstr>Children’s Eating Disorders Access</vt:lpstr>
      <vt:lpstr>Eating Disorders </vt:lpstr>
      <vt:lpstr>Childrens Eating Disorders Access</vt:lpstr>
      <vt:lpstr>Accessing Crisis Mental Health Services </vt:lpstr>
      <vt:lpstr>Neurodevelopmental Service</vt:lpstr>
      <vt:lpstr>Shifting the focus from deficit to difference</vt:lpstr>
      <vt:lpstr>Strategic partnership key to enabling a needs-led approach</vt:lpstr>
      <vt:lpstr>Concern re; continuing rise of ND referrals</vt:lpstr>
      <vt:lpstr>The neurodiversity pathway in Cornwall is not linear</vt:lpstr>
      <vt:lpstr>Early Help – have these been explored before a referral to secondary services?</vt:lpstr>
      <vt:lpstr>How to find the right support</vt:lpstr>
      <vt:lpstr>Neurodiversity Hub offers a wealth of support for families </vt:lpstr>
      <vt:lpstr>CAMHS ND pathway to diagnosis</vt:lpstr>
      <vt:lpstr>Access to treatment</vt:lpstr>
      <vt:lpstr>Mental Health Support Teams in Schools</vt:lpstr>
      <vt:lpstr>MHST expansion clearly mandated in the NHS 10 year plan</vt:lpstr>
      <vt:lpstr>MHST expansion – 2025/26</vt:lpstr>
      <vt:lpstr>What need are you seeing?</vt:lpstr>
      <vt:lpstr>Any questions?</vt:lpstr>
      <vt:lpstr>Appendix</vt:lpstr>
      <vt:lpstr>Neurodiversity -  sources of help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HAYES, Lucy (CORNWALL PARTNERSHIP NHS FOUNDATION TRUST)</dc:creator>
  <cp:lastModifiedBy>Kate Littledyke</cp:lastModifiedBy>
  <cp:revision>17</cp:revision>
  <dcterms:created xsi:type="dcterms:W3CDTF">2025-09-12T08:37:06Z</dcterms:created>
  <dcterms:modified xsi:type="dcterms:W3CDTF">2025-09-25T18:37:33Z</dcterms:modified>
</cp:coreProperties>
</file>