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6858000" cy="9144000"/>
  <p:embeddedFontLst>
    <p:embeddedFont>
      <p:font typeface="Exo 2" panose="020B060402020202020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1AD0C9-2A8B-4083-99D8-FFC83ED525B7}">
  <a:tblStyle styleId="{DC1AD0C9-2A8B-4083-99D8-FFC83ED525B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522" y="3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3d6bb68b93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3d6bb68b93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3d6bb68b93_0_3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3d6bb68b93_0_3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3d6bb68b93_0_3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3d6bb68b93_0_3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3d6bb68b93_0_5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3d6bb68b93_0_5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Focus on three top systems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6d16660cc1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6d16660cc1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3d6bb68b93_0_5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3d6bb68b93_0_5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3d6bb68b93_0_4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3d6bb68b93_0_4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3d6bb68b93_0_4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3d6bb68b93_0_4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21558afc25c_0_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21558afc25c_0_2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3d6bb68b93_0_5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3d6bb68b93_0_5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1f8d5b9c6c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1f8d5b9c6c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7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3d6bb68b93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3d6bb68b93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3d6bb68b93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3d6bb68b93_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3d6bb68b93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3d6bb68b93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3d6bb68b93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3d6bb68b93_0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i="1"/>
              <a:t>Cornish schools ranking out of </a:t>
            </a:r>
            <a:r>
              <a:rPr lang="en-GB" sz="1000" b="1" i="1"/>
              <a:t>30</a:t>
            </a:r>
            <a:r>
              <a:rPr lang="en-GB" sz="1000" i="1"/>
              <a:t>: Devon schools ranking out of </a:t>
            </a:r>
            <a:r>
              <a:rPr lang="en-GB" sz="1000" b="1" i="1"/>
              <a:t>42</a:t>
            </a:r>
            <a:endParaRPr sz="1000" b="1"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6d16660cc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6d16660cc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6d16660cc1_0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6d16660cc1_0_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3d6bb68b93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3d6bb68b93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yEjwBM0R9FsiNSj1H1kDXWq4NFU5YZiPEqV3lYtVAt8/edit?usp=sharing" TargetMode="External"/><Relationship Id="rId7" Type="http://schemas.openxmlformats.org/officeDocument/2006/relationships/hyperlink" Target="https://docs.google.com/document/d/1aWntZJS2z3molfdQ44dZVAIEx7G4tDjE8OB1rclV3h8/edit?usp=sharin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cs.google.com/document/d/11fFnpu_TQT4KIxTpk4VwFJjGKfjuXY6LZNutXCMZFnY/edit?usp=sharing" TargetMode="External"/><Relationship Id="rId5" Type="http://schemas.openxmlformats.org/officeDocument/2006/relationships/hyperlink" Target="https://docs.google.com/document/d/1I6oBxrghFGExuVZJFmyUa4bzfZqP12eRS8QaSpnOrSM/edit?usp=sharing" TargetMode="External"/><Relationship Id="rId4" Type="http://schemas.openxmlformats.org/officeDocument/2006/relationships/hyperlink" Target="https://docs.google.com/document/d/1qnRTpB2xeYQi25o9XQFaXb3tcMxUy1vdBWOdIVYSvn4/edit?usp=sharing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jNqjddMC0Wde8Y-PTujk5CSVgn8xn_dGVS9zX5AI5Cw/edit?gid=1757555831#gid=1757555831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AQZqvQ6ybbt1sPX_ieEJMwkpQfNIwxra7N7-KE5otPk/edit#gid=1759046616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iMq1lRoMaM2xDz9LDOiicXhyFiY02F8j04yJcWIFtds/edit?usp=sharin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u/1/d/1WOaV6a0hDVv9-4xxrSGxMQKlf-kp6TdLOr5HVveejZA/edi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0" y="4998375"/>
            <a:ext cx="9144000" cy="145200"/>
          </a:xfrm>
          <a:prstGeom prst="rect">
            <a:avLst/>
          </a:prstGeom>
          <a:solidFill>
            <a:srgbClr val="00413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0" y="4945600"/>
            <a:ext cx="9144000" cy="64200"/>
          </a:xfrm>
          <a:prstGeom prst="rect">
            <a:avLst/>
          </a:prstGeom>
          <a:solidFill>
            <a:srgbClr val="CEB4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532800" y="499850"/>
            <a:ext cx="4313100" cy="2992500"/>
          </a:xfrm>
          <a:prstGeom prst="wedgeRoundRectCallout">
            <a:avLst>
              <a:gd name="adj1" fmla="val 62025"/>
              <a:gd name="adj2" fmla="val 17579"/>
              <a:gd name="adj3" fmla="val 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2700" i="1">
                <a:latin typeface="Calibri"/>
                <a:ea typeface="Calibri"/>
                <a:cs typeface="Calibri"/>
                <a:sym typeface="Calibri"/>
              </a:rPr>
              <a:t>"Every day a student is in school is a day we shape their future — attendance is not just a number, it's a reflection of hope, belonging, and opportunity."</a:t>
            </a:r>
            <a:endParaRPr i="1">
              <a:solidFill>
                <a:srgbClr val="000000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378125" y="3821225"/>
            <a:ext cx="5026200" cy="9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Reflect: </a:t>
            </a: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implications does this have for </a:t>
            </a: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you </a:t>
            </a: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strategic planning?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6725" y="152400"/>
            <a:ext cx="2809875" cy="390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2"/>
          <p:cNvSpPr/>
          <p:nvPr/>
        </p:nvSpPr>
        <p:spPr>
          <a:xfrm>
            <a:off x="0" y="4998375"/>
            <a:ext cx="9144000" cy="145200"/>
          </a:xfrm>
          <a:prstGeom prst="rect">
            <a:avLst/>
          </a:prstGeom>
          <a:solidFill>
            <a:srgbClr val="00413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22"/>
          <p:cNvSpPr/>
          <p:nvPr/>
        </p:nvSpPr>
        <p:spPr>
          <a:xfrm>
            <a:off x="0" y="4945600"/>
            <a:ext cx="9144000" cy="64200"/>
          </a:xfrm>
          <a:prstGeom prst="rect">
            <a:avLst/>
          </a:prstGeom>
          <a:solidFill>
            <a:srgbClr val="CEB4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2" name="Google Shape;182;p22"/>
          <p:cNvGrpSpPr/>
          <p:nvPr/>
        </p:nvGrpSpPr>
        <p:grpSpPr>
          <a:xfrm>
            <a:off x="311702" y="236095"/>
            <a:ext cx="1552900" cy="907300"/>
            <a:chOff x="180352" y="236095"/>
            <a:chExt cx="1552900" cy="907300"/>
          </a:xfrm>
        </p:grpSpPr>
        <p:sp>
          <p:nvSpPr>
            <p:cNvPr id="183" name="Google Shape;183;p22"/>
            <p:cNvSpPr txBox="1"/>
            <p:nvPr/>
          </p:nvSpPr>
          <p:spPr>
            <a:xfrm>
              <a:off x="180352" y="2360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What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184" name="Google Shape;184;p22"/>
            <p:cNvSpPr txBox="1"/>
            <p:nvPr/>
          </p:nvSpPr>
          <p:spPr>
            <a:xfrm>
              <a:off x="994952" y="236145"/>
              <a:ext cx="738300" cy="415500"/>
            </a:xfrm>
            <a:prstGeom prst="rect">
              <a:avLst/>
            </a:prstGeom>
            <a:solidFill>
              <a:srgbClr val="F1C232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Why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185" name="Google Shape;185;p22"/>
            <p:cNvSpPr txBox="1"/>
            <p:nvPr/>
          </p:nvSpPr>
          <p:spPr>
            <a:xfrm>
              <a:off x="1803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How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186" name="Google Shape;186;p22"/>
            <p:cNvSpPr txBox="1"/>
            <p:nvPr/>
          </p:nvSpPr>
          <p:spPr>
            <a:xfrm>
              <a:off x="9949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If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187" name="Google Shape;187;p22"/>
          <p:cNvSpPr txBox="1"/>
          <p:nvPr/>
        </p:nvSpPr>
        <p:spPr>
          <a:xfrm>
            <a:off x="2088575" y="236100"/>
            <a:ext cx="6022800" cy="4926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004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Why is our goal challenging to achieve?</a:t>
            </a:r>
            <a:endParaRPr sz="2000" b="1">
              <a:highlight>
                <a:srgbClr val="004138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2"/>
          <p:cNvSpPr txBox="1"/>
          <p:nvPr/>
        </p:nvSpPr>
        <p:spPr>
          <a:xfrm>
            <a:off x="257100" y="1293850"/>
            <a:ext cx="2664000" cy="2184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CEB43A"/>
                </a:solidFill>
                <a:latin typeface="Calibri"/>
                <a:ea typeface="Calibri"/>
                <a:cs typeface="Calibri"/>
                <a:sym typeface="Calibri"/>
              </a:rPr>
              <a:t>Knowledge &amp; Expertise</a:t>
            </a:r>
            <a:endParaRPr sz="2000" b="1">
              <a:solidFill>
                <a:srgbClr val="CEB4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knowledge-building is not yet world-class (1).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22"/>
          <p:cNvSpPr txBox="1"/>
          <p:nvPr/>
        </p:nvSpPr>
        <p:spPr>
          <a:xfrm>
            <a:off x="3093450" y="1305275"/>
            <a:ext cx="3000600" cy="2234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CEB43A"/>
                </a:solidFill>
                <a:latin typeface="Calibri"/>
                <a:ea typeface="Calibri"/>
                <a:cs typeface="Calibri"/>
                <a:sym typeface="Calibri"/>
              </a:rPr>
              <a:t>Clarity &amp; Prioritising</a:t>
            </a:r>
            <a:endParaRPr sz="2000" b="1">
              <a:solidFill>
                <a:srgbClr val="CEB4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Leadership at all levels does not yet bring clarity needed to secure high-impact implementation (2).</a:t>
            </a:r>
            <a:endParaRPr sz="20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22"/>
          <p:cNvSpPr txBox="1"/>
          <p:nvPr/>
        </p:nvSpPr>
        <p:spPr>
          <a:xfrm>
            <a:off x="6266400" y="1305275"/>
            <a:ext cx="2664000" cy="2234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CEB43A"/>
                </a:solidFill>
                <a:latin typeface="Calibri"/>
                <a:ea typeface="Calibri"/>
                <a:cs typeface="Calibri"/>
                <a:sym typeface="Calibri"/>
              </a:rPr>
              <a:t>Responsibility &amp; Habits</a:t>
            </a:r>
            <a:endParaRPr sz="2000" b="1">
              <a:solidFill>
                <a:srgbClr val="CEB4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fully embedded culture of personal ownership is not yet fully in place across every team (3).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2"/>
          <p:cNvSpPr txBox="1"/>
          <p:nvPr/>
        </p:nvSpPr>
        <p:spPr>
          <a:xfrm>
            <a:off x="177600" y="3916225"/>
            <a:ext cx="8832300" cy="5916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Turn and talk: 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is the biggest challenge in your school? (1), (2), (3), or all?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3"/>
          <p:cNvSpPr/>
          <p:nvPr/>
        </p:nvSpPr>
        <p:spPr>
          <a:xfrm>
            <a:off x="0" y="4998375"/>
            <a:ext cx="9144000" cy="145200"/>
          </a:xfrm>
          <a:prstGeom prst="rect">
            <a:avLst/>
          </a:prstGeom>
          <a:solidFill>
            <a:srgbClr val="00413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3"/>
          <p:cNvSpPr/>
          <p:nvPr/>
        </p:nvSpPr>
        <p:spPr>
          <a:xfrm>
            <a:off x="0" y="4945600"/>
            <a:ext cx="9144000" cy="64200"/>
          </a:xfrm>
          <a:prstGeom prst="rect">
            <a:avLst/>
          </a:prstGeom>
          <a:solidFill>
            <a:srgbClr val="CEB4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8" name="Google Shape;198;p23"/>
          <p:cNvGrpSpPr/>
          <p:nvPr/>
        </p:nvGrpSpPr>
        <p:grpSpPr>
          <a:xfrm>
            <a:off x="311702" y="236095"/>
            <a:ext cx="1552900" cy="907300"/>
            <a:chOff x="180352" y="236095"/>
            <a:chExt cx="1552900" cy="907300"/>
          </a:xfrm>
        </p:grpSpPr>
        <p:sp>
          <p:nvSpPr>
            <p:cNvPr id="199" name="Google Shape;199;p23"/>
            <p:cNvSpPr txBox="1"/>
            <p:nvPr/>
          </p:nvSpPr>
          <p:spPr>
            <a:xfrm>
              <a:off x="180352" y="2360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What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200" name="Google Shape;200;p23"/>
            <p:cNvSpPr txBox="1"/>
            <p:nvPr/>
          </p:nvSpPr>
          <p:spPr>
            <a:xfrm>
              <a:off x="994952" y="23614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Why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201" name="Google Shape;201;p23"/>
            <p:cNvSpPr txBox="1"/>
            <p:nvPr/>
          </p:nvSpPr>
          <p:spPr>
            <a:xfrm>
              <a:off x="180352" y="727895"/>
              <a:ext cx="738300" cy="415500"/>
            </a:xfrm>
            <a:prstGeom prst="rect">
              <a:avLst/>
            </a:prstGeom>
            <a:solidFill>
              <a:srgbClr val="F1C232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How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202" name="Google Shape;202;p23"/>
            <p:cNvSpPr txBox="1"/>
            <p:nvPr/>
          </p:nvSpPr>
          <p:spPr>
            <a:xfrm>
              <a:off x="9949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If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203" name="Google Shape;203;p23"/>
          <p:cNvSpPr txBox="1"/>
          <p:nvPr/>
        </p:nvSpPr>
        <p:spPr>
          <a:xfrm>
            <a:off x="2088575" y="236100"/>
            <a:ext cx="7002900" cy="800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004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How will our Attend Strategic Plan 2025-6 address this?</a:t>
            </a:r>
            <a:endParaRPr sz="20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1C232"/>
                </a:solidFill>
                <a:latin typeface="Calibri"/>
                <a:ea typeface="Calibri"/>
                <a:cs typeface="Calibri"/>
                <a:sym typeface="Calibri"/>
              </a:rPr>
              <a:t>2 Pillars; 5 systems</a:t>
            </a:r>
            <a:endParaRPr sz="2000" b="1">
              <a:solidFill>
                <a:srgbClr val="F1C23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3"/>
          <p:cNvSpPr txBox="1"/>
          <p:nvPr/>
        </p:nvSpPr>
        <p:spPr>
          <a:xfrm>
            <a:off x="554275" y="1848375"/>
            <a:ext cx="974700" cy="1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205" name="Google Shape;205;p23"/>
          <p:cNvSpPr txBox="1"/>
          <p:nvPr/>
        </p:nvSpPr>
        <p:spPr>
          <a:xfrm>
            <a:off x="311700" y="1319900"/>
            <a:ext cx="4002000" cy="11226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500" b="1">
                <a:solidFill>
                  <a:srgbClr val="F1C232"/>
                </a:solidFill>
                <a:latin typeface="Calibri"/>
                <a:ea typeface="Calibri"/>
                <a:cs typeface="Calibri"/>
                <a:sym typeface="Calibri"/>
              </a:rPr>
              <a:t>Pillar 1: Supporting Absentees</a:t>
            </a:r>
            <a:endParaRPr sz="2500">
              <a:solidFill>
                <a:srgbClr val="F1C23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23"/>
          <p:cNvSpPr txBox="1"/>
          <p:nvPr/>
        </p:nvSpPr>
        <p:spPr>
          <a:xfrm>
            <a:off x="4466075" y="1310325"/>
            <a:ext cx="4625400" cy="11226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b="1">
                <a:solidFill>
                  <a:srgbClr val="F1C232"/>
                </a:solidFill>
                <a:latin typeface="Calibri"/>
                <a:ea typeface="Calibri"/>
                <a:cs typeface="Calibri"/>
                <a:sym typeface="Calibri"/>
              </a:rPr>
              <a:t>Pillar 2: Celebrating Attendees</a:t>
            </a:r>
            <a:endParaRPr sz="2500">
              <a:solidFill>
                <a:srgbClr val="F1C23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23"/>
          <p:cNvSpPr txBox="1"/>
          <p:nvPr/>
        </p:nvSpPr>
        <p:spPr>
          <a:xfrm>
            <a:off x="311700" y="2474975"/>
            <a:ext cx="4301100" cy="22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1.1 </a:t>
            </a:r>
            <a:r>
              <a:rPr lang="en-GB" sz="2000" b="1">
                <a:solidFill>
                  <a:schemeClr val="dk1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Attendance Team Leadership</a:t>
            </a: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(Attend Daily Debriefs, Timetables, Concern Escalation, Threshold automations, EWO)</a:t>
            </a:r>
            <a:endParaRPr sz="12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1.2 </a:t>
            </a:r>
            <a:r>
              <a:rPr lang="en-GB" sz="2000" b="1">
                <a:solidFill>
                  <a:schemeClr val="dk1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Family Support</a:t>
            </a: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(Calls, Texts, Meetings, Home Visits, EHE)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1.3 </a:t>
            </a:r>
            <a:r>
              <a:rPr lang="en-GB" sz="2000" b="1">
                <a:solidFill>
                  <a:schemeClr val="dk1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Student Support</a:t>
            </a: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(Workshops</a:t>
            </a:r>
            <a:r>
              <a:rPr lang="en-GB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Mentoring, Buddy System, Rewards, Adapted Timetables)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3"/>
          <p:cNvSpPr txBox="1"/>
          <p:nvPr/>
        </p:nvSpPr>
        <p:spPr>
          <a:xfrm>
            <a:off x="4751225" y="2474975"/>
            <a:ext cx="4449300" cy="26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2.1 </a:t>
            </a:r>
            <a:r>
              <a:rPr lang="en-GB" sz="2000" b="1">
                <a:solidFill>
                  <a:schemeClr val="dk1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Warm Connection</a:t>
            </a: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(WWF, Tutoring, Knowing Tutees, Missed You Messages, Tutor Check-In calls, YearTeams)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2.2 </a:t>
            </a:r>
            <a:r>
              <a:rPr lang="en-GB" sz="2000" b="1">
                <a:solidFill>
                  <a:schemeClr val="dk1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Massive Celebration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(100% Club, Top&amp;Tailed Assemblies&amp;Greetings, Streak Automation, Recognition Events, Motivating Texts)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4"/>
          <p:cNvSpPr/>
          <p:nvPr/>
        </p:nvSpPr>
        <p:spPr>
          <a:xfrm>
            <a:off x="0" y="4998375"/>
            <a:ext cx="9144000" cy="145200"/>
          </a:xfrm>
          <a:prstGeom prst="rect">
            <a:avLst/>
          </a:prstGeom>
          <a:solidFill>
            <a:srgbClr val="00413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24"/>
          <p:cNvSpPr/>
          <p:nvPr/>
        </p:nvSpPr>
        <p:spPr>
          <a:xfrm>
            <a:off x="0" y="4945600"/>
            <a:ext cx="9144000" cy="64200"/>
          </a:xfrm>
          <a:prstGeom prst="rect">
            <a:avLst/>
          </a:prstGeom>
          <a:solidFill>
            <a:srgbClr val="CEB4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5" name="Google Shape;215;p24"/>
          <p:cNvGrpSpPr/>
          <p:nvPr/>
        </p:nvGrpSpPr>
        <p:grpSpPr>
          <a:xfrm>
            <a:off x="311702" y="236095"/>
            <a:ext cx="1552900" cy="907300"/>
            <a:chOff x="180352" y="236095"/>
            <a:chExt cx="1552900" cy="907300"/>
          </a:xfrm>
        </p:grpSpPr>
        <p:sp>
          <p:nvSpPr>
            <p:cNvPr id="216" name="Google Shape;216;p24"/>
            <p:cNvSpPr txBox="1"/>
            <p:nvPr/>
          </p:nvSpPr>
          <p:spPr>
            <a:xfrm>
              <a:off x="180352" y="236095"/>
              <a:ext cx="738300" cy="415500"/>
            </a:xfrm>
            <a:prstGeom prst="rect">
              <a:avLst/>
            </a:prstGeom>
            <a:solidFill>
              <a:srgbClr val="F1C232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What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217" name="Google Shape;217;p24"/>
            <p:cNvSpPr txBox="1"/>
            <p:nvPr/>
          </p:nvSpPr>
          <p:spPr>
            <a:xfrm>
              <a:off x="994952" y="23614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Why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218" name="Google Shape;218;p24"/>
            <p:cNvSpPr txBox="1"/>
            <p:nvPr/>
          </p:nvSpPr>
          <p:spPr>
            <a:xfrm>
              <a:off x="1803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How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219" name="Google Shape;219;p24"/>
            <p:cNvSpPr txBox="1"/>
            <p:nvPr/>
          </p:nvSpPr>
          <p:spPr>
            <a:xfrm>
              <a:off x="9949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If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220" name="Google Shape;220;p24"/>
          <p:cNvSpPr txBox="1"/>
          <p:nvPr/>
        </p:nvSpPr>
        <p:spPr>
          <a:xfrm>
            <a:off x="2088575" y="236100"/>
            <a:ext cx="6022800" cy="4926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004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What have we learned from 2023-24?</a:t>
            </a:r>
            <a:endParaRPr sz="2000" b="1">
              <a:highlight>
                <a:srgbClr val="004138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24"/>
          <p:cNvSpPr txBox="1"/>
          <p:nvPr/>
        </p:nvSpPr>
        <p:spPr>
          <a:xfrm>
            <a:off x="2088575" y="236100"/>
            <a:ext cx="6615600" cy="4926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004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How will we improve </a:t>
            </a:r>
            <a:r>
              <a:rPr lang="en-GB" sz="1800" b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Systems</a:t>
            </a:r>
            <a:endParaRPr sz="1800" b="1">
              <a:solidFill>
                <a:srgbClr val="38761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4"/>
          <p:cNvSpPr txBox="1"/>
          <p:nvPr/>
        </p:nvSpPr>
        <p:spPr>
          <a:xfrm>
            <a:off x="354650" y="1331675"/>
            <a:ext cx="6764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223" name="Google Shape;223;p24"/>
          <p:cNvSpPr txBox="1"/>
          <p:nvPr/>
        </p:nvSpPr>
        <p:spPr>
          <a:xfrm>
            <a:off x="311700" y="1240912"/>
            <a:ext cx="3154800" cy="2853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will keep: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Streaks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Tracking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Escalation process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 number of meetings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Implementation plans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4"/>
          <p:cNvSpPr txBox="1"/>
          <p:nvPr/>
        </p:nvSpPr>
        <p:spPr>
          <a:xfrm>
            <a:off x="3573750" y="1240900"/>
            <a:ext cx="5130300" cy="33222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will add/improve: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Weekly Celebrations - 100% club, targeted rewards.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Early intervention and Shared ownership- HOY workshops, Tutor mentoring, AHT mentoring.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Follow up - 3 pm calls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Messaging - Greetings, assemblies, Socials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Tutor well being check ins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5" name="Google Shape;225;p24"/>
          <p:cNvGrpSpPr/>
          <p:nvPr/>
        </p:nvGrpSpPr>
        <p:grpSpPr>
          <a:xfrm>
            <a:off x="311702" y="236095"/>
            <a:ext cx="1552900" cy="907300"/>
            <a:chOff x="180352" y="236095"/>
            <a:chExt cx="1552900" cy="907300"/>
          </a:xfrm>
        </p:grpSpPr>
        <p:sp>
          <p:nvSpPr>
            <p:cNvPr id="226" name="Google Shape;226;p24"/>
            <p:cNvSpPr txBox="1"/>
            <p:nvPr/>
          </p:nvSpPr>
          <p:spPr>
            <a:xfrm>
              <a:off x="180352" y="2360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What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227" name="Google Shape;227;p24"/>
            <p:cNvSpPr txBox="1"/>
            <p:nvPr/>
          </p:nvSpPr>
          <p:spPr>
            <a:xfrm>
              <a:off x="994952" y="23614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Why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228" name="Google Shape;228;p24"/>
            <p:cNvSpPr txBox="1"/>
            <p:nvPr/>
          </p:nvSpPr>
          <p:spPr>
            <a:xfrm>
              <a:off x="180352" y="727895"/>
              <a:ext cx="738300" cy="415500"/>
            </a:xfrm>
            <a:prstGeom prst="rect">
              <a:avLst/>
            </a:prstGeom>
            <a:solidFill>
              <a:srgbClr val="F1C232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How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229" name="Google Shape;229;p24"/>
            <p:cNvSpPr txBox="1"/>
            <p:nvPr/>
          </p:nvSpPr>
          <p:spPr>
            <a:xfrm>
              <a:off x="9949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If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5"/>
          <p:cNvSpPr/>
          <p:nvPr/>
        </p:nvSpPr>
        <p:spPr>
          <a:xfrm>
            <a:off x="0" y="4998375"/>
            <a:ext cx="9144000" cy="145200"/>
          </a:xfrm>
          <a:prstGeom prst="rect">
            <a:avLst/>
          </a:prstGeom>
          <a:solidFill>
            <a:srgbClr val="00413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5"/>
          <p:cNvSpPr/>
          <p:nvPr/>
        </p:nvSpPr>
        <p:spPr>
          <a:xfrm>
            <a:off x="0" y="4945600"/>
            <a:ext cx="9144000" cy="64200"/>
          </a:xfrm>
          <a:prstGeom prst="rect">
            <a:avLst/>
          </a:prstGeom>
          <a:solidFill>
            <a:srgbClr val="CEB4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6" name="Google Shape;236;p25"/>
          <p:cNvGrpSpPr/>
          <p:nvPr/>
        </p:nvGrpSpPr>
        <p:grpSpPr>
          <a:xfrm>
            <a:off x="311702" y="236095"/>
            <a:ext cx="1552900" cy="907300"/>
            <a:chOff x="180352" y="236095"/>
            <a:chExt cx="1552900" cy="907300"/>
          </a:xfrm>
        </p:grpSpPr>
        <p:sp>
          <p:nvSpPr>
            <p:cNvPr id="237" name="Google Shape;237;p25"/>
            <p:cNvSpPr txBox="1"/>
            <p:nvPr/>
          </p:nvSpPr>
          <p:spPr>
            <a:xfrm>
              <a:off x="180352" y="2360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What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238" name="Google Shape;238;p25"/>
            <p:cNvSpPr txBox="1"/>
            <p:nvPr/>
          </p:nvSpPr>
          <p:spPr>
            <a:xfrm>
              <a:off x="994952" y="236145"/>
              <a:ext cx="738300" cy="415500"/>
            </a:xfrm>
            <a:prstGeom prst="rect">
              <a:avLst/>
            </a:prstGeom>
            <a:solidFill>
              <a:srgbClr val="F1C232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Why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239" name="Google Shape;239;p25"/>
            <p:cNvSpPr txBox="1"/>
            <p:nvPr/>
          </p:nvSpPr>
          <p:spPr>
            <a:xfrm>
              <a:off x="1803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How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240" name="Google Shape;240;p25"/>
            <p:cNvSpPr txBox="1"/>
            <p:nvPr/>
          </p:nvSpPr>
          <p:spPr>
            <a:xfrm>
              <a:off x="9949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If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241" name="Google Shape;241;p25"/>
          <p:cNvSpPr txBox="1"/>
          <p:nvPr/>
        </p:nvSpPr>
        <p:spPr>
          <a:xfrm>
            <a:off x="2088575" y="236100"/>
            <a:ext cx="6022800" cy="4926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004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Why are we adding to our strategy?</a:t>
            </a:r>
            <a:endParaRPr sz="2000" b="1">
              <a:highlight>
                <a:srgbClr val="004138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25"/>
          <p:cNvSpPr txBox="1"/>
          <p:nvPr/>
        </p:nvSpPr>
        <p:spPr>
          <a:xfrm>
            <a:off x="368200" y="1305275"/>
            <a:ext cx="8562300" cy="2554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CEB43A"/>
                </a:solidFill>
                <a:latin typeface="Calibri"/>
                <a:ea typeface="Calibri"/>
                <a:cs typeface="Calibri"/>
                <a:sym typeface="Calibri"/>
              </a:rPr>
              <a:t>100% Club </a:t>
            </a:r>
            <a:endParaRPr sz="2000" b="1">
              <a:solidFill>
                <a:srgbClr val="CEB4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Encourages short-term success that supports long-term habit change.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Celebrates and recognises students with full weekly attendance.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Builds motivation through positive reinforcement.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Sets a clear goal for all students.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Promotes pride, consistency, and a sense of achievement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2000" b="1">
              <a:solidFill>
                <a:srgbClr val="CEB4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CEB4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25"/>
          <p:cNvSpPr txBox="1"/>
          <p:nvPr/>
        </p:nvSpPr>
        <p:spPr>
          <a:xfrm>
            <a:off x="177600" y="3916225"/>
            <a:ext cx="8832300" cy="5916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Reflect: 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do you recognise positive habits weekly?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6"/>
          <p:cNvSpPr/>
          <p:nvPr/>
        </p:nvSpPr>
        <p:spPr>
          <a:xfrm>
            <a:off x="0" y="4998375"/>
            <a:ext cx="9144000" cy="145200"/>
          </a:xfrm>
          <a:prstGeom prst="rect">
            <a:avLst/>
          </a:prstGeom>
          <a:solidFill>
            <a:srgbClr val="00413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26"/>
          <p:cNvSpPr/>
          <p:nvPr/>
        </p:nvSpPr>
        <p:spPr>
          <a:xfrm>
            <a:off x="0" y="4945600"/>
            <a:ext cx="9144000" cy="64200"/>
          </a:xfrm>
          <a:prstGeom prst="rect">
            <a:avLst/>
          </a:prstGeom>
          <a:solidFill>
            <a:srgbClr val="CEB4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0" name="Google Shape;250;p26"/>
          <p:cNvGrpSpPr/>
          <p:nvPr/>
        </p:nvGrpSpPr>
        <p:grpSpPr>
          <a:xfrm>
            <a:off x="311702" y="236095"/>
            <a:ext cx="1552900" cy="907300"/>
            <a:chOff x="180352" y="236095"/>
            <a:chExt cx="1552900" cy="907300"/>
          </a:xfrm>
        </p:grpSpPr>
        <p:sp>
          <p:nvSpPr>
            <p:cNvPr id="251" name="Google Shape;251;p26"/>
            <p:cNvSpPr txBox="1"/>
            <p:nvPr/>
          </p:nvSpPr>
          <p:spPr>
            <a:xfrm>
              <a:off x="180352" y="2360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What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252" name="Google Shape;252;p26"/>
            <p:cNvSpPr txBox="1"/>
            <p:nvPr/>
          </p:nvSpPr>
          <p:spPr>
            <a:xfrm>
              <a:off x="994952" y="23614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Why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253" name="Google Shape;253;p26"/>
            <p:cNvSpPr txBox="1"/>
            <p:nvPr/>
          </p:nvSpPr>
          <p:spPr>
            <a:xfrm>
              <a:off x="180352" y="727895"/>
              <a:ext cx="738300" cy="415500"/>
            </a:xfrm>
            <a:prstGeom prst="rect">
              <a:avLst/>
            </a:prstGeom>
            <a:solidFill>
              <a:srgbClr val="F1C232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How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254" name="Google Shape;254;p26"/>
            <p:cNvSpPr txBox="1"/>
            <p:nvPr/>
          </p:nvSpPr>
          <p:spPr>
            <a:xfrm>
              <a:off x="9949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If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255" name="Google Shape;255;p26"/>
          <p:cNvSpPr txBox="1"/>
          <p:nvPr/>
        </p:nvSpPr>
        <p:spPr>
          <a:xfrm>
            <a:off x="554275" y="1848375"/>
            <a:ext cx="7734000" cy="17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256" name="Google Shape;256;p26"/>
          <p:cNvSpPr txBox="1"/>
          <p:nvPr/>
        </p:nvSpPr>
        <p:spPr>
          <a:xfrm>
            <a:off x="565750" y="4060425"/>
            <a:ext cx="8349600" cy="7824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Share: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Consider who you will line manage from September: How can you maximise the time during their 1:1 to reach 100% on all key metrics?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6"/>
          <p:cNvSpPr txBox="1"/>
          <p:nvPr/>
        </p:nvSpPr>
        <p:spPr>
          <a:xfrm>
            <a:off x="2265475" y="138250"/>
            <a:ext cx="6649800" cy="4926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004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Attend leadership - Making the most of 1:1s</a:t>
            </a:r>
            <a:endParaRPr sz="2000" b="1">
              <a:solidFill>
                <a:srgbClr val="F1C23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6"/>
          <p:cNvSpPr txBox="1"/>
          <p:nvPr/>
        </p:nvSpPr>
        <p:spPr>
          <a:xfrm>
            <a:off x="311700" y="875625"/>
            <a:ext cx="3517500" cy="28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Calibri"/>
              <a:buAutoNum type="arabicPeriod"/>
            </a:pPr>
            <a:r>
              <a:rPr lang="en-GB" sz="2000" u="sng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Attendance lead, mentor and HOY 1:1 template</a:t>
            </a:r>
            <a:endParaRPr sz="2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dk1"/>
                </a:solidFill>
                <a:highlight>
                  <a:srgbClr val="B6D7A8"/>
                </a:highlight>
                <a:latin typeface="Calibri"/>
                <a:ea typeface="Calibri"/>
                <a:cs typeface="Calibri"/>
                <a:sym typeface="Calibri"/>
              </a:rPr>
              <a:t>Suggest:</a:t>
            </a:r>
            <a:r>
              <a:rPr lang="en-GB" sz="2000">
                <a:solidFill>
                  <a:schemeClr val="dk1"/>
                </a:solidFill>
                <a:highlight>
                  <a:srgbClr val="B6D7A8"/>
                </a:highlight>
                <a:latin typeface="Calibri"/>
                <a:ea typeface="Calibri"/>
                <a:cs typeface="Calibri"/>
                <a:sym typeface="Calibri"/>
              </a:rPr>
              <a:t> Calendar in 15 minutes prep for each 1:1</a:t>
            </a:r>
            <a:endParaRPr sz="2000">
              <a:solidFill>
                <a:schemeClr val="dk1"/>
              </a:solidFill>
              <a:highlight>
                <a:srgbClr val="B6D7A8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9" name="Google Shape;25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29625" y="950676"/>
            <a:ext cx="4547076" cy="2514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7"/>
          <p:cNvSpPr/>
          <p:nvPr/>
        </p:nvSpPr>
        <p:spPr>
          <a:xfrm>
            <a:off x="0" y="4998375"/>
            <a:ext cx="9144000" cy="145200"/>
          </a:xfrm>
          <a:prstGeom prst="rect">
            <a:avLst/>
          </a:prstGeom>
          <a:solidFill>
            <a:srgbClr val="00413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27"/>
          <p:cNvSpPr/>
          <p:nvPr/>
        </p:nvSpPr>
        <p:spPr>
          <a:xfrm>
            <a:off x="0" y="4945600"/>
            <a:ext cx="9144000" cy="64200"/>
          </a:xfrm>
          <a:prstGeom prst="rect">
            <a:avLst/>
          </a:prstGeom>
          <a:solidFill>
            <a:srgbClr val="CEB4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6" name="Google Shape;266;p27"/>
          <p:cNvGrpSpPr/>
          <p:nvPr/>
        </p:nvGrpSpPr>
        <p:grpSpPr>
          <a:xfrm>
            <a:off x="311702" y="236095"/>
            <a:ext cx="1552900" cy="907300"/>
            <a:chOff x="180352" y="236095"/>
            <a:chExt cx="1552900" cy="907300"/>
          </a:xfrm>
        </p:grpSpPr>
        <p:sp>
          <p:nvSpPr>
            <p:cNvPr id="267" name="Google Shape;267;p27"/>
            <p:cNvSpPr txBox="1"/>
            <p:nvPr/>
          </p:nvSpPr>
          <p:spPr>
            <a:xfrm>
              <a:off x="180352" y="2360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What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268" name="Google Shape;268;p27"/>
            <p:cNvSpPr txBox="1"/>
            <p:nvPr/>
          </p:nvSpPr>
          <p:spPr>
            <a:xfrm>
              <a:off x="994952" y="23614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Why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269" name="Google Shape;269;p27"/>
            <p:cNvSpPr txBox="1"/>
            <p:nvPr/>
          </p:nvSpPr>
          <p:spPr>
            <a:xfrm>
              <a:off x="180352" y="727895"/>
              <a:ext cx="738300" cy="415500"/>
            </a:xfrm>
            <a:prstGeom prst="rect">
              <a:avLst/>
            </a:prstGeom>
            <a:solidFill>
              <a:srgbClr val="F1C232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How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270" name="Google Shape;270;p27"/>
            <p:cNvSpPr txBox="1"/>
            <p:nvPr/>
          </p:nvSpPr>
          <p:spPr>
            <a:xfrm>
              <a:off x="9949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If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271" name="Google Shape;271;p27"/>
          <p:cNvSpPr txBox="1"/>
          <p:nvPr/>
        </p:nvSpPr>
        <p:spPr>
          <a:xfrm>
            <a:off x="2088575" y="236100"/>
            <a:ext cx="7002900" cy="800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004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Attend leadership - </a:t>
            </a: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How will our Attend Strategic Plan 2025-6 address this? </a:t>
            </a:r>
            <a:r>
              <a:rPr lang="en-GB" sz="2000" b="1">
                <a:solidFill>
                  <a:srgbClr val="F1C232"/>
                </a:solidFill>
                <a:latin typeface="Calibri"/>
                <a:ea typeface="Calibri"/>
                <a:cs typeface="Calibri"/>
                <a:sym typeface="Calibri"/>
              </a:rPr>
              <a:t>Implementation plans</a:t>
            </a:r>
            <a:endParaRPr sz="2000" b="1">
              <a:solidFill>
                <a:srgbClr val="F1C23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7"/>
          <p:cNvSpPr txBox="1"/>
          <p:nvPr/>
        </p:nvSpPr>
        <p:spPr>
          <a:xfrm>
            <a:off x="554275" y="1848375"/>
            <a:ext cx="974700" cy="1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pic>
        <p:nvPicPr>
          <p:cNvPr id="273" name="Google Shape;27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3025" y="1321882"/>
            <a:ext cx="7310225" cy="3338336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27"/>
          <p:cNvSpPr txBox="1"/>
          <p:nvPr/>
        </p:nvSpPr>
        <p:spPr>
          <a:xfrm>
            <a:off x="234775" y="4453000"/>
            <a:ext cx="8775900" cy="4926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Reflect:</a:t>
            </a: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what steps </a:t>
            </a: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are needed before September</a:t>
            </a: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8"/>
          <p:cNvSpPr/>
          <p:nvPr/>
        </p:nvSpPr>
        <p:spPr>
          <a:xfrm>
            <a:off x="0" y="4998375"/>
            <a:ext cx="9144000" cy="145200"/>
          </a:xfrm>
          <a:prstGeom prst="rect">
            <a:avLst/>
          </a:prstGeom>
          <a:solidFill>
            <a:srgbClr val="00413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28"/>
          <p:cNvSpPr/>
          <p:nvPr/>
        </p:nvSpPr>
        <p:spPr>
          <a:xfrm>
            <a:off x="0" y="4945600"/>
            <a:ext cx="9144000" cy="64200"/>
          </a:xfrm>
          <a:prstGeom prst="rect">
            <a:avLst/>
          </a:prstGeom>
          <a:solidFill>
            <a:srgbClr val="CEB4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1" name="Google Shape;281;p28"/>
          <p:cNvGrpSpPr/>
          <p:nvPr/>
        </p:nvGrpSpPr>
        <p:grpSpPr>
          <a:xfrm>
            <a:off x="311702" y="236095"/>
            <a:ext cx="1552900" cy="907300"/>
            <a:chOff x="180352" y="236095"/>
            <a:chExt cx="1552900" cy="907300"/>
          </a:xfrm>
        </p:grpSpPr>
        <p:sp>
          <p:nvSpPr>
            <p:cNvPr id="282" name="Google Shape;282;p28"/>
            <p:cNvSpPr txBox="1"/>
            <p:nvPr/>
          </p:nvSpPr>
          <p:spPr>
            <a:xfrm>
              <a:off x="180352" y="236095"/>
              <a:ext cx="738300" cy="415500"/>
            </a:xfrm>
            <a:prstGeom prst="rect">
              <a:avLst/>
            </a:prstGeom>
            <a:solidFill>
              <a:srgbClr val="F1C232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What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283" name="Google Shape;283;p28"/>
            <p:cNvSpPr txBox="1"/>
            <p:nvPr/>
          </p:nvSpPr>
          <p:spPr>
            <a:xfrm>
              <a:off x="994952" y="23614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Why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284" name="Google Shape;284;p28"/>
            <p:cNvSpPr txBox="1"/>
            <p:nvPr/>
          </p:nvSpPr>
          <p:spPr>
            <a:xfrm>
              <a:off x="1803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How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285" name="Google Shape;285;p28"/>
            <p:cNvSpPr txBox="1"/>
            <p:nvPr/>
          </p:nvSpPr>
          <p:spPr>
            <a:xfrm>
              <a:off x="9949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If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286" name="Google Shape;286;p28"/>
          <p:cNvSpPr txBox="1"/>
          <p:nvPr/>
        </p:nvSpPr>
        <p:spPr>
          <a:xfrm>
            <a:off x="2088575" y="236100"/>
            <a:ext cx="6994800" cy="7542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004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Attend leadership - </a:t>
            </a:r>
            <a:r>
              <a:rPr lang="en-GB" sz="2000" b="1">
                <a:highlight>
                  <a:srgbClr val="CEB43A"/>
                </a:highlight>
                <a:latin typeface="Calibri"/>
                <a:ea typeface="Calibri"/>
                <a:cs typeface="Calibri"/>
                <a:sym typeface="Calibri"/>
              </a:rPr>
              <a:t>How can I have oversight at a glance?</a:t>
            </a:r>
            <a:r>
              <a:rPr lang="en-GB" sz="2000" b="1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endParaRPr sz="2200" b="1"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>
                <a:latin typeface="Calibri"/>
                <a:ea typeface="Calibri"/>
                <a:cs typeface="Calibri"/>
                <a:sym typeface="Calibri"/>
              </a:rPr>
              <a:t> </a:t>
            </a:r>
            <a:endParaRPr sz="1700" b="1">
              <a:highlight>
                <a:srgbClr val="004138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7" name="Google Shape;28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95800"/>
            <a:ext cx="6660849" cy="349740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28"/>
          <p:cNvSpPr txBox="1"/>
          <p:nvPr/>
        </p:nvSpPr>
        <p:spPr>
          <a:xfrm>
            <a:off x="6987250" y="1361400"/>
            <a:ext cx="2022600" cy="31464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Reflect: 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is the most useful metric as a Headteacher? Are there any gaps?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9"/>
          <p:cNvSpPr/>
          <p:nvPr/>
        </p:nvSpPr>
        <p:spPr>
          <a:xfrm>
            <a:off x="0" y="4998375"/>
            <a:ext cx="9144000" cy="145200"/>
          </a:xfrm>
          <a:prstGeom prst="rect">
            <a:avLst/>
          </a:prstGeom>
          <a:solidFill>
            <a:srgbClr val="00413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29"/>
          <p:cNvSpPr/>
          <p:nvPr/>
        </p:nvSpPr>
        <p:spPr>
          <a:xfrm>
            <a:off x="0" y="4945600"/>
            <a:ext cx="9144000" cy="64200"/>
          </a:xfrm>
          <a:prstGeom prst="rect">
            <a:avLst/>
          </a:prstGeom>
          <a:solidFill>
            <a:srgbClr val="CEB4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5" name="Google Shape;295;p29"/>
          <p:cNvGrpSpPr/>
          <p:nvPr/>
        </p:nvGrpSpPr>
        <p:grpSpPr>
          <a:xfrm>
            <a:off x="311702" y="236095"/>
            <a:ext cx="1552900" cy="907300"/>
            <a:chOff x="180352" y="236095"/>
            <a:chExt cx="1552900" cy="907300"/>
          </a:xfrm>
        </p:grpSpPr>
        <p:sp>
          <p:nvSpPr>
            <p:cNvPr id="296" name="Google Shape;296;p29"/>
            <p:cNvSpPr txBox="1"/>
            <p:nvPr/>
          </p:nvSpPr>
          <p:spPr>
            <a:xfrm>
              <a:off x="180352" y="2360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What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297" name="Google Shape;297;p29"/>
            <p:cNvSpPr txBox="1"/>
            <p:nvPr/>
          </p:nvSpPr>
          <p:spPr>
            <a:xfrm>
              <a:off x="994952" y="23614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Why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298" name="Google Shape;298;p29"/>
            <p:cNvSpPr txBox="1"/>
            <p:nvPr/>
          </p:nvSpPr>
          <p:spPr>
            <a:xfrm>
              <a:off x="1803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How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299" name="Google Shape;299;p29"/>
            <p:cNvSpPr txBox="1"/>
            <p:nvPr/>
          </p:nvSpPr>
          <p:spPr>
            <a:xfrm>
              <a:off x="994952" y="727895"/>
              <a:ext cx="738300" cy="415500"/>
            </a:xfrm>
            <a:prstGeom prst="rect">
              <a:avLst/>
            </a:prstGeom>
            <a:solidFill>
              <a:srgbClr val="F1C232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If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300" name="Google Shape;300;p29"/>
          <p:cNvSpPr txBox="1"/>
          <p:nvPr/>
        </p:nvSpPr>
        <p:spPr>
          <a:xfrm>
            <a:off x="2088575" y="236100"/>
            <a:ext cx="5844600" cy="4926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004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What if…    Top 3 pitfalls, Top 3 preemptions</a:t>
            </a:r>
            <a:endParaRPr sz="2000" b="1">
              <a:highlight>
                <a:srgbClr val="004138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9"/>
          <p:cNvSpPr txBox="1"/>
          <p:nvPr/>
        </p:nvSpPr>
        <p:spPr>
          <a:xfrm>
            <a:off x="311700" y="1282175"/>
            <a:ext cx="8748600" cy="15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9"/>
          <p:cNvSpPr txBox="1"/>
          <p:nvPr/>
        </p:nvSpPr>
        <p:spPr>
          <a:xfrm>
            <a:off x="311700" y="1282176"/>
            <a:ext cx="3934500" cy="7152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Pastoral leaders are not conducting enough meetings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29"/>
          <p:cNvSpPr txBox="1"/>
          <p:nvPr/>
        </p:nvSpPr>
        <p:spPr>
          <a:xfrm>
            <a:off x="4500475" y="1282176"/>
            <a:ext cx="3934500" cy="7152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Develop </a:t>
            </a:r>
            <a:r>
              <a:rPr lang="en-GB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timetables 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block out time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29"/>
          <p:cNvSpPr txBox="1"/>
          <p:nvPr/>
        </p:nvSpPr>
        <p:spPr>
          <a:xfrm>
            <a:off x="311700" y="2213375"/>
            <a:ext cx="3934500" cy="980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Students/parents concern over ‘pressure’ of attendance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29"/>
          <p:cNvSpPr txBox="1"/>
          <p:nvPr/>
        </p:nvSpPr>
        <p:spPr>
          <a:xfrm>
            <a:off x="4500475" y="2213375"/>
            <a:ext cx="3934500" cy="10440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Ensure all challenge is foregrounded in support alongside the message that </a:t>
            </a:r>
            <a:r>
              <a:rPr lang="en-GB" sz="20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attendance matters!</a:t>
            </a:r>
            <a:endParaRPr sz="20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29"/>
          <p:cNvSpPr txBox="1"/>
          <p:nvPr/>
        </p:nvSpPr>
        <p:spPr>
          <a:xfrm>
            <a:off x="311700" y="3398904"/>
            <a:ext cx="3934500" cy="13083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Concern from SEND students &amp; families around inflexibility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29"/>
          <p:cNvSpPr txBox="1"/>
          <p:nvPr/>
        </p:nvSpPr>
        <p:spPr>
          <a:xfrm>
            <a:off x="4500475" y="3393325"/>
            <a:ext cx="3934500" cy="13932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Attendance mentors to create bespoke plans with SEND team for all students to improve attendance </a:t>
            </a:r>
            <a:endParaRPr sz="20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0"/>
          <p:cNvSpPr/>
          <p:nvPr/>
        </p:nvSpPr>
        <p:spPr>
          <a:xfrm>
            <a:off x="0" y="4998375"/>
            <a:ext cx="9144000" cy="145200"/>
          </a:xfrm>
          <a:prstGeom prst="rect">
            <a:avLst/>
          </a:prstGeom>
          <a:solidFill>
            <a:srgbClr val="00413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0"/>
          <p:cNvSpPr/>
          <p:nvPr/>
        </p:nvSpPr>
        <p:spPr>
          <a:xfrm>
            <a:off x="0" y="4945600"/>
            <a:ext cx="9144000" cy="64200"/>
          </a:xfrm>
          <a:prstGeom prst="rect">
            <a:avLst/>
          </a:prstGeom>
          <a:solidFill>
            <a:srgbClr val="CEB4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30"/>
          <p:cNvSpPr txBox="1"/>
          <p:nvPr/>
        </p:nvSpPr>
        <p:spPr>
          <a:xfrm>
            <a:off x="2071125" y="236100"/>
            <a:ext cx="4255200" cy="492600"/>
          </a:xfrm>
          <a:prstGeom prst="rect">
            <a:avLst/>
          </a:prstGeom>
          <a:solidFill>
            <a:srgbClr val="004138"/>
          </a:solidFill>
          <a:ln w="38100" cap="flat" cmpd="sng">
            <a:solidFill>
              <a:srgbClr val="004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Takeaways </a:t>
            </a:r>
            <a:endParaRPr sz="2000" b="1">
              <a:solidFill>
                <a:schemeClr val="lt1"/>
              </a:solidFill>
              <a:highlight>
                <a:srgbClr val="004138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30"/>
          <p:cNvSpPr txBox="1"/>
          <p:nvPr/>
        </p:nvSpPr>
        <p:spPr>
          <a:xfrm>
            <a:off x="311700" y="1282175"/>
            <a:ext cx="8748600" cy="15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30"/>
          <p:cNvSpPr txBox="1"/>
          <p:nvPr/>
        </p:nvSpPr>
        <p:spPr>
          <a:xfrm>
            <a:off x="303900" y="1393475"/>
            <a:ext cx="8536200" cy="24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goal is: for all schools to have &gt;94% attendance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three main</a:t>
            </a: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barriers 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preventing us from achieving this well yet are</a:t>
            </a: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knowledge, clarity 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</a:t>
            </a: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responsibility.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set out to achieve the plan through</a:t>
            </a: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 pillars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systems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7" name="Google Shape;317;p30"/>
          <p:cNvGrpSpPr/>
          <p:nvPr/>
        </p:nvGrpSpPr>
        <p:grpSpPr>
          <a:xfrm>
            <a:off x="311702" y="236095"/>
            <a:ext cx="1552900" cy="907300"/>
            <a:chOff x="180352" y="236095"/>
            <a:chExt cx="1552900" cy="907300"/>
          </a:xfrm>
        </p:grpSpPr>
        <p:sp>
          <p:nvSpPr>
            <p:cNvPr id="318" name="Google Shape;318;p30"/>
            <p:cNvSpPr txBox="1"/>
            <p:nvPr/>
          </p:nvSpPr>
          <p:spPr>
            <a:xfrm>
              <a:off x="180352" y="236095"/>
              <a:ext cx="738300" cy="415500"/>
            </a:xfrm>
            <a:prstGeom prst="rect">
              <a:avLst/>
            </a:prstGeom>
            <a:solidFill>
              <a:srgbClr val="F1C232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What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319" name="Google Shape;319;p30"/>
            <p:cNvSpPr txBox="1"/>
            <p:nvPr/>
          </p:nvSpPr>
          <p:spPr>
            <a:xfrm>
              <a:off x="994952" y="23614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Why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320" name="Google Shape;320;p30"/>
            <p:cNvSpPr txBox="1"/>
            <p:nvPr/>
          </p:nvSpPr>
          <p:spPr>
            <a:xfrm>
              <a:off x="1803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How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321" name="Google Shape;321;p30"/>
            <p:cNvSpPr txBox="1"/>
            <p:nvPr/>
          </p:nvSpPr>
          <p:spPr>
            <a:xfrm>
              <a:off x="994952" y="727895"/>
              <a:ext cx="738300" cy="415500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If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322" name="Google Shape;322;p30"/>
          <p:cNvSpPr txBox="1"/>
          <p:nvPr/>
        </p:nvSpPr>
        <p:spPr>
          <a:xfrm>
            <a:off x="303900" y="3875425"/>
            <a:ext cx="8094600" cy="4926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Self-reflect: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What question is most on your mind now?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/>
          <p:nvPr/>
        </p:nvSpPr>
        <p:spPr>
          <a:xfrm>
            <a:off x="0" y="4998375"/>
            <a:ext cx="9144000" cy="145200"/>
          </a:xfrm>
          <a:prstGeom prst="rect">
            <a:avLst/>
          </a:prstGeom>
          <a:solidFill>
            <a:srgbClr val="00413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4"/>
          <p:cNvSpPr/>
          <p:nvPr/>
        </p:nvSpPr>
        <p:spPr>
          <a:xfrm>
            <a:off x="0" y="4945600"/>
            <a:ext cx="9144000" cy="64200"/>
          </a:xfrm>
          <a:prstGeom prst="rect">
            <a:avLst/>
          </a:prstGeom>
          <a:solidFill>
            <a:srgbClr val="CEB4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" name="Google Shape;65;p14"/>
          <p:cNvGrpSpPr/>
          <p:nvPr/>
        </p:nvGrpSpPr>
        <p:grpSpPr>
          <a:xfrm>
            <a:off x="311702" y="236095"/>
            <a:ext cx="1552900" cy="907300"/>
            <a:chOff x="180352" y="236095"/>
            <a:chExt cx="1552900" cy="907300"/>
          </a:xfrm>
        </p:grpSpPr>
        <p:sp>
          <p:nvSpPr>
            <p:cNvPr id="66" name="Google Shape;66;p14"/>
            <p:cNvSpPr txBox="1"/>
            <p:nvPr/>
          </p:nvSpPr>
          <p:spPr>
            <a:xfrm>
              <a:off x="180352" y="236095"/>
              <a:ext cx="738300" cy="415500"/>
            </a:xfrm>
            <a:prstGeom prst="rect">
              <a:avLst/>
            </a:prstGeom>
            <a:solidFill>
              <a:srgbClr val="CEB43A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What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67" name="Google Shape;67;p14"/>
            <p:cNvSpPr txBox="1"/>
            <p:nvPr/>
          </p:nvSpPr>
          <p:spPr>
            <a:xfrm>
              <a:off x="994952" y="23614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Why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68" name="Google Shape;68;p14"/>
            <p:cNvSpPr txBox="1"/>
            <p:nvPr/>
          </p:nvSpPr>
          <p:spPr>
            <a:xfrm>
              <a:off x="1803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How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69" name="Google Shape;69;p14"/>
            <p:cNvSpPr txBox="1"/>
            <p:nvPr/>
          </p:nvSpPr>
          <p:spPr>
            <a:xfrm>
              <a:off x="9949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If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70" name="Google Shape;70;p14"/>
          <p:cNvSpPr txBox="1"/>
          <p:nvPr/>
        </p:nvSpPr>
        <p:spPr>
          <a:xfrm>
            <a:off x="2088575" y="236100"/>
            <a:ext cx="4871100" cy="4926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004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What challenge are we trying to solve?</a:t>
            </a:r>
            <a:endParaRPr sz="2000" b="1">
              <a:highlight>
                <a:srgbClr val="004138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2576275" y="1267100"/>
            <a:ext cx="3029400" cy="30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Arial"/>
              <a:buNone/>
            </a:pPr>
            <a:r>
              <a:rPr lang="en-GB" sz="3500" b="1">
                <a:solidFill>
                  <a:srgbClr val="CEB43A"/>
                </a:solidFill>
                <a:latin typeface="Calibri"/>
                <a:ea typeface="Calibri"/>
                <a:cs typeface="Calibri"/>
                <a:sym typeface="Calibri"/>
              </a:rPr>
              <a:t>Inconsistencies</a:t>
            </a:r>
            <a:r>
              <a:rPr lang="en-GB" sz="4000" b="1">
                <a:solidFill>
                  <a:srgbClr val="CEB43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4000" b="1">
              <a:solidFill>
                <a:srgbClr val="CEB4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Arial"/>
              <a:buNone/>
            </a:pPr>
            <a:endParaRPr sz="4000" b="1">
              <a:solidFill>
                <a:srgbClr val="CEB4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 than 100% attendance leads to students missing both curriculum time and weakening their connection to the school community.</a:t>
            </a:r>
            <a:endParaRPr sz="19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107975" y="1333463"/>
            <a:ext cx="2529000" cy="230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Arial"/>
              <a:buNone/>
            </a:pPr>
            <a:r>
              <a:rPr lang="en-GB" sz="3500" b="1">
                <a:solidFill>
                  <a:srgbClr val="CEB43A"/>
                </a:solidFill>
                <a:latin typeface="Calibri"/>
                <a:ea typeface="Calibri"/>
                <a:cs typeface="Calibri"/>
                <a:sym typeface="Calibri"/>
              </a:rPr>
              <a:t>Habits</a:t>
            </a:r>
            <a:endParaRPr sz="3500" b="1">
              <a:solidFill>
                <a:srgbClr val="CEB4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Arial"/>
              <a:buNone/>
            </a:pPr>
            <a:endParaRPr sz="4000" b="1">
              <a:solidFill>
                <a:srgbClr val="CEB4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Student’s habits of attending every day are very shaky</a:t>
            </a:r>
            <a:endParaRPr sz="19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5821850" y="1333475"/>
            <a:ext cx="3141300" cy="28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Arial"/>
              <a:buNone/>
            </a:pPr>
            <a:r>
              <a:rPr lang="en-GB" sz="3500" b="1">
                <a:solidFill>
                  <a:srgbClr val="CEB43A"/>
                </a:solidFill>
                <a:latin typeface="Calibri"/>
                <a:ea typeface="Calibri"/>
                <a:cs typeface="Calibri"/>
                <a:sym typeface="Calibri"/>
              </a:rPr>
              <a:t>Lost learning</a:t>
            </a:r>
            <a:endParaRPr sz="4000" b="1">
              <a:solidFill>
                <a:srgbClr val="CEB4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Arial"/>
              <a:buNone/>
            </a:pPr>
            <a:endParaRPr sz="4000" b="1">
              <a:solidFill>
                <a:srgbClr val="CEB4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900" b="1">
                <a:latin typeface="Calibri"/>
                <a:ea typeface="Calibri"/>
                <a:cs typeface="Calibri"/>
                <a:sym typeface="Calibri"/>
              </a:rPr>
              <a:t> As a result of absence, students don’t always learn as much as they could. 80% attendance is 240 hours lost per year</a:t>
            </a:r>
            <a:endParaRPr sz="1900"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/>
          <p:nvPr/>
        </p:nvSpPr>
        <p:spPr>
          <a:xfrm>
            <a:off x="0" y="4998375"/>
            <a:ext cx="9144000" cy="145200"/>
          </a:xfrm>
          <a:prstGeom prst="rect">
            <a:avLst/>
          </a:prstGeom>
          <a:solidFill>
            <a:srgbClr val="00413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5"/>
          <p:cNvSpPr/>
          <p:nvPr/>
        </p:nvSpPr>
        <p:spPr>
          <a:xfrm>
            <a:off x="0" y="4945600"/>
            <a:ext cx="9144000" cy="64200"/>
          </a:xfrm>
          <a:prstGeom prst="rect">
            <a:avLst/>
          </a:prstGeom>
          <a:solidFill>
            <a:srgbClr val="CEB4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15"/>
          <p:cNvGrpSpPr/>
          <p:nvPr/>
        </p:nvGrpSpPr>
        <p:grpSpPr>
          <a:xfrm>
            <a:off x="311702" y="236095"/>
            <a:ext cx="1552900" cy="907300"/>
            <a:chOff x="180352" y="236095"/>
            <a:chExt cx="1552900" cy="907300"/>
          </a:xfrm>
        </p:grpSpPr>
        <p:sp>
          <p:nvSpPr>
            <p:cNvPr id="81" name="Google Shape;81;p15"/>
            <p:cNvSpPr txBox="1"/>
            <p:nvPr/>
          </p:nvSpPr>
          <p:spPr>
            <a:xfrm>
              <a:off x="180352" y="236095"/>
              <a:ext cx="738300" cy="415500"/>
            </a:xfrm>
            <a:prstGeom prst="rect">
              <a:avLst/>
            </a:prstGeom>
            <a:solidFill>
              <a:srgbClr val="F1C232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What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82" name="Google Shape;82;p15"/>
            <p:cNvSpPr txBox="1"/>
            <p:nvPr/>
          </p:nvSpPr>
          <p:spPr>
            <a:xfrm>
              <a:off x="994952" y="23614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Why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83" name="Google Shape;83;p15"/>
            <p:cNvSpPr txBox="1"/>
            <p:nvPr/>
          </p:nvSpPr>
          <p:spPr>
            <a:xfrm>
              <a:off x="1803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How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84" name="Google Shape;84;p15"/>
            <p:cNvSpPr txBox="1"/>
            <p:nvPr/>
          </p:nvSpPr>
          <p:spPr>
            <a:xfrm>
              <a:off x="9949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If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85" name="Google Shape;85;p15"/>
          <p:cNvSpPr txBox="1"/>
          <p:nvPr/>
        </p:nvSpPr>
        <p:spPr>
          <a:xfrm>
            <a:off x="2088575" y="236100"/>
            <a:ext cx="6520200" cy="4926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004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What was our goal at the start of the year, for July 2025?</a:t>
            </a:r>
            <a:endParaRPr sz="2000" b="1">
              <a:highlight>
                <a:srgbClr val="004138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5"/>
          <p:cNvSpPr txBox="1"/>
          <p:nvPr/>
        </p:nvSpPr>
        <p:spPr>
          <a:xfrm>
            <a:off x="311700" y="1366900"/>
            <a:ext cx="8373000" cy="8454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 b="1">
                <a:solidFill>
                  <a:srgbClr val="F1C232"/>
                </a:solidFill>
                <a:latin typeface="Calibri"/>
                <a:ea typeface="Calibri"/>
                <a:cs typeface="Calibri"/>
                <a:sym typeface="Calibri"/>
              </a:rPr>
              <a:t>All students Attend well; with clear and consistent follow up. </a:t>
            </a:r>
            <a:endParaRPr sz="2400" b="1">
              <a:solidFill>
                <a:srgbClr val="F1C23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5"/>
          <p:cNvSpPr txBox="1"/>
          <p:nvPr/>
        </p:nvSpPr>
        <p:spPr>
          <a:xfrm>
            <a:off x="354075" y="3839200"/>
            <a:ext cx="8373000" cy="7725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Reflect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Is attendance everyone's responsibility in your Schools? How connected are you as Headteachers? Could you have greater knowledge?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5"/>
          <p:cNvSpPr txBox="1"/>
          <p:nvPr/>
        </p:nvSpPr>
        <p:spPr>
          <a:xfrm>
            <a:off x="311700" y="2383550"/>
            <a:ext cx="8446800" cy="907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Turn and Talk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Name a student success/turnaround story, from not Attending well to being in every day and able to lead much better in their lives.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Extension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what was the </a:t>
            </a: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ONE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biggest reason for them turning things around?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/>
          <p:nvPr/>
        </p:nvSpPr>
        <p:spPr>
          <a:xfrm>
            <a:off x="0" y="4998375"/>
            <a:ext cx="9144000" cy="145200"/>
          </a:xfrm>
          <a:prstGeom prst="rect">
            <a:avLst/>
          </a:prstGeom>
          <a:solidFill>
            <a:srgbClr val="00413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6"/>
          <p:cNvSpPr/>
          <p:nvPr/>
        </p:nvSpPr>
        <p:spPr>
          <a:xfrm>
            <a:off x="0" y="4945600"/>
            <a:ext cx="9144000" cy="64200"/>
          </a:xfrm>
          <a:prstGeom prst="rect">
            <a:avLst/>
          </a:prstGeom>
          <a:solidFill>
            <a:srgbClr val="CEB4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" name="Google Shape;95;p16"/>
          <p:cNvGrpSpPr/>
          <p:nvPr/>
        </p:nvGrpSpPr>
        <p:grpSpPr>
          <a:xfrm>
            <a:off x="311702" y="236095"/>
            <a:ext cx="1552900" cy="907300"/>
            <a:chOff x="180352" y="236095"/>
            <a:chExt cx="1552900" cy="907300"/>
          </a:xfrm>
        </p:grpSpPr>
        <p:sp>
          <p:nvSpPr>
            <p:cNvPr id="96" name="Google Shape;96;p16"/>
            <p:cNvSpPr txBox="1"/>
            <p:nvPr/>
          </p:nvSpPr>
          <p:spPr>
            <a:xfrm>
              <a:off x="180352" y="236095"/>
              <a:ext cx="738300" cy="415500"/>
            </a:xfrm>
            <a:prstGeom prst="rect">
              <a:avLst/>
            </a:prstGeom>
            <a:solidFill>
              <a:srgbClr val="F1C232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What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97" name="Google Shape;97;p16"/>
            <p:cNvSpPr txBox="1"/>
            <p:nvPr/>
          </p:nvSpPr>
          <p:spPr>
            <a:xfrm>
              <a:off x="994952" y="23614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Why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98" name="Google Shape;98;p16"/>
            <p:cNvSpPr txBox="1"/>
            <p:nvPr/>
          </p:nvSpPr>
          <p:spPr>
            <a:xfrm>
              <a:off x="1803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How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99" name="Google Shape;99;p16"/>
            <p:cNvSpPr txBox="1"/>
            <p:nvPr/>
          </p:nvSpPr>
          <p:spPr>
            <a:xfrm>
              <a:off x="9949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If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100" name="Google Shape;100;p16"/>
          <p:cNvSpPr txBox="1"/>
          <p:nvPr/>
        </p:nvSpPr>
        <p:spPr>
          <a:xfrm>
            <a:off x="2088575" y="236100"/>
            <a:ext cx="6022800" cy="4926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004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What was our goal at the start of the year?</a:t>
            </a:r>
            <a:endParaRPr sz="2000" b="1">
              <a:highlight>
                <a:srgbClr val="004138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6"/>
          <p:cNvSpPr txBox="1"/>
          <p:nvPr/>
        </p:nvSpPr>
        <p:spPr>
          <a:xfrm>
            <a:off x="311700" y="1366900"/>
            <a:ext cx="8373000" cy="8454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b="1">
                <a:solidFill>
                  <a:srgbClr val="F1C232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All our students attend well with consistent follow up for all absence.</a:t>
            </a:r>
            <a:endParaRPr sz="2000" b="1">
              <a:solidFill>
                <a:srgbClr val="F1C23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6"/>
          <p:cNvSpPr txBox="1"/>
          <p:nvPr/>
        </p:nvSpPr>
        <p:spPr>
          <a:xfrm>
            <a:off x="311700" y="2449450"/>
            <a:ext cx="8373000" cy="21276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Turn and talk: What do you feel most excited about and proud of when considering: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Progress in your Headline attendance figure?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Progress in developing a culture of attending well?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Progress in developing world class teams?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/>
          <p:nvPr/>
        </p:nvSpPr>
        <p:spPr>
          <a:xfrm>
            <a:off x="0" y="4998375"/>
            <a:ext cx="9144000" cy="145200"/>
          </a:xfrm>
          <a:prstGeom prst="rect">
            <a:avLst/>
          </a:prstGeom>
          <a:solidFill>
            <a:srgbClr val="00413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17"/>
          <p:cNvSpPr/>
          <p:nvPr/>
        </p:nvSpPr>
        <p:spPr>
          <a:xfrm>
            <a:off x="0" y="4945600"/>
            <a:ext cx="9144000" cy="64200"/>
          </a:xfrm>
          <a:prstGeom prst="rect">
            <a:avLst/>
          </a:prstGeom>
          <a:solidFill>
            <a:srgbClr val="CEB4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9" name="Google Shape;109;p17"/>
          <p:cNvGrpSpPr/>
          <p:nvPr/>
        </p:nvGrpSpPr>
        <p:grpSpPr>
          <a:xfrm>
            <a:off x="311702" y="236095"/>
            <a:ext cx="1552900" cy="907300"/>
            <a:chOff x="180352" y="236095"/>
            <a:chExt cx="1552900" cy="907300"/>
          </a:xfrm>
        </p:grpSpPr>
        <p:sp>
          <p:nvSpPr>
            <p:cNvPr id="110" name="Google Shape;110;p17"/>
            <p:cNvSpPr txBox="1"/>
            <p:nvPr/>
          </p:nvSpPr>
          <p:spPr>
            <a:xfrm>
              <a:off x="180352" y="236095"/>
              <a:ext cx="738300" cy="415500"/>
            </a:xfrm>
            <a:prstGeom prst="rect">
              <a:avLst/>
            </a:prstGeom>
            <a:solidFill>
              <a:srgbClr val="F1C232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What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111" name="Google Shape;111;p17"/>
            <p:cNvSpPr txBox="1"/>
            <p:nvPr/>
          </p:nvSpPr>
          <p:spPr>
            <a:xfrm>
              <a:off x="994952" y="23614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Why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112" name="Google Shape;112;p17"/>
            <p:cNvSpPr txBox="1"/>
            <p:nvPr/>
          </p:nvSpPr>
          <p:spPr>
            <a:xfrm>
              <a:off x="1803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How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113" name="Google Shape;113;p17"/>
            <p:cNvSpPr txBox="1"/>
            <p:nvPr/>
          </p:nvSpPr>
          <p:spPr>
            <a:xfrm>
              <a:off x="9949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If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114" name="Google Shape;114;p17"/>
          <p:cNvSpPr txBox="1"/>
          <p:nvPr/>
        </p:nvSpPr>
        <p:spPr>
          <a:xfrm>
            <a:off x="2088575" y="236100"/>
            <a:ext cx="6022800" cy="8004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004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What progress have we made at ATHENA for students attending well?</a:t>
            </a:r>
            <a:endParaRPr sz="2000" b="1">
              <a:highlight>
                <a:srgbClr val="004138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7"/>
          <p:cNvSpPr txBox="1"/>
          <p:nvPr/>
        </p:nvSpPr>
        <p:spPr>
          <a:xfrm>
            <a:off x="358675" y="1295725"/>
            <a:ext cx="3076200" cy="18330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 b="1">
                <a:solidFill>
                  <a:srgbClr val="F1C232"/>
                </a:solidFill>
                <a:highlight>
                  <a:srgbClr val="38761D"/>
                </a:highlight>
                <a:latin typeface="Calibri"/>
                <a:ea typeface="Calibri"/>
                <a:cs typeface="Calibri"/>
                <a:sym typeface="Calibri"/>
              </a:rPr>
              <a:t>3 Schools ranked in the top 5 in cornwall</a:t>
            </a:r>
            <a:endParaRPr sz="2900" b="1">
              <a:solidFill>
                <a:srgbClr val="F1C232"/>
              </a:solidFill>
              <a:highlight>
                <a:srgbClr val="38761D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7"/>
          <p:cNvSpPr txBox="1"/>
          <p:nvPr/>
        </p:nvSpPr>
        <p:spPr>
          <a:xfrm>
            <a:off x="3533100" y="1295737"/>
            <a:ext cx="2763600" cy="18330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rgbClr val="F1C232"/>
                </a:solidFill>
                <a:highlight>
                  <a:srgbClr val="38761D"/>
                </a:highlight>
                <a:latin typeface="Calibri"/>
                <a:ea typeface="Calibri"/>
                <a:cs typeface="Calibri"/>
                <a:sym typeface="Calibri"/>
              </a:rPr>
              <a:t>7/9 Schools above the national average </a:t>
            </a:r>
            <a:endParaRPr sz="2600" b="1">
              <a:solidFill>
                <a:srgbClr val="F1C232"/>
              </a:solidFill>
              <a:highlight>
                <a:srgbClr val="38761D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7"/>
          <p:cNvSpPr txBox="1"/>
          <p:nvPr/>
        </p:nvSpPr>
        <p:spPr>
          <a:xfrm>
            <a:off x="6394925" y="1295737"/>
            <a:ext cx="2649600" cy="18330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rgbClr val="F1C232"/>
                </a:solidFill>
                <a:highlight>
                  <a:srgbClr val="38761D"/>
                </a:highlight>
                <a:latin typeface="Calibri"/>
                <a:ea typeface="Calibri"/>
                <a:cs typeface="Calibri"/>
                <a:sym typeface="Calibri"/>
              </a:rPr>
              <a:t>Consistently Top ranked School in the county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7"/>
          <p:cNvSpPr txBox="1"/>
          <p:nvPr/>
        </p:nvSpPr>
        <p:spPr>
          <a:xfrm>
            <a:off x="358775" y="3281050"/>
            <a:ext cx="3076200" cy="15870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600" b="1">
                <a:solidFill>
                  <a:srgbClr val="F1C232"/>
                </a:solidFill>
                <a:highlight>
                  <a:srgbClr val="38761D"/>
                </a:highlight>
                <a:latin typeface="Calibri"/>
                <a:ea typeface="Calibri"/>
                <a:cs typeface="Calibri"/>
                <a:sym typeface="Calibri"/>
              </a:rPr>
              <a:t>2 Most improved Schools in the county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7"/>
          <p:cNvSpPr txBox="1"/>
          <p:nvPr/>
        </p:nvSpPr>
        <p:spPr>
          <a:xfrm>
            <a:off x="3647100" y="3310577"/>
            <a:ext cx="2649600" cy="15870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 b="1">
                <a:solidFill>
                  <a:srgbClr val="F1C232"/>
                </a:solidFill>
                <a:highlight>
                  <a:srgbClr val="38761D"/>
                </a:highlight>
                <a:latin typeface="Calibri"/>
                <a:ea typeface="Calibri"/>
                <a:cs typeface="Calibri"/>
                <a:sym typeface="Calibri"/>
              </a:rPr>
              <a:t>1000’s students celebrated daily, weekly and each half term</a:t>
            </a:r>
            <a:endParaRPr sz="15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7"/>
          <p:cNvSpPr txBox="1"/>
          <p:nvPr/>
        </p:nvSpPr>
        <p:spPr>
          <a:xfrm>
            <a:off x="6458275" y="3310575"/>
            <a:ext cx="2586300" cy="15870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>
                <a:solidFill>
                  <a:srgbClr val="F1C232"/>
                </a:solidFill>
                <a:highlight>
                  <a:srgbClr val="38761D"/>
                </a:highlight>
                <a:latin typeface="Calibri"/>
                <a:ea typeface="Calibri"/>
                <a:cs typeface="Calibri"/>
                <a:sym typeface="Calibri"/>
              </a:rPr>
              <a:t>229580 of hours of additional learning </a:t>
            </a:r>
            <a:endParaRPr sz="19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8"/>
          <p:cNvSpPr/>
          <p:nvPr/>
        </p:nvSpPr>
        <p:spPr>
          <a:xfrm>
            <a:off x="0" y="4998375"/>
            <a:ext cx="9144000" cy="145200"/>
          </a:xfrm>
          <a:prstGeom prst="rect">
            <a:avLst/>
          </a:prstGeom>
          <a:solidFill>
            <a:srgbClr val="00413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8"/>
          <p:cNvSpPr/>
          <p:nvPr/>
        </p:nvSpPr>
        <p:spPr>
          <a:xfrm>
            <a:off x="0" y="4945600"/>
            <a:ext cx="9144000" cy="64200"/>
          </a:xfrm>
          <a:prstGeom prst="rect">
            <a:avLst/>
          </a:prstGeom>
          <a:solidFill>
            <a:srgbClr val="CEB4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7" name="Google Shape;127;p18"/>
          <p:cNvGrpSpPr/>
          <p:nvPr/>
        </p:nvGrpSpPr>
        <p:grpSpPr>
          <a:xfrm>
            <a:off x="311702" y="236095"/>
            <a:ext cx="1552900" cy="907300"/>
            <a:chOff x="180352" y="236095"/>
            <a:chExt cx="1552900" cy="907300"/>
          </a:xfrm>
        </p:grpSpPr>
        <p:sp>
          <p:nvSpPr>
            <p:cNvPr id="128" name="Google Shape;128;p18"/>
            <p:cNvSpPr txBox="1"/>
            <p:nvPr/>
          </p:nvSpPr>
          <p:spPr>
            <a:xfrm>
              <a:off x="180352" y="236095"/>
              <a:ext cx="738300" cy="415500"/>
            </a:xfrm>
            <a:prstGeom prst="rect">
              <a:avLst/>
            </a:prstGeom>
            <a:solidFill>
              <a:srgbClr val="F1C232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What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129" name="Google Shape;129;p18"/>
            <p:cNvSpPr txBox="1"/>
            <p:nvPr/>
          </p:nvSpPr>
          <p:spPr>
            <a:xfrm>
              <a:off x="994952" y="23614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Why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130" name="Google Shape;130;p18"/>
            <p:cNvSpPr txBox="1"/>
            <p:nvPr/>
          </p:nvSpPr>
          <p:spPr>
            <a:xfrm>
              <a:off x="1803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How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131" name="Google Shape;131;p18"/>
            <p:cNvSpPr txBox="1"/>
            <p:nvPr/>
          </p:nvSpPr>
          <p:spPr>
            <a:xfrm>
              <a:off x="9949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If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132" name="Google Shape;132;p18"/>
          <p:cNvSpPr txBox="1"/>
          <p:nvPr/>
        </p:nvSpPr>
        <p:spPr>
          <a:xfrm>
            <a:off x="246450" y="1545100"/>
            <a:ext cx="1419600" cy="27546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Reflect: </a:t>
            </a:r>
            <a:endParaRPr sz="19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Have you improved your Schools attendance this year?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3" name="Google Shape;133;p18"/>
          <p:cNvGraphicFramePr/>
          <p:nvPr/>
        </p:nvGraphicFramePr>
        <p:xfrm>
          <a:off x="3075650" y="917288"/>
          <a:ext cx="3810000" cy="3878189"/>
        </p:xfrm>
        <a:graphic>
          <a:graphicData uri="http://schemas.openxmlformats.org/drawingml/2006/table">
            <a:tbl>
              <a:tblPr>
                <a:noFill/>
                <a:tableStyleId>{DC1AD0C9-2A8B-4083-99D8-FFC83ED525B7}</a:tableStyleId>
              </a:tblPr>
              <a:tblGrid>
                <a:gridCol w="952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8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28575" marR="28575" marT="19050" marB="19050" anchor="b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>
                          <a:solidFill>
                            <a:srgbClr val="FFFFFF"/>
                          </a:solidFill>
                        </a:rPr>
                        <a:t>A</a:t>
                      </a:r>
                      <a:endParaRPr sz="10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761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>
                          <a:solidFill>
                            <a:srgbClr val="FFFFFF"/>
                          </a:solidFill>
                        </a:rPr>
                        <a:t>B</a:t>
                      </a:r>
                      <a:endParaRPr sz="10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761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>
                          <a:solidFill>
                            <a:srgbClr val="FFFFFF"/>
                          </a:solidFill>
                        </a:rPr>
                        <a:t>C</a:t>
                      </a:r>
                      <a:endParaRPr sz="10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76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7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/>
                        <a:t>Compared to national</a:t>
                      </a:r>
                      <a:endParaRPr sz="1000" b="1"/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/>
                        <a:t>1.7</a:t>
                      </a:r>
                      <a:endParaRPr sz="1000"/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/>
                        <a:t>1.6</a:t>
                      </a:r>
                      <a:endParaRPr sz="1000"/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/>
                        <a:t>0.4</a:t>
                      </a:r>
                      <a:endParaRPr sz="1000"/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7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/>
                        <a:t>Compared to South West</a:t>
                      </a:r>
                      <a:endParaRPr sz="1000" b="1"/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/>
                        <a:t>2.4</a:t>
                      </a:r>
                      <a:endParaRPr sz="1000"/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/>
                        <a:t>2.3</a:t>
                      </a:r>
                      <a:endParaRPr sz="1000"/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/>
                        <a:t>1.1</a:t>
                      </a:r>
                      <a:endParaRPr sz="1000"/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9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rgbClr val="FFFFFF"/>
                          </a:solidFill>
                        </a:rPr>
                        <a:t>Overall attendance Rank End HT5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761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/>
                        <a:t>1st</a:t>
                      </a:r>
                      <a:endParaRPr sz="1000" b="1"/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/>
                        <a:t>2nd</a:t>
                      </a:r>
                      <a:endParaRPr sz="1000" b="1"/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/>
                        <a:t>5th</a:t>
                      </a:r>
                      <a:endParaRPr sz="1000" b="1"/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29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>
                          <a:solidFill>
                            <a:srgbClr val="FFFFFF"/>
                          </a:solidFill>
                        </a:rPr>
                        <a:t>% Improvement from last year</a:t>
                      </a:r>
                      <a:endParaRPr sz="10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F9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/>
                        <a:t>4.5</a:t>
                      </a:r>
                      <a:endParaRPr sz="1000" b="1"/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/>
                        <a:t>2.6</a:t>
                      </a:r>
                      <a:endParaRPr sz="1000" b="1"/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/>
                        <a:t>4.7</a:t>
                      </a:r>
                      <a:endParaRPr sz="1000" b="1"/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175">
                <a:tc rowSpan="2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>
                          <a:solidFill>
                            <a:srgbClr val="FFFFFF"/>
                          </a:solidFill>
                        </a:rPr>
                        <a:t>Additional hours of Learning since Sep 24</a:t>
                      </a:r>
                      <a:endParaRPr sz="1000" b="1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F9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/>
                        <a:t>92,120</a:t>
                      </a:r>
                      <a:endParaRPr sz="1000" b="1"/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/>
                        <a:t>38,069</a:t>
                      </a:r>
                      <a:endParaRPr sz="1000" b="1"/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/>
                        <a:t>36,980</a:t>
                      </a:r>
                      <a:endParaRPr sz="1000" b="1"/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1"/>
                        <a:t>229,580 Additional hours of learning this academic year across all Athena Schools</a:t>
                      </a:r>
                      <a:endParaRPr sz="1000" b="1" i="1"/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225">
                <a:tc rowSpan="2" gridSpan="4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i="1"/>
                        <a:t>Cornish schools ranking out of </a:t>
                      </a:r>
                      <a:r>
                        <a:rPr lang="en-GB" sz="1000" b="1" i="1"/>
                        <a:t>30</a:t>
                      </a:r>
                      <a:r>
                        <a:rPr lang="en-GB" sz="1000" i="1"/>
                        <a:t>: </a:t>
                      </a:r>
                      <a:endParaRPr sz="1000" b="1" i="1"/>
                    </a:p>
                  </a:txBody>
                  <a:tcPr marL="28575" marR="28575" marT="19050" marB="19050" anchor="ctr">
                    <a:lnL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0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5975"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34" name="Google Shape;134;p18"/>
          <p:cNvSpPr txBox="1"/>
          <p:nvPr/>
        </p:nvSpPr>
        <p:spPr>
          <a:xfrm>
            <a:off x="2088575" y="236100"/>
            <a:ext cx="6597000" cy="4926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004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How has this impacted learning at 3 Cornish Schools?</a:t>
            </a:r>
            <a:endParaRPr sz="2000" b="1">
              <a:highlight>
                <a:srgbClr val="004138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9"/>
          <p:cNvSpPr/>
          <p:nvPr/>
        </p:nvSpPr>
        <p:spPr>
          <a:xfrm>
            <a:off x="0" y="4998375"/>
            <a:ext cx="9144000" cy="145200"/>
          </a:xfrm>
          <a:prstGeom prst="rect">
            <a:avLst/>
          </a:prstGeom>
          <a:solidFill>
            <a:srgbClr val="00413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19"/>
          <p:cNvSpPr/>
          <p:nvPr/>
        </p:nvSpPr>
        <p:spPr>
          <a:xfrm>
            <a:off x="0" y="4945600"/>
            <a:ext cx="9144000" cy="64200"/>
          </a:xfrm>
          <a:prstGeom prst="rect">
            <a:avLst/>
          </a:prstGeom>
          <a:solidFill>
            <a:srgbClr val="CEB4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" name="Google Shape;141;p19"/>
          <p:cNvGrpSpPr/>
          <p:nvPr/>
        </p:nvGrpSpPr>
        <p:grpSpPr>
          <a:xfrm>
            <a:off x="311702" y="236095"/>
            <a:ext cx="1552900" cy="907300"/>
            <a:chOff x="180352" y="236095"/>
            <a:chExt cx="1552900" cy="907300"/>
          </a:xfrm>
        </p:grpSpPr>
        <p:sp>
          <p:nvSpPr>
            <p:cNvPr id="142" name="Google Shape;142;p19"/>
            <p:cNvSpPr txBox="1"/>
            <p:nvPr/>
          </p:nvSpPr>
          <p:spPr>
            <a:xfrm>
              <a:off x="180352" y="2360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What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143" name="Google Shape;143;p19"/>
            <p:cNvSpPr txBox="1"/>
            <p:nvPr/>
          </p:nvSpPr>
          <p:spPr>
            <a:xfrm>
              <a:off x="994952" y="23614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Why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144" name="Google Shape;144;p19"/>
            <p:cNvSpPr txBox="1"/>
            <p:nvPr/>
          </p:nvSpPr>
          <p:spPr>
            <a:xfrm>
              <a:off x="180352" y="727895"/>
              <a:ext cx="738300" cy="415500"/>
            </a:xfrm>
            <a:prstGeom prst="rect">
              <a:avLst/>
            </a:prstGeom>
            <a:solidFill>
              <a:srgbClr val="F1C232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How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145" name="Google Shape;145;p19"/>
            <p:cNvSpPr txBox="1"/>
            <p:nvPr/>
          </p:nvSpPr>
          <p:spPr>
            <a:xfrm>
              <a:off x="9949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If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146" name="Google Shape;146;p19"/>
          <p:cNvSpPr txBox="1"/>
          <p:nvPr/>
        </p:nvSpPr>
        <p:spPr>
          <a:xfrm>
            <a:off x="2088575" y="236100"/>
            <a:ext cx="7002900" cy="4926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004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-450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                Top new strategies since Sept 24 to boost Attendance</a:t>
            </a:r>
            <a:endParaRPr sz="20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9"/>
          <p:cNvSpPr txBox="1"/>
          <p:nvPr/>
        </p:nvSpPr>
        <p:spPr>
          <a:xfrm>
            <a:off x="554275" y="1848375"/>
            <a:ext cx="974700" cy="1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148" name="Google Shape;148;p19"/>
          <p:cNvSpPr txBox="1"/>
          <p:nvPr/>
        </p:nvSpPr>
        <p:spPr>
          <a:xfrm>
            <a:off x="385500" y="1403050"/>
            <a:ext cx="8373000" cy="32829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eriod"/>
            </a:pPr>
            <a:r>
              <a:rPr lang="en-GB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Appointed Trust Attend Lead 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eriod"/>
            </a:pPr>
            <a:r>
              <a:rPr lang="en-GB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 Performance planning - Shared visits (Half termly Cycle)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eriod"/>
            </a:pPr>
            <a:r>
              <a:rPr lang="en-GB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 quality CPD for staff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eriod"/>
            </a:pPr>
            <a:r>
              <a:rPr lang="en-GB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Fortnightly bulletins and actions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eriod"/>
            </a:pPr>
            <a:r>
              <a:rPr lang="en-GB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Fortnightly 1:1s between School and Trust Attend Lead.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eriod"/>
            </a:pPr>
            <a:r>
              <a:rPr lang="en-GB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Daily and weekly support from Trust Lead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eriod"/>
            </a:pPr>
            <a:r>
              <a:rPr lang="en-GB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Massive celebration - Streaks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eriod"/>
            </a:pPr>
            <a:r>
              <a:rPr lang="en-GB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feedback loops to ensure high support and the escalation process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eriod"/>
            </a:pPr>
            <a:r>
              <a:rPr lang="en-GB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Connections (meetings and calls). Floor standard: 5/week/year group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0"/>
          <p:cNvSpPr/>
          <p:nvPr/>
        </p:nvSpPr>
        <p:spPr>
          <a:xfrm>
            <a:off x="0" y="4998375"/>
            <a:ext cx="9144000" cy="145200"/>
          </a:xfrm>
          <a:prstGeom prst="rect">
            <a:avLst/>
          </a:prstGeom>
          <a:solidFill>
            <a:srgbClr val="00413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0"/>
          <p:cNvSpPr/>
          <p:nvPr/>
        </p:nvSpPr>
        <p:spPr>
          <a:xfrm>
            <a:off x="0" y="4945600"/>
            <a:ext cx="9144000" cy="64200"/>
          </a:xfrm>
          <a:prstGeom prst="rect">
            <a:avLst/>
          </a:prstGeom>
          <a:solidFill>
            <a:srgbClr val="CEB4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" name="Google Shape;155;p20"/>
          <p:cNvGrpSpPr/>
          <p:nvPr/>
        </p:nvGrpSpPr>
        <p:grpSpPr>
          <a:xfrm>
            <a:off x="311702" y="236095"/>
            <a:ext cx="1552900" cy="907300"/>
            <a:chOff x="180352" y="236095"/>
            <a:chExt cx="1552900" cy="907300"/>
          </a:xfrm>
        </p:grpSpPr>
        <p:sp>
          <p:nvSpPr>
            <p:cNvPr id="156" name="Google Shape;156;p20"/>
            <p:cNvSpPr txBox="1"/>
            <p:nvPr/>
          </p:nvSpPr>
          <p:spPr>
            <a:xfrm>
              <a:off x="180352" y="2360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What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157" name="Google Shape;157;p20"/>
            <p:cNvSpPr txBox="1"/>
            <p:nvPr/>
          </p:nvSpPr>
          <p:spPr>
            <a:xfrm>
              <a:off x="994952" y="236145"/>
              <a:ext cx="738300" cy="415500"/>
            </a:xfrm>
            <a:prstGeom prst="rect">
              <a:avLst/>
            </a:prstGeom>
            <a:solidFill>
              <a:srgbClr val="F1C232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Why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158" name="Google Shape;158;p20"/>
            <p:cNvSpPr txBox="1"/>
            <p:nvPr/>
          </p:nvSpPr>
          <p:spPr>
            <a:xfrm>
              <a:off x="1803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How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159" name="Google Shape;159;p20"/>
            <p:cNvSpPr txBox="1"/>
            <p:nvPr/>
          </p:nvSpPr>
          <p:spPr>
            <a:xfrm>
              <a:off x="9949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If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160" name="Google Shape;160;p20"/>
          <p:cNvSpPr txBox="1"/>
          <p:nvPr/>
        </p:nvSpPr>
        <p:spPr>
          <a:xfrm>
            <a:off x="2088575" y="236100"/>
            <a:ext cx="6022800" cy="4926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004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Streaks - Why did we link Behaviour and Attendance?</a:t>
            </a:r>
            <a:endParaRPr sz="2000" b="1">
              <a:highlight>
                <a:srgbClr val="004138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20"/>
          <p:cNvSpPr txBox="1"/>
          <p:nvPr/>
        </p:nvSpPr>
        <p:spPr>
          <a:xfrm>
            <a:off x="368200" y="1305275"/>
            <a:ext cx="8562300" cy="2554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CEB43A"/>
                </a:solidFill>
                <a:latin typeface="Calibri"/>
                <a:ea typeface="Calibri"/>
                <a:cs typeface="Calibri"/>
                <a:sym typeface="Calibri"/>
              </a:rPr>
              <a:t>Streaks</a:t>
            </a:r>
            <a:endParaRPr sz="2000" b="1">
              <a:solidFill>
                <a:srgbClr val="CEB4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Celebrates and recognises students with 5 consecutive days attended and zero negative behaviour points (5 day or 10 day streaks)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Builds motivation through positive reinforcement.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Sets a clear goal for all students.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Encourages short-term success that supports long-term habit change.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Promotes pride, consistency, and a sense of achievement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2000" b="1">
              <a:solidFill>
                <a:srgbClr val="CEB4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CEB4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0"/>
          <p:cNvSpPr txBox="1"/>
          <p:nvPr/>
        </p:nvSpPr>
        <p:spPr>
          <a:xfrm>
            <a:off x="177600" y="3916225"/>
            <a:ext cx="8832300" cy="5916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Share: 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success has it made so far?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1"/>
          <p:cNvSpPr/>
          <p:nvPr/>
        </p:nvSpPr>
        <p:spPr>
          <a:xfrm>
            <a:off x="0" y="4998375"/>
            <a:ext cx="9144000" cy="145200"/>
          </a:xfrm>
          <a:prstGeom prst="rect">
            <a:avLst/>
          </a:prstGeom>
          <a:solidFill>
            <a:srgbClr val="00413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1"/>
          <p:cNvSpPr/>
          <p:nvPr/>
        </p:nvSpPr>
        <p:spPr>
          <a:xfrm>
            <a:off x="0" y="4945600"/>
            <a:ext cx="9144000" cy="64200"/>
          </a:xfrm>
          <a:prstGeom prst="rect">
            <a:avLst/>
          </a:prstGeom>
          <a:solidFill>
            <a:srgbClr val="CEB4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9" name="Google Shape;169;p21"/>
          <p:cNvGrpSpPr/>
          <p:nvPr/>
        </p:nvGrpSpPr>
        <p:grpSpPr>
          <a:xfrm>
            <a:off x="311702" y="236095"/>
            <a:ext cx="1552900" cy="907300"/>
            <a:chOff x="180352" y="236095"/>
            <a:chExt cx="1552900" cy="907300"/>
          </a:xfrm>
        </p:grpSpPr>
        <p:sp>
          <p:nvSpPr>
            <p:cNvPr id="170" name="Google Shape;170;p21"/>
            <p:cNvSpPr txBox="1"/>
            <p:nvPr/>
          </p:nvSpPr>
          <p:spPr>
            <a:xfrm>
              <a:off x="180352" y="236095"/>
              <a:ext cx="738300" cy="415500"/>
            </a:xfrm>
            <a:prstGeom prst="rect">
              <a:avLst/>
            </a:prstGeom>
            <a:solidFill>
              <a:srgbClr val="F1C232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What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171" name="Google Shape;171;p21"/>
            <p:cNvSpPr txBox="1"/>
            <p:nvPr/>
          </p:nvSpPr>
          <p:spPr>
            <a:xfrm>
              <a:off x="994952" y="23614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Why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172" name="Google Shape;172;p21"/>
            <p:cNvSpPr txBox="1"/>
            <p:nvPr/>
          </p:nvSpPr>
          <p:spPr>
            <a:xfrm>
              <a:off x="1803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How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173" name="Google Shape;173;p21"/>
            <p:cNvSpPr txBox="1"/>
            <p:nvPr/>
          </p:nvSpPr>
          <p:spPr>
            <a:xfrm>
              <a:off x="994952" y="727895"/>
              <a:ext cx="738300" cy="415500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rgbClr val="004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latin typeface="Exo 2"/>
                  <a:ea typeface="Exo 2"/>
                  <a:cs typeface="Exo 2"/>
                  <a:sym typeface="Exo 2"/>
                </a:rPr>
                <a:t>If</a:t>
              </a:r>
              <a:endParaRPr sz="1500" b="1"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174" name="Google Shape;174;p21"/>
          <p:cNvSpPr txBox="1"/>
          <p:nvPr/>
        </p:nvSpPr>
        <p:spPr>
          <a:xfrm>
            <a:off x="2088575" y="236100"/>
            <a:ext cx="6022800" cy="4926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004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What is our </a:t>
            </a:r>
            <a:r>
              <a:rPr lang="en-GB" sz="2000" b="1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goal</a:t>
            </a:r>
            <a:r>
              <a:rPr lang="en-GB" sz="2000" b="1">
                <a:latin typeface="Calibri"/>
                <a:ea typeface="Calibri"/>
                <a:cs typeface="Calibri"/>
                <a:sym typeface="Calibri"/>
              </a:rPr>
              <a:t> for 2025-6?</a:t>
            </a:r>
            <a:endParaRPr sz="2000" b="1">
              <a:highlight>
                <a:srgbClr val="004138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1"/>
          <p:cNvSpPr txBox="1"/>
          <p:nvPr/>
        </p:nvSpPr>
        <p:spPr>
          <a:xfrm>
            <a:off x="311700" y="2072700"/>
            <a:ext cx="8373000" cy="9981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600" b="1">
                <a:solidFill>
                  <a:srgbClr val="F1C232"/>
                </a:solidFill>
                <a:latin typeface="Calibri"/>
                <a:ea typeface="Calibri"/>
                <a:cs typeface="Calibri"/>
                <a:sym typeface="Calibri"/>
              </a:rPr>
              <a:t>All Schools to have an Attendance of &gt;94%</a:t>
            </a:r>
            <a:endParaRPr sz="2600" b="1">
              <a:solidFill>
                <a:srgbClr val="F1C23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1255</Words>
  <Application>Microsoft Office PowerPoint</Application>
  <PresentationFormat>On-screen Show (16:9)</PresentationFormat>
  <Paragraphs>231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Exo 2</vt:lpstr>
      <vt:lpstr>Times New Roman</vt:lpstr>
      <vt:lpstr>Calibri</vt:lpstr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Michael Hickman</dc:creator>
  <cp:lastModifiedBy>Michael Hickman</cp:lastModifiedBy>
  <cp:revision>1</cp:revision>
  <dcterms:modified xsi:type="dcterms:W3CDTF">2025-09-12T14:29:23Z</dcterms:modified>
</cp:coreProperties>
</file>